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7" r:id="rId6"/>
    <p:sldId id="266" r:id="rId7"/>
    <p:sldId id="268" r:id="rId8"/>
    <p:sldId id="260" r:id="rId9"/>
    <p:sldId id="270" r:id="rId10"/>
    <p:sldId id="261" r:id="rId11"/>
    <p:sldId id="272" r:id="rId12"/>
    <p:sldId id="273" r:id="rId13"/>
    <p:sldId id="262" r:id="rId14"/>
    <p:sldId id="274" r:id="rId15"/>
    <p:sldId id="275" r:id="rId16"/>
    <p:sldId id="277" r:id="rId17"/>
    <p:sldId id="276" r:id="rId18"/>
    <p:sldId id="279" r:id="rId19"/>
    <p:sldId id="264" r:id="rId20"/>
    <p:sldId id="26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28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54A1ABC0-2B52-4B0B-DB7F-12834589B1B1}"/>
            </a:ext>
          </a:extLst>
        </p:cNvPr>
        <p:cNvGrpSpPr/>
        <p:nvPr/>
      </p:nvGrpSpPr>
      <p:grpSpPr>
        <a:xfrm>
          <a:off x="0" y="0"/>
          <a:ext cx="0" cy="0"/>
          <a:chOff x="0" y="0"/>
          <a:chExt cx="0" cy="0"/>
        </a:xfrm>
      </p:grpSpPr>
      <p:sp>
        <p:nvSpPr>
          <p:cNvPr id="98" name="Google Shape;98;g20c4033f8d1_0_34:notes">
            <a:extLst>
              <a:ext uri="{FF2B5EF4-FFF2-40B4-BE49-F238E27FC236}">
                <a16:creationId xmlns:a16="http://schemas.microsoft.com/office/drawing/2014/main" id="{9EF23F4C-3A1A-0B7F-E6E8-F8E627F91B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a:extLst>
              <a:ext uri="{FF2B5EF4-FFF2-40B4-BE49-F238E27FC236}">
                <a16:creationId xmlns:a16="http://schemas.microsoft.com/office/drawing/2014/main" id="{53F8C603-71AA-24AD-08A5-7DA4067F52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123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C6F5E00B-4ADE-C9D2-2BB2-3ECE562B4AD0}"/>
            </a:ext>
          </a:extLst>
        </p:cNvPr>
        <p:cNvGrpSpPr/>
        <p:nvPr/>
      </p:nvGrpSpPr>
      <p:grpSpPr>
        <a:xfrm>
          <a:off x="0" y="0"/>
          <a:ext cx="0" cy="0"/>
          <a:chOff x="0" y="0"/>
          <a:chExt cx="0" cy="0"/>
        </a:xfrm>
      </p:grpSpPr>
      <p:sp>
        <p:nvSpPr>
          <p:cNvPr id="108" name="Google Shape;108;g218b606cc07_1_8:notes">
            <a:extLst>
              <a:ext uri="{FF2B5EF4-FFF2-40B4-BE49-F238E27FC236}">
                <a16:creationId xmlns:a16="http://schemas.microsoft.com/office/drawing/2014/main" id="{0C115639-3584-336D-8CF5-42E326AA51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a:extLst>
              <a:ext uri="{FF2B5EF4-FFF2-40B4-BE49-F238E27FC236}">
                <a16:creationId xmlns:a16="http://schemas.microsoft.com/office/drawing/2014/main" id="{5DEC4367-20FA-88FC-E693-B082A4CF9D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048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25E1382D-C056-D060-22A4-40A3EA60DCA6}"/>
            </a:ext>
          </a:extLst>
        </p:cNvPr>
        <p:cNvGrpSpPr/>
        <p:nvPr/>
      </p:nvGrpSpPr>
      <p:grpSpPr>
        <a:xfrm>
          <a:off x="0" y="0"/>
          <a:ext cx="0" cy="0"/>
          <a:chOff x="0" y="0"/>
          <a:chExt cx="0" cy="0"/>
        </a:xfrm>
      </p:grpSpPr>
      <p:sp>
        <p:nvSpPr>
          <p:cNvPr id="108" name="Google Shape;108;g218b606cc07_1_8:notes">
            <a:extLst>
              <a:ext uri="{FF2B5EF4-FFF2-40B4-BE49-F238E27FC236}">
                <a16:creationId xmlns:a16="http://schemas.microsoft.com/office/drawing/2014/main" id="{4728672A-5B17-3791-3C07-EB36370D15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a:extLst>
              <a:ext uri="{FF2B5EF4-FFF2-40B4-BE49-F238E27FC236}">
                <a16:creationId xmlns:a16="http://schemas.microsoft.com/office/drawing/2014/main" id="{FFAC3EE1-0BAF-779F-4AF3-6287156D4A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659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C8DEB76E-C685-E80C-481C-86B0CBE67225}"/>
            </a:ext>
          </a:extLst>
        </p:cNvPr>
        <p:cNvGrpSpPr/>
        <p:nvPr/>
      </p:nvGrpSpPr>
      <p:grpSpPr>
        <a:xfrm>
          <a:off x="0" y="0"/>
          <a:ext cx="0" cy="0"/>
          <a:chOff x="0" y="0"/>
          <a:chExt cx="0" cy="0"/>
        </a:xfrm>
      </p:grpSpPr>
      <p:sp>
        <p:nvSpPr>
          <p:cNvPr id="108" name="Google Shape;108;g218b606cc07_1_8:notes">
            <a:extLst>
              <a:ext uri="{FF2B5EF4-FFF2-40B4-BE49-F238E27FC236}">
                <a16:creationId xmlns:a16="http://schemas.microsoft.com/office/drawing/2014/main" id="{E6842A07-D103-A49E-5BD9-372A975FE4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a:extLst>
              <a:ext uri="{FF2B5EF4-FFF2-40B4-BE49-F238E27FC236}">
                <a16:creationId xmlns:a16="http://schemas.microsoft.com/office/drawing/2014/main" id="{CCBE0B9C-9158-CB6A-FD56-923C78504E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676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72FDBA75-A1FB-EC1D-6263-1A6995BBC42C}"/>
            </a:ext>
          </a:extLst>
        </p:cNvPr>
        <p:cNvGrpSpPr/>
        <p:nvPr/>
      </p:nvGrpSpPr>
      <p:grpSpPr>
        <a:xfrm>
          <a:off x="0" y="0"/>
          <a:ext cx="0" cy="0"/>
          <a:chOff x="0" y="0"/>
          <a:chExt cx="0" cy="0"/>
        </a:xfrm>
      </p:grpSpPr>
      <p:sp>
        <p:nvSpPr>
          <p:cNvPr id="108" name="Google Shape;108;g218b606cc07_1_8:notes">
            <a:extLst>
              <a:ext uri="{FF2B5EF4-FFF2-40B4-BE49-F238E27FC236}">
                <a16:creationId xmlns:a16="http://schemas.microsoft.com/office/drawing/2014/main" id="{0E7D94A8-426E-EC37-3921-BDD24BE5ED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a:extLst>
              <a:ext uri="{FF2B5EF4-FFF2-40B4-BE49-F238E27FC236}">
                <a16:creationId xmlns:a16="http://schemas.microsoft.com/office/drawing/2014/main" id="{C41595F2-1501-14D1-5EA6-5A8E53F503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694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B99597F1-F6C0-E976-F847-11C7ACE312A9}"/>
            </a:ext>
          </a:extLst>
        </p:cNvPr>
        <p:cNvGrpSpPr/>
        <p:nvPr/>
      </p:nvGrpSpPr>
      <p:grpSpPr>
        <a:xfrm>
          <a:off x="0" y="0"/>
          <a:ext cx="0" cy="0"/>
          <a:chOff x="0" y="0"/>
          <a:chExt cx="0" cy="0"/>
        </a:xfrm>
      </p:grpSpPr>
      <p:sp>
        <p:nvSpPr>
          <p:cNvPr id="89" name="Google Shape;89;g21cd7bb48ef_0_0:notes">
            <a:extLst>
              <a:ext uri="{FF2B5EF4-FFF2-40B4-BE49-F238E27FC236}">
                <a16:creationId xmlns:a16="http://schemas.microsoft.com/office/drawing/2014/main" id="{2079301A-BBD6-C920-C039-EAD41B9355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a:extLst>
              <a:ext uri="{FF2B5EF4-FFF2-40B4-BE49-F238E27FC236}">
                <a16:creationId xmlns:a16="http://schemas.microsoft.com/office/drawing/2014/main" id="{639ED859-39E2-DA41-845A-CE242F656C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740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342C4DDB-4301-275D-D478-AFDC55C84A90}"/>
            </a:ext>
          </a:extLst>
        </p:cNvPr>
        <p:cNvGrpSpPr/>
        <p:nvPr/>
      </p:nvGrpSpPr>
      <p:grpSpPr>
        <a:xfrm>
          <a:off x="0" y="0"/>
          <a:ext cx="0" cy="0"/>
          <a:chOff x="0" y="0"/>
          <a:chExt cx="0" cy="0"/>
        </a:xfrm>
      </p:grpSpPr>
      <p:sp>
        <p:nvSpPr>
          <p:cNvPr id="89" name="Google Shape;89;g21cd7bb48ef_0_0:notes">
            <a:extLst>
              <a:ext uri="{FF2B5EF4-FFF2-40B4-BE49-F238E27FC236}">
                <a16:creationId xmlns:a16="http://schemas.microsoft.com/office/drawing/2014/main" id="{AC7615F3-A53E-2D5E-24D7-B54183D592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a:extLst>
              <a:ext uri="{FF2B5EF4-FFF2-40B4-BE49-F238E27FC236}">
                <a16:creationId xmlns:a16="http://schemas.microsoft.com/office/drawing/2014/main" id="{714542A8-3EB3-3FAB-92F1-5DB8B65F34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918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languid-salamander-f58.notion.site/168543c1e86280259395c980a42313a0?v=168543c1e8628037a9fc000c3204c11b"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Gaudou Noémie</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Décembre 2024</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Suivi du projet avec le Kanban</a:t>
            </a:r>
            <a:endParaRPr sz="300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E5F68419-EBE0-62EC-800B-33F162401F65}"/>
              </a:ext>
            </a:extLst>
          </p:cNvPr>
          <p:cNvPicPr>
            <a:picLocks noChangeAspect="1"/>
          </p:cNvPicPr>
          <p:nvPr/>
        </p:nvPicPr>
        <p:blipFill>
          <a:blip r:embed="rId4"/>
          <a:stretch>
            <a:fillRect/>
          </a:stretch>
        </p:blipFill>
        <p:spPr>
          <a:xfrm>
            <a:off x="382102" y="1084675"/>
            <a:ext cx="8425845" cy="3329670"/>
          </a:xfrm>
          <a:prstGeom prst="rect">
            <a:avLst/>
          </a:prstGeom>
        </p:spPr>
      </p:pic>
      <p:sp>
        <p:nvSpPr>
          <p:cNvPr id="4" name="ZoneTexte 3">
            <a:extLst>
              <a:ext uri="{FF2B5EF4-FFF2-40B4-BE49-F238E27FC236}">
                <a16:creationId xmlns:a16="http://schemas.microsoft.com/office/drawing/2014/main" id="{8966D104-6BC6-8E4E-85D2-05FCEFCFBA94}"/>
              </a:ext>
            </a:extLst>
          </p:cNvPr>
          <p:cNvSpPr txBox="1"/>
          <p:nvPr/>
        </p:nvSpPr>
        <p:spPr>
          <a:xfrm>
            <a:off x="5606219" y="4481295"/>
            <a:ext cx="3588232" cy="307777"/>
          </a:xfrm>
          <a:prstGeom prst="rect">
            <a:avLst/>
          </a:prstGeom>
          <a:noFill/>
        </p:spPr>
        <p:txBody>
          <a:bodyPr wrap="square" rtlCol="0">
            <a:spAutoFit/>
          </a:bodyPr>
          <a:lstStyle/>
          <a:p>
            <a:r>
              <a:rPr lang="fr-FR" dirty="0">
                <a:hlinkClick r:id="rId5"/>
              </a:rPr>
              <a:t>Lien vers le Kanban sur Notion</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DDBA610B-52D3-8DEB-4B2A-A0884BB60767}"/>
            </a:ext>
          </a:extLst>
        </p:cNvPr>
        <p:cNvGrpSpPr/>
        <p:nvPr/>
      </p:nvGrpSpPr>
      <p:grpSpPr>
        <a:xfrm>
          <a:off x="0" y="0"/>
          <a:ext cx="0" cy="0"/>
          <a:chOff x="0" y="0"/>
          <a:chExt cx="0" cy="0"/>
        </a:xfrm>
      </p:grpSpPr>
      <p:sp>
        <p:nvSpPr>
          <p:cNvPr id="92" name="Google Shape;92;p18">
            <a:extLst>
              <a:ext uri="{FF2B5EF4-FFF2-40B4-BE49-F238E27FC236}">
                <a16:creationId xmlns:a16="http://schemas.microsoft.com/office/drawing/2014/main" id="{3CAA7157-28B0-41D8-8E9B-03A203D39BD7}"/>
              </a:ext>
            </a:extLst>
          </p:cNvPr>
          <p:cNvSpPr txBox="1">
            <a:spLocks noGrp="1"/>
          </p:cNvSpPr>
          <p:nvPr>
            <p:ph type="title"/>
          </p:nvPr>
        </p:nvSpPr>
        <p:spPr>
          <a:xfrm>
            <a:off x="286187" y="179616"/>
            <a:ext cx="3882216" cy="381871"/>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a:extLst>
              <a:ext uri="{FF2B5EF4-FFF2-40B4-BE49-F238E27FC236}">
                <a16:creationId xmlns:a16="http://schemas.microsoft.com/office/drawing/2014/main" id="{D673665D-6318-574C-2AE0-1736E9B42DB5}"/>
              </a:ext>
            </a:extLst>
          </p:cNvPr>
          <p:cNvSpPr txBox="1">
            <a:spLocks noGrp="1"/>
          </p:cNvSpPr>
          <p:nvPr>
            <p:ph type="body" idx="1"/>
          </p:nvPr>
        </p:nvSpPr>
        <p:spPr>
          <a:xfrm>
            <a:off x="2399115" y="4431277"/>
            <a:ext cx="3261102" cy="381871"/>
          </a:xfrm>
          <a:prstGeom prst="rect">
            <a:avLst/>
          </a:prstGeom>
        </p:spPr>
        <p:txBody>
          <a:bodyPr spcFirstLastPara="1" wrap="square" lIns="91425" tIns="91425" rIns="91425" bIns="91425" anchor="t" anchorCtr="0">
            <a:normAutofit fontScale="25000" lnSpcReduction="20000"/>
          </a:bodyPr>
          <a:lstStyle/>
          <a:p>
            <a:pPr indent="0">
              <a:spcBef>
                <a:spcPts val="1200"/>
              </a:spcBef>
              <a:spcAft>
                <a:spcPts val="1200"/>
              </a:spcAft>
              <a:buNone/>
            </a:pPr>
            <a:r>
              <a:rPr lang="fr-FR" sz="3600" b="1" dirty="0">
                <a:solidFill>
                  <a:schemeClr val="accent1">
                    <a:lumMod val="60000"/>
                    <a:lumOff val="40000"/>
                  </a:schemeClr>
                </a:solidFill>
                <a:latin typeface="Montserrat" panose="00000500000000000000" pitchFamily="2" charset="0"/>
              </a:rPr>
              <a:t>Concevoir l'interface utilisateur pour le formulaire d'ajout de catégorie (</a:t>
            </a:r>
            <a:r>
              <a:rPr lang="fr-FR" sz="3600" b="1" i="1" dirty="0">
                <a:solidFill>
                  <a:schemeClr val="accent1">
                    <a:lumMod val="60000"/>
                    <a:lumOff val="40000"/>
                  </a:schemeClr>
                </a:solidFill>
                <a:latin typeface="Montserrat" panose="00000500000000000000" pitchFamily="2" charset="0"/>
              </a:rPr>
              <a:t>Frontend</a:t>
            </a:r>
            <a:r>
              <a:rPr lang="fr-FR" sz="3600" b="1" dirty="0">
                <a:solidFill>
                  <a:schemeClr val="accent1">
                    <a:lumMod val="60000"/>
                    <a:lumOff val="40000"/>
                  </a:schemeClr>
                </a:solidFill>
                <a:latin typeface="Montserrat" panose="00000500000000000000" pitchFamily="2" charset="0"/>
              </a:rPr>
              <a:t>).</a:t>
            </a:r>
          </a:p>
        </p:txBody>
      </p:sp>
      <p:sp>
        <p:nvSpPr>
          <p:cNvPr id="94" name="Google Shape;94;p18">
            <a:extLst>
              <a:ext uri="{FF2B5EF4-FFF2-40B4-BE49-F238E27FC236}">
                <a16:creationId xmlns:a16="http://schemas.microsoft.com/office/drawing/2014/main" id="{1E2D8A14-D8F1-EA42-2086-4ECB05A519AC}"/>
              </a:ext>
            </a:extLst>
          </p:cNvPr>
          <p:cNvSpPr txBox="1"/>
          <p:nvPr/>
        </p:nvSpPr>
        <p:spPr>
          <a:xfrm>
            <a:off x="208104" y="1272535"/>
            <a:ext cx="2602369" cy="1261854"/>
          </a:xfrm>
          <a:prstGeom prst="rect">
            <a:avLst/>
          </a:prstGeom>
          <a:noFill/>
          <a:ln>
            <a:noFill/>
          </a:ln>
        </p:spPr>
        <p:txBody>
          <a:bodyPr spcFirstLastPara="1" wrap="square" lIns="91425" tIns="91425" rIns="91425" bIns="91425" anchor="t" anchorCtr="0">
            <a:spAutoFit/>
          </a:bodyPr>
          <a:lstStyle/>
          <a:p>
            <a:r>
              <a:rPr lang="fr-FR" sz="1000" dirty="0">
                <a:latin typeface="Montserrat" panose="00000500000000000000" pitchFamily="2" charset="0"/>
              </a:rPr>
              <a:t>Le tableau Kanban organise le travail en </a:t>
            </a:r>
            <a:r>
              <a:rPr lang="fr-FR" sz="1000" i="1" dirty="0">
                <a:latin typeface="Montserrat" panose="00000500000000000000" pitchFamily="2" charset="0"/>
              </a:rPr>
              <a:t>User Stories (US)</a:t>
            </a:r>
            <a:r>
              <a:rPr lang="fr-FR" sz="1000" dirty="0">
                <a:latin typeface="Montserrat" panose="00000500000000000000" pitchFamily="2" charset="0"/>
              </a:rPr>
              <a:t>, qui décrivent les besoins ou objectifs spécifiques de l’utilisateur final. Chaque US est ensuite décomposée en tâches plus petites, attribuées aux membres de l’équipe.</a:t>
            </a:r>
          </a:p>
        </p:txBody>
      </p:sp>
      <p:sp>
        <p:nvSpPr>
          <p:cNvPr id="95" name="Google Shape;95;p18">
            <a:extLst>
              <a:ext uri="{FF2B5EF4-FFF2-40B4-BE49-F238E27FC236}">
                <a16:creationId xmlns:a16="http://schemas.microsoft.com/office/drawing/2014/main" id="{13D25606-0A86-2927-2D15-DF4E082EFCA1}"/>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a:extLst>
              <a:ext uri="{FF2B5EF4-FFF2-40B4-BE49-F238E27FC236}">
                <a16:creationId xmlns:a16="http://schemas.microsoft.com/office/drawing/2014/main" id="{0BE82926-A128-5258-FAC8-0BC727181948}"/>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ZoneTexte 1">
            <a:extLst>
              <a:ext uri="{FF2B5EF4-FFF2-40B4-BE49-F238E27FC236}">
                <a16:creationId xmlns:a16="http://schemas.microsoft.com/office/drawing/2014/main" id="{C19E5EE4-613E-7712-D6E2-F5D22E2EE8FB}"/>
              </a:ext>
            </a:extLst>
          </p:cNvPr>
          <p:cNvSpPr txBox="1"/>
          <p:nvPr/>
        </p:nvSpPr>
        <p:spPr>
          <a:xfrm>
            <a:off x="5146204" y="1272535"/>
            <a:ext cx="3997796" cy="369332"/>
          </a:xfrm>
          <a:prstGeom prst="rect">
            <a:avLst/>
          </a:prstGeom>
          <a:noFill/>
        </p:spPr>
        <p:txBody>
          <a:bodyPr wrap="square" rtlCol="0">
            <a:spAutoFit/>
          </a:bodyPr>
          <a:lstStyle/>
          <a:p>
            <a:pPr marL="914400" lvl="2"/>
            <a:r>
              <a:rPr lang="fr-FR" sz="900" b="1" dirty="0">
                <a:solidFill>
                  <a:srgbClr val="FF5050"/>
                </a:solidFill>
                <a:latin typeface="Montserrat" panose="00000500000000000000" pitchFamily="2" charset="0"/>
              </a:rPr>
              <a:t>Développer les API nécessaires pour enregistrer et récupérer les catégories (</a:t>
            </a:r>
            <a:r>
              <a:rPr lang="fr-FR" sz="900" b="1" i="1" dirty="0">
                <a:solidFill>
                  <a:srgbClr val="FF5050"/>
                </a:solidFill>
                <a:latin typeface="Montserrat" panose="00000500000000000000" pitchFamily="2" charset="0"/>
              </a:rPr>
              <a:t>Backend</a:t>
            </a:r>
            <a:r>
              <a:rPr lang="fr-FR" sz="900" b="1" dirty="0">
                <a:solidFill>
                  <a:srgbClr val="FF5050"/>
                </a:solidFill>
                <a:latin typeface="Montserrat" panose="00000500000000000000" pitchFamily="2" charset="0"/>
              </a:rPr>
              <a:t>).</a:t>
            </a:r>
          </a:p>
        </p:txBody>
      </p:sp>
      <p:pic>
        <p:nvPicPr>
          <p:cNvPr id="6" name="Image 5">
            <a:extLst>
              <a:ext uri="{FF2B5EF4-FFF2-40B4-BE49-F238E27FC236}">
                <a16:creationId xmlns:a16="http://schemas.microsoft.com/office/drawing/2014/main" id="{3AB48918-3506-1C64-0E9B-5116B41C74BF}"/>
              </a:ext>
            </a:extLst>
          </p:cNvPr>
          <p:cNvPicPr>
            <a:picLocks noChangeAspect="1"/>
          </p:cNvPicPr>
          <p:nvPr/>
        </p:nvPicPr>
        <p:blipFill>
          <a:blip r:embed="rId4"/>
          <a:stretch>
            <a:fillRect/>
          </a:stretch>
        </p:blipFill>
        <p:spPr>
          <a:xfrm>
            <a:off x="2882416" y="1321333"/>
            <a:ext cx="2988479" cy="320059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Image 7">
            <a:extLst>
              <a:ext uri="{FF2B5EF4-FFF2-40B4-BE49-F238E27FC236}">
                <a16:creationId xmlns:a16="http://schemas.microsoft.com/office/drawing/2014/main" id="{D2B3FD9A-2DF4-8C07-1710-5E0D8B853181}"/>
              </a:ext>
            </a:extLst>
          </p:cNvPr>
          <p:cNvPicPr>
            <a:picLocks noChangeAspect="1"/>
          </p:cNvPicPr>
          <p:nvPr/>
        </p:nvPicPr>
        <p:blipFill>
          <a:blip r:embed="rId5"/>
          <a:stretch>
            <a:fillRect/>
          </a:stretch>
        </p:blipFill>
        <p:spPr>
          <a:xfrm>
            <a:off x="5942837" y="1692955"/>
            <a:ext cx="3107938" cy="345054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9" name="ZoneTexte 8">
            <a:extLst>
              <a:ext uri="{FF2B5EF4-FFF2-40B4-BE49-F238E27FC236}">
                <a16:creationId xmlns:a16="http://schemas.microsoft.com/office/drawing/2014/main" id="{5BA72C55-A03F-ED4C-4BB8-B9D896EC2ACB}"/>
              </a:ext>
            </a:extLst>
          </p:cNvPr>
          <p:cNvSpPr txBox="1"/>
          <p:nvPr/>
        </p:nvSpPr>
        <p:spPr>
          <a:xfrm>
            <a:off x="334229" y="706295"/>
            <a:ext cx="6066571" cy="307777"/>
          </a:xfrm>
          <a:prstGeom prst="rect">
            <a:avLst/>
          </a:prstGeom>
          <a:noFill/>
        </p:spPr>
        <p:txBody>
          <a:bodyPr wrap="square" rtlCol="0">
            <a:spAutoFit/>
          </a:bodyPr>
          <a:lstStyle/>
          <a:p>
            <a:r>
              <a:rPr lang="fr-FR" b="1" dirty="0">
                <a:latin typeface="Montserrat" panose="00000500000000000000" pitchFamily="2" charset="0"/>
              </a:rPr>
              <a:t>Explication des User Stories (US) et des tâches attribuées :</a:t>
            </a:r>
          </a:p>
        </p:txBody>
      </p:sp>
      <p:sp>
        <p:nvSpPr>
          <p:cNvPr id="10" name="ZoneTexte 9">
            <a:extLst>
              <a:ext uri="{FF2B5EF4-FFF2-40B4-BE49-F238E27FC236}">
                <a16:creationId xmlns:a16="http://schemas.microsoft.com/office/drawing/2014/main" id="{DF4870EB-D734-16C7-159A-E2F94E1367E6}"/>
              </a:ext>
            </a:extLst>
          </p:cNvPr>
          <p:cNvSpPr txBox="1"/>
          <p:nvPr/>
        </p:nvSpPr>
        <p:spPr>
          <a:xfrm>
            <a:off x="-20651" y="3090170"/>
            <a:ext cx="3059878" cy="1077218"/>
          </a:xfrm>
          <a:prstGeom prst="rect">
            <a:avLst/>
          </a:prstGeom>
          <a:noFill/>
        </p:spPr>
        <p:txBody>
          <a:bodyPr wrap="square" rtlCol="0">
            <a:spAutoFit/>
          </a:bodyPr>
          <a:lstStyle/>
          <a:p>
            <a:endParaRPr lang="fr-FR" dirty="0">
              <a:latin typeface="Montserrat" panose="00000500000000000000" pitchFamily="2" charset="0"/>
            </a:endParaRPr>
          </a:p>
          <a:p>
            <a:pPr>
              <a:buFont typeface="Arial" panose="020B0604020202020204" pitchFamily="34" charset="0"/>
              <a:buChar char="•"/>
            </a:pPr>
            <a:r>
              <a:rPr lang="fr-FR" sz="1000" b="1" dirty="0">
                <a:latin typeface="Montserrat" panose="00000500000000000000" pitchFamily="2" charset="0"/>
              </a:rPr>
              <a:t>Exemple d'US :</a:t>
            </a:r>
            <a:endParaRPr lang="fr-FR" sz="1000" dirty="0">
              <a:latin typeface="Montserrat" panose="00000500000000000000" pitchFamily="2" charset="0"/>
            </a:endParaRPr>
          </a:p>
          <a:p>
            <a:pPr marL="628650" lvl="1" indent="-171450">
              <a:buFont typeface="Arial" panose="020B0604020202020204" pitchFamily="34" charset="0"/>
              <a:buChar char="•"/>
            </a:pPr>
            <a:r>
              <a:rPr lang="fr-FR" sz="800" i="1" dirty="0">
                <a:latin typeface="Montserrat" panose="00000500000000000000" pitchFamily="2" charset="0"/>
              </a:rPr>
              <a:t>"En tant que restaurateur inscrit, je veux renseigner une catégorie de plat (par exemple, "Entrées”, "Plats”, etc.).’’</a:t>
            </a:r>
          </a:p>
          <a:p>
            <a:pPr marL="457200" lvl="1"/>
            <a:endParaRPr lang="fr-FR" sz="800" i="1" dirty="0">
              <a:latin typeface="Montserrat" panose="00000500000000000000" pitchFamily="2" charset="0"/>
            </a:endParaRPr>
          </a:p>
          <a:p>
            <a:pPr marL="628650" lvl="1" indent="-171450">
              <a:buFont typeface="Arial" panose="020B0604020202020204" pitchFamily="34" charset="0"/>
              <a:buChar char="•"/>
            </a:pPr>
            <a:r>
              <a:rPr lang="fr-FR" sz="800" dirty="0">
                <a:latin typeface="Montserrat" panose="00000500000000000000" pitchFamily="2" charset="0"/>
              </a:rPr>
              <a:t>Tâches associées :</a:t>
            </a:r>
          </a:p>
        </p:txBody>
      </p:sp>
    </p:spTree>
    <p:extLst>
      <p:ext uri="{BB962C8B-B14F-4D97-AF65-F5344CB8AC3E}">
        <p14:creationId xmlns:p14="http://schemas.microsoft.com/office/powerpoint/2010/main" val="128245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2A7EB46F-BDFC-5DA1-6971-211CB6501685}"/>
            </a:ext>
          </a:extLst>
        </p:cNvPr>
        <p:cNvGrpSpPr/>
        <p:nvPr/>
      </p:nvGrpSpPr>
      <p:grpSpPr>
        <a:xfrm>
          <a:off x="0" y="0"/>
          <a:ext cx="0" cy="0"/>
          <a:chOff x="0" y="0"/>
          <a:chExt cx="0" cy="0"/>
        </a:xfrm>
      </p:grpSpPr>
      <p:sp>
        <p:nvSpPr>
          <p:cNvPr id="92" name="Google Shape;92;p18">
            <a:extLst>
              <a:ext uri="{FF2B5EF4-FFF2-40B4-BE49-F238E27FC236}">
                <a16:creationId xmlns:a16="http://schemas.microsoft.com/office/drawing/2014/main" id="{6FEE6042-D3A9-E8D9-B359-BE36E0DDA05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Suivi du projet avec le Kanban</a:t>
            </a:r>
            <a:endParaRPr sz="3000" dirty="0">
              <a:latin typeface="Montserrat"/>
              <a:ea typeface="Montserrat"/>
              <a:cs typeface="Montserrat"/>
              <a:sym typeface="Montserrat"/>
            </a:endParaRPr>
          </a:p>
        </p:txBody>
      </p:sp>
      <p:sp>
        <p:nvSpPr>
          <p:cNvPr id="93" name="Google Shape;93;p18">
            <a:extLst>
              <a:ext uri="{FF2B5EF4-FFF2-40B4-BE49-F238E27FC236}">
                <a16:creationId xmlns:a16="http://schemas.microsoft.com/office/drawing/2014/main" id="{C2B90FE7-B0E1-BA39-FF3C-D60A1B905ACA}"/>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95" name="Google Shape;95;p18">
            <a:extLst>
              <a:ext uri="{FF2B5EF4-FFF2-40B4-BE49-F238E27FC236}">
                <a16:creationId xmlns:a16="http://schemas.microsoft.com/office/drawing/2014/main" id="{028109AB-8530-6AAA-7693-0F641B2DB8EF}"/>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a:extLst>
              <a:ext uri="{FF2B5EF4-FFF2-40B4-BE49-F238E27FC236}">
                <a16:creationId xmlns:a16="http://schemas.microsoft.com/office/drawing/2014/main" id="{109D3EE1-39B6-FA79-5EB4-61A81803AE9B}"/>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4BA406D5-0D4C-42F3-2896-59F0B0AC3ED4}"/>
              </a:ext>
            </a:extLst>
          </p:cNvPr>
          <p:cNvPicPr>
            <a:picLocks noChangeAspect="1"/>
          </p:cNvPicPr>
          <p:nvPr/>
        </p:nvPicPr>
        <p:blipFill>
          <a:blip r:embed="rId4"/>
          <a:stretch>
            <a:fillRect/>
          </a:stretch>
        </p:blipFill>
        <p:spPr>
          <a:xfrm>
            <a:off x="4521550" y="887993"/>
            <a:ext cx="4272238" cy="3367514"/>
          </a:xfrm>
          <a:prstGeom prst="rect">
            <a:avLst/>
          </a:prstGeom>
        </p:spPr>
        <p:style>
          <a:lnRef idx="1">
            <a:schemeClr val="dk1"/>
          </a:lnRef>
          <a:fillRef idx="2">
            <a:schemeClr val="dk1"/>
          </a:fillRef>
          <a:effectRef idx="1">
            <a:schemeClr val="dk1"/>
          </a:effectRef>
          <a:fontRef idx="minor">
            <a:schemeClr val="dk1"/>
          </a:fontRef>
        </p:style>
      </p:pic>
      <p:sp>
        <p:nvSpPr>
          <p:cNvPr id="4" name="ZoneTexte 3">
            <a:extLst>
              <a:ext uri="{FF2B5EF4-FFF2-40B4-BE49-F238E27FC236}">
                <a16:creationId xmlns:a16="http://schemas.microsoft.com/office/drawing/2014/main" id="{562F4FD3-68F3-0894-51D0-4714AA02E224}"/>
              </a:ext>
            </a:extLst>
          </p:cNvPr>
          <p:cNvSpPr txBox="1"/>
          <p:nvPr/>
        </p:nvSpPr>
        <p:spPr>
          <a:xfrm>
            <a:off x="350212" y="1209255"/>
            <a:ext cx="3969540" cy="3139321"/>
          </a:xfrm>
          <a:prstGeom prst="rect">
            <a:avLst/>
          </a:prstGeom>
          <a:noFill/>
        </p:spPr>
        <p:txBody>
          <a:bodyPr wrap="square" rtlCol="0">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fr-FR" altLang="fr-FR" sz="900" b="1" i="0" u="none" strike="noStrike" kern="0" cap="none" spc="0" normalizeH="0" baseline="0" noProof="0" dirty="0">
                <a:ln>
                  <a:noFill/>
                </a:ln>
                <a:solidFill>
                  <a:srgbClr val="000000"/>
                </a:solidFill>
                <a:effectLst/>
                <a:uLnTx/>
                <a:uFillTx/>
                <a:latin typeface="Montserrat" panose="00000500000000000000" pitchFamily="2" charset="0"/>
                <a:sym typeface="Arial"/>
              </a:rPr>
              <a:t>Clarté des responsabilités</a:t>
            </a:r>
            <a: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t> :</a:t>
            </a:r>
            <a:b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br>
            <a: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t>Les tâches sont attribuées aux membres de l’équipe, ce qui rend les responsabilités explicites et évite les confusions.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fr-FR" altLang="fr-FR" sz="900" b="1" i="0" u="none" strike="noStrike" kern="0" cap="none" spc="0" normalizeH="0" baseline="0" noProof="0" dirty="0">
                <a:ln>
                  <a:noFill/>
                </a:ln>
                <a:solidFill>
                  <a:srgbClr val="000000"/>
                </a:solidFill>
                <a:effectLst/>
                <a:uLnTx/>
                <a:uFillTx/>
                <a:latin typeface="Montserrat" panose="00000500000000000000" pitchFamily="2" charset="0"/>
                <a:sym typeface="Arial"/>
              </a:rPr>
              <a:t>Visualisation des progrès</a:t>
            </a:r>
            <a: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t> :</a:t>
            </a:r>
            <a:b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br>
            <a: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t>Les colonnes du tableau (</a:t>
            </a:r>
            <a:r>
              <a:rPr kumimoji="0" lang="fr-FR" altLang="fr-FR" sz="900" b="0" i="1" u="none" strike="noStrike" kern="0" cap="none" spc="0" normalizeH="0" baseline="0" noProof="0" dirty="0">
                <a:ln>
                  <a:noFill/>
                </a:ln>
                <a:solidFill>
                  <a:srgbClr val="000000"/>
                </a:solidFill>
                <a:effectLst/>
                <a:uLnTx/>
                <a:uFillTx/>
                <a:latin typeface="Montserrat" panose="00000500000000000000" pitchFamily="2" charset="0"/>
                <a:sym typeface="Arial"/>
              </a:rPr>
              <a:t>À faire, En cours, A tester, Terminé</a:t>
            </a:r>
            <a: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t>) permettent de suivre en temps réel l’état d’avancement de chaque tâche ou User Story.</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fr-FR" altLang="fr-FR" sz="900" b="1" i="0" u="none" strike="noStrike" kern="0" cap="none" spc="0" normalizeH="0" baseline="0" noProof="0" dirty="0">
                <a:ln>
                  <a:noFill/>
                </a:ln>
                <a:solidFill>
                  <a:srgbClr val="000000"/>
                </a:solidFill>
                <a:effectLst/>
                <a:uLnTx/>
                <a:uFillTx/>
                <a:latin typeface="Montserrat" panose="00000500000000000000" pitchFamily="2" charset="0"/>
                <a:sym typeface="Arial"/>
              </a:rPr>
              <a:t>Flexibilité dans la gestion des priorités</a:t>
            </a:r>
            <a: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t> :</a:t>
            </a:r>
            <a:b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br>
            <a: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t>Les cartes peuvent être réorganisées en fonction des priorités du sprint ou des urgences identifiées.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fr-FR" altLang="fr-FR" sz="900" b="1" i="0" u="none" strike="noStrike" kern="0" cap="none" spc="0" normalizeH="0" baseline="0" noProof="0" dirty="0">
                <a:ln>
                  <a:noFill/>
                </a:ln>
                <a:solidFill>
                  <a:srgbClr val="000000"/>
                </a:solidFill>
                <a:effectLst/>
                <a:uLnTx/>
                <a:uFillTx/>
                <a:latin typeface="Montserrat" panose="00000500000000000000" pitchFamily="2" charset="0"/>
                <a:sym typeface="Arial"/>
              </a:rPr>
              <a:t>Collaboration accrue</a:t>
            </a:r>
            <a: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t> :</a:t>
            </a:r>
            <a:b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br>
            <a: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t>Les commentaires ou pièces jointes ajoutés aux cartes favorisent une communication directe entre les membres de l’équipe.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fr-FR" altLang="fr-FR" sz="900" b="1" i="0" u="none" strike="noStrike" kern="0" cap="none" spc="0" normalizeH="0" baseline="0" noProof="0" dirty="0">
                <a:ln>
                  <a:noFill/>
                </a:ln>
                <a:solidFill>
                  <a:srgbClr val="000000"/>
                </a:solidFill>
                <a:effectLst/>
                <a:uLnTx/>
                <a:uFillTx/>
                <a:latin typeface="Montserrat" panose="00000500000000000000" pitchFamily="2" charset="0"/>
                <a:sym typeface="Arial"/>
              </a:rPr>
              <a:t>Identification des blocages</a:t>
            </a:r>
            <a: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t> :</a:t>
            </a:r>
            <a:b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br>
            <a:r>
              <a:rPr kumimoji="0" lang="fr-FR" altLang="fr-FR" sz="900" b="0" i="0" u="none" strike="noStrike" kern="0" cap="none" spc="0" normalizeH="0" baseline="0" noProof="0" dirty="0">
                <a:ln>
                  <a:noFill/>
                </a:ln>
                <a:solidFill>
                  <a:srgbClr val="000000"/>
                </a:solidFill>
                <a:effectLst/>
                <a:uLnTx/>
                <a:uFillTx/>
                <a:latin typeface="Montserrat" panose="00000500000000000000" pitchFamily="2" charset="0"/>
                <a:sym typeface="Arial"/>
              </a:rPr>
              <a:t>Les tâches en attente ou restées trop longtemps dans la colonne "En cours" permettent de détecter rapidement les éventuels obstacles.</a:t>
            </a:r>
          </a:p>
        </p:txBody>
      </p:sp>
    </p:spTree>
    <p:extLst>
      <p:ext uri="{BB962C8B-B14F-4D97-AF65-F5344CB8AC3E}">
        <p14:creationId xmlns:p14="http://schemas.microsoft.com/office/powerpoint/2010/main" val="17711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32976" y="133188"/>
            <a:ext cx="3468767"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fr" sz="1800" dirty="0">
                <a:latin typeface="Montserrat"/>
                <a:ea typeface="Montserrat"/>
                <a:cs typeface="Montserrat"/>
                <a:sym typeface="Montserrat"/>
              </a:rPr>
              <a:t>Spécifications techniques</a:t>
            </a:r>
            <a:endParaRPr sz="1800" dirty="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232976" y="705888"/>
            <a:ext cx="8320500" cy="4339619"/>
          </a:xfrm>
          <a:prstGeom prst="rect">
            <a:avLst/>
          </a:prstGeom>
          <a:noFill/>
          <a:ln>
            <a:noFill/>
          </a:ln>
        </p:spPr>
        <p:txBody>
          <a:bodyPr spcFirstLastPara="1" wrap="square" lIns="91425" tIns="91425" rIns="91425" bIns="91425" anchor="t" anchorCtr="0">
            <a:spAutoFit/>
          </a:bodyPr>
          <a:lstStyle/>
          <a:p>
            <a:r>
              <a:rPr lang="fr-FR" sz="1600" dirty="0">
                <a:latin typeface="Montserrat" panose="00000500000000000000" pitchFamily="2" charset="0"/>
              </a:rPr>
              <a:t>Liste des principales spécifications techniques</a:t>
            </a:r>
          </a:p>
          <a:p>
            <a:endParaRPr lang="fr-FR" sz="1600" dirty="0">
              <a:latin typeface="Montserrat" panose="00000500000000000000" pitchFamily="2" charset="0"/>
            </a:endParaRPr>
          </a:p>
          <a:p>
            <a:r>
              <a:rPr lang="fr-FR" dirty="0">
                <a:latin typeface="Montserrat" panose="00000500000000000000" pitchFamily="2" charset="0"/>
              </a:rPr>
              <a:t>Frontend :</a:t>
            </a:r>
          </a:p>
          <a:p>
            <a:pPr marL="742950" lvl="1" indent="-285750">
              <a:buFont typeface="Arial" panose="020B0604020202020204" pitchFamily="34" charset="0"/>
              <a:buChar char="•"/>
            </a:pPr>
            <a:r>
              <a:rPr lang="fr-FR" dirty="0">
                <a:latin typeface="Montserrat" panose="00000500000000000000" pitchFamily="2" charset="0"/>
              </a:rPr>
              <a:t>Utilisation de </a:t>
            </a:r>
            <a:r>
              <a:rPr lang="fr-FR" b="1" dirty="0">
                <a:latin typeface="Montserrat" panose="00000500000000000000" pitchFamily="2" charset="0"/>
              </a:rPr>
              <a:t>React</a:t>
            </a:r>
            <a:r>
              <a:rPr lang="fr-FR" dirty="0">
                <a:latin typeface="Montserrat" panose="00000500000000000000" pitchFamily="2" charset="0"/>
              </a:rPr>
              <a:t> pour une interface utilisateur dynamique et réactive.</a:t>
            </a:r>
          </a:p>
          <a:p>
            <a:pPr marL="742950" lvl="1" indent="-285750">
              <a:buFont typeface="Arial" panose="020B0604020202020204" pitchFamily="34" charset="0"/>
              <a:buChar char="•"/>
            </a:pPr>
            <a:r>
              <a:rPr lang="fr-FR" dirty="0">
                <a:latin typeface="Montserrat" panose="00000500000000000000" pitchFamily="2" charset="0"/>
              </a:rPr>
              <a:t>Gestion des formulaires avec </a:t>
            </a:r>
            <a:r>
              <a:rPr lang="fr-FR" b="1" dirty="0">
                <a:latin typeface="Montserrat" panose="00000500000000000000" pitchFamily="2" charset="0"/>
              </a:rPr>
              <a:t>React Hook Form</a:t>
            </a:r>
            <a:r>
              <a:rPr lang="fr-FR" dirty="0">
                <a:latin typeface="Montserrat" panose="00000500000000000000" pitchFamily="2" charset="0"/>
              </a:rPr>
              <a:t>.</a:t>
            </a:r>
          </a:p>
          <a:p>
            <a:pPr marL="742950" lvl="1" indent="-285750">
              <a:buFont typeface="Arial" panose="020B0604020202020204" pitchFamily="34" charset="0"/>
              <a:buChar char="•"/>
            </a:pPr>
            <a:r>
              <a:rPr lang="fr-FR" dirty="0">
                <a:latin typeface="Montserrat" panose="00000500000000000000" pitchFamily="2" charset="0"/>
              </a:rPr>
              <a:t>Génération de PDF avec </a:t>
            </a:r>
            <a:r>
              <a:rPr lang="fr-FR" b="1" dirty="0">
                <a:latin typeface="Montserrat" panose="00000500000000000000" pitchFamily="2" charset="0"/>
              </a:rPr>
              <a:t>react-pdf</a:t>
            </a:r>
            <a:r>
              <a:rPr lang="fr-FR" dirty="0">
                <a:latin typeface="Montserrat" panose="00000500000000000000" pitchFamily="2" charset="0"/>
              </a:rPr>
              <a:t>.</a:t>
            </a:r>
          </a:p>
          <a:p>
            <a:pPr marL="742950" lvl="1" indent="-285750">
              <a:buFont typeface="Arial" panose="020B0604020202020204" pitchFamily="34" charset="0"/>
              <a:buChar char="•"/>
            </a:pPr>
            <a:r>
              <a:rPr lang="fr-FR" dirty="0">
                <a:latin typeface="Montserrat" panose="00000500000000000000" pitchFamily="2" charset="0"/>
              </a:rPr>
              <a:t>Gestion des styles en temps réel via </a:t>
            </a:r>
            <a:r>
              <a:rPr lang="fr-FR" b="1" dirty="0">
                <a:latin typeface="Montserrat" panose="00000500000000000000" pitchFamily="2" charset="0"/>
              </a:rPr>
              <a:t>React State</a:t>
            </a:r>
            <a:r>
              <a:rPr lang="fr-FR" dirty="0">
                <a:latin typeface="Montserrat" panose="00000500000000000000" pitchFamily="2" charset="0"/>
              </a:rPr>
              <a:t>.</a:t>
            </a:r>
          </a:p>
          <a:p>
            <a:pPr marL="457200" lvl="1"/>
            <a:endParaRPr lang="fr-FR" dirty="0">
              <a:latin typeface="Montserrat" panose="00000500000000000000" pitchFamily="2" charset="0"/>
            </a:endParaRPr>
          </a:p>
          <a:p>
            <a:pPr marL="742950" lvl="1" indent="-285750">
              <a:buFont typeface="+mj-lt"/>
              <a:buAutoNum type="arabicPeriod"/>
            </a:pPr>
            <a:endParaRPr lang="fr-FR" dirty="0">
              <a:latin typeface="Montserrat" panose="00000500000000000000" pitchFamily="2" charset="0"/>
            </a:endParaRPr>
          </a:p>
          <a:p>
            <a:r>
              <a:rPr lang="fr-FR" dirty="0">
                <a:latin typeface="Montserrat" panose="00000500000000000000" pitchFamily="2" charset="0"/>
              </a:rPr>
              <a:t>Backend :</a:t>
            </a:r>
          </a:p>
          <a:p>
            <a:pPr marL="742950" lvl="1" indent="-285750">
              <a:buFont typeface="Arial" panose="020B0604020202020204" pitchFamily="34" charset="0"/>
              <a:buChar char="•"/>
            </a:pPr>
            <a:r>
              <a:rPr lang="fr-FR" dirty="0">
                <a:latin typeface="Montserrat" panose="00000500000000000000" pitchFamily="2" charset="0"/>
              </a:rPr>
              <a:t>Authentification sécurisée avec </a:t>
            </a:r>
            <a:r>
              <a:rPr lang="fr-FR" b="1" dirty="0">
                <a:latin typeface="Montserrat" panose="00000500000000000000" pitchFamily="2" charset="0"/>
              </a:rPr>
              <a:t>JWT</a:t>
            </a:r>
            <a:r>
              <a:rPr lang="fr-FR" dirty="0">
                <a:latin typeface="Montserrat" panose="00000500000000000000" pitchFamily="2" charset="0"/>
              </a:rPr>
              <a:t>.</a:t>
            </a:r>
          </a:p>
          <a:p>
            <a:pPr marL="742950" lvl="1" indent="-285750">
              <a:buFont typeface="Arial" panose="020B0604020202020204" pitchFamily="34" charset="0"/>
              <a:buChar char="•"/>
            </a:pPr>
            <a:r>
              <a:rPr lang="fr-FR" dirty="0">
                <a:latin typeface="Montserrat" panose="00000500000000000000" pitchFamily="2" charset="0"/>
              </a:rPr>
              <a:t>Envoi d'e-mails de validation avec </a:t>
            </a:r>
            <a:r>
              <a:rPr lang="fr-FR" b="1" dirty="0">
                <a:latin typeface="Montserrat" panose="00000500000000000000" pitchFamily="2" charset="0"/>
              </a:rPr>
              <a:t>Nodemailer</a:t>
            </a:r>
            <a:r>
              <a:rPr lang="fr-FR" dirty="0">
                <a:latin typeface="Montserrat" panose="00000500000000000000" pitchFamily="2" charset="0"/>
              </a:rPr>
              <a:t>.</a:t>
            </a:r>
          </a:p>
          <a:p>
            <a:pPr marL="742950" lvl="1" indent="-285750">
              <a:buFont typeface="Arial" panose="020B0604020202020204" pitchFamily="34" charset="0"/>
              <a:buChar char="•"/>
            </a:pPr>
            <a:r>
              <a:rPr lang="fr-FR" dirty="0">
                <a:latin typeface="Montserrat" panose="00000500000000000000" pitchFamily="2" charset="0"/>
              </a:rPr>
              <a:t>Stockage des données utilisateur et menus dans </a:t>
            </a:r>
            <a:r>
              <a:rPr lang="fr-FR" b="1" dirty="0">
                <a:latin typeface="Montserrat" panose="00000500000000000000" pitchFamily="2" charset="0"/>
              </a:rPr>
              <a:t>MongoDB</a:t>
            </a:r>
            <a:r>
              <a:rPr lang="fr-FR" dirty="0">
                <a:latin typeface="Montserrat" panose="00000500000000000000" pitchFamily="2" charset="0"/>
              </a:rPr>
              <a:t>.</a:t>
            </a:r>
          </a:p>
          <a:p>
            <a:pPr marL="742950" lvl="1" indent="-285750">
              <a:buFont typeface="Arial" panose="020B0604020202020204" pitchFamily="34" charset="0"/>
              <a:buChar char="•"/>
            </a:pPr>
            <a:r>
              <a:rPr lang="fr-FR" dirty="0">
                <a:latin typeface="Montserrat" panose="00000500000000000000" pitchFamily="2" charset="0"/>
              </a:rPr>
              <a:t>Intégration avec l'API </a:t>
            </a:r>
            <a:r>
              <a:rPr lang="fr-FR" b="1" dirty="0">
                <a:latin typeface="Montserrat" panose="00000500000000000000" pitchFamily="2" charset="0"/>
              </a:rPr>
              <a:t>Deliveroo</a:t>
            </a:r>
            <a:r>
              <a:rPr lang="fr-FR" dirty="0">
                <a:latin typeface="Montserrat" panose="00000500000000000000" pitchFamily="2" charset="0"/>
              </a:rPr>
              <a:t> et l'API Graph </a:t>
            </a:r>
            <a:r>
              <a:rPr lang="fr-FR" b="1" dirty="0">
                <a:latin typeface="Montserrat" panose="00000500000000000000" pitchFamily="2" charset="0"/>
              </a:rPr>
              <a:t>Instagram</a:t>
            </a:r>
            <a:r>
              <a:rPr lang="fr-FR" dirty="0">
                <a:latin typeface="Montserrat" panose="00000500000000000000" pitchFamily="2" charset="0"/>
              </a:rPr>
              <a:t>.</a:t>
            </a:r>
          </a:p>
          <a:p>
            <a:pPr marL="457200" lvl="1"/>
            <a:endParaRPr lang="fr-FR" dirty="0">
              <a:latin typeface="Montserrat" panose="00000500000000000000" pitchFamily="2" charset="0"/>
            </a:endParaRPr>
          </a:p>
          <a:p>
            <a:pPr marL="457200" lvl="1"/>
            <a:endParaRPr lang="fr-FR" dirty="0">
              <a:latin typeface="Montserrat" panose="00000500000000000000" pitchFamily="2" charset="0"/>
            </a:endParaRPr>
          </a:p>
          <a:p>
            <a:r>
              <a:rPr lang="fr-FR" dirty="0">
                <a:latin typeface="Montserrat" panose="00000500000000000000" pitchFamily="2" charset="0"/>
              </a:rPr>
              <a:t>Autres outils :</a:t>
            </a:r>
          </a:p>
          <a:p>
            <a:pPr marL="742950" lvl="1" indent="-285750">
              <a:buFont typeface="Arial" panose="020B0604020202020204" pitchFamily="34" charset="0"/>
              <a:buChar char="•"/>
            </a:pPr>
            <a:r>
              <a:rPr lang="fr-FR" dirty="0">
                <a:latin typeface="Montserrat" panose="00000500000000000000" pitchFamily="2" charset="0"/>
              </a:rPr>
              <a:t>Téléversement d'images avec </a:t>
            </a:r>
            <a:r>
              <a:rPr lang="fr-FR" b="1" dirty="0">
                <a:latin typeface="Montserrat" panose="00000500000000000000" pitchFamily="2" charset="0"/>
              </a:rPr>
              <a:t>FilePond</a:t>
            </a:r>
            <a:r>
              <a:rPr lang="fr-FR" dirty="0">
                <a:latin typeface="Montserrat" panose="00000500000000000000" pitchFamily="2" charset="0"/>
              </a:rPr>
              <a:t>.</a:t>
            </a:r>
          </a:p>
          <a:p>
            <a:pPr marL="742950" lvl="1" indent="-285750">
              <a:buFont typeface="Arial" panose="020B0604020202020204" pitchFamily="34" charset="0"/>
              <a:buChar char="•"/>
            </a:pPr>
            <a:r>
              <a:rPr lang="fr-FR" dirty="0">
                <a:latin typeface="Montserrat" panose="00000500000000000000" pitchFamily="2" charset="0"/>
              </a:rPr>
              <a:t>Impression directe des menus via </a:t>
            </a:r>
            <a:r>
              <a:rPr lang="fr-FR" b="1" dirty="0">
                <a:latin typeface="Montserrat" panose="00000500000000000000" pitchFamily="2" charset="0"/>
              </a:rPr>
              <a:t>Print.js</a:t>
            </a:r>
            <a:r>
              <a:rPr lang="fr-FR" dirty="0">
                <a:latin typeface="Montserrat" panose="00000500000000000000" pitchFamily="2" charset="0"/>
              </a:rPr>
              <a:t>.</a:t>
            </a:r>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CFA67540-7093-8798-1154-E6D9949CA6EE}"/>
            </a:ext>
          </a:extLst>
        </p:cNvPr>
        <p:cNvGrpSpPr/>
        <p:nvPr/>
      </p:nvGrpSpPr>
      <p:grpSpPr>
        <a:xfrm>
          <a:off x="0" y="0"/>
          <a:ext cx="0" cy="0"/>
          <a:chOff x="0" y="0"/>
          <a:chExt cx="0" cy="0"/>
        </a:xfrm>
      </p:grpSpPr>
      <p:sp>
        <p:nvSpPr>
          <p:cNvPr id="101" name="Google Shape;101;p19">
            <a:extLst>
              <a:ext uri="{FF2B5EF4-FFF2-40B4-BE49-F238E27FC236}">
                <a16:creationId xmlns:a16="http://schemas.microsoft.com/office/drawing/2014/main" id="{A22A06B8-6DDD-3288-AA17-D01919D87523}"/>
              </a:ext>
            </a:extLst>
          </p:cNvPr>
          <p:cNvSpPr txBox="1">
            <a:spLocks noGrp="1"/>
          </p:cNvSpPr>
          <p:nvPr>
            <p:ph type="title"/>
          </p:nvPr>
        </p:nvSpPr>
        <p:spPr>
          <a:xfrm>
            <a:off x="268852" y="324632"/>
            <a:ext cx="3053708"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dirty="0">
                <a:latin typeface="Montserrat"/>
                <a:ea typeface="Montserrat"/>
                <a:cs typeface="Montserrat"/>
                <a:sym typeface="Montserrat"/>
              </a:rPr>
              <a:t>Spécifications techniques</a:t>
            </a:r>
            <a:endParaRPr sz="1800" dirty="0">
              <a:solidFill>
                <a:schemeClr val="dk2"/>
              </a:solidFill>
              <a:latin typeface="Montserrat"/>
              <a:ea typeface="Montserrat"/>
              <a:cs typeface="Montserrat"/>
              <a:sym typeface="Montserrat"/>
            </a:endParaRPr>
          </a:p>
        </p:txBody>
      </p:sp>
      <p:sp>
        <p:nvSpPr>
          <p:cNvPr id="102" name="Google Shape;102;p19">
            <a:extLst>
              <a:ext uri="{FF2B5EF4-FFF2-40B4-BE49-F238E27FC236}">
                <a16:creationId xmlns:a16="http://schemas.microsoft.com/office/drawing/2014/main" id="{DFA1E584-6E23-4CB8-BE24-5CDD94F8BA1E}"/>
              </a:ext>
            </a:extLst>
          </p:cNvPr>
          <p:cNvSpPr txBox="1">
            <a:spLocks noGrp="1"/>
          </p:cNvSpPr>
          <p:nvPr>
            <p:ph type="body" idx="1"/>
          </p:nvPr>
        </p:nvSpPr>
        <p:spPr>
          <a:xfrm>
            <a:off x="311700" y="1152475"/>
            <a:ext cx="4184626"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a:extLst>
              <a:ext uri="{FF2B5EF4-FFF2-40B4-BE49-F238E27FC236}">
                <a16:creationId xmlns:a16="http://schemas.microsoft.com/office/drawing/2014/main" id="{E94842CE-6F7D-0517-964C-79A0CB65946D}"/>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a:extLst>
              <a:ext uri="{FF2B5EF4-FFF2-40B4-BE49-F238E27FC236}">
                <a16:creationId xmlns:a16="http://schemas.microsoft.com/office/drawing/2014/main" id="{23452B56-2819-5D5D-836E-CDD467019CFC}"/>
              </a:ext>
            </a:extLst>
          </p:cNvPr>
          <p:cNvSpPr txBox="1"/>
          <p:nvPr/>
        </p:nvSpPr>
        <p:spPr>
          <a:xfrm>
            <a:off x="200228" y="777748"/>
            <a:ext cx="3053708" cy="4339619"/>
          </a:xfrm>
          <a:prstGeom prst="rect">
            <a:avLst/>
          </a:prstGeom>
          <a:noFill/>
          <a:ln>
            <a:noFill/>
          </a:ln>
        </p:spPr>
        <p:txBody>
          <a:bodyPr spcFirstLastPara="1" wrap="square" lIns="91425" tIns="91425" rIns="91425" bIns="91425" anchor="t" anchorCtr="0">
            <a:spAutoFit/>
          </a:bodyPr>
          <a:lstStyle/>
          <a:p>
            <a:r>
              <a:rPr lang="fr-FR" sz="1000" b="1" dirty="0">
                <a:latin typeface="Montserrat" panose="00000500000000000000" pitchFamily="2" charset="0"/>
              </a:rPr>
              <a:t>Authentification sécurisée avec JWT</a:t>
            </a:r>
          </a:p>
          <a:p>
            <a:r>
              <a:rPr lang="fr-FR" sz="1000" b="1" dirty="0">
                <a:latin typeface="Montserrat" panose="00000500000000000000" pitchFamily="2" charset="0"/>
              </a:rPr>
              <a:t>Contexte :</a:t>
            </a:r>
            <a:br>
              <a:rPr lang="fr-FR" sz="1000" dirty="0">
                <a:latin typeface="Montserrat" panose="00000500000000000000" pitchFamily="2" charset="0"/>
              </a:rPr>
            </a:br>
            <a:r>
              <a:rPr lang="fr-FR" sz="1000" dirty="0">
                <a:latin typeface="Montserrat" panose="00000500000000000000" pitchFamily="2" charset="0"/>
              </a:rPr>
              <a:t>Pour garantir une connexion sécurisée, chaque utilisateur authentifié reçoit un jeton (JWT). Ce jeton agit comme une clé qui permet d’accéder aux fonctionnalités protégées du site.</a:t>
            </a:r>
          </a:p>
          <a:p>
            <a:endParaRPr lang="fr-FR" sz="1000" dirty="0">
              <a:latin typeface="Montserrat" panose="00000500000000000000" pitchFamily="2" charset="0"/>
            </a:endParaRPr>
          </a:p>
          <a:p>
            <a:r>
              <a:rPr lang="fr-FR" sz="1000" b="1" dirty="0">
                <a:latin typeface="Montserrat" panose="00000500000000000000" pitchFamily="2" charset="0"/>
              </a:rPr>
              <a:t>Présentation simplifiée via un schéma explicatif :</a:t>
            </a:r>
            <a:br>
              <a:rPr lang="fr-FR" sz="1000" dirty="0">
                <a:latin typeface="Montserrat" panose="00000500000000000000" pitchFamily="2" charset="0"/>
              </a:rPr>
            </a:br>
            <a:r>
              <a:rPr lang="fr-FR" sz="1000" dirty="0">
                <a:latin typeface="Montserrat" panose="00000500000000000000" pitchFamily="2" charset="0"/>
              </a:rPr>
              <a:t>Un diagramme serait utile pour visualiser le processus. Voici les étapes :</a:t>
            </a:r>
          </a:p>
          <a:p>
            <a:pPr>
              <a:buFont typeface="+mj-lt"/>
              <a:buAutoNum type="arabicPeriod"/>
            </a:pPr>
            <a:r>
              <a:rPr lang="fr-FR" sz="1000" b="1" dirty="0">
                <a:latin typeface="Montserrat" panose="00000500000000000000" pitchFamily="2" charset="0"/>
              </a:rPr>
              <a:t>Login ou inscription :</a:t>
            </a:r>
            <a:br>
              <a:rPr lang="fr-FR" sz="1000" dirty="0">
                <a:latin typeface="Montserrat" panose="00000500000000000000" pitchFamily="2" charset="0"/>
              </a:rPr>
            </a:br>
            <a:r>
              <a:rPr lang="fr-FR" sz="1000" dirty="0">
                <a:latin typeface="Montserrat" panose="00000500000000000000" pitchFamily="2" charset="0"/>
              </a:rPr>
              <a:t>L'utilisateur envoie son e-mail et son mot de passe au backend.</a:t>
            </a:r>
          </a:p>
          <a:p>
            <a:pPr>
              <a:buFont typeface="+mj-lt"/>
              <a:buAutoNum type="arabicPeriod"/>
            </a:pPr>
            <a:r>
              <a:rPr lang="fr-FR" sz="1000" b="1" dirty="0">
                <a:latin typeface="Montserrat" panose="00000500000000000000" pitchFamily="2" charset="0"/>
              </a:rPr>
              <a:t>Validation :</a:t>
            </a:r>
            <a:br>
              <a:rPr lang="fr-FR" sz="1000" dirty="0">
                <a:latin typeface="Montserrat" panose="00000500000000000000" pitchFamily="2" charset="0"/>
              </a:rPr>
            </a:br>
            <a:r>
              <a:rPr lang="fr-FR" sz="1000" dirty="0">
                <a:latin typeface="Montserrat" panose="00000500000000000000" pitchFamily="2" charset="0"/>
              </a:rPr>
              <a:t>Le backend vérifie les informations. Si elles sont correctes, un </a:t>
            </a:r>
            <a:r>
              <a:rPr lang="fr-FR" sz="1000" b="1" dirty="0">
                <a:latin typeface="Montserrat" panose="00000500000000000000" pitchFamily="2" charset="0"/>
              </a:rPr>
              <a:t>JWT</a:t>
            </a:r>
            <a:r>
              <a:rPr lang="fr-FR" sz="1000" dirty="0">
                <a:latin typeface="Montserrat" panose="00000500000000000000" pitchFamily="2" charset="0"/>
              </a:rPr>
              <a:t> est généré et envoyé au frontend.</a:t>
            </a:r>
          </a:p>
          <a:p>
            <a:pPr>
              <a:buFont typeface="+mj-lt"/>
              <a:buAutoNum type="arabicPeriod"/>
            </a:pPr>
            <a:r>
              <a:rPr lang="fr-FR" sz="1000" b="1" dirty="0">
                <a:latin typeface="Montserrat" panose="00000500000000000000" pitchFamily="2" charset="0"/>
              </a:rPr>
              <a:t>Utilisation du JWT :</a:t>
            </a:r>
            <a:br>
              <a:rPr lang="fr-FR" sz="1000" dirty="0">
                <a:latin typeface="Montserrat" panose="00000500000000000000" pitchFamily="2" charset="0"/>
              </a:rPr>
            </a:br>
            <a:r>
              <a:rPr lang="fr-FR" sz="1000" dirty="0">
                <a:latin typeface="Montserrat" panose="00000500000000000000" pitchFamily="2" charset="0"/>
              </a:rPr>
              <a:t>À chaque requête vers le backend, le frontend inclut le JWT pour prouver l'identité de l'utilisateur.</a:t>
            </a:r>
          </a:p>
          <a:p>
            <a:pPr>
              <a:buFont typeface="+mj-lt"/>
              <a:buAutoNum type="arabicPeriod"/>
            </a:pPr>
            <a:r>
              <a:rPr lang="fr-FR" sz="1000" b="1" dirty="0">
                <a:latin typeface="Montserrat" panose="00000500000000000000" pitchFamily="2" charset="0"/>
              </a:rPr>
              <a:t>Vérification du JWT :</a:t>
            </a:r>
            <a:br>
              <a:rPr lang="fr-FR" sz="1000" dirty="0">
                <a:latin typeface="Montserrat" panose="00000500000000000000" pitchFamily="2" charset="0"/>
              </a:rPr>
            </a:br>
            <a:r>
              <a:rPr lang="fr-FR" sz="1000" dirty="0">
                <a:latin typeface="Montserrat" panose="00000500000000000000" pitchFamily="2" charset="0"/>
              </a:rPr>
              <a:t>Le backend décode le JWT pour confirmer l'identité et autoriser ou refuser l'accès à la ressource demandée.</a:t>
            </a:r>
          </a:p>
        </p:txBody>
      </p:sp>
      <p:sp>
        <p:nvSpPr>
          <p:cNvPr id="105" name="Google Shape;105;p19">
            <a:extLst>
              <a:ext uri="{FF2B5EF4-FFF2-40B4-BE49-F238E27FC236}">
                <a16:creationId xmlns:a16="http://schemas.microsoft.com/office/drawing/2014/main" id="{00B53977-374E-B6DD-45C9-637D3DBDE3E9}"/>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a:extLst>
              <a:ext uri="{FF2B5EF4-FFF2-40B4-BE49-F238E27FC236}">
                <a16:creationId xmlns:a16="http://schemas.microsoft.com/office/drawing/2014/main" id="{B95CC1CC-7CF7-5A3B-4EBF-45C547F517EA}"/>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7170" name="Picture 2" descr="Pros-Cons of Token-based Authentication - 4 Variations Decoded - Core Devs  Ltd">
            <a:extLst>
              <a:ext uri="{FF2B5EF4-FFF2-40B4-BE49-F238E27FC236}">
                <a16:creationId xmlns:a16="http://schemas.microsoft.com/office/drawing/2014/main" id="{083D4CE2-778A-F97E-319F-0DE65CBA54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6042" y="443179"/>
            <a:ext cx="4822953" cy="26283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cxnSp>
        <p:nvCxnSpPr>
          <p:cNvPr id="4" name="Connecteur droit avec flèche 3">
            <a:extLst>
              <a:ext uri="{FF2B5EF4-FFF2-40B4-BE49-F238E27FC236}">
                <a16:creationId xmlns:a16="http://schemas.microsoft.com/office/drawing/2014/main" id="{03FEA19F-ABDA-4140-035D-D8661C115589}"/>
              </a:ext>
            </a:extLst>
          </p:cNvPr>
          <p:cNvCxnSpPr/>
          <p:nvPr/>
        </p:nvCxnSpPr>
        <p:spPr>
          <a:xfrm flipV="1">
            <a:off x="5063884" y="713150"/>
            <a:ext cx="2345909" cy="541785"/>
          </a:xfrm>
          <a:prstGeom prst="straightConnector1">
            <a:avLst/>
          </a:prstGeom>
          <a:ln>
            <a:tailEnd type="triangle"/>
          </a:ln>
          <a:effectLst>
            <a:outerShdw blurRad="50800" dist="38100" dir="16200000"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6" name="Connecteur droit avec flèche 5">
            <a:extLst>
              <a:ext uri="{FF2B5EF4-FFF2-40B4-BE49-F238E27FC236}">
                <a16:creationId xmlns:a16="http://schemas.microsoft.com/office/drawing/2014/main" id="{5E991AAB-5A31-F0D8-0462-D44304A0ABE6}"/>
              </a:ext>
            </a:extLst>
          </p:cNvPr>
          <p:cNvCxnSpPr/>
          <p:nvPr/>
        </p:nvCxnSpPr>
        <p:spPr>
          <a:xfrm>
            <a:off x="5019741" y="2478339"/>
            <a:ext cx="2755812" cy="469219"/>
          </a:xfrm>
          <a:prstGeom prst="straightConnector1">
            <a:avLst/>
          </a:prstGeom>
          <a:ln>
            <a:tailEnd type="triangle"/>
          </a:ln>
          <a:effectLst>
            <a:outerShdw blurRad="50800" dist="38100" dir="18900000" algn="b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7" name="Légende : flèche vers le haut 6">
            <a:extLst>
              <a:ext uri="{FF2B5EF4-FFF2-40B4-BE49-F238E27FC236}">
                <a16:creationId xmlns:a16="http://schemas.microsoft.com/office/drawing/2014/main" id="{72AD15A5-FBA4-D031-7F96-CD41554484E9}"/>
              </a:ext>
            </a:extLst>
          </p:cNvPr>
          <p:cNvSpPr/>
          <p:nvPr/>
        </p:nvSpPr>
        <p:spPr>
          <a:xfrm rot="5400000">
            <a:off x="3300197" y="1263749"/>
            <a:ext cx="1055339" cy="1336918"/>
          </a:xfrm>
          <a:prstGeom prst="upArrowCallout">
            <a:avLst/>
          </a:prstGeom>
          <a:solidFill>
            <a:schemeClr val="bg1"/>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A11E8873-DBAD-53B5-9D0E-5C5E24BDEE27}"/>
              </a:ext>
            </a:extLst>
          </p:cNvPr>
          <p:cNvSpPr txBox="1"/>
          <p:nvPr/>
        </p:nvSpPr>
        <p:spPr>
          <a:xfrm>
            <a:off x="3161580" y="1487629"/>
            <a:ext cx="838726" cy="830997"/>
          </a:xfrm>
          <a:prstGeom prst="rect">
            <a:avLst/>
          </a:prstGeom>
          <a:noFill/>
        </p:spPr>
        <p:txBody>
          <a:bodyPr wrap="square" rtlCol="0">
            <a:spAutoFit/>
          </a:bodyPr>
          <a:lstStyle/>
          <a:p>
            <a:r>
              <a:rPr lang="fr-FR" sz="800" dirty="0"/>
              <a:t>L’utilisateur qui souhaite se connecter et accéder au fonctionnalité du site </a:t>
            </a:r>
          </a:p>
        </p:txBody>
      </p:sp>
      <p:sp>
        <p:nvSpPr>
          <p:cNvPr id="9" name="Légende : flèche vers le bas 8">
            <a:extLst>
              <a:ext uri="{FF2B5EF4-FFF2-40B4-BE49-F238E27FC236}">
                <a16:creationId xmlns:a16="http://schemas.microsoft.com/office/drawing/2014/main" id="{71B4CF23-E2D6-4104-84E5-BCA151E46899}"/>
              </a:ext>
            </a:extLst>
          </p:cNvPr>
          <p:cNvSpPr/>
          <p:nvPr/>
        </p:nvSpPr>
        <p:spPr>
          <a:xfrm>
            <a:off x="5467481" y="310275"/>
            <a:ext cx="1261242" cy="610430"/>
          </a:xfrm>
          <a:prstGeom prst="downArrowCallout">
            <a:avLst/>
          </a:prstGeom>
          <a:solidFill>
            <a:schemeClr val="bg1"/>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74430DE3-7710-DC29-2157-9FED1AE5FC20}"/>
              </a:ext>
            </a:extLst>
          </p:cNvPr>
          <p:cNvSpPr txBox="1"/>
          <p:nvPr/>
        </p:nvSpPr>
        <p:spPr>
          <a:xfrm>
            <a:off x="5467481" y="338700"/>
            <a:ext cx="1310822" cy="338554"/>
          </a:xfrm>
          <a:prstGeom prst="rect">
            <a:avLst/>
          </a:prstGeom>
          <a:noFill/>
        </p:spPr>
        <p:txBody>
          <a:bodyPr wrap="square" rtlCol="0">
            <a:spAutoFit/>
          </a:bodyPr>
          <a:lstStyle/>
          <a:p>
            <a:r>
              <a:rPr lang="fr-FR" sz="800" dirty="0"/>
              <a:t>L’utilisateur se connecte et reçois un jeton</a:t>
            </a:r>
          </a:p>
        </p:txBody>
      </p:sp>
      <p:sp>
        <p:nvSpPr>
          <p:cNvPr id="11" name="Légende : flèche vers le haut 10">
            <a:extLst>
              <a:ext uri="{FF2B5EF4-FFF2-40B4-BE49-F238E27FC236}">
                <a16:creationId xmlns:a16="http://schemas.microsoft.com/office/drawing/2014/main" id="{10FB812F-A9D7-6C38-B619-5B939E7DEBF1}"/>
              </a:ext>
            </a:extLst>
          </p:cNvPr>
          <p:cNvSpPr/>
          <p:nvPr/>
        </p:nvSpPr>
        <p:spPr>
          <a:xfrm>
            <a:off x="5883689" y="2860675"/>
            <a:ext cx="1261241" cy="1138864"/>
          </a:xfrm>
          <a:prstGeom prst="upArrow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2D815BC5-D5F1-AD42-1AF1-E5C150055AD7}"/>
              </a:ext>
            </a:extLst>
          </p:cNvPr>
          <p:cNvSpPr txBox="1"/>
          <p:nvPr/>
        </p:nvSpPr>
        <p:spPr>
          <a:xfrm>
            <a:off x="5883689" y="3329894"/>
            <a:ext cx="1261241" cy="584775"/>
          </a:xfrm>
          <a:prstGeom prst="rect">
            <a:avLst/>
          </a:prstGeom>
          <a:noFill/>
        </p:spPr>
        <p:txBody>
          <a:bodyPr wrap="square" rtlCol="0">
            <a:spAutoFit/>
          </a:bodyPr>
          <a:lstStyle/>
          <a:p>
            <a:r>
              <a:rPr lang="fr-FR" sz="800" dirty="0"/>
              <a:t>Si le jeton de l’utilisateur est valide, il pourra accéder au fonctionnalité du site</a:t>
            </a:r>
          </a:p>
        </p:txBody>
      </p:sp>
    </p:spTree>
    <p:extLst>
      <p:ext uri="{BB962C8B-B14F-4D97-AF65-F5344CB8AC3E}">
        <p14:creationId xmlns:p14="http://schemas.microsoft.com/office/powerpoint/2010/main" val="146561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770F6C5A-599C-2089-4C24-A42F2991EEF5}"/>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5B2F101E-2F77-E1EF-B3F7-AA0F1E68BEB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2" name="Google Shape;112;p20">
            <a:extLst>
              <a:ext uri="{FF2B5EF4-FFF2-40B4-BE49-F238E27FC236}">
                <a16:creationId xmlns:a16="http://schemas.microsoft.com/office/drawing/2014/main" id="{F1CFB818-05DF-3D6F-7490-03BE6DBB0879}"/>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a:extLst>
              <a:ext uri="{FF2B5EF4-FFF2-40B4-BE49-F238E27FC236}">
                <a16:creationId xmlns:a16="http://schemas.microsoft.com/office/drawing/2014/main" id="{2581D5D2-2AB9-C61B-A9AD-B9AED50F5A0F}"/>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a:extLst>
              <a:ext uri="{FF2B5EF4-FFF2-40B4-BE49-F238E27FC236}">
                <a16:creationId xmlns:a16="http://schemas.microsoft.com/office/drawing/2014/main" id="{4C73EAA3-0439-6D1A-98D6-E152BD875BDB}"/>
              </a:ext>
            </a:extLst>
          </p:cNvPr>
          <p:cNvSpPr txBox="1"/>
          <p:nvPr/>
        </p:nvSpPr>
        <p:spPr>
          <a:xfrm>
            <a:off x="311700" y="1088935"/>
            <a:ext cx="8320500" cy="3616344"/>
          </a:xfrm>
          <a:prstGeom prst="rect">
            <a:avLst/>
          </a:prstGeom>
          <a:noFill/>
          <a:ln>
            <a:noFill/>
          </a:ln>
        </p:spPr>
        <p:txBody>
          <a:bodyPr spcFirstLastPara="1" wrap="square" lIns="91425" tIns="91425" rIns="91425" bIns="91425" anchor="t" anchorCtr="0">
            <a:spAutoFit/>
          </a:bodyPr>
          <a:lstStyle/>
          <a:p>
            <a:r>
              <a:rPr lang="fr-FR" b="1" dirty="0">
                <a:latin typeface="Montserrat" panose="00000500000000000000" pitchFamily="2" charset="0"/>
              </a:rPr>
              <a:t>Méthode de classification des sources d'information</a:t>
            </a:r>
          </a:p>
          <a:p>
            <a:r>
              <a:rPr lang="fr-FR" sz="1100" dirty="0">
                <a:latin typeface="Montserrat" panose="00000500000000000000" pitchFamily="2" charset="0"/>
              </a:rPr>
              <a:t>La classification des sources d'information se base sur deux axes principaux :</a:t>
            </a:r>
          </a:p>
          <a:p>
            <a:endParaRPr lang="fr-FR" sz="1100" dirty="0">
              <a:latin typeface="Montserrat" panose="00000500000000000000" pitchFamily="2" charset="0"/>
            </a:endParaRPr>
          </a:p>
          <a:p>
            <a:r>
              <a:rPr lang="fr-FR" sz="1200" b="1" dirty="0">
                <a:latin typeface="Montserrat" panose="00000500000000000000" pitchFamily="2" charset="0"/>
              </a:rPr>
              <a:t>Suivi technologique</a:t>
            </a:r>
            <a:r>
              <a:rPr lang="fr-FR" sz="1200" dirty="0">
                <a:latin typeface="Montserrat" panose="00000500000000000000" pitchFamily="2" charset="0"/>
              </a:rPr>
              <a:t> </a:t>
            </a:r>
            <a:r>
              <a:rPr lang="fr-FR" sz="1100" dirty="0">
                <a:latin typeface="Montserrat" panose="00000500000000000000" pitchFamily="2" charset="0"/>
              </a:rPr>
              <a:t>: Ce dossier regroupe les ressources qui permettent de se tenir à jour avec les technologies émergentes et les nouvelles tendances du développement web, ainsi que des outils et frameworks liés à Node.js, React, et MongoDB.</a:t>
            </a:r>
          </a:p>
          <a:p>
            <a:pPr marL="742950" lvl="1" indent="-285750">
              <a:buFont typeface="Wingdings" panose="05000000000000000000" pitchFamily="2" charset="2"/>
              <a:buChar char="Ø"/>
            </a:pPr>
            <a:r>
              <a:rPr lang="fr-FR" sz="1100" b="1" dirty="0">
                <a:latin typeface="Montserrat" panose="00000500000000000000" pitchFamily="2" charset="0"/>
              </a:rPr>
              <a:t>Critère de classification</a:t>
            </a:r>
            <a:r>
              <a:rPr lang="fr-FR" sz="1100" dirty="0">
                <a:latin typeface="Montserrat" panose="00000500000000000000" pitchFamily="2" charset="0"/>
              </a:rPr>
              <a:t> : La pertinence des sources en matière de nouveautés dans les technologies spécifiques que l’on envisage d'utiliser dans le projet "Menu Maker".</a:t>
            </a:r>
          </a:p>
          <a:p>
            <a:pPr marL="457200" lvl="1"/>
            <a:endParaRPr lang="fr-FR" sz="1100" dirty="0">
              <a:latin typeface="Montserrat" panose="00000500000000000000" pitchFamily="2" charset="0"/>
            </a:endParaRPr>
          </a:p>
          <a:p>
            <a:pPr marL="742950" lvl="1" indent="-285750">
              <a:buFont typeface="Wingdings" panose="05000000000000000000" pitchFamily="2" charset="2"/>
              <a:buChar char="Ø"/>
            </a:pPr>
            <a:r>
              <a:rPr lang="fr-FR" sz="1100" b="1" dirty="0">
                <a:latin typeface="Montserrat" panose="00000500000000000000" pitchFamily="2" charset="0"/>
              </a:rPr>
              <a:t>Exemples</a:t>
            </a:r>
            <a:r>
              <a:rPr lang="fr-FR" sz="1100" dirty="0">
                <a:latin typeface="Montserrat" panose="00000500000000000000" pitchFamily="2" charset="0"/>
              </a:rPr>
              <a:t> : Le blog DigitalOcean qui fournit des tutoriels pratiques sur les configurations de serveurs ou le blog MongoDB pour des informations sur l'optimisation de bases de données NoSQL.</a:t>
            </a:r>
          </a:p>
          <a:p>
            <a:pPr marL="742950" lvl="1" indent="-285750">
              <a:buFont typeface="Wingdings" panose="05000000000000000000" pitchFamily="2" charset="2"/>
              <a:buChar char="Ø"/>
            </a:pPr>
            <a:endParaRPr lang="fr-FR" sz="1100" dirty="0">
              <a:latin typeface="Montserrat" panose="00000500000000000000" pitchFamily="2" charset="0"/>
            </a:endParaRPr>
          </a:p>
          <a:p>
            <a:pPr marL="628650" lvl="1" indent="-171450">
              <a:buFont typeface="Wingdings" panose="05000000000000000000" pitchFamily="2" charset="2"/>
              <a:buChar char="Ø"/>
            </a:pPr>
            <a:endParaRPr lang="fr-FR" sz="1100" dirty="0">
              <a:latin typeface="Montserrat" panose="00000500000000000000" pitchFamily="2" charset="0"/>
            </a:endParaRPr>
          </a:p>
          <a:p>
            <a:r>
              <a:rPr lang="fr-FR" sz="1200" b="1" dirty="0">
                <a:latin typeface="Montserrat" panose="00000500000000000000" pitchFamily="2" charset="0"/>
              </a:rPr>
              <a:t>Développement web</a:t>
            </a:r>
            <a:r>
              <a:rPr lang="fr-FR" sz="1200" dirty="0">
                <a:latin typeface="Montserrat" panose="00000500000000000000" pitchFamily="2" charset="0"/>
              </a:rPr>
              <a:t> </a:t>
            </a:r>
            <a:r>
              <a:rPr lang="fr-FR" sz="1100" dirty="0">
                <a:latin typeface="Montserrat" panose="00000500000000000000" pitchFamily="2" charset="0"/>
              </a:rPr>
              <a:t>: Ce dossier est orienté vers les bonnes pratiques, la sécurité et l’optimisation du code côté client.</a:t>
            </a:r>
          </a:p>
          <a:p>
            <a:pPr marL="742950" lvl="1" indent="-285750">
              <a:buFont typeface="Wingdings" panose="05000000000000000000" pitchFamily="2" charset="2"/>
              <a:buChar char="Ø"/>
            </a:pPr>
            <a:r>
              <a:rPr lang="fr-FR" sz="1100" b="1" dirty="0">
                <a:latin typeface="Montserrat" panose="00000500000000000000" pitchFamily="2" charset="0"/>
              </a:rPr>
              <a:t>Critère de classification</a:t>
            </a:r>
            <a:r>
              <a:rPr lang="fr-FR" sz="1100" dirty="0">
                <a:latin typeface="Montserrat" panose="00000500000000000000" pitchFamily="2" charset="0"/>
              </a:rPr>
              <a:t> : La pertinence des informations pour les spécifications techniques du projet "Menu Maker", notamment en matière de sécurité, de performance et d’accessibilité web.</a:t>
            </a:r>
          </a:p>
          <a:p>
            <a:pPr marL="457200" lvl="1"/>
            <a:endParaRPr lang="fr-FR" sz="1100" dirty="0">
              <a:latin typeface="Montserrat" panose="00000500000000000000" pitchFamily="2" charset="0"/>
            </a:endParaRPr>
          </a:p>
          <a:p>
            <a:pPr marL="742950" lvl="1" indent="-285750">
              <a:buFont typeface="Wingdings" panose="05000000000000000000" pitchFamily="2" charset="2"/>
              <a:buChar char="Ø"/>
            </a:pPr>
            <a:r>
              <a:rPr lang="fr-FR" sz="1100" b="1" dirty="0">
                <a:latin typeface="Montserrat" panose="00000500000000000000" pitchFamily="2" charset="0"/>
              </a:rPr>
              <a:t>Exemples</a:t>
            </a:r>
            <a:r>
              <a:rPr lang="fr-FR" sz="1100" dirty="0">
                <a:latin typeface="Montserrat" panose="00000500000000000000" pitchFamily="2" charset="0"/>
              </a:rPr>
              <a:t> : Le podcast OWASP, qui propose des conseils sur la sécurité des applications web, ou les articles sur Smashing magazine, qui offrent des recommandations pour l’optimisation CSS et JavaScript.</a:t>
            </a:r>
          </a:p>
        </p:txBody>
      </p:sp>
      <p:sp>
        <p:nvSpPr>
          <p:cNvPr id="115" name="Google Shape;115;p20">
            <a:extLst>
              <a:ext uri="{FF2B5EF4-FFF2-40B4-BE49-F238E27FC236}">
                <a16:creationId xmlns:a16="http://schemas.microsoft.com/office/drawing/2014/main" id="{6EE1DEB6-361F-63F1-DD0B-4896CA1F5416}"/>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a:extLst>
              <a:ext uri="{FF2B5EF4-FFF2-40B4-BE49-F238E27FC236}">
                <a16:creationId xmlns:a16="http://schemas.microsoft.com/office/drawing/2014/main" id="{038D4968-86A8-2D8C-E279-DD615F2F175F}"/>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2483412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3508E4BB-55E2-A9D1-7991-5BE188D1724E}"/>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A3E8BF7F-20A7-AEA1-50FA-2A79C34FEEB7}"/>
              </a:ext>
            </a:extLst>
          </p:cNvPr>
          <p:cNvSpPr txBox="1">
            <a:spLocks noGrp="1"/>
          </p:cNvSpPr>
          <p:nvPr>
            <p:ph type="title"/>
          </p:nvPr>
        </p:nvSpPr>
        <p:spPr>
          <a:xfrm>
            <a:off x="311700" y="445025"/>
            <a:ext cx="3248623"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Veille Technologique</a:t>
            </a:r>
            <a:endParaRPr sz="2000" dirty="0">
              <a:solidFill>
                <a:schemeClr val="dk2"/>
              </a:solidFill>
              <a:latin typeface="Montserrat"/>
              <a:ea typeface="Montserrat"/>
              <a:cs typeface="Montserrat"/>
              <a:sym typeface="Montserrat"/>
            </a:endParaRPr>
          </a:p>
        </p:txBody>
      </p:sp>
      <p:sp>
        <p:nvSpPr>
          <p:cNvPr id="112" name="Google Shape;112;p20">
            <a:extLst>
              <a:ext uri="{FF2B5EF4-FFF2-40B4-BE49-F238E27FC236}">
                <a16:creationId xmlns:a16="http://schemas.microsoft.com/office/drawing/2014/main" id="{D93B1FE1-44EC-67D1-AE9B-176ECA4228ED}"/>
              </a:ext>
            </a:extLst>
          </p:cNvPr>
          <p:cNvSpPr txBox="1">
            <a:spLocks noGrp="1"/>
          </p:cNvSpPr>
          <p:nvPr>
            <p:ph type="body" idx="1"/>
          </p:nvPr>
        </p:nvSpPr>
        <p:spPr>
          <a:xfrm>
            <a:off x="311700" y="1152475"/>
            <a:ext cx="6126937"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a:extLst>
              <a:ext uri="{FF2B5EF4-FFF2-40B4-BE49-F238E27FC236}">
                <a16:creationId xmlns:a16="http://schemas.microsoft.com/office/drawing/2014/main" id="{6783141A-58E3-991F-AD06-3ECFA3B1A5AA}"/>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a:extLst>
              <a:ext uri="{FF2B5EF4-FFF2-40B4-BE49-F238E27FC236}">
                <a16:creationId xmlns:a16="http://schemas.microsoft.com/office/drawing/2014/main" id="{12B55D9F-F19C-EF8A-04B0-1E7ADC8A648E}"/>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a:extLst>
              <a:ext uri="{FF2B5EF4-FFF2-40B4-BE49-F238E27FC236}">
                <a16:creationId xmlns:a16="http://schemas.microsoft.com/office/drawing/2014/main" id="{3A0D3E20-83A8-0772-F9FA-CAB1A25D6B0D}"/>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2" name="Espace réservé du contenu 4">
            <a:extLst>
              <a:ext uri="{FF2B5EF4-FFF2-40B4-BE49-F238E27FC236}">
                <a16:creationId xmlns:a16="http://schemas.microsoft.com/office/drawing/2014/main" id="{9CE12A5B-5629-C93A-ACF3-1CA7864841DA}"/>
              </a:ext>
            </a:extLst>
          </p:cNvPr>
          <p:cNvPicPr>
            <a:picLocks noChangeAspect="1"/>
          </p:cNvPicPr>
          <p:nvPr/>
        </p:nvPicPr>
        <p:blipFill>
          <a:blip r:embed="rId4"/>
          <a:stretch>
            <a:fillRect/>
          </a:stretch>
        </p:blipFill>
        <p:spPr>
          <a:xfrm>
            <a:off x="311700" y="1030037"/>
            <a:ext cx="5825943" cy="37575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0">
            <a:scrgbClr r="0" g="0" b="0"/>
          </a:lnRef>
          <a:fillRef idx="0">
            <a:scrgbClr r="0" g="0" b="0"/>
          </a:fillRef>
          <a:effectRef idx="0">
            <a:scrgbClr r="0" g="0" b="0"/>
          </a:effectRef>
          <a:fontRef idx="minor">
            <a:schemeClr val="dk1"/>
          </a:fontRef>
        </p:style>
      </p:pic>
      <p:sp>
        <p:nvSpPr>
          <p:cNvPr id="4" name="ZoneTexte 3">
            <a:extLst>
              <a:ext uri="{FF2B5EF4-FFF2-40B4-BE49-F238E27FC236}">
                <a16:creationId xmlns:a16="http://schemas.microsoft.com/office/drawing/2014/main" id="{906A9E22-209E-76E1-1A61-037707D300F2}"/>
              </a:ext>
            </a:extLst>
          </p:cNvPr>
          <p:cNvSpPr txBox="1"/>
          <p:nvPr/>
        </p:nvSpPr>
        <p:spPr>
          <a:xfrm>
            <a:off x="6265675" y="1087673"/>
            <a:ext cx="2878325" cy="2154436"/>
          </a:xfrm>
          <a:prstGeom prst="rect">
            <a:avLst/>
          </a:prstGeom>
          <a:noFill/>
        </p:spPr>
        <p:txBody>
          <a:bodyPr wrap="square" rtlCol="0">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000" b="1" i="0" u="none" strike="noStrike" cap="none" normalizeH="0" baseline="0" dirty="0">
                <a:ln>
                  <a:noFill/>
                </a:ln>
                <a:solidFill>
                  <a:schemeClr val="tx1"/>
                </a:solidFill>
                <a:effectLst/>
                <a:latin typeface="Montserrat" panose="00000500000000000000" pitchFamily="2" charset="0"/>
              </a:rPr>
              <a:t>Exemple</a:t>
            </a:r>
            <a:r>
              <a:rPr kumimoji="0" lang="fr-FR" altLang="fr-FR" sz="1000" b="0" i="0" u="none" strike="noStrike" cap="none" normalizeH="0" baseline="0" dirty="0">
                <a:ln>
                  <a:noFill/>
                </a:ln>
                <a:solidFill>
                  <a:schemeClr val="tx1"/>
                </a:solidFill>
                <a:effectLst/>
                <a:latin typeface="Montserrat" panose="00000500000000000000" pitchFamily="2" charset="0"/>
              </a:rPr>
              <a:t> : Un article sur l'optimisation des requêtes dans MongoDB pour de meilleures performances.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fr-FR" altLang="fr-FR" sz="1000" b="0" i="0" u="none" strike="noStrike" cap="none" normalizeH="0" baseline="0" dirty="0">
              <a:ln>
                <a:noFill/>
              </a:ln>
              <a:solidFill>
                <a:schemeClr val="tx1"/>
              </a:solidFill>
              <a:effectLst/>
              <a:latin typeface="Montserrat" panose="000005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000" b="1" i="0" u="none" strike="noStrike" cap="none" normalizeH="0" baseline="0" dirty="0">
                <a:ln>
                  <a:noFill/>
                </a:ln>
                <a:solidFill>
                  <a:schemeClr val="tx1"/>
                </a:solidFill>
                <a:effectLst/>
                <a:latin typeface="Montserrat" panose="00000500000000000000" pitchFamily="2" charset="0"/>
              </a:rPr>
              <a:t>Explication</a:t>
            </a:r>
            <a:r>
              <a:rPr kumimoji="0" lang="fr-FR" altLang="fr-FR" sz="1000" b="0" i="0" u="none" strike="noStrike" cap="none" normalizeH="0" baseline="0" dirty="0">
                <a:ln>
                  <a:noFill/>
                </a:ln>
                <a:solidFill>
                  <a:schemeClr val="tx1"/>
                </a:solidFill>
                <a:effectLst/>
                <a:latin typeface="Montserrat" panose="00000500000000000000" pitchFamily="2" charset="0"/>
              </a:rPr>
              <a:t> : Le choix de MongoDB comme base de données NoSQL pour le projet Menu Maker nécessite une compréhension approfondie de son fonctionnement et de ses meilleures pratiques. Cet article aide à optimiser les performances de la base de données pour le stockage et la gestion des menus personnalisés</a:t>
            </a:r>
            <a:r>
              <a:rPr kumimoji="0" lang="fr-FR" altLang="fr-FR" sz="1400" b="0" i="0" u="none" strike="noStrike" cap="none" normalizeH="0" baseline="0" dirty="0">
                <a:ln>
                  <a:noFill/>
                </a:ln>
                <a:solidFill>
                  <a:schemeClr val="tx1"/>
                </a:solidFill>
                <a:effectLst/>
                <a:latin typeface="Montserrat" panose="00000500000000000000" pitchFamily="2" charset="0"/>
              </a:rPr>
              <a:t>.</a:t>
            </a:r>
          </a:p>
        </p:txBody>
      </p:sp>
      <p:sp>
        <p:nvSpPr>
          <p:cNvPr id="5" name="ZoneTexte 4">
            <a:extLst>
              <a:ext uri="{FF2B5EF4-FFF2-40B4-BE49-F238E27FC236}">
                <a16:creationId xmlns:a16="http://schemas.microsoft.com/office/drawing/2014/main" id="{5D25EDFF-1505-0CF7-2CAC-81A9405DF1EE}"/>
              </a:ext>
            </a:extLst>
          </p:cNvPr>
          <p:cNvSpPr txBox="1"/>
          <p:nvPr/>
        </p:nvSpPr>
        <p:spPr>
          <a:xfrm>
            <a:off x="5577568" y="657458"/>
            <a:ext cx="3998474"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1400" b="1" i="0" u="none" strike="noStrike" cap="none" normalizeH="0" baseline="0">
                <a:ln>
                  <a:noFill/>
                </a:ln>
                <a:solidFill>
                  <a:schemeClr val="tx1"/>
                </a:solidFill>
                <a:effectLst/>
                <a:latin typeface="Montserrat" panose="00000500000000000000" pitchFamily="2" charset="0"/>
              </a:rPr>
              <a:t>Suivi technologique : Blog MongoDB</a:t>
            </a:r>
            <a:endParaRPr kumimoji="0" lang="fr-FR" altLang="fr-FR" sz="1400" b="1" i="0" u="none" strike="noStrike" cap="none" normalizeH="0" baseline="0" dirty="0">
              <a:ln>
                <a:noFill/>
              </a:ln>
              <a:solidFill>
                <a:schemeClr val="tx1"/>
              </a:solidFill>
              <a:effectLst/>
              <a:latin typeface="Montserrat" panose="00000500000000000000" pitchFamily="2" charset="0"/>
            </a:endParaRPr>
          </a:p>
        </p:txBody>
      </p:sp>
    </p:spTree>
    <p:extLst>
      <p:ext uri="{BB962C8B-B14F-4D97-AF65-F5344CB8AC3E}">
        <p14:creationId xmlns:p14="http://schemas.microsoft.com/office/powerpoint/2010/main" val="1985168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F0C4B883-B823-AC22-4225-03C7FFD0BFDB}"/>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F8D8AA4C-D6C0-26BE-46B1-8AE70B4A654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Veille Technologique</a:t>
            </a:r>
            <a:endParaRPr sz="2000" dirty="0">
              <a:solidFill>
                <a:schemeClr val="dk2"/>
              </a:solidFill>
              <a:latin typeface="Montserrat"/>
              <a:ea typeface="Montserrat"/>
              <a:cs typeface="Montserrat"/>
              <a:sym typeface="Montserrat"/>
            </a:endParaRPr>
          </a:p>
        </p:txBody>
      </p:sp>
      <p:sp>
        <p:nvSpPr>
          <p:cNvPr id="112" name="Google Shape;112;p20">
            <a:extLst>
              <a:ext uri="{FF2B5EF4-FFF2-40B4-BE49-F238E27FC236}">
                <a16:creationId xmlns:a16="http://schemas.microsoft.com/office/drawing/2014/main" id="{67DEA998-E7AF-0DA8-2172-A499BED873A5}"/>
              </a:ext>
            </a:extLst>
          </p:cNvPr>
          <p:cNvSpPr txBox="1">
            <a:spLocks noGrp="1"/>
          </p:cNvSpPr>
          <p:nvPr>
            <p:ph type="body" idx="1"/>
          </p:nvPr>
        </p:nvSpPr>
        <p:spPr>
          <a:xfrm>
            <a:off x="5070190" y="362063"/>
            <a:ext cx="4124860" cy="65566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a:extLst>
              <a:ext uri="{FF2B5EF4-FFF2-40B4-BE49-F238E27FC236}">
                <a16:creationId xmlns:a16="http://schemas.microsoft.com/office/drawing/2014/main" id="{669444EE-D1A2-58F9-7095-76BE24FDA524}"/>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a:extLst>
              <a:ext uri="{FF2B5EF4-FFF2-40B4-BE49-F238E27FC236}">
                <a16:creationId xmlns:a16="http://schemas.microsoft.com/office/drawing/2014/main" id="{3E4CC17F-6AFD-D983-A4D1-691075AB9BFA}"/>
              </a:ext>
            </a:extLst>
          </p:cNvPr>
          <p:cNvSpPr txBox="1"/>
          <p:nvPr/>
        </p:nvSpPr>
        <p:spPr>
          <a:xfrm>
            <a:off x="6659355" y="1039242"/>
            <a:ext cx="2172945" cy="2831514"/>
          </a:xfrm>
          <a:prstGeom prst="rect">
            <a:avLst/>
          </a:prstGeom>
          <a:noFill/>
          <a:ln>
            <a:noFill/>
          </a:ln>
        </p:spPr>
        <p:txBody>
          <a:bodyPr spcFirstLastPara="1" wrap="square" lIns="91425" tIns="91425" rIns="91425" bIns="91425" anchor="t" anchorCtr="0">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000" b="1" i="0" u="none" strike="noStrike" cap="none" normalizeH="0" baseline="0" dirty="0">
                <a:ln>
                  <a:noFill/>
                </a:ln>
                <a:solidFill>
                  <a:schemeClr val="tx1"/>
                </a:solidFill>
                <a:effectLst/>
                <a:latin typeface="Montserrat" panose="00000500000000000000" pitchFamily="2" charset="0"/>
              </a:rPr>
              <a:t>Exemple</a:t>
            </a:r>
            <a:r>
              <a:rPr kumimoji="0" lang="fr-FR" altLang="fr-FR" sz="1000" b="0" i="0" u="none" strike="noStrike" cap="none" normalizeH="0" baseline="0" dirty="0">
                <a:ln>
                  <a:noFill/>
                </a:ln>
                <a:solidFill>
                  <a:schemeClr val="tx1"/>
                </a:solidFill>
                <a:effectLst/>
                <a:latin typeface="Montserrat" panose="00000500000000000000" pitchFamily="2" charset="0"/>
              </a:rPr>
              <a:t> : Un épisode concernant les meilleures pratiques pour sécuriser les API REST.</a:t>
            </a:r>
          </a:p>
          <a:p>
            <a:pPr marR="0" lvl="0" algn="l" defTabSz="914400" rtl="0" eaLnBrk="0" fontAlgn="base" latinLnBrk="0" hangingPunct="0">
              <a:lnSpc>
                <a:spcPct val="100000"/>
              </a:lnSpc>
              <a:spcBef>
                <a:spcPct val="0"/>
              </a:spcBef>
              <a:spcAft>
                <a:spcPct val="0"/>
              </a:spcAft>
              <a:buClrTx/>
              <a:buSzTx/>
              <a:tabLst/>
            </a:pPr>
            <a:endParaRPr kumimoji="0" lang="fr-FR" altLang="fr-FR" sz="1000" b="0" i="0" u="none" strike="noStrike" cap="none" normalizeH="0" baseline="0" dirty="0">
              <a:ln>
                <a:noFill/>
              </a:ln>
              <a:solidFill>
                <a:schemeClr val="tx1"/>
              </a:solidFill>
              <a:effectLst/>
              <a:latin typeface="Montserrat" panose="000005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000" b="1" i="0" u="none" strike="noStrike" cap="none" normalizeH="0" baseline="0" dirty="0">
                <a:ln>
                  <a:noFill/>
                </a:ln>
                <a:solidFill>
                  <a:schemeClr val="tx1"/>
                </a:solidFill>
                <a:effectLst/>
                <a:latin typeface="Montserrat" panose="00000500000000000000" pitchFamily="2" charset="0"/>
              </a:rPr>
              <a:t>Explication</a:t>
            </a:r>
            <a:r>
              <a:rPr kumimoji="0" lang="fr-FR" altLang="fr-FR" sz="1000" b="0" i="0" u="none" strike="noStrike" cap="none" normalizeH="0" baseline="0" dirty="0">
                <a:ln>
                  <a:noFill/>
                </a:ln>
                <a:solidFill>
                  <a:schemeClr val="tx1"/>
                </a:solidFill>
                <a:effectLst/>
                <a:latin typeface="Montserrat" panose="00000500000000000000" pitchFamily="2" charset="0"/>
              </a:rPr>
              <a:t> : La sécurité des données utilisateur et des menus personnalisés est primordiale. Le podcast OWASP fournit des conseils détaillés sur la sécurisation des API, ce qui est essentiel pour protéger les informations sensibles de l'utilisateur dans le projet Menu Maker.</a:t>
            </a:r>
          </a:p>
          <a:p>
            <a:endParaRPr lang="fr-FR" sz="1200" dirty="0">
              <a:latin typeface="Montserrat" panose="00000500000000000000" pitchFamily="2" charset="0"/>
            </a:endParaRPr>
          </a:p>
        </p:txBody>
      </p:sp>
      <p:sp>
        <p:nvSpPr>
          <p:cNvPr id="115" name="Google Shape;115;p20">
            <a:extLst>
              <a:ext uri="{FF2B5EF4-FFF2-40B4-BE49-F238E27FC236}">
                <a16:creationId xmlns:a16="http://schemas.microsoft.com/office/drawing/2014/main" id="{DCCBBF9F-CF46-BA09-9A41-4749CB538134}"/>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a:extLst>
              <a:ext uri="{FF2B5EF4-FFF2-40B4-BE49-F238E27FC236}">
                <a16:creationId xmlns:a16="http://schemas.microsoft.com/office/drawing/2014/main" id="{0C1918E6-3F61-F5EF-1852-CE68C85100C2}"/>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5" name="Image 4">
            <a:extLst>
              <a:ext uri="{FF2B5EF4-FFF2-40B4-BE49-F238E27FC236}">
                <a16:creationId xmlns:a16="http://schemas.microsoft.com/office/drawing/2014/main" id="{9AF39F02-961F-C102-02BE-320B479CE623}"/>
              </a:ext>
            </a:extLst>
          </p:cNvPr>
          <p:cNvPicPr>
            <a:picLocks noChangeAspect="1"/>
          </p:cNvPicPr>
          <p:nvPr/>
        </p:nvPicPr>
        <p:blipFill>
          <a:blip r:embed="rId4"/>
          <a:stretch>
            <a:fillRect/>
          </a:stretch>
        </p:blipFill>
        <p:spPr>
          <a:xfrm>
            <a:off x="311700" y="1071354"/>
            <a:ext cx="6186703" cy="37910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1">
            <a:schemeClr val="dk1"/>
          </a:lnRef>
          <a:fillRef idx="2">
            <a:schemeClr val="dk1"/>
          </a:fillRef>
          <a:effectRef idx="1">
            <a:schemeClr val="dk1"/>
          </a:effectRef>
          <a:fontRef idx="minor">
            <a:schemeClr val="dk1"/>
          </a:fontRef>
        </p:style>
      </p:pic>
      <p:sp>
        <p:nvSpPr>
          <p:cNvPr id="7" name="ZoneTexte 6">
            <a:extLst>
              <a:ext uri="{FF2B5EF4-FFF2-40B4-BE49-F238E27FC236}">
                <a16:creationId xmlns:a16="http://schemas.microsoft.com/office/drawing/2014/main" id="{30FB1692-437A-BA15-63E6-DF54CA2C4A58}"/>
              </a:ext>
            </a:extLst>
          </p:cNvPr>
          <p:cNvSpPr txBox="1"/>
          <p:nvPr/>
        </p:nvSpPr>
        <p:spPr>
          <a:xfrm>
            <a:off x="5309827" y="689894"/>
            <a:ext cx="3834173"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1400" b="1" i="0" u="none" strike="noStrike" cap="none" normalizeH="0" baseline="0" dirty="0">
                <a:ln>
                  <a:noFill/>
                </a:ln>
                <a:solidFill>
                  <a:schemeClr val="tx1"/>
                </a:solidFill>
                <a:effectLst/>
                <a:latin typeface="Montserrat" panose="00000500000000000000" pitchFamily="2" charset="0"/>
              </a:rPr>
              <a:t>Développement web : Podcast OWASP</a:t>
            </a:r>
          </a:p>
        </p:txBody>
      </p:sp>
    </p:spTree>
    <p:extLst>
      <p:ext uri="{BB962C8B-B14F-4D97-AF65-F5344CB8AC3E}">
        <p14:creationId xmlns:p14="http://schemas.microsoft.com/office/powerpoint/2010/main" val="4066195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DF0AFF21-7A11-277A-94E8-4D875627A955}"/>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CDEE8EE0-7383-28D7-4DB7-AC427ADC7B3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2" name="Google Shape;112;p20">
            <a:extLst>
              <a:ext uri="{FF2B5EF4-FFF2-40B4-BE49-F238E27FC236}">
                <a16:creationId xmlns:a16="http://schemas.microsoft.com/office/drawing/2014/main" id="{B0602372-B55B-55EF-CE3C-DB22359FD106}"/>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114300" indent="0">
              <a:buNone/>
            </a:pPr>
            <a:r>
              <a:rPr lang="fr-FR" sz="2200" b="1" dirty="0">
                <a:solidFill>
                  <a:schemeClr val="tx1"/>
                </a:solidFill>
                <a:latin typeface="Montserrat" panose="00000500000000000000" pitchFamily="2" charset="0"/>
              </a:rPr>
              <a:t>Explication de la contribution de la veille à l'élaboration des spécifications techniques</a:t>
            </a:r>
          </a:p>
          <a:p>
            <a:endParaRPr lang="fr-FR" b="1" dirty="0">
              <a:solidFill>
                <a:schemeClr val="tx1"/>
              </a:solidFill>
              <a:latin typeface="Montserrat" panose="00000500000000000000" pitchFamily="2" charset="0"/>
            </a:endParaRPr>
          </a:p>
          <a:p>
            <a:pPr marL="114300" indent="0">
              <a:buNone/>
            </a:pPr>
            <a:endParaRPr lang="fr-FR" dirty="0">
              <a:solidFill>
                <a:schemeClr val="tx1"/>
              </a:solidFill>
              <a:latin typeface="Montserrat" panose="00000500000000000000" pitchFamily="2" charset="0"/>
            </a:endParaRPr>
          </a:p>
          <a:p>
            <a:pPr>
              <a:buFont typeface="Wingdings" panose="05000000000000000000" pitchFamily="2" charset="2"/>
              <a:buChar char="Ø"/>
            </a:pPr>
            <a:r>
              <a:rPr lang="fr-FR" b="1" dirty="0">
                <a:solidFill>
                  <a:schemeClr val="tx1"/>
                </a:solidFill>
                <a:latin typeface="Montserrat" panose="00000500000000000000" pitchFamily="2" charset="0"/>
              </a:rPr>
              <a:t>Choisir les bonnes technologies</a:t>
            </a:r>
            <a:r>
              <a:rPr lang="fr-FR" dirty="0">
                <a:solidFill>
                  <a:schemeClr val="tx1"/>
                </a:solidFill>
                <a:latin typeface="Montserrat" panose="00000500000000000000" pitchFamily="2" charset="0"/>
              </a:rPr>
              <a:t> : La veille sur MongoDB, Node.js, React et d'autres technologies a permis de définir les choix techniques du projet Menu Maker (par exemple, MongoDB pour la gestion des menus et Node.js pour le back-end).</a:t>
            </a:r>
          </a:p>
          <a:p>
            <a:pPr marL="114300" indent="0">
              <a:buNone/>
            </a:pPr>
            <a:endParaRPr lang="fr-FR" dirty="0">
              <a:solidFill>
                <a:schemeClr val="tx1"/>
              </a:solidFill>
              <a:latin typeface="Montserrat" panose="00000500000000000000" pitchFamily="2" charset="0"/>
            </a:endParaRPr>
          </a:p>
          <a:p>
            <a:pPr>
              <a:buFont typeface="Wingdings" panose="05000000000000000000" pitchFamily="2" charset="2"/>
              <a:buChar char="Ø"/>
            </a:pPr>
            <a:r>
              <a:rPr lang="fr-FR" b="1" dirty="0">
                <a:solidFill>
                  <a:schemeClr val="tx1"/>
                </a:solidFill>
                <a:latin typeface="Montserrat" panose="00000500000000000000" pitchFamily="2" charset="0"/>
              </a:rPr>
              <a:t>Optimiser la sécurité</a:t>
            </a:r>
            <a:r>
              <a:rPr lang="fr-FR" dirty="0">
                <a:solidFill>
                  <a:schemeClr val="tx1"/>
                </a:solidFill>
                <a:latin typeface="Montserrat" panose="00000500000000000000" pitchFamily="2" charset="0"/>
              </a:rPr>
              <a:t> : La veille sur la sécurité des applications web, notamment via OWASP, a permis de définir des bonnes pratiques pour l'authentification sécurisée des utilisateurs (utilisation de JWT et Nodemailer pour l’envoi d’e-mails de validation).</a:t>
            </a:r>
          </a:p>
          <a:p>
            <a:pPr marL="114300" indent="0">
              <a:buNone/>
            </a:pPr>
            <a:endParaRPr lang="fr-FR" dirty="0">
              <a:solidFill>
                <a:schemeClr val="tx1"/>
              </a:solidFill>
              <a:latin typeface="Montserrat" panose="00000500000000000000" pitchFamily="2" charset="0"/>
            </a:endParaRPr>
          </a:p>
          <a:p>
            <a:pPr>
              <a:buFont typeface="Wingdings" panose="05000000000000000000" pitchFamily="2" charset="2"/>
              <a:buChar char="Ø"/>
            </a:pPr>
            <a:r>
              <a:rPr lang="fr-FR" b="1" dirty="0">
                <a:solidFill>
                  <a:schemeClr val="tx1"/>
                </a:solidFill>
                <a:latin typeface="Montserrat" panose="00000500000000000000" pitchFamily="2" charset="0"/>
              </a:rPr>
              <a:t>Améliorer l’accessibilité</a:t>
            </a:r>
            <a:r>
              <a:rPr lang="fr-FR" dirty="0">
                <a:solidFill>
                  <a:schemeClr val="tx1"/>
                </a:solidFill>
                <a:latin typeface="Montserrat" panose="00000500000000000000" pitchFamily="2" charset="0"/>
              </a:rPr>
              <a:t> : Les articles sur Smashing Magazine et CSS ont contribué à l’élaboration des spécifications d’accessibilité pour l'interface utilisateur, en recommandant des pratiques pour rendre le site compatible avec tous les navigateurs et appareils.</a:t>
            </a:r>
          </a:p>
          <a:p>
            <a:pPr marL="114300" indent="0">
              <a:buNone/>
            </a:pPr>
            <a:endParaRPr lang="fr-FR" dirty="0">
              <a:solidFill>
                <a:schemeClr val="tx1"/>
              </a:solidFill>
              <a:latin typeface="Montserrat" panose="00000500000000000000" pitchFamily="2" charset="0"/>
            </a:endParaRPr>
          </a:p>
          <a:p>
            <a:pPr>
              <a:buFont typeface="Wingdings" panose="05000000000000000000" pitchFamily="2" charset="2"/>
              <a:buChar char="Ø"/>
            </a:pPr>
            <a:r>
              <a:rPr lang="fr-FR" b="1" dirty="0">
                <a:solidFill>
                  <a:schemeClr val="tx1"/>
                </a:solidFill>
                <a:latin typeface="Montserrat" panose="00000500000000000000" pitchFamily="2" charset="0"/>
              </a:rPr>
              <a:t>Assurer la performance</a:t>
            </a:r>
            <a:r>
              <a:rPr lang="fr-FR" dirty="0">
                <a:solidFill>
                  <a:schemeClr val="tx1"/>
                </a:solidFill>
                <a:latin typeface="Montserrat" panose="00000500000000000000" pitchFamily="2" charset="0"/>
              </a:rPr>
              <a:t> : La veille sur les meilleures pratiques d’optimisation (comme l’utilisation de React pour la gestion des composants et la gestion des fichiers via FilePond) a permis d'orienter les choix concernant la réactivité et l'efficacité du site.</a:t>
            </a: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a:extLst>
              <a:ext uri="{FF2B5EF4-FFF2-40B4-BE49-F238E27FC236}">
                <a16:creationId xmlns:a16="http://schemas.microsoft.com/office/drawing/2014/main" id="{FCE54D18-154F-6454-F3EC-232FD518C396}"/>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a:extLst>
              <a:ext uri="{FF2B5EF4-FFF2-40B4-BE49-F238E27FC236}">
                <a16:creationId xmlns:a16="http://schemas.microsoft.com/office/drawing/2014/main" id="{F2ADEFFE-DFD3-42E7-B396-45596F01B673}"/>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a:extLst>
              <a:ext uri="{FF2B5EF4-FFF2-40B4-BE49-F238E27FC236}">
                <a16:creationId xmlns:a16="http://schemas.microsoft.com/office/drawing/2014/main" id="{E19E9CC0-4940-43FE-A556-26CA2EC9E0CB}"/>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2763507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Conclusion</a:t>
            </a:r>
            <a:endParaRPr sz="2000" dirty="0">
              <a:solidFill>
                <a:schemeClr val="dk2"/>
              </a:solidFill>
              <a:latin typeface="Montserrat"/>
              <a:ea typeface="Montserrat"/>
              <a:cs typeface="Montserrat"/>
              <a:sym typeface="Montserrat"/>
            </a:endParaRPr>
          </a:p>
        </p:txBody>
      </p:sp>
      <p:sp>
        <p:nvSpPr>
          <p:cNvPr id="122" name="Google Shape;122;p21"/>
          <p:cNvSpPr txBox="1">
            <a:spLocks noGrp="1"/>
          </p:cNvSpPr>
          <p:nvPr>
            <p:ph type="body" idx="1"/>
          </p:nvPr>
        </p:nvSpPr>
        <p:spPr>
          <a:xfrm>
            <a:off x="187380" y="4021947"/>
            <a:ext cx="8769239" cy="879668"/>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fr-FR" altLang="fr-FR" sz="1600" b="1" i="0" u="none" strike="noStrike" cap="none" normalizeH="0" baseline="0" dirty="0">
                <a:ln>
                  <a:noFill/>
                </a:ln>
                <a:solidFill>
                  <a:schemeClr val="tx1"/>
                </a:solidFill>
                <a:effectLst/>
                <a:latin typeface="Montserrat" panose="00000500000000000000" pitchFamily="2" charset="0"/>
              </a:rPr>
              <a:t>Menu Maker</a:t>
            </a:r>
            <a:r>
              <a:rPr kumimoji="0" lang="fr-FR" altLang="fr-FR" sz="1600" b="0" i="0" u="none" strike="noStrike" cap="none" normalizeH="0" baseline="0" dirty="0">
                <a:ln>
                  <a:noFill/>
                </a:ln>
                <a:solidFill>
                  <a:schemeClr val="tx1"/>
                </a:solidFill>
                <a:effectLst/>
                <a:latin typeface="Montserrat" panose="00000500000000000000" pitchFamily="2" charset="0"/>
              </a:rPr>
              <a:t> sera un site performant et sécurisé, grâce à l’approche Agile, la veille continue et une gestion collaborative.</a:t>
            </a: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411750" y="973581"/>
            <a:ext cx="8320500" cy="7663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Rectangle 1">
            <a:extLst>
              <a:ext uri="{FF2B5EF4-FFF2-40B4-BE49-F238E27FC236}">
                <a16:creationId xmlns:a16="http://schemas.microsoft.com/office/drawing/2014/main" id="{46AFC294-31DD-54DF-00AC-45B4FB241E1C}"/>
              </a:ext>
            </a:extLst>
          </p:cNvPr>
          <p:cNvSpPr>
            <a:spLocks noChangeArrowheads="1"/>
          </p:cNvSpPr>
          <p:nvPr/>
        </p:nvSpPr>
        <p:spPr bwMode="auto">
          <a:xfrm>
            <a:off x="311699" y="1102363"/>
            <a:ext cx="864491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1200" b="1" i="0" u="none" strike="noStrike" cap="none" normalizeH="0" baseline="0" dirty="0">
                <a:ln>
                  <a:noFill/>
                </a:ln>
                <a:solidFill>
                  <a:schemeClr val="tx1"/>
                </a:solidFill>
                <a:effectLst/>
                <a:latin typeface="Montserrat" panose="00000500000000000000" pitchFamily="2" charset="0"/>
              </a:rPr>
              <a:t>Contexte du projet</a:t>
            </a:r>
            <a:r>
              <a:rPr kumimoji="0" lang="fr-FR" altLang="fr-FR" sz="1200" b="0" i="0" u="none" strike="noStrike" cap="none" normalizeH="0" baseline="0" dirty="0">
                <a:ln>
                  <a:noFill/>
                </a:ln>
                <a:solidFill>
                  <a:schemeClr val="tx1"/>
                </a:solidFill>
                <a:effectLst/>
                <a:latin typeface="Montserrat" panose="00000500000000000000" pitchFamily="2" charset="0"/>
              </a:rPr>
              <a:t> </a:t>
            </a:r>
            <a:r>
              <a:rPr kumimoji="0" lang="fr-FR" altLang="fr-FR" sz="1100" b="0" i="0" u="none" strike="noStrike" cap="none" normalizeH="0" baseline="0" dirty="0">
                <a:ln>
                  <a:noFill/>
                </a:ln>
                <a:solidFill>
                  <a:schemeClr val="tx1"/>
                </a:solidFill>
                <a:effectLst/>
                <a:latin typeface="Montserrat" panose="00000500000000000000" pitchFamily="2" charset="0"/>
              </a:rPr>
              <a:t>: Création d'un site web </a:t>
            </a:r>
            <a:r>
              <a:rPr kumimoji="0" lang="fr-FR" altLang="fr-FR" sz="1100" b="1" i="0" u="none" strike="noStrike" cap="none" normalizeH="0" baseline="0" dirty="0">
                <a:ln>
                  <a:noFill/>
                </a:ln>
                <a:solidFill>
                  <a:schemeClr val="tx1"/>
                </a:solidFill>
                <a:effectLst/>
                <a:latin typeface="Montserrat" panose="00000500000000000000" pitchFamily="2" charset="0"/>
              </a:rPr>
              <a:t>Menu Maker</a:t>
            </a:r>
            <a:r>
              <a:rPr kumimoji="0" lang="fr-FR" altLang="fr-FR" sz="1100" b="0" i="0" u="none" strike="noStrike" cap="none" normalizeH="0" baseline="0" dirty="0">
                <a:ln>
                  <a:noFill/>
                </a:ln>
                <a:solidFill>
                  <a:schemeClr val="tx1"/>
                </a:solidFill>
                <a:effectLst/>
                <a:latin typeface="Montserrat" panose="00000500000000000000" pitchFamily="2" charset="0"/>
              </a:rPr>
              <a:t> pour concevoir des menus personnalisés avec des options de partage.</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2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200" b="1" i="0" u="none" strike="noStrike" cap="none" normalizeH="0" baseline="0" dirty="0">
                <a:ln>
                  <a:noFill/>
                </a:ln>
                <a:solidFill>
                  <a:schemeClr val="tx1"/>
                </a:solidFill>
                <a:effectLst/>
                <a:latin typeface="Montserrat" panose="00000500000000000000" pitchFamily="2" charset="0"/>
              </a:rPr>
              <a:t>Méthodologie</a:t>
            </a:r>
            <a:r>
              <a:rPr kumimoji="0" lang="fr-FR" altLang="fr-FR" sz="1200" b="0" i="0" u="none" strike="noStrike" cap="none" normalizeH="0" baseline="0" dirty="0">
                <a:ln>
                  <a:noFill/>
                </a:ln>
                <a:solidFill>
                  <a:schemeClr val="tx1"/>
                </a:solidFill>
                <a:effectLst/>
                <a:latin typeface="Montserrat" panose="00000500000000000000" pitchFamily="2" charset="0"/>
              </a:rPr>
              <a:t> </a:t>
            </a:r>
            <a:r>
              <a:rPr kumimoji="0" lang="fr-FR" altLang="fr-FR" sz="1100" b="0" i="0" u="none" strike="noStrike" cap="none" normalizeH="0" baseline="0" dirty="0">
                <a:ln>
                  <a:noFill/>
                </a:ln>
                <a:solidFill>
                  <a:schemeClr val="tx1"/>
                </a:solidFill>
                <a:effectLst/>
                <a:latin typeface="Montserrat" panose="00000500000000000000" pitchFamily="2" charset="0"/>
              </a:rPr>
              <a:t>: Utilisation de </a:t>
            </a:r>
            <a:r>
              <a:rPr kumimoji="0" lang="fr-FR" altLang="fr-FR" sz="1100" b="1" i="0" u="none" strike="noStrike" cap="none" normalizeH="0" baseline="0" dirty="0">
                <a:ln>
                  <a:noFill/>
                </a:ln>
                <a:solidFill>
                  <a:schemeClr val="tx1"/>
                </a:solidFill>
                <a:effectLst/>
                <a:latin typeface="Montserrat" panose="00000500000000000000" pitchFamily="2" charset="0"/>
              </a:rPr>
              <a:t>Scrum</a:t>
            </a:r>
            <a:r>
              <a:rPr kumimoji="0" lang="fr-FR" altLang="fr-FR" sz="1100" b="0" i="0" u="none" strike="noStrike" cap="none" normalizeH="0" baseline="0" dirty="0">
                <a:ln>
                  <a:noFill/>
                </a:ln>
                <a:solidFill>
                  <a:schemeClr val="tx1"/>
                </a:solidFill>
                <a:effectLst/>
                <a:latin typeface="Montserrat" panose="00000500000000000000" pitchFamily="2" charset="0"/>
              </a:rPr>
              <a:t> avec des sprints de 2 semaines pour une livraison incrémentale et flexible.</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1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200" b="1" i="0" u="none" strike="noStrike" cap="none" normalizeH="0" baseline="0" dirty="0">
                <a:ln>
                  <a:noFill/>
                </a:ln>
                <a:solidFill>
                  <a:schemeClr val="tx1"/>
                </a:solidFill>
                <a:effectLst/>
                <a:latin typeface="Montserrat" panose="00000500000000000000" pitchFamily="2" charset="0"/>
              </a:rPr>
              <a:t>Tableau Kanban</a:t>
            </a:r>
            <a:r>
              <a:rPr kumimoji="0" lang="fr-FR" altLang="fr-FR" sz="1200" b="0" i="0" u="none" strike="noStrike" cap="none" normalizeH="0" baseline="0" dirty="0">
                <a:ln>
                  <a:noFill/>
                </a:ln>
                <a:solidFill>
                  <a:schemeClr val="tx1"/>
                </a:solidFill>
                <a:effectLst/>
                <a:latin typeface="Montserrat" panose="00000500000000000000" pitchFamily="2" charset="0"/>
              </a:rPr>
              <a:t> </a:t>
            </a:r>
            <a:r>
              <a:rPr kumimoji="0" lang="fr-FR" altLang="fr-FR" sz="1100" b="0" i="0" u="none" strike="noStrike" cap="none" normalizeH="0" baseline="0" dirty="0">
                <a:ln>
                  <a:noFill/>
                </a:ln>
                <a:solidFill>
                  <a:schemeClr val="tx1"/>
                </a:solidFill>
                <a:effectLst/>
                <a:latin typeface="Montserrat" panose="00000500000000000000" pitchFamily="2" charset="0"/>
              </a:rPr>
              <a:t>: Outil de gestion visuelle pour suivre l'avancement des tâches et identifier rapidement les blocages.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2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200" b="1" i="0" u="none" strike="noStrike" cap="none" normalizeH="0" baseline="0" dirty="0">
                <a:ln>
                  <a:noFill/>
                </a:ln>
                <a:solidFill>
                  <a:schemeClr val="tx1"/>
                </a:solidFill>
                <a:effectLst/>
                <a:latin typeface="Montserrat" panose="00000500000000000000" pitchFamily="2" charset="0"/>
              </a:rPr>
              <a:t>Spécifications techniques</a:t>
            </a:r>
            <a:r>
              <a:rPr kumimoji="0" lang="fr-FR" altLang="fr-FR" sz="1200" b="0" i="0" u="none" strike="noStrike" cap="none" normalizeH="0" baseline="0" dirty="0">
                <a:ln>
                  <a:noFill/>
                </a:ln>
                <a:solidFill>
                  <a:schemeClr val="tx1"/>
                </a:solidFill>
                <a:effectLst/>
                <a:latin typeface="Montserrat" panose="00000500000000000000" pitchFamily="2" charset="0"/>
              </a:rPr>
              <a:t> </a:t>
            </a:r>
            <a:r>
              <a:rPr kumimoji="0" lang="fr-FR" altLang="fr-FR" sz="1100" b="0" i="0" u="none" strike="noStrike" cap="none" normalizeH="0" baseline="0" dirty="0">
                <a:ln>
                  <a:noFill/>
                </a:ln>
                <a:solidFill>
                  <a:schemeClr val="tx1"/>
                </a:solidFill>
                <a:effectLst/>
                <a:latin typeface="Montserrat" panose="00000500000000000000" pitchFamily="2" charset="0"/>
              </a:rPr>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100" b="1" i="0" u="none" strike="noStrike" cap="none" normalizeH="0" baseline="0" dirty="0">
                <a:ln>
                  <a:noFill/>
                </a:ln>
                <a:solidFill>
                  <a:schemeClr val="tx1"/>
                </a:solidFill>
                <a:effectLst/>
                <a:latin typeface="Montserrat" panose="00000500000000000000" pitchFamily="2" charset="0"/>
              </a:rPr>
              <a:t>Frontend</a:t>
            </a:r>
            <a:r>
              <a:rPr kumimoji="0" lang="fr-FR" altLang="fr-FR" sz="1100" b="0" i="0" u="none" strike="noStrike" cap="none" normalizeH="0" baseline="0" dirty="0">
                <a:ln>
                  <a:noFill/>
                </a:ln>
                <a:solidFill>
                  <a:schemeClr val="tx1"/>
                </a:solidFill>
                <a:effectLst/>
                <a:latin typeface="Montserrat" panose="00000500000000000000" pitchFamily="2" charset="0"/>
              </a:rPr>
              <a:t> : React, React Hook Form, react-pdf.</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100" b="1" i="0" u="none" strike="noStrike" cap="none" normalizeH="0" baseline="0" dirty="0">
                <a:ln>
                  <a:noFill/>
                </a:ln>
                <a:solidFill>
                  <a:schemeClr val="tx1"/>
                </a:solidFill>
                <a:effectLst/>
                <a:latin typeface="Montserrat" panose="00000500000000000000" pitchFamily="2" charset="0"/>
              </a:rPr>
              <a:t>Backend</a:t>
            </a:r>
            <a:r>
              <a:rPr kumimoji="0" lang="fr-FR" altLang="fr-FR" sz="1100" b="0" i="0" u="none" strike="noStrike" cap="none" normalizeH="0" baseline="0" dirty="0">
                <a:ln>
                  <a:noFill/>
                </a:ln>
                <a:solidFill>
                  <a:schemeClr val="tx1"/>
                </a:solidFill>
                <a:effectLst/>
                <a:latin typeface="Montserrat" panose="00000500000000000000" pitchFamily="2" charset="0"/>
              </a:rPr>
              <a:t> : Authentification JWT, Nodemailer, MongoDB.</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sz="1100" b="1" i="0" u="none" strike="noStrike" cap="none" normalizeH="0" baseline="0" dirty="0">
                <a:ln>
                  <a:noFill/>
                </a:ln>
                <a:solidFill>
                  <a:schemeClr val="tx1"/>
                </a:solidFill>
                <a:effectLst/>
                <a:latin typeface="Montserrat" panose="00000500000000000000" pitchFamily="2" charset="0"/>
              </a:rPr>
              <a:t>Outils</a:t>
            </a:r>
            <a:r>
              <a:rPr kumimoji="0" lang="fr-FR" altLang="fr-FR" sz="1100" b="0" i="0" u="none" strike="noStrike" cap="none" normalizeH="0" baseline="0" dirty="0">
                <a:ln>
                  <a:noFill/>
                </a:ln>
                <a:solidFill>
                  <a:schemeClr val="tx1"/>
                </a:solidFill>
                <a:effectLst/>
                <a:latin typeface="Montserrat" panose="00000500000000000000" pitchFamily="2" charset="0"/>
              </a:rPr>
              <a:t> : FilePond, Print.js.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200" b="0"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200" b="1" i="0" u="none" strike="noStrike" cap="none" normalizeH="0" baseline="0" dirty="0">
                <a:ln>
                  <a:noFill/>
                </a:ln>
                <a:solidFill>
                  <a:schemeClr val="tx1"/>
                </a:solidFill>
                <a:effectLst/>
                <a:latin typeface="Montserrat" panose="00000500000000000000" pitchFamily="2" charset="0"/>
              </a:rPr>
              <a:t>Veille technologique</a:t>
            </a:r>
            <a:r>
              <a:rPr kumimoji="0" lang="fr-FR" altLang="fr-FR" sz="1200" b="0" i="0" u="none" strike="noStrike" cap="none" normalizeH="0" baseline="0" dirty="0">
                <a:ln>
                  <a:noFill/>
                </a:ln>
                <a:solidFill>
                  <a:schemeClr val="tx1"/>
                </a:solidFill>
                <a:effectLst/>
                <a:latin typeface="Montserrat" panose="00000500000000000000" pitchFamily="2" charset="0"/>
              </a:rPr>
              <a:t> </a:t>
            </a:r>
            <a:r>
              <a:rPr kumimoji="0" lang="fr-FR" altLang="fr-FR" sz="1100" b="0" i="0" u="none" strike="noStrike" cap="none" normalizeH="0" baseline="0" dirty="0">
                <a:ln>
                  <a:noFill/>
                </a:ln>
                <a:solidFill>
                  <a:schemeClr val="tx1"/>
                </a:solidFill>
                <a:effectLst/>
                <a:latin typeface="Montserrat" panose="00000500000000000000" pitchFamily="2" charset="0"/>
              </a:rPr>
              <a:t>: Suivi des tendances avec des ressources sur </a:t>
            </a:r>
            <a:r>
              <a:rPr kumimoji="0" lang="fr-FR" altLang="fr-FR" sz="1100" b="1" i="0" u="none" strike="noStrike" cap="none" normalizeH="0" baseline="0" dirty="0">
                <a:ln>
                  <a:noFill/>
                </a:ln>
                <a:solidFill>
                  <a:schemeClr val="tx1"/>
                </a:solidFill>
                <a:effectLst/>
                <a:latin typeface="Montserrat" panose="00000500000000000000" pitchFamily="2" charset="0"/>
              </a:rPr>
              <a:t>MongoDB</a:t>
            </a:r>
            <a:r>
              <a:rPr kumimoji="0" lang="fr-FR" altLang="fr-FR" sz="1100" b="0" i="0" u="none" strike="noStrike" cap="none" normalizeH="0" baseline="0" dirty="0">
                <a:ln>
                  <a:noFill/>
                </a:ln>
                <a:solidFill>
                  <a:schemeClr val="tx1"/>
                </a:solidFill>
                <a:effectLst/>
                <a:latin typeface="Montserrat" panose="00000500000000000000" pitchFamily="2" charset="0"/>
              </a:rPr>
              <a:t>, </a:t>
            </a:r>
            <a:r>
              <a:rPr kumimoji="0" lang="fr-FR" altLang="fr-FR" sz="1100" b="1" i="0" u="none" strike="noStrike" cap="none" normalizeH="0" baseline="0" dirty="0">
                <a:ln>
                  <a:noFill/>
                </a:ln>
                <a:solidFill>
                  <a:schemeClr val="tx1"/>
                </a:solidFill>
                <a:effectLst/>
                <a:latin typeface="Montserrat" panose="00000500000000000000" pitchFamily="2" charset="0"/>
              </a:rPr>
              <a:t>Node.js</a:t>
            </a:r>
            <a:r>
              <a:rPr kumimoji="0" lang="fr-FR" altLang="fr-FR" sz="1100" b="0" i="0" u="none" strike="noStrike" cap="none" normalizeH="0" baseline="0" dirty="0">
                <a:ln>
                  <a:noFill/>
                </a:ln>
                <a:solidFill>
                  <a:schemeClr val="tx1"/>
                </a:solidFill>
                <a:effectLst/>
                <a:latin typeface="Montserrat" panose="00000500000000000000" pitchFamily="2" charset="0"/>
              </a:rPr>
              <a:t>, </a:t>
            </a:r>
            <a:r>
              <a:rPr kumimoji="0" lang="fr-FR" altLang="fr-FR" sz="1100" b="1" i="0" u="none" strike="noStrike" cap="none" normalizeH="0" baseline="0" dirty="0">
                <a:ln>
                  <a:noFill/>
                </a:ln>
                <a:solidFill>
                  <a:schemeClr val="tx1"/>
                </a:solidFill>
                <a:effectLst/>
                <a:latin typeface="Montserrat" panose="00000500000000000000" pitchFamily="2" charset="0"/>
              </a:rPr>
              <a:t>React</a:t>
            </a:r>
            <a:r>
              <a:rPr kumimoji="0" lang="fr-FR" altLang="fr-FR" sz="1100" b="0" i="0" u="none" strike="noStrike" cap="none" normalizeH="0" baseline="0" dirty="0">
                <a:ln>
                  <a:noFill/>
                </a:ln>
                <a:solidFill>
                  <a:schemeClr val="tx1"/>
                </a:solidFill>
                <a:effectLst/>
                <a:latin typeface="Montserrat" panose="00000500000000000000" pitchFamily="2" charset="0"/>
              </a:rPr>
              <a:t>, et des bonnes pratiques de </a:t>
            </a:r>
            <a:r>
              <a:rPr kumimoji="0" lang="fr-FR" altLang="fr-FR" sz="1100" b="1" i="0" u="none" strike="noStrike" cap="none" normalizeH="0" baseline="0" dirty="0">
                <a:ln>
                  <a:noFill/>
                </a:ln>
                <a:solidFill>
                  <a:schemeClr val="tx1"/>
                </a:solidFill>
                <a:effectLst/>
                <a:latin typeface="Montserrat" panose="00000500000000000000" pitchFamily="2" charset="0"/>
              </a:rPr>
              <a:t>sécurité</a:t>
            </a:r>
            <a:r>
              <a:rPr kumimoji="0" lang="fr-FR" altLang="fr-FR" sz="1100" b="0" i="0" u="none" strike="noStrike" cap="none" normalizeH="0" baseline="0" dirty="0">
                <a:ln>
                  <a:noFill/>
                </a:ln>
                <a:solidFill>
                  <a:schemeClr val="tx1"/>
                </a:solidFill>
                <a:effectLst/>
                <a:latin typeface="Montserrat" panose="00000500000000000000" pitchFamily="2" charset="0"/>
              </a:rPr>
              <a:t> et </a:t>
            </a:r>
            <a:r>
              <a:rPr kumimoji="0" lang="fr-FR" altLang="fr-FR" sz="1100" b="1" i="0" u="none" strike="noStrike" cap="none" normalizeH="0" baseline="0" dirty="0">
                <a:ln>
                  <a:noFill/>
                </a:ln>
                <a:solidFill>
                  <a:schemeClr val="tx1"/>
                </a:solidFill>
                <a:effectLst/>
                <a:latin typeface="Montserrat" panose="00000500000000000000" pitchFamily="2" charset="0"/>
              </a:rPr>
              <a:t>performance</a:t>
            </a:r>
            <a:r>
              <a:rPr kumimoji="0" lang="fr-FR" altLang="fr-FR" sz="1100" b="0" i="0" u="none" strike="noStrike" cap="none" normalizeH="0" baseline="0" dirty="0">
                <a:ln>
                  <a:noFill/>
                </a:ln>
                <a:solidFill>
                  <a:schemeClr val="tx1"/>
                </a:solidFill>
                <a:effectLst/>
                <a:latin typeface="Montserrat" panose="00000500000000000000" pitchFamily="2"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latin typeface="Montserrat"/>
                <a:ea typeface="Montserrat"/>
                <a:cs typeface="Montserrat"/>
                <a:sym typeface="Montserrat"/>
              </a:rPr>
              <a:t>Sommaire</a:t>
            </a:r>
            <a:endParaRPr>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Contexte du projet</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Aperçu de la maquette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Méthodologie utilisée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Tableau Kanban</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Spécifications techniques</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Veille technologique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Conclusion </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Questions</a:t>
            </a:r>
            <a:endParaRPr sz="1700" dirty="0">
              <a:solidFill>
                <a:srgbClr val="0D0D0D"/>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200" dirty="0">
              <a:solidFill>
                <a:schemeClr val="dk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QUESTIONS ?</a:t>
            </a:r>
            <a:endParaRPr sz="350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rtl="0">
              <a:lnSpc>
                <a:spcPct val="115000"/>
              </a:lnSpc>
              <a:spcBef>
                <a:spcPts val="0"/>
              </a:spcBef>
              <a:spcAft>
                <a:spcPts val="1200"/>
              </a:spcAft>
              <a:buNone/>
            </a:pPr>
            <a:r>
              <a:rPr lang="fr" sz="2000" dirty="0">
                <a:latin typeface="Montserrat"/>
                <a:ea typeface="Montserrat"/>
                <a:cs typeface="Montserrat"/>
                <a:sym typeface="Montserrat"/>
              </a:rPr>
              <a:t>Contexte du Projet</a:t>
            </a:r>
            <a:endParaRPr sz="3400" dirty="0">
              <a:latin typeface="Montserrat"/>
              <a:ea typeface="Montserrat"/>
              <a:cs typeface="Montserrat"/>
              <a:sym typeface="Montserrat"/>
            </a:endParaRPr>
          </a:p>
        </p:txBody>
      </p:sp>
      <p:sp>
        <p:nvSpPr>
          <p:cNvPr id="69" name="Google Shape;69;p15"/>
          <p:cNvSpPr txBox="1"/>
          <p:nvPr/>
        </p:nvSpPr>
        <p:spPr>
          <a:xfrm>
            <a:off x="311700" y="839583"/>
            <a:ext cx="8320500" cy="4278064"/>
          </a:xfrm>
          <a:prstGeom prst="rect">
            <a:avLst/>
          </a:prstGeom>
          <a:noFill/>
          <a:ln>
            <a:noFill/>
          </a:ln>
        </p:spPr>
        <p:txBody>
          <a:bodyPr spcFirstLastPara="1" wrap="square" lIns="91425" tIns="91425" rIns="91425" bIns="91425" anchor="t" anchorCtr="0">
            <a:spAutoFit/>
          </a:bodyPr>
          <a:lstStyle/>
          <a:p>
            <a:r>
              <a:rPr lang="fr-FR" b="1" dirty="0">
                <a:latin typeface="Montserrat" panose="00000500000000000000" pitchFamily="2" charset="0"/>
              </a:rPr>
              <a:t>Menu Maker</a:t>
            </a:r>
            <a:r>
              <a:rPr lang="fr-FR" dirty="0">
                <a:latin typeface="Montserrat" panose="00000500000000000000" pitchFamily="2" charset="0"/>
              </a:rPr>
              <a:t> est une plateforme innovante conçue pour permettre aux utilisateurs de créer, personnaliser et partager facilement des menus professionnels. L'objectif principal du site est de fournir une solution simple et intuitive qui répond aux besoins spécifiques des restaurateurs, qu'ils soient indépendants ou faisant partie de chaînes.</a:t>
            </a:r>
          </a:p>
          <a:p>
            <a:endParaRPr lang="fr-FR" dirty="0">
              <a:latin typeface="Montserrat" panose="00000500000000000000" pitchFamily="2" charset="0"/>
            </a:endParaRPr>
          </a:p>
          <a:p>
            <a:r>
              <a:rPr lang="fr-FR" dirty="0">
                <a:latin typeface="Montserrat" panose="00000500000000000000" pitchFamily="2" charset="0"/>
              </a:rPr>
              <a:t>Avec </a:t>
            </a:r>
            <a:r>
              <a:rPr lang="fr-FR" b="1" dirty="0">
                <a:latin typeface="Montserrat" panose="00000500000000000000" pitchFamily="2" charset="0"/>
              </a:rPr>
              <a:t>Menu Maker</a:t>
            </a:r>
            <a:r>
              <a:rPr lang="fr-FR" dirty="0">
                <a:latin typeface="Montserrat" panose="00000500000000000000" pitchFamily="2" charset="0"/>
              </a:rPr>
              <a:t>, les utilisateurs peuvent non seulement choisir parmi une large gamme de plats, entrées et desserts à inclure dans leurs menus, mais aussi personnaliser chaque aspect du design. Le site offre des outils puissants pour ajuster la police, la couleur, la taille du texte, et même ajouter des images pour une présentation visuellement attrayante et professionnelle.</a:t>
            </a:r>
          </a:p>
          <a:p>
            <a:endParaRPr lang="fr-FR" dirty="0">
              <a:latin typeface="Montserrat" panose="00000500000000000000" pitchFamily="2" charset="0"/>
            </a:endParaRPr>
          </a:p>
          <a:p>
            <a:r>
              <a:rPr lang="fr-FR" dirty="0">
                <a:latin typeface="Montserrat" panose="00000500000000000000" pitchFamily="2" charset="0"/>
              </a:rPr>
              <a:t>En plus de la personnalisation, le site permet une impression directe des menus et offre des options de partage via des plateformes populaires telles que </a:t>
            </a:r>
            <a:r>
              <a:rPr lang="fr-FR" b="1" dirty="0">
                <a:latin typeface="Montserrat" panose="00000500000000000000" pitchFamily="2" charset="0"/>
              </a:rPr>
              <a:t>Deliveroo</a:t>
            </a:r>
            <a:r>
              <a:rPr lang="fr-FR" dirty="0">
                <a:latin typeface="Montserrat" panose="00000500000000000000" pitchFamily="2" charset="0"/>
              </a:rPr>
              <a:t> et </a:t>
            </a:r>
            <a:r>
              <a:rPr lang="fr-FR" b="1" dirty="0">
                <a:latin typeface="Montserrat" panose="00000500000000000000" pitchFamily="2" charset="0"/>
              </a:rPr>
              <a:t>Instagram</a:t>
            </a:r>
            <a:r>
              <a:rPr lang="fr-FR" dirty="0">
                <a:latin typeface="Montserrat" panose="00000500000000000000" pitchFamily="2" charset="0"/>
              </a:rPr>
              <a:t>, facilitant ainsi la gestion et la promotion des menus en ligne. La plateforme intègre également des outils de gestion des commandes et de suivi des menus, simplifiant ainsi les tâches administratives des restaurateurs. Grâce à une interface fluide et des fonctionnalités avancées, </a:t>
            </a:r>
            <a:r>
              <a:rPr lang="fr-FR" b="1" dirty="0">
                <a:latin typeface="Montserrat" panose="00000500000000000000" pitchFamily="2" charset="0"/>
              </a:rPr>
              <a:t>Menu Maker</a:t>
            </a:r>
            <a:r>
              <a:rPr lang="fr-FR" dirty="0">
                <a:latin typeface="Montserrat" panose="00000500000000000000" pitchFamily="2" charset="0"/>
              </a:rPr>
              <a:t> permet aux restaurateurs de gagner du temps tout en créant des menus qui répondent aux exigences de leur établissement et de leurs clients.</a:t>
            </a:r>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3490943" cy="545049"/>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1270243" y="2793646"/>
            <a:ext cx="4556692" cy="1866638"/>
          </a:xfrm>
          <a:prstGeom prst="rect">
            <a:avLst/>
          </a:prstGeom>
        </p:spPr>
        <p:txBody>
          <a:bodyPr spcFirstLastPara="1" wrap="square" lIns="91425" tIns="91425" rIns="91425" bIns="91425" anchor="t" anchorCtr="0">
            <a:normAutofit/>
          </a:bodyPr>
          <a:lstStyle/>
          <a:p>
            <a:pPr marL="133350" lvl="0" indent="0" algn="l" rtl="0">
              <a:lnSpc>
                <a:spcPct val="150000"/>
              </a:lnSpc>
              <a:spcBef>
                <a:spcPts val="0"/>
              </a:spcBef>
              <a:spcAft>
                <a:spcPts val="0"/>
              </a:spcAft>
              <a:buClr>
                <a:srgbClr val="0D0D0D"/>
              </a:buClr>
              <a:buSzPts val="1500"/>
              <a:buNone/>
            </a:pPr>
            <a:endParaRPr lang="fr" sz="1500" i="1"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endParaRPr lang="fr" sz="1500" i="1"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endParaRPr lang="fr" sz="1500" i="1"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endParaRPr lang="fr-FR" sz="1500" i="1" dirty="0">
              <a:solidFill>
                <a:srgbClr val="0D0D0D"/>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A93405E9-FC26-0089-91E7-850B3ED11CFB}"/>
              </a:ext>
            </a:extLst>
          </p:cNvPr>
          <p:cNvPicPr>
            <a:picLocks noChangeAspect="1"/>
          </p:cNvPicPr>
          <p:nvPr/>
        </p:nvPicPr>
        <p:blipFill>
          <a:blip r:embed="rId4"/>
          <a:stretch>
            <a:fillRect/>
          </a:stretch>
        </p:blipFill>
        <p:spPr>
          <a:xfrm>
            <a:off x="88285" y="1078008"/>
            <a:ext cx="9055715" cy="3762196"/>
          </a:xfrm>
          <a:prstGeom prst="rect">
            <a:avLst/>
          </a:prstGeom>
        </p:spPr>
        <p:style>
          <a:lnRef idx="1">
            <a:schemeClr val="dk1"/>
          </a:lnRef>
          <a:fillRef idx="2">
            <a:schemeClr val="dk1"/>
          </a:fillRef>
          <a:effectRef idx="1">
            <a:schemeClr val="dk1"/>
          </a:effectRef>
          <a:fontRef idx="minor">
            <a:schemeClr val="dk1"/>
          </a:fontRef>
        </p:style>
      </p:pic>
      <p:sp>
        <p:nvSpPr>
          <p:cNvPr id="10" name="ZoneTexte 9">
            <a:extLst>
              <a:ext uri="{FF2B5EF4-FFF2-40B4-BE49-F238E27FC236}">
                <a16:creationId xmlns:a16="http://schemas.microsoft.com/office/drawing/2014/main" id="{E5A5ACA6-2E38-8060-8E05-7562D27EDAD5}"/>
              </a:ext>
            </a:extLst>
          </p:cNvPr>
          <p:cNvSpPr txBox="1"/>
          <p:nvPr/>
        </p:nvSpPr>
        <p:spPr>
          <a:xfrm>
            <a:off x="8702566" y="4890970"/>
            <a:ext cx="359453" cy="246221"/>
          </a:xfrm>
          <a:prstGeom prst="rect">
            <a:avLst/>
          </a:prstGeom>
          <a:noFill/>
        </p:spPr>
        <p:txBody>
          <a:bodyPr wrap="square" rtlCol="0">
            <a:spAutoFit/>
          </a:bodyPr>
          <a:lstStyle/>
          <a:p>
            <a:r>
              <a:rPr lang="fr-FR" sz="1000" dirty="0"/>
              <a:t>1/2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3F91B43-16CF-09AC-89C4-1087539E0FC7}"/>
              </a:ext>
            </a:extLst>
          </p:cNvPr>
          <p:cNvPicPr>
            <a:picLocks noChangeAspect="1"/>
          </p:cNvPicPr>
          <p:nvPr/>
        </p:nvPicPr>
        <p:blipFill>
          <a:blip r:embed="rId2"/>
          <a:stretch>
            <a:fillRect/>
          </a:stretch>
        </p:blipFill>
        <p:spPr>
          <a:xfrm>
            <a:off x="77808" y="758441"/>
            <a:ext cx="8988383" cy="4138838"/>
          </a:xfrm>
          <a:prstGeom prst="rect">
            <a:avLst/>
          </a:prstGeom>
        </p:spPr>
        <p:style>
          <a:lnRef idx="1">
            <a:schemeClr val="dk1"/>
          </a:lnRef>
          <a:fillRef idx="2">
            <a:schemeClr val="dk1"/>
          </a:fillRef>
          <a:effectRef idx="1">
            <a:schemeClr val="dk1"/>
          </a:effectRef>
          <a:fontRef idx="minor">
            <a:schemeClr val="dk1"/>
          </a:fontRef>
        </p:style>
      </p:pic>
      <p:sp>
        <p:nvSpPr>
          <p:cNvPr id="4" name="ZoneTexte 3">
            <a:extLst>
              <a:ext uri="{FF2B5EF4-FFF2-40B4-BE49-F238E27FC236}">
                <a16:creationId xmlns:a16="http://schemas.microsoft.com/office/drawing/2014/main" id="{CEE455E8-F39F-88ED-6394-AD5E10648141}"/>
              </a:ext>
            </a:extLst>
          </p:cNvPr>
          <p:cNvSpPr txBox="1"/>
          <p:nvPr/>
        </p:nvSpPr>
        <p:spPr>
          <a:xfrm>
            <a:off x="208105" y="208105"/>
            <a:ext cx="5965672" cy="403187"/>
          </a:xfrm>
          <a:prstGeom prst="rect">
            <a:avLst/>
          </a:prstGeom>
          <a:noFill/>
        </p:spPr>
        <p:txBody>
          <a:bodyPr wrap="square" rtlCol="0">
            <a:spAutoFit/>
          </a:bodyPr>
          <a:lstStyle/>
          <a:p>
            <a:r>
              <a:rPr kumimoji="0" lang="fr" sz="2020" b="0" i="0" u="none" strike="noStrike" kern="0" cap="none" spc="0" normalizeH="0" baseline="0" noProof="0">
                <a:ln>
                  <a:noFill/>
                </a:ln>
                <a:solidFill>
                  <a:srgbClr val="000000"/>
                </a:solidFill>
                <a:effectLst/>
                <a:uLnTx/>
                <a:uFillTx/>
                <a:latin typeface="Montserrat"/>
                <a:ea typeface="Montserrat"/>
                <a:cs typeface="Montserrat"/>
                <a:sym typeface="Montserrat"/>
              </a:rPr>
              <a:t>Aperçu de la maquette</a:t>
            </a:r>
            <a:endParaRPr lang="fr-FR" dirty="0"/>
          </a:p>
        </p:txBody>
      </p:sp>
      <p:sp>
        <p:nvSpPr>
          <p:cNvPr id="5" name="ZoneTexte 4">
            <a:extLst>
              <a:ext uri="{FF2B5EF4-FFF2-40B4-BE49-F238E27FC236}">
                <a16:creationId xmlns:a16="http://schemas.microsoft.com/office/drawing/2014/main" id="{078DFC8B-8EC2-BD3B-E1B4-ABB968DC80C4}"/>
              </a:ext>
            </a:extLst>
          </p:cNvPr>
          <p:cNvSpPr txBox="1"/>
          <p:nvPr/>
        </p:nvSpPr>
        <p:spPr>
          <a:xfrm>
            <a:off x="8668900" y="4897279"/>
            <a:ext cx="397291" cy="246221"/>
          </a:xfrm>
          <a:prstGeom prst="rect">
            <a:avLst/>
          </a:prstGeom>
          <a:noFill/>
        </p:spPr>
        <p:txBody>
          <a:bodyPr wrap="square" rtlCol="0">
            <a:spAutoFit/>
          </a:bodyPr>
          <a:lstStyle/>
          <a:p>
            <a:r>
              <a:rPr lang="fr-FR" sz="1000" dirty="0"/>
              <a:t>2/2</a:t>
            </a:r>
          </a:p>
        </p:txBody>
      </p:sp>
      <p:sp>
        <p:nvSpPr>
          <p:cNvPr id="6" name="Google Shape;86;p17">
            <a:extLst>
              <a:ext uri="{FF2B5EF4-FFF2-40B4-BE49-F238E27FC236}">
                <a16:creationId xmlns:a16="http://schemas.microsoft.com/office/drawing/2014/main" id="{4FE69513-2AF4-8DA1-15C0-2C1CAF7B7FBC}"/>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 name="Google Shape;79;p16">
            <a:extLst>
              <a:ext uri="{FF2B5EF4-FFF2-40B4-BE49-F238E27FC236}">
                <a16:creationId xmlns:a16="http://schemas.microsoft.com/office/drawing/2014/main" id="{8DA06C1B-EC44-A2C6-0BF5-781A450C0F07}"/>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370593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llipse 25">
            <a:extLst>
              <a:ext uri="{FF2B5EF4-FFF2-40B4-BE49-F238E27FC236}">
                <a16:creationId xmlns:a16="http://schemas.microsoft.com/office/drawing/2014/main" id="{F0EA65FC-6394-2BD6-C704-A6E07A01C75A}"/>
              </a:ext>
            </a:extLst>
          </p:cNvPr>
          <p:cNvSpPr/>
          <p:nvPr/>
        </p:nvSpPr>
        <p:spPr>
          <a:xfrm>
            <a:off x="5656668" y="1273854"/>
            <a:ext cx="2219784" cy="2030598"/>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096C13EB-A149-7E7A-10FE-10B32ECC4241}"/>
              </a:ext>
            </a:extLst>
          </p:cNvPr>
          <p:cNvSpPr/>
          <p:nvPr/>
        </p:nvSpPr>
        <p:spPr>
          <a:xfrm>
            <a:off x="4978429" y="744357"/>
            <a:ext cx="3904817" cy="279902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79183AE3-5558-327E-5F8A-CDB289B658C7}"/>
              </a:ext>
            </a:extLst>
          </p:cNvPr>
          <p:cNvSpPr/>
          <p:nvPr/>
        </p:nvSpPr>
        <p:spPr>
          <a:xfrm>
            <a:off x="394559" y="744357"/>
            <a:ext cx="3903443" cy="27548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275B15F6-BEC4-3F07-5A73-C715CE73575A}"/>
              </a:ext>
            </a:extLst>
          </p:cNvPr>
          <p:cNvSpPr txBox="1"/>
          <p:nvPr/>
        </p:nvSpPr>
        <p:spPr>
          <a:xfrm>
            <a:off x="482425" y="195492"/>
            <a:ext cx="4247230" cy="379078"/>
          </a:xfrm>
          <a:prstGeom prst="rect">
            <a:avLst/>
          </a:prstGeom>
          <a:noFill/>
        </p:spPr>
        <p:txBody>
          <a:bodyPr wrap="square">
            <a:spAutoFit/>
          </a:bodyPr>
          <a:lstStyle/>
          <a:p>
            <a:pPr marL="133350" lvl="0" algn="l" rtl="0">
              <a:lnSpc>
                <a:spcPct val="150000"/>
              </a:lnSpc>
              <a:spcBef>
                <a:spcPts val="0"/>
              </a:spcBef>
              <a:spcAft>
                <a:spcPts val="0"/>
              </a:spcAft>
              <a:buClr>
                <a:srgbClr val="0D0D0D"/>
              </a:buClr>
              <a:buSzPts val="1500"/>
            </a:pPr>
            <a:r>
              <a:rPr lang="fr-FR" sz="1400" i="1" dirty="0">
                <a:solidFill>
                  <a:srgbClr val="0D0D0D"/>
                </a:solidFill>
                <a:highlight>
                  <a:srgbClr val="FFFFFF"/>
                </a:highlight>
                <a:latin typeface="Montserrat"/>
                <a:ea typeface="Montserrat"/>
                <a:cs typeface="Montserrat"/>
                <a:sym typeface="Montserrat"/>
              </a:rPr>
              <a:t>Démonstration des fonctionnalités clés</a:t>
            </a:r>
          </a:p>
        </p:txBody>
      </p:sp>
      <p:pic>
        <p:nvPicPr>
          <p:cNvPr id="11" name="Image 10">
            <a:extLst>
              <a:ext uri="{FF2B5EF4-FFF2-40B4-BE49-F238E27FC236}">
                <a16:creationId xmlns:a16="http://schemas.microsoft.com/office/drawing/2014/main" id="{8F1F9C93-2FAD-6A44-A6DC-40E435E95A5C}"/>
              </a:ext>
            </a:extLst>
          </p:cNvPr>
          <p:cNvPicPr>
            <a:picLocks noChangeAspect="1"/>
          </p:cNvPicPr>
          <p:nvPr/>
        </p:nvPicPr>
        <p:blipFill>
          <a:blip r:embed="rId2"/>
          <a:stretch>
            <a:fillRect/>
          </a:stretch>
        </p:blipFill>
        <p:spPr>
          <a:xfrm>
            <a:off x="393185" y="744357"/>
            <a:ext cx="3904817" cy="2754882"/>
          </a:xfrm>
          <a:prstGeom prst="rect">
            <a:avLst/>
          </a:prstGeom>
        </p:spPr>
        <p:style>
          <a:lnRef idx="1">
            <a:schemeClr val="dk1"/>
          </a:lnRef>
          <a:fillRef idx="2">
            <a:schemeClr val="dk1"/>
          </a:fillRef>
          <a:effectRef idx="1">
            <a:schemeClr val="dk1"/>
          </a:effectRef>
          <a:fontRef idx="minor">
            <a:schemeClr val="dk1"/>
          </a:fontRef>
        </p:style>
      </p:pic>
      <p:pic>
        <p:nvPicPr>
          <p:cNvPr id="13" name="Image 12">
            <a:extLst>
              <a:ext uri="{FF2B5EF4-FFF2-40B4-BE49-F238E27FC236}">
                <a16:creationId xmlns:a16="http://schemas.microsoft.com/office/drawing/2014/main" id="{6B8F2DD6-F603-003B-CAD6-3FDB5CDD7F1E}"/>
              </a:ext>
            </a:extLst>
          </p:cNvPr>
          <p:cNvPicPr>
            <a:picLocks noChangeAspect="1"/>
          </p:cNvPicPr>
          <p:nvPr/>
        </p:nvPicPr>
        <p:blipFill>
          <a:blip r:embed="rId3"/>
          <a:stretch>
            <a:fillRect/>
          </a:stretch>
        </p:blipFill>
        <p:spPr>
          <a:xfrm>
            <a:off x="4978429" y="744357"/>
            <a:ext cx="3965990" cy="2799025"/>
          </a:xfrm>
          <a:prstGeom prst="rect">
            <a:avLst/>
          </a:prstGeom>
        </p:spPr>
        <p:style>
          <a:lnRef idx="1">
            <a:schemeClr val="dk1"/>
          </a:lnRef>
          <a:fillRef idx="2">
            <a:schemeClr val="dk1"/>
          </a:fillRef>
          <a:effectRef idx="1">
            <a:schemeClr val="dk1"/>
          </a:effectRef>
          <a:fontRef idx="minor">
            <a:schemeClr val="dk1"/>
          </a:fontRef>
        </p:style>
      </p:pic>
      <p:pic>
        <p:nvPicPr>
          <p:cNvPr id="17" name="Image 16">
            <a:extLst>
              <a:ext uri="{FF2B5EF4-FFF2-40B4-BE49-F238E27FC236}">
                <a16:creationId xmlns:a16="http://schemas.microsoft.com/office/drawing/2014/main" id="{B93F8F2F-1232-4E07-8836-0D21144B50F3}"/>
              </a:ext>
            </a:extLst>
          </p:cNvPr>
          <p:cNvPicPr>
            <a:picLocks noChangeAspect="1"/>
          </p:cNvPicPr>
          <p:nvPr/>
        </p:nvPicPr>
        <p:blipFill>
          <a:blip r:embed="rId4"/>
          <a:stretch>
            <a:fillRect/>
          </a:stretch>
        </p:blipFill>
        <p:spPr>
          <a:xfrm>
            <a:off x="2745141" y="430894"/>
            <a:ext cx="1746048" cy="197828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0" name="ZoneTexte 19">
            <a:extLst>
              <a:ext uri="{FF2B5EF4-FFF2-40B4-BE49-F238E27FC236}">
                <a16:creationId xmlns:a16="http://schemas.microsoft.com/office/drawing/2014/main" id="{AA48F99B-28D8-C517-428E-B13E0502EC04}"/>
              </a:ext>
            </a:extLst>
          </p:cNvPr>
          <p:cNvSpPr txBox="1"/>
          <p:nvPr/>
        </p:nvSpPr>
        <p:spPr>
          <a:xfrm>
            <a:off x="340535" y="3758499"/>
            <a:ext cx="3957467" cy="954107"/>
          </a:xfrm>
          <a:prstGeom prst="rect">
            <a:avLst/>
          </a:prstGeom>
          <a:noFill/>
        </p:spPr>
        <p:txBody>
          <a:bodyPr wrap="square" rtlCol="0">
            <a:spAutoFit/>
          </a:bodyPr>
          <a:lstStyle/>
          <a:p>
            <a:r>
              <a:rPr lang="fr-FR" dirty="0">
                <a:latin typeface="Montserrat" panose="00000500000000000000" pitchFamily="2" charset="0"/>
              </a:rPr>
              <a:t>Une fenêtre modale s’ouvre, permettant à l’utilisateur de saisir un titre, une description, un prix et de télécharger une photo illustrant le plat.</a:t>
            </a:r>
          </a:p>
        </p:txBody>
      </p:sp>
      <p:sp>
        <p:nvSpPr>
          <p:cNvPr id="23" name="ZoneTexte 22">
            <a:extLst>
              <a:ext uri="{FF2B5EF4-FFF2-40B4-BE49-F238E27FC236}">
                <a16:creationId xmlns:a16="http://schemas.microsoft.com/office/drawing/2014/main" id="{E5623AA1-2F6D-C5FA-2053-B990A6A77DC2}"/>
              </a:ext>
            </a:extLst>
          </p:cNvPr>
          <p:cNvSpPr txBox="1"/>
          <p:nvPr/>
        </p:nvSpPr>
        <p:spPr>
          <a:xfrm>
            <a:off x="4925779" y="3758499"/>
            <a:ext cx="3957467" cy="954107"/>
          </a:xfrm>
          <a:prstGeom prst="rect">
            <a:avLst/>
          </a:prstGeom>
          <a:noFill/>
        </p:spPr>
        <p:txBody>
          <a:bodyPr wrap="square" rtlCol="0">
            <a:spAutoFit/>
          </a:bodyPr>
          <a:lstStyle/>
          <a:p>
            <a:r>
              <a:rPr lang="fr-FR" dirty="0">
                <a:latin typeface="Montserrat" panose="00000500000000000000" pitchFamily="2" charset="0"/>
              </a:rPr>
              <a:t>L’utilisateur aura la possibilité de personnaliser en temps réel la typographie, les couleurs de police et la mise en page.</a:t>
            </a:r>
          </a:p>
        </p:txBody>
      </p:sp>
      <p:pic>
        <p:nvPicPr>
          <p:cNvPr id="25" name="Image 24">
            <a:extLst>
              <a:ext uri="{FF2B5EF4-FFF2-40B4-BE49-F238E27FC236}">
                <a16:creationId xmlns:a16="http://schemas.microsoft.com/office/drawing/2014/main" id="{B0694927-12D5-4763-6058-60D7CF4EF66B}"/>
              </a:ext>
            </a:extLst>
          </p:cNvPr>
          <p:cNvPicPr>
            <a:picLocks noChangeAspect="1"/>
          </p:cNvPicPr>
          <p:nvPr/>
        </p:nvPicPr>
        <p:blipFill>
          <a:blip r:embed="rId5"/>
          <a:stretch>
            <a:fillRect/>
          </a:stretch>
        </p:blipFill>
        <p:spPr>
          <a:xfrm>
            <a:off x="7309387" y="430894"/>
            <a:ext cx="1704401" cy="172707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7" name="Google Shape;86;p17">
            <a:extLst>
              <a:ext uri="{FF2B5EF4-FFF2-40B4-BE49-F238E27FC236}">
                <a16:creationId xmlns:a16="http://schemas.microsoft.com/office/drawing/2014/main" id="{A40FC649-237C-C8E8-6889-01BEF5FB25C8}"/>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8" name="Google Shape;79;p16">
            <a:extLst>
              <a:ext uri="{FF2B5EF4-FFF2-40B4-BE49-F238E27FC236}">
                <a16:creationId xmlns:a16="http://schemas.microsoft.com/office/drawing/2014/main" id="{32DB246E-26E5-E1CB-1B89-B842EA8A61EE}"/>
              </a:ext>
            </a:extLst>
          </p:cNvPr>
          <p:cNvPicPr preferRelativeResize="0"/>
          <p:nvPr/>
        </p:nvPicPr>
        <p:blipFill>
          <a:blip r:embed="rId6">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151839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3105E65-F579-425E-ED24-C278BC710DF9}"/>
              </a:ext>
            </a:extLst>
          </p:cNvPr>
          <p:cNvSpPr/>
          <p:nvPr/>
        </p:nvSpPr>
        <p:spPr>
          <a:xfrm>
            <a:off x="5006985" y="1046830"/>
            <a:ext cx="3797365" cy="268001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B4CB6FC5-56F4-9F8D-8D3B-6F79D0AD7D69}"/>
              </a:ext>
            </a:extLst>
          </p:cNvPr>
          <p:cNvSpPr/>
          <p:nvPr/>
        </p:nvSpPr>
        <p:spPr>
          <a:xfrm>
            <a:off x="456804" y="1046830"/>
            <a:ext cx="3811401" cy="26800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a:extLst>
              <a:ext uri="{FF2B5EF4-FFF2-40B4-BE49-F238E27FC236}">
                <a16:creationId xmlns:a16="http://schemas.microsoft.com/office/drawing/2014/main" id="{CC64C8A6-388C-F867-D327-9028CE4F7E37}"/>
              </a:ext>
            </a:extLst>
          </p:cNvPr>
          <p:cNvPicPr>
            <a:picLocks noChangeAspect="1"/>
          </p:cNvPicPr>
          <p:nvPr/>
        </p:nvPicPr>
        <p:blipFill>
          <a:blip r:embed="rId2"/>
          <a:stretch>
            <a:fillRect/>
          </a:stretch>
        </p:blipFill>
        <p:spPr>
          <a:xfrm>
            <a:off x="456804" y="1046830"/>
            <a:ext cx="3811401" cy="2680017"/>
          </a:xfrm>
          <a:prstGeom prst="rect">
            <a:avLst/>
          </a:prstGeom>
        </p:spPr>
        <p:style>
          <a:lnRef idx="1">
            <a:schemeClr val="dk1"/>
          </a:lnRef>
          <a:fillRef idx="2">
            <a:schemeClr val="dk1"/>
          </a:fillRef>
          <a:effectRef idx="1">
            <a:schemeClr val="dk1"/>
          </a:effectRef>
          <a:fontRef idx="minor">
            <a:schemeClr val="dk1"/>
          </a:fontRef>
        </p:style>
      </p:pic>
      <p:pic>
        <p:nvPicPr>
          <p:cNvPr id="4" name="Image 3">
            <a:extLst>
              <a:ext uri="{FF2B5EF4-FFF2-40B4-BE49-F238E27FC236}">
                <a16:creationId xmlns:a16="http://schemas.microsoft.com/office/drawing/2014/main" id="{44FB8BDD-5DA7-67E2-1E98-C267A2317D4C}"/>
              </a:ext>
            </a:extLst>
          </p:cNvPr>
          <p:cNvPicPr>
            <a:picLocks noChangeAspect="1"/>
          </p:cNvPicPr>
          <p:nvPr/>
        </p:nvPicPr>
        <p:blipFill>
          <a:blip r:embed="rId3"/>
          <a:stretch>
            <a:fillRect/>
          </a:stretch>
        </p:blipFill>
        <p:spPr>
          <a:xfrm>
            <a:off x="5006985" y="1046830"/>
            <a:ext cx="3797365" cy="2680017"/>
          </a:xfrm>
          <a:prstGeom prst="rect">
            <a:avLst/>
          </a:prstGeom>
        </p:spPr>
        <p:style>
          <a:lnRef idx="1">
            <a:schemeClr val="dk1"/>
          </a:lnRef>
          <a:fillRef idx="2">
            <a:schemeClr val="dk1"/>
          </a:fillRef>
          <a:effectRef idx="1">
            <a:schemeClr val="dk1"/>
          </a:effectRef>
          <a:fontRef idx="minor">
            <a:schemeClr val="dk1"/>
          </a:fontRef>
        </p:style>
      </p:pic>
      <p:sp>
        <p:nvSpPr>
          <p:cNvPr id="5" name="ZoneTexte 4">
            <a:extLst>
              <a:ext uri="{FF2B5EF4-FFF2-40B4-BE49-F238E27FC236}">
                <a16:creationId xmlns:a16="http://schemas.microsoft.com/office/drawing/2014/main" id="{A5447C02-0C65-6842-E64A-77C9171EFE8D}"/>
              </a:ext>
            </a:extLst>
          </p:cNvPr>
          <p:cNvSpPr txBox="1"/>
          <p:nvPr/>
        </p:nvSpPr>
        <p:spPr>
          <a:xfrm>
            <a:off x="264861" y="157655"/>
            <a:ext cx="3935073" cy="379078"/>
          </a:xfrm>
          <a:prstGeom prst="rect">
            <a:avLst/>
          </a:prstGeom>
          <a:noFill/>
        </p:spPr>
        <p:txBody>
          <a:bodyPr wrap="square" rtlCol="0">
            <a:spAutoFit/>
          </a:bodyPr>
          <a:lstStyle/>
          <a:p>
            <a:pPr marL="133350" lvl="0" algn="l" rtl="0">
              <a:lnSpc>
                <a:spcPct val="150000"/>
              </a:lnSpc>
              <a:spcBef>
                <a:spcPts val="0"/>
              </a:spcBef>
              <a:spcAft>
                <a:spcPts val="0"/>
              </a:spcAft>
              <a:buClr>
                <a:srgbClr val="0D0D0D"/>
              </a:buClr>
              <a:buSzPts val="1500"/>
            </a:pPr>
            <a:r>
              <a:rPr lang="fr-FR" sz="1400" i="1">
                <a:solidFill>
                  <a:srgbClr val="0D0D0D"/>
                </a:solidFill>
                <a:highlight>
                  <a:srgbClr val="FFFFFF"/>
                </a:highlight>
                <a:latin typeface="Montserrat"/>
                <a:ea typeface="Montserrat"/>
                <a:cs typeface="Montserrat"/>
                <a:sym typeface="Montserrat"/>
              </a:rPr>
              <a:t>Démonstration des fonctionnalités clés</a:t>
            </a:r>
            <a:endParaRPr lang="fr-FR" sz="1400" i="1" dirty="0">
              <a:solidFill>
                <a:srgbClr val="0D0D0D"/>
              </a:solidFill>
              <a:highlight>
                <a:srgbClr val="FFFFFF"/>
              </a:highlight>
              <a:latin typeface="Montserrat"/>
              <a:ea typeface="Montserrat"/>
              <a:cs typeface="Montserrat"/>
              <a:sym typeface="Montserrat"/>
            </a:endParaRPr>
          </a:p>
        </p:txBody>
      </p:sp>
      <p:pic>
        <p:nvPicPr>
          <p:cNvPr id="9" name="Image 8">
            <a:extLst>
              <a:ext uri="{FF2B5EF4-FFF2-40B4-BE49-F238E27FC236}">
                <a16:creationId xmlns:a16="http://schemas.microsoft.com/office/drawing/2014/main" id="{AD8E82A0-CD0C-D4CE-B72B-C5F04E65847B}"/>
              </a:ext>
            </a:extLst>
          </p:cNvPr>
          <p:cNvPicPr>
            <a:picLocks noChangeAspect="1"/>
          </p:cNvPicPr>
          <p:nvPr/>
        </p:nvPicPr>
        <p:blipFill>
          <a:blip r:embed="rId4"/>
          <a:stretch>
            <a:fillRect/>
          </a:stretch>
        </p:blipFill>
        <p:spPr>
          <a:xfrm>
            <a:off x="2502208" y="676253"/>
            <a:ext cx="1977256" cy="17603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Image 10">
            <a:extLst>
              <a:ext uri="{FF2B5EF4-FFF2-40B4-BE49-F238E27FC236}">
                <a16:creationId xmlns:a16="http://schemas.microsoft.com/office/drawing/2014/main" id="{4BFC7A41-3A8C-0800-39CF-928AC74C55CD}"/>
              </a:ext>
            </a:extLst>
          </p:cNvPr>
          <p:cNvPicPr>
            <a:picLocks noChangeAspect="1"/>
          </p:cNvPicPr>
          <p:nvPr/>
        </p:nvPicPr>
        <p:blipFill>
          <a:blip r:embed="rId5"/>
          <a:stretch>
            <a:fillRect/>
          </a:stretch>
        </p:blipFill>
        <p:spPr>
          <a:xfrm>
            <a:off x="7350270" y="807193"/>
            <a:ext cx="1548674" cy="10153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2" name="ZoneTexte 11">
            <a:extLst>
              <a:ext uri="{FF2B5EF4-FFF2-40B4-BE49-F238E27FC236}">
                <a16:creationId xmlns:a16="http://schemas.microsoft.com/office/drawing/2014/main" id="{AB73FC62-834D-9ECA-8024-9F0580FEA04F}"/>
              </a:ext>
            </a:extLst>
          </p:cNvPr>
          <p:cNvSpPr txBox="1"/>
          <p:nvPr/>
        </p:nvSpPr>
        <p:spPr>
          <a:xfrm>
            <a:off x="456804" y="3947686"/>
            <a:ext cx="3743130" cy="954107"/>
          </a:xfrm>
          <a:prstGeom prst="rect">
            <a:avLst/>
          </a:prstGeom>
          <a:noFill/>
        </p:spPr>
        <p:txBody>
          <a:bodyPr wrap="square" rtlCol="0">
            <a:spAutoFit/>
          </a:bodyPr>
          <a:lstStyle/>
          <a:p>
            <a:r>
              <a:rPr lang="fr-FR" dirty="0">
                <a:latin typeface="Montserrat" panose="00000500000000000000" pitchFamily="2" charset="0"/>
              </a:rPr>
              <a:t>L’utilisateur aura la possibilité d’exporter son menu personnalisé, de le publier sur Deliveroo ou de le partager sur Instagram.</a:t>
            </a:r>
          </a:p>
        </p:txBody>
      </p:sp>
      <p:sp>
        <p:nvSpPr>
          <p:cNvPr id="13" name="ZoneTexte 12">
            <a:extLst>
              <a:ext uri="{FF2B5EF4-FFF2-40B4-BE49-F238E27FC236}">
                <a16:creationId xmlns:a16="http://schemas.microsoft.com/office/drawing/2014/main" id="{CF7B9D91-B3E8-987D-D7F2-FABEF9F01C0A}"/>
              </a:ext>
            </a:extLst>
          </p:cNvPr>
          <p:cNvSpPr txBox="1"/>
          <p:nvPr/>
        </p:nvSpPr>
        <p:spPr>
          <a:xfrm>
            <a:off x="5006985" y="3947686"/>
            <a:ext cx="3797365" cy="738664"/>
          </a:xfrm>
          <a:prstGeom prst="rect">
            <a:avLst/>
          </a:prstGeom>
          <a:noFill/>
        </p:spPr>
        <p:txBody>
          <a:bodyPr wrap="square" rtlCol="0">
            <a:spAutoFit/>
          </a:bodyPr>
          <a:lstStyle/>
          <a:p>
            <a:r>
              <a:rPr lang="fr-FR" dirty="0">
                <a:latin typeface="Montserrat" panose="00000500000000000000" pitchFamily="2" charset="0"/>
              </a:rPr>
              <a:t>L’utilisateur pourra commander l’impression de son menu directement depuis la plateforme.</a:t>
            </a:r>
          </a:p>
        </p:txBody>
      </p:sp>
      <p:sp>
        <p:nvSpPr>
          <p:cNvPr id="14" name="Google Shape;86;p17">
            <a:extLst>
              <a:ext uri="{FF2B5EF4-FFF2-40B4-BE49-F238E27FC236}">
                <a16:creationId xmlns:a16="http://schemas.microsoft.com/office/drawing/2014/main" id="{6F2DAB6A-C437-E621-8911-207E9E2ADEA0}"/>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5" name="Google Shape;79;p16">
            <a:extLst>
              <a:ext uri="{FF2B5EF4-FFF2-40B4-BE49-F238E27FC236}">
                <a16:creationId xmlns:a16="http://schemas.microsoft.com/office/drawing/2014/main" id="{80770EB1-786C-727A-AC3E-E89DC1DFAB34}"/>
              </a:ext>
            </a:extLst>
          </p:cNvPr>
          <p:cNvPicPr preferRelativeResize="0"/>
          <p:nvPr/>
        </p:nvPicPr>
        <p:blipFill>
          <a:blip r:embed="rId6">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267259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72962" y="284545"/>
            <a:ext cx="2873223" cy="394225"/>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Méthodologie utilisée</a:t>
            </a:r>
            <a:endParaRPr sz="3000" dirty="0">
              <a:latin typeface="Montserrat"/>
              <a:ea typeface="Montserrat"/>
              <a:cs typeface="Montserrat"/>
              <a:sym typeface="Montserrat"/>
            </a:endParaRPr>
          </a:p>
        </p:txBody>
      </p:sp>
      <p:sp>
        <p:nvSpPr>
          <p:cNvPr id="85" name="Google Shape;85;p17"/>
          <p:cNvSpPr txBox="1">
            <a:spLocks noGrp="1"/>
          </p:cNvSpPr>
          <p:nvPr>
            <p:ph type="body" idx="1"/>
          </p:nvPr>
        </p:nvSpPr>
        <p:spPr>
          <a:xfrm>
            <a:off x="34225" y="651331"/>
            <a:ext cx="8832300" cy="1735753"/>
          </a:xfrm>
          <a:prstGeom prst="rect">
            <a:avLst/>
          </a:prstGeom>
        </p:spPr>
        <p:txBody>
          <a:bodyPr spcFirstLastPara="1" wrap="square" lIns="91425" tIns="91425" rIns="91425" bIns="91425" anchor="t" anchorCtr="0">
            <a:normAutofit fontScale="92500" lnSpcReduction="20000"/>
          </a:bodyPr>
          <a:lstStyle/>
          <a:p>
            <a:pPr marL="114300" indent="0">
              <a:buNone/>
            </a:pPr>
            <a:r>
              <a:rPr lang="fr-FR" sz="1400" b="1" dirty="0">
                <a:solidFill>
                  <a:schemeClr val="tx1"/>
                </a:solidFill>
                <a:latin typeface="Montserrat" panose="00000500000000000000" pitchFamily="2" charset="0"/>
              </a:rPr>
              <a:t>Méthodologie Agile :</a:t>
            </a:r>
            <a:br>
              <a:rPr lang="fr-FR" sz="1300" dirty="0">
                <a:solidFill>
                  <a:schemeClr val="tx1"/>
                </a:solidFill>
                <a:latin typeface="Montserrat" panose="00000500000000000000" pitchFamily="2" charset="0"/>
              </a:rPr>
            </a:br>
            <a:r>
              <a:rPr lang="fr-FR" sz="1300" dirty="0">
                <a:solidFill>
                  <a:schemeClr val="tx1"/>
                </a:solidFill>
                <a:latin typeface="Montserrat" panose="00000500000000000000" pitchFamily="2" charset="0"/>
              </a:rPr>
              <a:t>L'Agilité repose sur une approche itérative et collaborative visant à livrer des solutions adaptées aux besoins changeants des utilisateurs. Elle favorise la communication, la flexibilité, et l'implication active des parties prenantes tout au long du projet.</a:t>
            </a:r>
          </a:p>
          <a:p>
            <a:pPr marL="114300" indent="0">
              <a:buNone/>
            </a:pPr>
            <a:endParaRPr lang="fr-FR" sz="1300" dirty="0">
              <a:solidFill>
                <a:schemeClr val="tx1"/>
              </a:solidFill>
              <a:latin typeface="Montserrat" panose="00000500000000000000" pitchFamily="2" charset="0"/>
            </a:endParaRPr>
          </a:p>
          <a:p>
            <a:pPr marL="114300" indent="0">
              <a:buNone/>
            </a:pPr>
            <a:r>
              <a:rPr lang="fr-FR" sz="1400" b="1" dirty="0">
                <a:solidFill>
                  <a:schemeClr val="tx1"/>
                </a:solidFill>
                <a:latin typeface="Montserrat" panose="00000500000000000000" pitchFamily="2" charset="0"/>
              </a:rPr>
              <a:t>Scrum :</a:t>
            </a:r>
            <a:br>
              <a:rPr lang="fr-FR" sz="1300" dirty="0">
                <a:solidFill>
                  <a:schemeClr val="tx1"/>
                </a:solidFill>
                <a:latin typeface="Montserrat" panose="00000500000000000000" pitchFamily="2" charset="0"/>
              </a:rPr>
            </a:br>
            <a:r>
              <a:rPr lang="fr-FR" sz="1300" dirty="0">
                <a:solidFill>
                  <a:schemeClr val="tx1"/>
                </a:solidFill>
                <a:latin typeface="Montserrat" panose="00000500000000000000" pitchFamily="2" charset="0"/>
              </a:rPr>
              <a:t>Scrum est un cadre Agile structuré autour de cycles courts appelés </a:t>
            </a:r>
            <a:r>
              <a:rPr lang="fr-FR" sz="1300" i="1" dirty="0">
                <a:solidFill>
                  <a:schemeClr val="tx1"/>
                </a:solidFill>
                <a:latin typeface="Montserrat" panose="00000500000000000000" pitchFamily="2" charset="0"/>
              </a:rPr>
              <a:t>sprints</a:t>
            </a:r>
            <a:r>
              <a:rPr lang="fr-FR" sz="1300" dirty="0">
                <a:solidFill>
                  <a:schemeClr val="tx1"/>
                </a:solidFill>
                <a:latin typeface="Montserrat" panose="00000500000000000000" pitchFamily="2" charset="0"/>
              </a:rPr>
              <a:t>. Chaque sprint a une durée fixe, généralement de 1 à 4 semaines, durant laquelle l'équipe travaille sur un ensemble précis de tâches prioritaires.</a:t>
            </a:r>
            <a:endParaRPr dirty="0">
              <a:latin typeface="Montserrat"/>
              <a:ea typeface="Montserrat"/>
              <a:cs typeface="Montserrat"/>
              <a:sym typeface="Montserrat"/>
            </a:endParaRPr>
          </a:p>
          <a:p>
            <a:pPr marL="0" lvl="0" indent="0" algn="l" rtl="0">
              <a:spcBef>
                <a:spcPts val="1200"/>
              </a:spcBef>
              <a:spcAft>
                <a:spcPts val="0"/>
              </a:spcAft>
              <a:buNone/>
            </a:pPr>
            <a:endParaRPr lang="fr-F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3" name="ZoneTexte 2">
            <a:extLst>
              <a:ext uri="{FF2B5EF4-FFF2-40B4-BE49-F238E27FC236}">
                <a16:creationId xmlns:a16="http://schemas.microsoft.com/office/drawing/2014/main" id="{DFB788C8-11A7-8330-A666-1A960F8CDF04}"/>
              </a:ext>
            </a:extLst>
          </p:cNvPr>
          <p:cNvSpPr txBox="1"/>
          <p:nvPr/>
        </p:nvSpPr>
        <p:spPr>
          <a:xfrm>
            <a:off x="172962" y="2576874"/>
            <a:ext cx="8693563" cy="1138773"/>
          </a:xfrm>
          <a:prstGeom prst="rect">
            <a:avLst/>
          </a:prstGeom>
          <a:noFill/>
        </p:spPr>
        <p:txBody>
          <a:bodyPr wrap="square">
            <a:spAutoFit/>
          </a:bodyPr>
          <a:lstStyle/>
          <a:p>
            <a:r>
              <a:rPr lang="fr-FR" sz="1200" b="1" dirty="0">
                <a:latin typeface="Montserrat" panose="00000500000000000000" pitchFamily="2" charset="0"/>
              </a:rPr>
              <a:t>Durée des sprints </a:t>
            </a:r>
            <a:r>
              <a:rPr lang="fr-FR" sz="1200" dirty="0"/>
              <a:t>:</a:t>
            </a:r>
          </a:p>
          <a:p>
            <a:r>
              <a:rPr lang="fr-FR" sz="1100" dirty="0">
                <a:latin typeface="Montserrat" panose="00000500000000000000" pitchFamily="2" charset="0"/>
              </a:rPr>
              <a:t>Pour le projet Menu Maker, chaque sprint dure </a:t>
            </a:r>
            <a:r>
              <a:rPr lang="fr-FR" sz="1100" b="1" dirty="0">
                <a:latin typeface="Montserrat" panose="00000500000000000000" pitchFamily="2" charset="0"/>
              </a:rPr>
              <a:t>2 semaines </a:t>
            </a:r>
            <a:r>
              <a:rPr lang="fr-FR" sz="1100" dirty="0">
                <a:latin typeface="Montserrat" panose="00000500000000000000" pitchFamily="2" charset="0"/>
              </a:rPr>
              <a:t>afin de maintenir un équilibre entre productivité et flexibilité.</a:t>
            </a:r>
          </a:p>
          <a:p>
            <a:pPr>
              <a:buFont typeface="Arial" panose="020B0604020202020204" pitchFamily="34" charset="0"/>
              <a:buChar char="•"/>
            </a:pPr>
            <a:endParaRPr lang="fr-FR" sz="1100" dirty="0"/>
          </a:p>
          <a:p>
            <a:r>
              <a:rPr lang="fr-FR" sz="1200" b="1" dirty="0">
                <a:latin typeface="Montserrat" panose="00000500000000000000" pitchFamily="2" charset="0"/>
              </a:rPr>
              <a:t>Objectifs des sprints </a:t>
            </a:r>
            <a:r>
              <a:rPr lang="fr-FR" sz="1200" dirty="0"/>
              <a:t>:</a:t>
            </a:r>
          </a:p>
          <a:p>
            <a:r>
              <a:rPr lang="fr-FR" sz="1100" dirty="0">
                <a:latin typeface="Montserrat" panose="00000500000000000000" pitchFamily="2" charset="0"/>
              </a:rPr>
              <a:t>Chaque sprint vise à livrer une version incrémentale et fonctionnelle du produit, incluant des fonctionnalités spécifiques telles que l'ajout de catégories de plats ou l'exportation de menus.</a:t>
            </a:r>
          </a:p>
        </p:txBody>
      </p:sp>
      <p:pic>
        <p:nvPicPr>
          <p:cNvPr id="4" name="Picture 2" descr="ToolApp | Méthode agile &quot;SCRUM&quot; | ToolApp">
            <a:extLst>
              <a:ext uri="{FF2B5EF4-FFF2-40B4-BE49-F238E27FC236}">
                <a16:creationId xmlns:a16="http://schemas.microsoft.com/office/drawing/2014/main" id="{BE53B630-ECAC-30ED-4C45-79CA394342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9603" y="3488027"/>
            <a:ext cx="6379017" cy="165547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F61AFA7-9D9B-DD06-F2A7-26F650AB0B7F}"/>
              </a:ext>
            </a:extLst>
          </p:cNvPr>
          <p:cNvSpPr txBox="1"/>
          <p:nvPr/>
        </p:nvSpPr>
        <p:spPr>
          <a:xfrm>
            <a:off x="172962" y="2202418"/>
            <a:ext cx="4271153" cy="369332"/>
          </a:xfrm>
          <a:prstGeom prst="rect">
            <a:avLst/>
          </a:prstGeom>
          <a:noFill/>
        </p:spPr>
        <p:txBody>
          <a:bodyPr wrap="square" rtlCol="0">
            <a:spAutoFit/>
          </a:bodyPr>
          <a:lstStyle/>
          <a:p>
            <a:r>
              <a:rPr lang="fr-FR" sz="1800" dirty="0">
                <a:latin typeface="Montserrat" panose="00000500000000000000" pitchFamily="2" charset="0"/>
              </a:rPr>
              <a:t>Structuration en sprints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DC3E3-559E-D3CB-42FD-F4CB9050F73A}"/>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6BDCC840-04B9-194D-FFE3-2F7EC99D733C}"/>
              </a:ext>
            </a:extLst>
          </p:cNvPr>
          <p:cNvSpPr txBox="1"/>
          <p:nvPr/>
        </p:nvSpPr>
        <p:spPr>
          <a:xfrm>
            <a:off x="198645" y="293335"/>
            <a:ext cx="7116555" cy="369332"/>
          </a:xfrm>
          <a:prstGeom prst="rect">
            <a:avLst/>
          </a:prstGeom>
          <a:noFill/>
        </p:spPr>
        <p:txBody>
          <a:bodyPr wrap="square">
            <a:spAutoFit/>
          </a:bodyPr>
          <a:lstStyle/>
          <a:p>
            <a:pPr marL="133350" lvl="0" algn="l" rtl="0">
              <a:spcBef>
                <a:spcPts val="0"/>
              </a:spcBef>
              <a:spcAft>
                <a:spcPts val="0"/>
              </a:spcAft>
              <a:buClr>
                <a:srgbClr val="0D0D0D"/>
              </a:buClr>
              <a:buSzPts val="1500"/>
            </a:pPr>
            <a:r>
              <a:rPr lang="fr-FR" sz="1800" dirty="0">
                <a:solidFill>
                  <a:srgbClr val="0D0D0D"/>
                </a:solidFill>
                <a:highlight>
                  <a:srgbClr val="FFFFFF"/>
                </a:highlight>
                <a:latin typeface="Montserrat"/>
                <a:ea typeface="Montserrat"/>
                <a:cs typeface="Montserrat"/>
                <a:sym typeface="Montserrat"/>
              </a:rPr>
              <a:t>Avantages de cette approche pour le projet Menu Maker.</a:t>
            </a:r>
          </a:p>
        </p:txBody>
      </p:sp>
      <p:sp>
        <p:nvSpPr>
          <p:cNvPr id="4" name="Google Shape;86;p17">
            <a:extLst>
              <a:ext uri="{FF2B5EF4-FFF2-40B4-BE49-F238E27FC236}">
                <a16:creationId xmlns:a16="http://schemas.microsoft.com/office/drawing/2014/main" id="{5A26B6E0-99ED-0C1F-668D-2FC73A7D47B3}"/>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 name="Google Shape;79;p16">
            <a:extLst>
              <a:ext uri="{FF2B5EF4-FFF2-40B4-BE49-F238E27FC236}">
                <a16:creationId xmlns:a16="http://schemas.microsoft.com/office/drawing/2014/main" id="{DE96015B-1812-10AA-DA10-E6238F707A1F}"/>
              </a:ext>
            </a:extLst>
          </p:cNvPr>
          <p:cNvPicPr preferRelativeResize="0"/>
          <p:nvPr/>
        </p:nvPicPr>
        <p:blipFill>
          <a:blip r:embed="rId2">
            <a:alphaModFix/>
          </a:blip>
          <a:stretch>
            <a:fillRect/>
          </a:stretch>
        </p:blipFill>
        <p:spPr>
          <a:xfrm>
            <a:off x="8469575" y="-4"/>
            <a:ext cx="674425" cy="340550"/>
          </a:xfrm>
          <a:prstGeom prst="rect">
            <a:avLst/>
          </a:prstGeom>
          <a:noFill/>
          <a:ln>
            <a:noFill/>
          </a:ln>
        </p:spPr>
      </p:pic>
      <p:sp>
        <p:nvSpPr>
          <p:cNvPr id="6" name="ZoneTexte 5">
            <a:extLst>
              <a:ext uri="{FF2B5EF4-FFF2-40B4-BE49-F238E27FC236}">
                <a16:creationId xmlns:a16="http://schemas.microsoft.com/office/drawing/2014/main" id="{0337A135-DD7B-9C15-F451-9E1901FC7EBF}"/>
              </a:ext>
            </a:extLst>
          </p:cNvPr>
          <p:cNvSpPr txBox="1"/>
          <p:nvPr/>
        </p:nvSpPr>
        <p:spPr>
          <a:xfrm>
            <a:off x="275896" y="843176"/>
            <a:ext cx="8823960" cy="3847207"/>
          </a:xfrm>
          <a:prstGeom prst="rect">
            <a:avLst/>
          </a:prstGeom>
          <a:noFill/>
        </p:spPr>
        <p:txBody>
          <a:bodyPr wrap="square">
            <a:spAutoFit/>
          </a:bodyPr>
          <a:lstStyle/>
          <a:p>
            <a:r>
              <a:rPr lang="fr-FR" b="1" dirty="0">
                <a:latin typeface="Montserrat" panose="00000500000000000000" pitchFamily="2" charset="0"/>
              </a:rPr>
              <a:t>Flexibilité : </a:t>
            </a:r>
            <a:r>
              <a:rPr lang="fr-FR" sz="1200" dirty="0">
                <a:latin typeface="Montserrat" panose="00000500000000000000" pitchFamily="2" charset="0"/>
              </a:rPr>
              <a:t>Permet d’ajuster les priorités en fonction des retours des utilisateurs ou des besoins métiers.</a:t>
            </a:r>
          </a:p>
          <a:p>
            <a:endParaRPr lang="fr-FR" b="1" dirty="0">
              <a:latin typeface="Montserrat" panose="00000500000000000000" pitchFamily="2" charset="0"/>
            </a:endParaRPr>
          </a:p>
          <a:p>
            <a:r>
              <a:rPr lang="fr-FR" b="1" dirty="0">
                <a:latin typeface="Montserrat" panose="00000500000000000000" pitchFamily="2" charset="0"/>
              </a:rPr>
              <a:t>Livraisons fréquentes </a:t>
            </a:r>
            <a:r>
              <a:rPr lang="fr-FR" dirty="0">
                <a:latin typeface="Montserrat" panose="00000500000000000000" pitchFamily="2" charset="0"/>
              </a:rPr>
              <a:t>: </a:t>
            </a:r>
            <a:r>
              <a:rPr lang="fr-FR" sz="1200" dirty="0">
                <a:latin typeface="Montserrat" panose="00000500000000000000" pitchFamily="2" charset="0"/>
              </a:rPr>
              <a:t>Assure la disponibilité de nouvelles fonctionnalités utilisables dès la fin de chaque sprint.</a:t>
            </a:r>
          </a:p>
          <a:p>
            <a:endParaRPr lang="fr-FR" dirty="0">
              <a:latin typeface="Montserrat" panose="00000500000000000000" pitchFamily="2" charset="0"/>
            </a:endParaRPr>
          </a:p>
          <a:p>
            <a:r>
              <a:rPr lang="fr-FR" b="1" dirty="0">
                <a:latin typeface="Montserrat" panose="00000500000000000000" pitchFamily="2" charset="0"/>
              </a:rPr>
              <a:t>Transparence </a:t>
            </a:r>
            <a:r>
              <a:rPr lang="fr-FR" dirty="0">
                <a:latin typeface="Montserrat" panose="00000500000000000000" pitchFamily="2" charset="0"/>
              </a:rPr>
              <a:t>: </a:t>
            </a:r>
            <a:r>
              <a:rPr lang="fr-FR" sz="1200" dirty="0">
                <a:latin typeface="Montserrat" panose="00000500000000000000" pitchFamily="2" charset="0"/>
              </a:rPr>
              <a:t>Grâce à des outils tels que le backlog et les réunions de sprint, l’équipe et les parties prenantes ont une vue claire de l’avancement du projet.</a:t>
            </a:r>
          </a:p>
          <a:p>
            <a:endParaRPr lang="fr-FR" dirty="0">
              <a:latin typeface="Montserrat" panose="00000500000000000000" pitchFamily="2" charset="0"/>
            </a:endParaRPr>
          </a:p>
          <a:p>
            <a:r>
              <a:rPr lang="fr-FR" b="1" dirty="0">
                <a:latin typeface="Montserrat" panose="00000500000000000000" pitchFamily="2" charset="0"/>
              </a:rPr>
              <a:t>Collaboration</a:t>
            </a:r>
            <a:r>
              <a:rPr lang="fr-FR" dirty="0">
                <a:latin typeface="Montserrat" panose="00000500000000000000" pitchFamily="2" charset="0"/>
              </a:rPr>
              <a:t> : </a:t>
            </a:r>
            <a:r>
              <a:rPr lang="fr-FR" sz="1200" dirty="0">
                <a:latin typeface="Montserrat" panose="00000500000000000000" pitchFamily="2" charset="0"/>
              </a:rPr>
              <a:t>Favorise une communication constante entre développeurs, designers et autres intervenants, garantissant une meilleure compréhension des besoins.</a:t>
            </a:r>
          </a:p>
          <a:p>
            <a:endParaRPr lang="fr-FR" dirty="0">
              <a:latin typeface="Montserrat" panose="00000500000000000000" pitchFamily="2" charset="0"/>
            </a:endParaRPr>
          </a:p>
          <a:p>
            <a:r>
              <a:rPr lang="fr-FR" b="1" dirty="0">
                <a:latin typeface="Montserrat" panose="00000500000000000000" pitchFamily="2" charset="0"/>
              </a:rPr>
              <a:t>Réduction des risques </a:t>
            </a:r>
            <a:r>
              <a:rPr lang="fr-FR" sz="1200" dirty="0">
                <a:latin typeface="Montserrat" panose="00000500000000000000" pitchFamily="2" charset="0"/>
              </a:rPr>
              <a:t>: Détecte et corrige rapidement les éventuels obstacles ou erreurs avant qu’ils ne compromettent l’ensemble du projet.</a:t>
            </a:r>
          </a:p>
          <a:p>
            <a:endParaRPr lang="fr-FR" sz="1200" dirty="0">
              <a:latin typeface="Montserrat" panose="00000500000000000000" pitchFamily="2" charset="0"/>
            </a:endParaRPr>
          </a:p>
          <a:p>
            <a:endParaRPr lang="fr-FR" sz="1200" dirty="0">
              <a:latin typeface="Montserrat" panose="00000500000000000000" pitchFamily="2" charset="0"/>
            </a:endParaRPr>
          </a:p>
          <a:p>
            <a:endParaRPr lang="fr-FR" dirty="0">
              <a:latin typeface="Montserrat" panose="00000500000000000000" pitchFamily="2" charset="0"/>
            </a:endParaRPr>
          </a:p>
          <a:p>
            <a:r>
              <a:rPr lang="fr-FR" sz="1600" dirty="0">
                <a:latin typeface="Montserrat" panose="00000500000000000000" pitchFamily="2" charset="0"/>
              </a:rPr>
              <a:t>Cette méthodologie permet d’assurer une livraison progressive et cohérente du site Menu Maker tout en maximisant la satisfaction des utilisateurs finaux.</a:t>
            </a:r>
          </a:p>
        </p:txBody>
      </p:sp>
    </p:spTree>
    <p:extLst>
      <p:ext uri="{BB962C8B-B14F-4D97-AF65-F5344CB8AC3E}">
        <p14:creationId xmlns:p14="http://schemas.microsoft.com/office/powerpoint/2010/main" val="204092725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1631</TotalTime>
  <Words>1878</Words>
  <Application>Microsoft Office PowerPoint</Application>
  <PresentationFormat>Affichage à l'écran (16:9)</PresentationFormat>
  <Paragraphs>181</Paragraphs>
  <Slides>20</Slides>
  <Notes>16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Montserrat</vt:lpstr>
      <vt:lpstr>Wingdings</vt:lpstr>
      <vt:lpstr>Arial</vt:lpstr>
      <vt:lpstr>Simple Light</vt:lpstr>
      <vt:lpstr>Présentation PowerPoint</vt:lpstr>
      <vt:lpstr>Sommaire</vt:lpstr>
      <vt:lpstr>Contexte du Projet</vt:lpstr>
      <vt:lpstr>Aperçu de la maquette </vt:lpstr>
      <vt:lpstr>Présentation PowerPoint</vt:lpstr>
      <vt:lpstr>Présentation PowerPoint</vt:lpstr>
      <vt:lpstr>Présentation PowerPoint</vt:lpstr>
      <vt:lpstr>Méthodologie utilisée</vt:lpstr>
      <vt:lpstr>Présentation PowerPoint</vt:lpstr>
      <vt:lpstr>Suivi du projet avec le Kanban</vt:lpstr>
      <vt:lpstr>Suivi du projet avec le Kanban</vt:lpstr>
      <vt:lpstr>Suivi du projet avec le Kanban</vt:lpstr>
      <vt:lpstr>Spécifications techniques</vt:lpstr>
      <vt:lpstr>Spécifications techniques</vt:lpstr>
      <vt:lpstr>Veille Technologique</vt:lpstr>
      <vt:lpstr>Veille Technologique</vt:lpstr>
      <vt:lpstr>Veille Technologique</vt:lpstr>
      <vt:lpstr>Veille Technologique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Noémie Gaudou</cp:lastModifiedBy>
  <cp:revision>2</cp:revision>
  <dcterms:modified xsi:type="dcterms:W3CDTF">2024-12-31T15:11:03Z</dcterms:modified>
</cp:coreProperties>
</file>