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6" r:id="rId1"/>
    <p:sldMasterId id="2147483797" r:id="rId2"/>
    <p:sldMasterId id="2147483821" r:id="rId3"/>
    <p:sldMasterId id="2147483833" r:id="rId4"/>
  </p:sldMasterIdLst>
  <p:sldIdLst>
    <p:sldId id="256" r:id="rId5"/>
    <p:sldId id="257" r:id="rId6"/>
    <p:sldId id="258" r:id="rId7"/>
    <p:sldId id="263" r:id="rId8"/>
    <p:sldId id="264" r:id="rId9"/>
    <p:sldId id="265" r:id="rId10"/>
    <p:sldId id="259" r:id="rId11"/>
    <p:sldId id="261" r:id="rId12"/>
    <p:sldId id="272" r:id="rId13"/>
    <p:sldId id="267" r:id="rId14"/>
    <p:sldId id="268" r:id="rId15"/>
    <p:sldId id="271" r:id="rId16"/>
    <p:sldId id="273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076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DE07-1292-443A-83FA-D46D15F1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8CACA-0478-43AE-B06D-B04FBCB4E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8F775-D59A-4BE8-B317-557EF1D2C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A737C-D6FC-4F05-84F7-06B22FCF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4EE32-C702-4E21-A1D8-D119C82D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B88C2-3290-40AF-BC05-95626ED1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260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4D0C-27D1-4162-863B-4F9AD905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2FB085-D848-4D2E-BA45-5FEF191CE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D4D8A-589A-41A1-B55A-96D5C28C4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1881F-A1AD-431B-9AA2-AB2D99E3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F3AA3-A44C-4B8B-9EE1-8B23C51C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E074B-29C3-4F93-B189-3F56FC05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824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33B3-BED8-4D69-884F-63791C80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A9E22-25B5-4362-9D63-59DA9882D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FE5A2-1234-4014-AD6B-7DE094BA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17516-4648-484E-937C-DC339FB0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F9278-F95C-4865-B334-A93DA2AF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967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5EE10D-870F-490E-BEE2-C50596ED9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3F06A-BE0A-4C26-8C98-4BE19CFFF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4AFB2-7D41-427F-8E3D-BE787BF1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02417-C6FD-4177-8D8E-DA7767C7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B9136-479E-411D-A9EA-B1D7B959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392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34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1386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3097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091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7737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A51A-D2B8-49B6-9207-BE32579C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57C32-B30D-41C1-9205-481D65591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67869-9A2F-45CA-B707-2BBFD7EF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FAABD-C8F0-44DC-913E-CC68506E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BD01B-AFFB-4340-8E4C-982879A4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7015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60017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1801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75652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0231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47061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908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47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63925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69808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995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2014-FF39-4D80-BDC0-04925CD3C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720FF-9A3D-48F7-A0EB-52E1701CA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1EE4B-DC95-4BCC-8DD2-08910B4E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1DB40-9F84-4BB5-9725-BBEC8371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B3C58-9823-47BC-82FC-B12B0ADF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294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26716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3425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95781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56298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17434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7600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A51A-D2B8-49B6-9207-BE32579C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57C32-B30D-41C1-9205-481D65591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67869-9A2F-45CA-B707-2BBFD7EF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FAABD-C8F0-44DC-913E-CC68506E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BD01B-AFFB-4340-8E4C-982879A4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219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D90C-C02A-43CD-AAA4-B4231C36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BD410-0B49-48A2-9835-4FDAA4DA0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F5099-3C52-461A-81F4-EBAE3FC5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1030F-0816-46ED-A9E0-3CA9B130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7C5EA-3710-4EE0-B40B-26AE5A6F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815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C260-47CC-47F5-A98A-3124720C3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B2F02-0926-4EFF-84AC-89D1F8941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95559-6239-4D66-8E47-FFF62D3D0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044F1-1DE8-44F3-8475-A746E6D2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582C0-82D6-4AB3-A4FF-F702DC58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BAC63-B878-410E-A87C-37255002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849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BF63-CA71-48F2-A0BA-4B987E50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2BD9B-6B88-4323-9538-855E139FD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539AE-4BD5-429C-838D-94D78FA22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57510-6F4C-405F-A30F-1438BDBAA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C5286-08B6-4549-8AA0-62E11BC8D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292BB-237C-4D63-B1C4-6AF29CDD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51963-DFA3-41E9-A971-69C9149C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A5C6F6-B4EB-4E6C-B731-0BE3DD86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137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99CA-12C1-4F89-8FDE-19DA6268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74BF8-832A-45C4-BF69-7F8F6B2A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B93B9-739D-4B86-8CD0-6157398C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F165F-D3A1-4A9D-99FB-43C78DC0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524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FB40E-2DD7-4957-BA0D-05659E13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CA1F2-6A16-4A65-AF3F-3DA58D3F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7A5D1-D058-4E53-91DC-7AA0458A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2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08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1" r:id="rId1"/>
    <p:sldLayoutId id="2147483845" r:id="rId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2C3F2-6E2B-41E8-A168-5EF152ECA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9E288-719C-4383-A811-2F08179B7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CB309-1919-4819-B653-B33CAA02B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E0416-D799-490D-AC37-17DFB4205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ADC72-2A0D-409D-889F-C47ED15EF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4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7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September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69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Gaukhar-ai/for_my_Thinkful_work/master/capstone/NY_real_estate/nyc-rolling-sales.csv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0AE8928A-0A47-4F6F-B610-135F4B67E2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21" b="6509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D7750348-5249-48BE-B8D8-43608AD7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241E5-2DA8-479D-AE72-0D5CC6688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/>
              <a:t>NYC property price prediction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BC3C586-41D9-4369-AF7F-3A2DB21DB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FE8C2-7D06-466F-B01D-D8A80E887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Supervised Learning</a:t>
            </a:r>
          </a:p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By Gaukhar Javarova</a:t>
            </a:r>
          </a:p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33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573F-47EC-4FFF-BF92-81FDA45E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Who are the users? </a:t>
            </a:r>
          </a:p>
        </p:txBody>
      </p:sp>
    </p:spTree>
    <p:extLst>
      <p:ext uri="{BB962C8B-B14F-4D97-AF65-F5344CB8AC3E}">
        <p14:creationId xmlns:p14="http://schemas.microsoft.com/office/powerpoint/2010/main" val="140497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4935AC-D598-437A-95F7-BE2F382FDEDF}"/>
              </a:ext>
            </a:extLst>
          </p:cNvPr>
          <p:cNvSpPr txBox="1"/>
          <p:nvPr/>
        </p:nvSpPr>
        <p:spPr>
          <a:xfrm>
            <a:off x="720992" y="1941362"/>
            <a:ext cx="4492454" cy="2419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Banks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Individual Investors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Real Estate Agencies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Hedge Funds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House flippers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4" name="Picture 24" descr="How to Find a Great Real Estate Agent (Realtor) You Can Trust">
            <a:extLst>
              <a:ext uri="{FF2B5EF4-FFF2-40B4-BE49-F238E27FC236}">
                <a16:creationId xmlns:a16="http://schemas.microsoft.com/office/drawing/2014/main" id="{1A6A08FA-F406-456C-9DED-C5D3B9AECB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7" r="30942" b="-2"/>
          <a:stretch/>
        </p:blipFill>
        <p:spPr bwMode="auto">
          <a:xfrm>
            <a:off x="571420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10" descr="New Technologies to Improve Real Estate Sales - Latest Real Estate News |  Latest Property Insights | India's No. 1 Property Portal – Pin Click">
            <a:extLst>
              <a:ext uri="{FF2B5EF4-FFF2-40B4-BE49-F238E27FC236}">
                <a16:creationId xmlns:a16="http://schemas.microsoft.com/office/drawing/2014/main" id="{0AFC9FAC-7ECD-4501-A058-F8D0D6F8CD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8" r="23162"/>
          <a:stretch/>
        </p:blipFill>
        <p:spPr bwMode="auto">
          <a:xfrm>
            <a:off x="5886020" y="2715337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8" name="Picture 18" descr="Hedge fund bets hammered as industry retrenches amid cash dash | Financial  Times">
            <a:extLst>
              <a:ext uri="{FF2B5EF4-FFF2-40B4-BE49-F238E27FC236}">
                <a16:creationId xmlns:a16="http://schemas.microsoft.com/office/drawing/2014/main" id="{D7D422D9-03F8-4CC0-8A23-BCB977C897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6" r="26928" b="-1"/>
          <a:stretch/>
        </p:blipFill>
        <p:spPr bwMode="auto"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54" name="Picture 14" descr="Best Online Banks of September 2020">
            <a:extLst>
              <a:ext uri="{FF2B5EF4-FFF2-40B4-BE49-F238E27FC236}">
                <a16:creationId xmlns:a16="http://schemas.microsoft.com/office/drawing/2014/main" id="{F649F86F-C99E-4C71-BD71-2C907956F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0" r="-3" b="-3"/>
          <a:stretch/>
        </p:blipFill>
        <p:spPr bwMode="auto">
          <a:xfrm>
            <a:off x="1818614" y="4769536"/>
            <a:ext cx="3950208" cy="2088462"/>
          </a:xfrm>
          <a:custGeom>
            <a:avLst/>
            <a:gdLst/>
            <a:ahLst/>
            <a:cxnLst/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46" name="Picture 6" descr="Stocks to Buy: 5 stocks that can be good buys although shunned by  institutional investors">
            <a:extLst>
              <a:ext uri="{FF2B5EF4-FFF2-40B4-BE49-F238E27FC236}">
                <a16:creationId xmlns:a16="http://schemas.microsoft.com/office/drawing/2014/main" id="{7B5256FB-0184-4B47-AB4D-8DE9CFA7F0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" r="9874" b="-2"/>
          <a:stretch/>
        </p:blipFill>
        <p:spPr bwMode="auto"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26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EFF7-5DB8-410F-BE4E-35B2E38B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CE9CE-2853-4780-B21F-44F634BFF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MAE = On average the model's predictions are $651172.15 from the right answer</a:t>
            </a:r>
          </a:p>
          <a:p>
            <a:endParaRPr lang="en-US" sz="2000" dirty="0"/>
          </a:p>
          <a:p>
            <a:r>
              <a:rPr lang="en-US" sz="2000" dirty="0"/>
              <a:t>MAPE - On average the model's predictions are 40% from the right answer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Underpredicts very high-priced buildings</a:t>
            </a:r>
          </a:p>
          <a:p>
            <a:endParaRPr lang="en-US" sz="2000" dirty="0"/>
          </a:p>
          <a:p>
            <a:r>
              <a:rPr lang="en-US" sz="2000" dirty="0"/>
              <a:t>Had to be tuned for the user and be improved (taking into consideration categories like crime, colleges, demographics, school, governmental or commercial city)</a:t>
            </a:r>
          </a:p>
        </p:txBody>
      </p:sp>
    </p:spTree>
    <p:extLst>
      <p:ext uri="{BB962C8B-B14F-4D97-AF65-F5344CB8AC3E}">
        <p14:creationId xmlns:p14="http://schemas.microsoft.com/office/powerpoint/2010/main" val="197731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9082-F4B7-4777-A5E0-D9A729F5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takeaways: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D6DE6-D8CF-4B42-9FB1-FBF8E91E4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model framework can be tuned into any city's/country's  Real Estate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Have an edge on predicting prices in rural areas for an investment</a:t>
            </a:r>
          </a:p>
          <a:p>
            <a:endParaRPr lang="en-US" sz="2400" dirty="0"/>
          </a:p>
          <a:p>
            <a:r>
              <a:rPr lang="en-US" sz="2400" dirty="0"/>
              <a:t>Great for countries where RE prices are not stable, people don’t know the real value. </a:t>
            </a:r>
          </a:p>
          <a:p>
            <a:endParaRPr lang="en-US" sz="2400" dirty="0"/>
          </a:p>
          <a:p>
            <a:r>
              <a:rPr lang="en-US" sz="2400" dirty="0"/>
              <a:t>RE investors can see the price difference in RE all around the world and choose the country to invest in.</a:t>
            </a:r>
          </a:p>
        </p:txBody>
      </p:sp>
    </p:spTree>
    <p:extLst>
      <p:ext uri="{BB962C8B-B14F-4D97-AF65-F5344CB8AC3E}">
        <p14:creationId xmlns:p14="http://schemas.microsoft.com/office/powerpoint/2010/main" val="8541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2D0A-2F6E-42F0-81F6-9B918356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C4F2-632A-4443-8BB9-30F382D59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3194" y="5546915"/>
            <a:ext cx="2872511" cy="9459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6073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7">
            <a:extLst>
              <a:ext uri="{FF2B5EF4-FFF2-40B4-BE49-F238E27FC236}">
                <a16:creationId xmlns:a16="http://schemas.microsoft.com/office/drawing/2014/main" id="{940082A1-24A5-4276-83A4-39E993BD6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9">
            <a:extLst>
              <a:ext uri="{FF2B5EF4-FFF2-40B4-BE49-F238E27FC236}">
                <a16:creationId xmlns:a16="http://schemas.microsoft.com/office/drawing/2014/main" id="{6D840B21-A957-4CFE-AA5B-9711DF6D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000" y="397225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9E818-27F3-454B-B34E-2CB348B9F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375" y="317984"/>
            <a:ext cx="9217026" cy="786326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/>
              <a:t>Agenda</a:t>
            </a:r>
          </a:p>
        </p:txBody>
      </p:sp>
      <p:grpSp>
        <p:nvGrpSpPr>
          <p:cNvPr id="43" name="Group 11">
            <a:extLst>
              <a:ext uri="{FF2B5EF4-FFF2-40B4-BE49-F238E27FC236}">
                <a16:creationId xmlns:a16="http://schemas.microsoft.com/office/drawing/2014/main" id="{DBFD4376-13D5-43C1-86D8-8133A9D8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33126" y="5677571"/>
            <a:ext cx="631474" cy="667800"/>
            <a:chOff x="2994153" y="1378666"/>
            <a:chExt cx="631474" cy="667800"/>
          </a:xfrm>
        </p:grpSpPr>
        <p:sp>
          <p:nvSpPr>
            <p:cNvPr id="44" name="Freeform: Shape 12">
              <a:extLst>
                <a:ext uri="{FF2B5EF4-FFF2-40B4-BE49-F238E27FC236}">
                  <a16:creationId xmlns:a16="http://schemas.microsoft.com/office/drawing/2014/main" id="{176FEFF4-F643-4DA7-93C4-E222FCBA0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5000"/>
                    <a:lumOff val="5000"/>
                  </a:schemeClr>
                </a:gs>
                <a:gs pos="30000">
                  <a:schemeClr val="bg2">
                    <a:lumMod val="95000"/>
                    <a:lumOff val="5000"/>
                  </a:schemeClr>
                </a:gs>
                <a:gs pos="40000">
                  <a:schemeClr val="bg2">
                    <a:lumMod val="85000"/>
                    <a:lumOff val="1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059AD75-BB86-41B7-84D4-4B5AE0E21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B64CE3D-C6F2-419E-A64D-2E80AF3F1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3574" y="1653584"/>
            <a:ext cx="8224314" cy="465514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Introduction of the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This model building framework could be adjusted to build models for different markets.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Model specifications (chosen features)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Who are potential users of the model and why do they need to use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Model details</a:t>
            </a:r>
          </a:p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7847-04C8-4918-9EB6-7C9B48359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897" y="691843"/>
            <a:ext cx="2944534" cy="1053067"/>
          </a:xfrm>
        </p:spPr>
        <p:txBody>
          <a:bodyPr>
            <a:normAutofit/>
          </a:bodyPr>
          <a:lstStyle/>
          <a:p>
            <a:r>
              <a:rPr lang="en-US" sz="4400" dirty="0"/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97DE5-9641-4ABF-8B40-4C6312DBE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9369" y="2114026"/>
            <a:ext cx="8721770" cy="397879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56.430 properties used for the research which were sold in NYC over 12-m. from 09/ 2016 - 09/2017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includes price, type of units, total square feet,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Raw data can be found here: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NYC-properties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7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70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Proposal to eliminate voids in NYC buildings will be a 'challenge,' experts  say - Curbed NY">
            <a:extLst>
              <a:ext uri="{FF2B5EF4-FFF2-40B4-BE49-F238E27FC236}">
                <a16:creationId xmlns:a16="http://schemas.microsoft.com/office/drawing/2014/main" id="{24B58702-9B29-4DE6-ACB3-D013241B1E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738231" y="501241"/>
            <a:ext cx="10301681" cy="5794697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AC332F-A747-4056-A199-B9A2C7917E8D}"/>
              </a:ext>
            </a:extLst>
          </p:cNvPr>
          <p:cNvSpPr txBox="1"/>
          <p:nvPr/>
        </p:nvSpPr>
        <p:spPr>
          <a:xfrm>
            <a:off x="4152549" y="53480"/>
            <a:ext cx="33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USA</a:t>
            </a:r>
          </a:p>
        </p:txBody>
      </p:sp>
    </p:spTree>
    <p:extLst>
      <p:ext uri="{BB962C8B-B14F-4D97-AF65-F5344CB8AC3E}">
        <p14:creationId xmlns:p14="http://schemas.microsoft.com/office/powerpoint/2010/main" val="188603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4" name="Rectangle 70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Сколько стоит квартира в центре Москвы?">
            <a:extLst>
              <a:ext uri="{FF2B5EF4-FFF2-40B4-BE49-F238E27FC236}">
                <a16:creationId xmlns:a16="http://schemas.microsoft.com/office/drawing/2014/main" id="{F7B6B772-9303-4BB7-B609-549DF0255A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6" b="4908"/>
          <a:stretch/>
        </p:blipFill>
        <p:spPr bwMode="auto">
          <a:xfrm>
            <a:off x="746620" y="649096"/>
            <a:ext cx="10530980" cy="5923677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36B42-7917-44E0-80AF-2615E94A3642}"/>
              </a:ext>
            </a:extLst>
          </p:cNvPr>
          <p:cNvSpPr txBox="1"/>
          <p:nvPr/>
        </p:nvSpPr>
        <p:spPr>
          <a:xfrm>
            <a:off x="3833769" y="209725"/>
            <a:ext cx="377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Post - Soviet Union Countries</a:t>
            </a:r>
          </a:p>
        </p:txBody>
      </p:sp>
    </p:spTree>
    <p:extLst>
      <p:ext uri="{BB962C8B-B14F-4D97-AF65-F5344CB8AC3E}">
        <p14:creationId xmlns:p14="http://schemas.microsoft.com/office/powerpoint/2010/main" val="370001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What's new in the upcoming Bangladesh National Building Code? | The Daily  Star">
            <a:extLst>
              <a:ext uri="{FF2B5EF4-FFF2-40B4-BE49-F238E27FC236}">
                <a16:creationId xmlns:a16="http://schemas.microsoft.com/office/drawing/2014/main" id="{8C038152-F2D6-4F4A-BF3A-1013DF184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1399927" y="891755"/>
            <a:ext cx="9592309" cy="519865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21061D-89A2-4067-961D-3B75B78C79F7}"/>
              </a:ext>
            </a:extLst>
          </p:cNvPr>
          <p:cNvSpPr txBox="1"/>
          <p:nvPr/>
        </p:nvSpPr>
        <p:spPr>
          <a:xfrm>
            <a:off x="4064000" y="147782"/>
            <a:ext cx="368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Bangladesh</a:t>
            </a:r>
          </a:p>
        </p:txBody>
      </p:sp>
    </p:spTree>
    <p:extLst>
      <p:ext uri="{BB962C8B-B14F-4D97-AF65-F5344CB8AC3E}">
        <p14:creationId xmlns:p14="http://schemas.microsoft.com/office/powerpoint/2010/main" val="2958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7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8C1DD-8919-4FDD-989E-4CE181383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Properties Price prediction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B14AB32-A6C7-4287-A6F0-F2BAB4C47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606755"/>
            <a:ext cx="6553545" cy="565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42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A20226-331F-465D-942D-40D34F3E3125}"/>
              </a:ext>
            </a:extLst>
          </p:cNvPr>
          <p:cNvSpPr txBox="1"/>
          <p:nvPr/>
        </p:nvSpPr>
        <p:spPr>
          <a:xfrm>
            <a:off x="3590488" y="464341"/>
            <a:ext cx="40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MODEL SPECIFICATIONS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2166D-8AF8-4A64-A310-CA80F6185793}"/>
              </a:ext>
            </a:extLst>
          </p:cNvPr>
          <p:cNvSpPr txBox="1"/>
          <p:nvPr/>
        </p:nvSpPr>
        <p:spPr>
          <a:xfrm>
            <a:off x="2424418" y="3860799"/>
            <a:ext cx="7919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 PRICE is affected by LAND AND GROSS SQUARE FEETS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Residential Units have 0 commercial units.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Commercial Units have 0 residential units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AB1D5D-FAE6-4E9B-BB73-7B1EE78CF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717" y="1418548"/>
            <a:ext cx="68008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7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3F90-A03B-4EA3-829D-F6C51647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807" y="771787"/>
            <a:ext cx="7290034" cy="1112070"/>
          </a:xfrm>
        </p:spPr>
        <p:txBody>
          <a:bodyPr>
            <a:normAutofit/>
          </a:bodyPr>
          <a:lstStyle/>
          <a:p>
            <a:pPr marL="228600" lvl="0" indent="-228600" algn="ctr">
              <a:lnSpc>
                <a:spcPct val="90000"/>
              </a:lnSpc>
              <a:spcBef>
                <a:spcPts val="1000"/>
              </a:spcBef>
            </a:pPr>
            <a:r>
              <a:rPr lang="en-US" sz="3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TAX CLASS and BUILDING CLASS CATEGORY</a:t>
            </a:r>
            <a:br>
              <a:rPr lang="en-US" sz="20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20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The most important features for model predicting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ADFC58-41DA-4DBE-85A5-EF5CF4033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5144" y="2265362"/>
            <a:ext cx="3543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9946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4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296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Sitka Heading</vt:lpstr>
      <vt:lpstr>Source Sans Pro</vt:lpstr>
      <vt:lpstr>3DFloatVTI</vt:lpstr>
      <vt:lpstr>Office Theme</vt:lpstr>
      <vt:lpstr>2_Office Theme</vt:lpstr>
      <vt:lpstr>3_Office Theme</vt:lpstr>
      <vt:lpstr>NYC property price prediction</vt:lpstr>
      <vt:lpstr>Agenda</vt:lpstr>
      <vt:lpstr>DATA</vt:lpstr>
      <vt:lpstr>PowerPoint Presentation</vt:lpstr>
      <vt:lpstr>PowerPoint Presentation</vt:lpstr>
      <vt:lpstr>PowerPoint Presentation</vt:lpstr>
      <vt:lpstr>Properties Price prediction </vt:lpstr>
      <vt:lpstr>PowerPoint Presentation</vt:lpstr>
      <vt:lpstr>TAX CLASS and BUILDING CLASS CATEGORY The most important features for model predicting </vt:lpstr>
      <vt:lpstr>Who are the users? </vt:lpstr>
      <vt:lpstr>PowerPoint Presentation</vt:lpstr>
      <vt:lpstr>Model details</vt:lpstr>
      <vt:lpstr>Key takeaways: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property price prediction</dc:title>
  <dc:creator>Gaukhar Javarova</dc:creator>
  <cp:lastModifiedBy>Gaukhar Javarova</cp:lastModifiedBy>
  <cp:revision>3</cp:revision>
  <dcterms:created xsi:type="dcterms:W3CDTF">2020-09-18T03:38:54Z</dcterms:created>
  <dcterms:modified xsi:type="dcterms:W3CDTF">2020-09-18T04:03:05Z</dcterms:modified>
</cp:coreProperties>
</file>