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72" r:id="rId5"/>
    <p:sldId id="258" r:id="rId6"/>
    <p:sldId id="259" r:id="rId7"/>
    <p:sldId id="263" r:id="rId8"/>
    <p:sldId id="267" r:id="rId9"/>
    <p:sldId id="260" r:id="rId10"/>
    <p:sldId id="270" r:id="rId11"/>
    <p:sldId id="261" r:id="rId12"/>
    <p:sldId id="271" r:id="rId13"/>
    <p:sldId id="262" r:id="rId14"/>
    <p:sldId id="266" r:id="rId15"/>
    <p:sldId id="265"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768E52-E160-41E1-8E74-8D0F056632A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CF15C-E359-4B81-B2C2-2425F24CDF0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81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68E52-E160-41E1-8E74-8D0F056632A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348088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68E52-E160-41E1-8E74-8D0F056632A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CF15C-E359-4B81-B2C2-2425F24CDF0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68E52-E160-41E1-8E74-8D0F056632A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40498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768E52-E160-41E1-8E74-8D0F056632A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CF15C-E359-4B81-B2C2-2425F24CDF0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1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68E52-E160-41E1-8E74-8D0F056632A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160226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68E52-E160-41E1-8E74-8D0F056632A4}"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75191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68E52-E160-41E1-8E74-8D0F056632A4}"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46535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68E52-E160-41E1-8E74-8D0F056632A4}"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43115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768E52-E160-41E1-8E74-8D0F056632A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CF15C-E359-4B81-B2C2-2425F24CDF08}" type="slidenum">
              <a:rPr lang="en-US" smtClean="0"/>
              <a:t>‹#›</a:t>
            </a:fld>
            <a:endParaRPr lang="en-US"/>
          </a:p>
        </p:txBody>
      </p:sp>
    </p:spTree>
    <p:extLst>
      <p:ext uri="{BB962C8B-B14F-4D97-AF65-F5344CB8AC3E}">
        <p14:creationId xmlns:p14="http://schemas.microsoft.com/office/powerpoint/2010/main" val="78092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68E52-E160-41E1-8E74-8D0F056632A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CF15C-E359-4B81-B2C2-2425F24CDF0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12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768E52-E160-41E1-8E74-8D0F056632A4}" type="datetimeFigureOut">
              <a:rPr lang="en-US" smtClean="0"/>
              <a:t>3/20/2018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3CF15C-E359-4B81-B2C2-2425F24CDF0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833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email@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A648-EB55-4F59-B500-97C39B267EEE}"/>
              </a:ext>
            </a:extLst>
          </p:cNvPr>
          <p:cNvSpPr>
            <a:spLocks noGrp="1"/>
          </p:cNvSpPr>
          <p:nvPr>
            <p:ph type="ctrTitle"/>
          </p:nvPr>
        </p:nvSpPr>
        <p:spPr/>
        <p:txBody>
          <a:bodyPr/>
          <a:lstStyle/>
          <a:p>
            <a:r>
              <a:rPr lang="en-US" sz="7200" dirty="0"/>
              <a:t>Django</a:t>
            </a:r>
            <a:endParaRPr lang="en-US" dirty="0"/>
          </a:p>
        </p:txBody>
      </p:sp>
      <p:sp>
        <p:nvSpPr>
          <p:cNvPr id="3" name="Subtitle 2">
            <a:extLst>
              <a:ext uri="{FF2B5EF4-FFF2-40B4-BE49-F238E27FC236}">
                <a16:creationId xmlns:a16="http://schemas.microsoft.com/office/drawing/2014/main" id="{91F80F5D-FF5C-4E0D-88BF-103179D195E9}"/>
              </a:ext>
            </a:extLst>
          </p:cNvPr>
          <p:cNvSpPr>
            <a:spLocks noGrp="1"/>
          </p:cNvSpPr>
          <p:nvPr>
            <p:ph type="subTitle" idx="1"/>
          </p:nvPr>
        </p:nvSpPr>
        <p:spPr>
          <a:xfrm>
            <a:off x="8610600" y="4960137"/>
            <a:ext cx="2937235" cy="1463040"/>
          </a:xfrm>
        </p:spPr>
        <p:txBody>
          <a:bodyPr/>
          <a:lstStyle/>
          <a:p>
            <a:r>
              <a:rPr lang="en-US" dirty="0"/>
              <a:t>Made by: </a:t>
            </a:r>
            <a:r>
              <a:rPr lang="en-US" dirty="0" err="1"/>
              <a:t>Slamova</a:t>
            </a:r>
            <a:r>
              <a:rPr lang="en-US" dirty="0"/>
              <a:t> </a:t>
            </a:r>
            <a:r>
              <a:rPr lang="en-US" dirty="0" err="1"/>
              <a:t>Gaukhar</a:t>
            </a:r>
            <a:endParaRPr lang="en-US" dirty="0"/>
          </a:p>
          <a:p>
            <a:pPr algn="r"/>
            <a:r>
              <a:rPr lang="en-US" dirty="0" err="1"/>
              <a:t>Mukhanova</a:t>
            </a:r>
            <a:r>
              <a:rPr lang="en-US" dirty="0"/>
              <a:t> </a:t>
            </a:r>
            <a:r>
              <a:rPr lang="en-US" dirty="0" err="1"/>
              <a:t>Meruyert</a:t>
            </a:r>
            <a:endParaRPr lang="en-US" dirty="0"/>
          </a:p>
        </p:txBody>
      </p:sp>
    </p:spTree>
    <p:extLst>
      <p:ext uri="{BB962C8B-B14F-4D97-AF65-F5344CB8AC3E}">
        <p14:creationId xmlns:p14="http://schemas.microsoft.com/office/powerpoint/2010/main" val="340333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712C-119D-44CE-B808-B6CC416C6870}"/>
              </a:ext>
            </a:extLst>
          </p:cNvPr>
          <p:cNvSpPr>
            <a:spLocks noGrp="1"/>
          </p:cNvSpPr>
          <p:nvPr>
            <p:ph type="title"/>
          </p:nvPr>
        </p:nvSpPr>
        <p:spPr/>
        <p:txBody>
          <a:bodyPr/>
          <a:lstStyle/>
          <a:p>
            <a:r>
              <a:rPr lang="en-US" dirty="0"/>
              <a:t>Text Normalization</a:t>
            </a:r>
          </a:p>
        </p:txBody>
      </p:sp>
      <p:sp>
        <p:nvSpPr>
          <p:cNvPr id="3" name="Content Placeholder 2">
            <a:extLst>
              <a:ext uri="{FF2B5EF4-FFF2-40B4-BE49-F238E27FC236}">
                <a16:creationId xmlns:a16="http://schemas.microsoft.com/office/drawing/2014/main" id="{C941BEC1-7EE7-4FCB-B3BD-A9BEBE815D90}"/>
              </a:ext>
            </a:extLst>
          </p:cNvPr>
          <p:cNvSpPr>
            <a:spLocks noGrp="1"/>
          </p:cNvSpPr>
          <p:nvPr>
            <p:ph idx="1"/>
          </p:nvPr>
        </p:nvSpPr>
        <p:spPr/>
        <p:txBody>
          <a:bodyPr>
            <a:normAutofit/>
          </a:bodyPr>
          <a:lstStyle/>
          <a:p>
            <a:r>
              <a:rPr lang="en-US" sz="2800" dirty="0"/>
              <a:t>It’s a part of NLP Pipeline for preprocessing text data</a:t>
            </a:r>
          </a:p>
          <a:p>
            <a:r>
              <a:rPr lang="en-US" sz="2800" dirty="0"/>
              <a:t>Normalization = applying some linguistic models to tokens of text</a:t>
            </a:r>
          </a:p>
          <a:p>
            <a:r>
              <a:rPr lang="en-US" sz="2800" dirty="0"/>
              <a:t>Text tokens often have some minor difference in spelling, but refer to same thing</a:t>
            </a:r>
          </a:p>
          <a:p>
            <a:r>
              <a:rPr lang="en-US" sz="2800" dirty="0"/>
              <a:t>Need to recognize such tokens and reduce them to the same common form </a:t>
            </a:r>
          </a:p>
        </p:txBody>
      </p:sp>
    </p:spTree>
    <p:extLst>
      <p:ext uri="{BB962C8B-B14F-4D97-AF65-F5344CB8AC3E}">
        <p14:creationId xmlns:p14="http://schemas.microsoft.com/office/powerpoint/2010/main" val="290835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E25E5-498F-4CB8-89CC-8FFF6BE3E3FC}"/>
              </a:ext>
            </a:extLst>
          </p:cNvPr>
          <p:cNvSpPr>
            <a:spLocks noGrp="1"/>
          </p:cNvSpPr>
          <p:nvPr>
            <p:ph idx="1"/>
          </p:nvPr>
        </p:nvSpPr>
        <p:spPr>
          <a:xfrm>
            <a:off x="838200" y="499621"/>
            <a:ext cx="10515600" cy="5677342"/>
          </a:xfrm>
        </p:spPr>
        <p:txBody>
          <a:bodyPr>
            <a:normAutofit/>
          </a:bodyPr>
          <a:lstStyle/>
          <a:p>
            <a:r>
              <a:rPr lang="en-US" sz="3200" dirty="0"/>
              <a:t>converting all letters to lower or upper case</a:t>
            </a:r>
          </a:p>
          <a:p>
            <a:r>
              <a:rPr lang="en-US" sz="3200" dirty="0"/>
              <a:t>removing punctuation</a:t>
            </a:r>
          </a:p>
          <a:p>
            <a:r>
              <a:rPr lang="en-US" sz="3200" dirty="0"/>
              <a:t>converting numbers into words</a:t>
            </a:r>
          </a:p>
          <a:p>
            <a:r>
              <a:rPr lang="en-US" sz="3200" dirty="0"/>
              <a:t>removing accent marks and other diacritics</a:t>
            </a:r>
          </a:p>
          <a:p>
            <a:r>
              <a:rPr lang="en-US" sz="3200" dirty="0"/>
              <a:t>expanding abbreviations</a:t>
            </a:r>
          </a:p>
          <a:p>
            <a:r>
              <a:rPr lang="en-US" sz="3200" dirty="0"/>
              <a:t>removing stop words or "too common" words</a:t>
            </a:r>
          </a:p>
          <a:p>
            <a:r>
              <a:rPr lang="en-US" sz="3200" dirty="0"/>
              <a:t>text canonicalization (tumor = </a:t>
            </a:r>
            <a:r>
              <a:rPr lang="en-US" sz="3200" dirty="0" err="1"/>
              <a:t>tumour</a:t>
            </a:r>
            <a:r>
              <a:rPr lang="en-US" sz="3200" dirty="0"/>
              <a:t>, it's = it is)</a:t>
            </a:r>
          </a:p>
          <a:p>
            <a:endParaRPr lang="en-US" sz="3200" dirty="0"/>
          </a:p>
        </p:txBody>
      </p:sp>
    </p:spTree>
    <p:extLst>
      <p:ext uri="{BB962C8B-B14F-4D97-AF65-F5344CB8AC3E}">
        <p14:creationId xmlns:p14="http://schemas.microsoft.com/office/powerpoint/2010/main" val="63328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DCD74-A531-42E1-B91E-0EB9CF80534D}"/>
              </a:ext>
            </a:extLst>
          </p:cNvPr>
          <p:cNvSpPr>
            <a:spLocks noGrp="1"/>
          </p:cNvSpPr>
          <p:nvPr>
            <p:ph idx="1"/>
          </p:nvPr>
        </p:nvSpPr>
        <p:spPr>
          <a:xfrm>
            <a:off x="1024128" y="772998"/>
            <a:ext cx="9720073" cy="5536362"/>
          </a:xfrm>
        </p:spPr>
        <p:txBody>
          <a:bodyPr>
            <a:normAutofit lnSpcReduction="10000"/>
          </a:bodyPr>
          <a:lstStyle/>
          <a:p>
            <a:r>
              <a:rPr lang="en-US" sz="2800" dirty="0"/>
              <a:t>Stemming: keeping only the root of the word (usually just deleting suffixes). Ex: economy, economic, economically, economize =&gt; </a:t>
            </a:r>
            <a:r>
              <a:rPr lang="en-US" sz="2800" dirty="0" err="1"/>
              <a:t>econom</a:t>
            </a:r>
            <a:endParaRPr lang="en-US" sz="2800" dirty="0"/>
          </a:p>
          <a:p>
            <a:r>
              <a:rPr lang="en-US" sz="2800" dirty="0"/>
              <a:t>Lemmatization: keeping only the lemma. Ex: produce, produces =&gt; produce</a:t>
            </a:r>
          </a:p>
          <a:p>
            <a:r>
              <a:rPr lang="en-US" sz="2800" dirty="0"/>
              <a:t>Values</a:t>
            </a:r>
          </a:p>
          <a:p>
            <a:r>
              <a:rPr lang="en-US" sz="2800" dirty="0"/>
              <a:t>Sometimes we want to enforce some specific format on some values of some types</a:t>
            </a:r>
          </a:p>
          <a:p>
            <a:pPr lvl="1"/>
            <a:r>
              <a:rPr lang="en-US" sz="2400" dirty="0"/>
              <a:t>PHONES: (+7(777)7077185198 =&gt; 87777077185198)</a:t>
            </a:r>
          </a:p>
          <a:p>
            <a:pPr lvl="1"/>
            <a:r>
              <a:rPr lang="en-US" sz="2400" dirty="0"/>
              <a:t>Dates, times: (25 June 2015, 25.06.15 =&gt; 2015.06.25)</a:t>
            </a:r>
          </a:p>
          <a:p>
            <a:pPr lvl="1"/>
            <a:r>
              <a:rPr lang="en-US" sz="2400" dirty="0"/>
              <a:t>Currency($400 =&gt; 400 dollars)</a:t>
            </a:r>
          </a:p>
          <a:p>
            <a:pPr lvl="1"/>
            <a:r>
              <a:rPr lang="en-US" sz="2400" dirty="0"/>
              <a:t>Addresses</a:t>
            </a:r>
          </a:p>
          <a:p>
            <a:pPr lvl="1"/>
            <a:r>
              <a:rPr lang="en-US" sz="2400" dirty="0"/>
              <a:t>$400 =&gt; Money, </a:t>
            </a:r>
            <a:r>
              <a:rPr lang="en-US" sz="2400" dirty="0">
                <a:hlinkClick r:id="rId2"/>
              </a:rPr>
              <a:t>email@gmail.com</a:t>
            </a:r>
            <a:r>
              <a:rPr lang="en-US" sz="2400" dirty="0"/>
              <a:t> =&gt; Email, 25 June 2015 =&gt; Date, etc.</a:t>
            </a:r>
          </a:p>
          <a:p>
            <a:endParaRPr lang="en-US" sz="2800" dirty="0"/>
          </a:p>
          <a:p>
            <a:endParaRPr lang="en-US" sz="2800" dirty="0"/>
          </a:p>
          <a:p>
            <a:endParaRPr lang="en-US" sz="2800" dirty="0"/>
          </a:p>
        </p:txBody>
      </p:sp>
    </p:spTree>
    <p:extLst>
      <p:ext uri="{BB962C8B-B14F-4D97-AF65-F5344CB8AC3E}">
        <p14:creationId xmlns:p14="http://schemas.microsoft.com/office/powerpoint/2010/main" val="156248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88A9-358C-4B9F-B2AD-51C44E6FD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9B01A5-FE3D-4930-A8F6-62BE4F9DB90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2BFD6B3-9A1C-4838-B755-A29C30E1FE6A}"/>
              </a:ext>
            </a:extLst>
          </p:cNvPr>
          <p:cNvPicPr>
            <a:picLocks noChangeAspect="1"/>
          </p:cNvPicPr>
          <p:nvPr/>
        </p:nvPicPr>
        <p:blipFill rotWithShape="1">
          <a:blip r:embed="rId2"/>
          <a:srcRect l="11666" t="22476" r="15417" b="14074"/>
          <a:stretch/>
        </p:blipFill>
        <p:spPr>
          <a:xfrm>
            <a:off x="233680" y="261302"/>
            <a:ext cx="7945120" cy="4351338"/>
          </a:xfrm>
          <a:prstGeom prst="rect">
            <a:avLst/>
          </a:prstGeom>
        </p:spPr>
      </p:pic>
      <p:pic>
        <p:nvPicPr>
          <p:cNvPr id="5" name="Picture 4">
            <a:extLst>
              <a:ext uri="{FF2B5EF4-FFF2-40B4-BE49-F238E27FC236}">
                <a16:creationId xmlns:a16="http://schemas.microsoft.com/office/drawing/2014/main" id="{65E599CB-10C0-485E-A6C9-B184258DE8A1}"/>
              </a:ext>
            </a:extLst>
          </p:cNvPr>
          <p:cNvPicPr>
            <a:picLocks noChangeAspect="1"/>
          </p:cNvPicPr>
          <p:nvPr/>
        </p:nvPicPr>
        <p:blipFill rotWithShape="1">
          <a:blip r:embed="rId3"/>
          <a:srcRect l="7750" t="22963" r="45000" b="15852"/>
          <a:stretch/>
        </p:blipFill>
        <p:spPr>
          <a:xfrm>
            <a:off x="5425440" y="2580639"/>
            <a:ext cx="6578600" cy="4052411"/>
          </a:xfrm>
          <a:prstGeom prst="rect">
            <a:avLst/>
          </a:prstGeom>
        </p:spPr>
      </p:pic>
    </p:spTree>
    <p:extLst>
      <p:ext uri="{BB962C8B-B14F-4D97-AF65-F5344CB8AC3E}">
        <p14:creationId xmlns:p14="http://schemas.microsoft.com/office/powerpoint/2010/main" val="274652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F52C1-B656-484F-84C8-1DC645B5411C}"/>
              </a:ext>
            </a:extLst>
          </p:cNvPr>
          <p:cNvPicPr>
            <a:picLocks noChangeAspect="1"/>
          </p:cNvPicPr>
          <p:nvPr/>
        </p:nvPicPr>
        <p:blipFill rotWithShape="1">
          <a:blip r:embed="rId2"/>
          <a:srcRect l="16666" t="9931" r="17834" b="11407"/>
          <a:stretch/>
        </p:blipFill>
        <p:spPr>
          <a:xfrm>
            <a:off x="1159497" y="197963"/>
            <a:ext cx="9832157" cy="6212264"/>
          </a:xfrm>
          <a:prstGeom prst="rect">
            <a:avLst/>
          </a:prstGeom>
        </p:spPr>
      </p:pic>
    </p:spTree>
    <p:extLst>
      <p:ext uri="{BB962C8B-B14F-4D97-AF65-F5344CB8AC3E}">
        <p14:creationId xmlns:p14="http://schemas.microsoft.com/office/powerpoint/2010/main" val="260713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A screenshot of a computer screen&#10;&#10;Description generated with very high confidence">
            <a:extLst>
              <a:ext uri="{FF2B5EF4-FFF2-40B4-BE49-F238E27FC236}">
                <a16:creationId xmlns:a16="http://schemas.microsoft.com/office/drawing/2014/main" id="{84F8CDAE-9936-4C29-8165-19502B48B499}"/>
              </a:ext>
            </a:extLst>
          </p:cNvPr>
          <p:cNvPicPr>
            <a:picLocks noGrp="1" noChangeAspect="1"/>
          </p:cNvPicPr>
          <p:nvPr>
            <p:ph idx="1"/>
          </p:nvPr>
        </p:nvPicPr>
        <p:blipFill rotWithShape="1">
          <a:blip r:embed="rId2"/>
          <a:srcRect l="15250" t="19851" r="18167" b="11852"/>
          <a:stretch/>
        </p:blipFill>
        <p:spPr>
          <a:xfrm>
            <a:off x="1268218" y="643466"/>
            <a:ext cx="9655563" cy="5571067"/>
          </a:xfrm>
          <a:prstGeom prst="rect">
            <a:avLst/>
          </a:prstGeom>
        </p:spPr>
      </p:pic>
    </p:spTree>
    <p:extLst>
      <p:ext uri="{BB962C8B-B14F-4D97-AF65-F5344CB8AC3E}">
        <p14:creationId xmlns:p14="http://schemas.microsoft.com/office/powerpoint/2010/main" val="199581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7459E-479B-45A1-8489-049684DE9D24}"/>
              </a:ext>
            </a:extLst>
          </p:cNvPr>
          <p:cNvPicPr>
            <a:picLocks noChangeAspect="1"/>
          </p:cNvPicPr>
          <p:nvPr/>
        </p:nvPicPr>
        <p:blipFill rotWithShape="1">
          <a:blip r:embed="rId2"/>
          <a:srcRect t="10585" b="9279"/>
          <a:stretch/>
        </p:blipFill>
        <p:spPr>
          <a:xfrm>
            <a:off x="0" y="725864"/>
            <a:ext cx="12192000" cy="5495827"/>
          </a:xfrm>
          <a:prstGeom prst="rect">
            <a:avLst/>
          </a:prstGeom>
        </p:spPr>
      </p:pic>
    </p:spTree>
    <p:extLst>
      <p:ext uri="{BB962C8B-B14F-4D97-AF65-F5344CB8AC3E}">
        <p14:creationId xmlns:p14="http://schemas.microsoft.com/office/powerpoint/2010/main" val="2411893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BC7518-3A3B-4ED1-9616-A8A34AEB876D}"/>
              </a:ext>
            </a:extLst>
          </p:cNvPr>
          <p:cNvPicPr>
            <a:picLocks noChangeAspect="1"/>
          </p:cNvPicPr>
          <p:nvPr/>
        </p:nvPicPr>
        <p:blipFill rotWithShape="1">
          <a:blip r:embed="rId2"/>
          <a:srcRect t="10997" b="6117"/>
          <a:stretch/>
        </p:blipFill>
        <p:spPr>
          <a:xfrm>
            <a:off x="0" y="612739"/>
            <a:ext cx="12192000" cy="5684363"/>
          </a:xfrm>
          <a:prstGeom prst="rect">
            <a:avLst/>
          </a:prstGeom>
        </p:spPr>
      </p:pic>
    </p:spTree>
    <p:extLst>
      <p:ext uri="{BB962C8B-B14F-4D97-AF65-F5344CB8AC3E}">
        <p14:creationId xmlns:p14="http://schemas.microsoft.com/office/powerpoint/2010/main" val="241776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1B59-1E44-45E9-AC41-4B17557599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6A3692-58E4-4FA4-8ACE-FDB27BC4D01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9AFF6F8-38AA-4A77-8473-112934F64AD5}"/>
              </a:ext>
            </a:extLst>
          </p:cNvPr>
          <p:cNvPicPr>
            <a:picLocks noChangeAspect="1"/>
          </p:cNvPicPr>
          <p:nvPr/>
        </p:nvPicPr>
        <p:blipFill rotWithShape="1">
          <a:blip r:embed="rId2"/>
          <a:srcRect l="11715" t="21046" r="42720" b="6108"/>
          <a:stretch/>
        </p:blipFill>
        <p:spPr>
          <a:xfrm>
            <a:off x="116840" y="365125"/>
            <a:ext cx="5435600" cy="5649595"/>
          </a:xfrm>
          <a:prstGeom prst="rect">
            <a:avLst/>
          </a:prstGeom>
        </p:spPr>
      </p:pic>
      <p:pic>
        <p:nvPicPr>
          <p:cNvPr id="6" name="Picture 5">
            <a:extLst>
              <a:ext uri="{FF2B5EF4-FFF2-40B4-BE49-F238E27FC236}">
                <a16:creationId xmlns:a16="http://schemas.microsoft.com/office/drawing/2014/main" id="{AF5446CA-C62A-4A7E-A062-2E35E0CAB843}"/>
              </a:ext>
            </a:extLst>
          </p:cNvPr>
          <p:cNvPicPr>
            <a:picLocks noChangeAspect="1"/>
          </p:cNvPicPr>
          <p:nvPr/>
        </p:nvPicPr>
        <p:blipFill rotWithShape="1">
          <a:blip r:embed="rId3"/>
          <a:srcRect l="11416" t="21481" r="41001" b="5324"/>
          <a:stretch/>
        </p:blipFill>
        <p:spPr>
          <a:xfrm>
            <a:off x="5552440" y="365125"/>
            <a:ext cx="6318807" cy="5811838"/>
          </a:xfrm>
          <a:prstGeom prst="rect">
            <a:avLst/>
          </a:prstGeom>
        </p:spPr>
      </p:pic>
    </p:spTree>
    <p:extLst>
      <p:ext uri="{BB962C8B-B14F-4D97-AF65-F5344CB8AC3E}">
        <p14:creationId xmlns:p14="http://schemas.microsoft.com/office/powerpoint/2010/main" val="182614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183557D-4150-4427-813F-7D8E656C5B91}"/>
              </a:ext>
            </a:extLst>
          </p:cNvPr>
          <p:cNvPicPr>
            <a:picLocks noGrp="1" noChangeAspect="1"/>
          </p:cNvPicPr>
          <p:nvPr>
            <p:ph idx="1"/>
          </p:nvPr>
        </p:nvPicPr>
        <p:blipFill rotWithShape="1">
          <a:blip r:embed="rId2"/>
          <a:srcRect l="2667" t="37332" r="74000" b="11705"/>
          <a:stretch/>
        </p:blipFill>
        <p:spPr>
          <a:xfrm>
            <a:off x="3259777" y="304800"/>
            <a:ext cx="5008651" cy="6153573"/>
          </a:xfrm>
          <a:prstGeom prst="rect">
            <a:avLst/>
          </a:prstGeom>
        </p:spPr>
      </p:pic>
    </p:spTree>
    <p:extLst>
      <p:ext uri="{BB962C8B-B14F-4D97-AF65-F5344CB8AC3E}">
        <p14:creationId xmlns:p14="http://schemas.microsoft.com/office/powerpoint/2010/main" val="53737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81DB40F3-636F-4726-BB1B-C5678BB89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89" r="10206" b="22593"/>
          <a:stretch/>
        </p:blipFill>
        <p:spPr>
          <a:xfrm>
            <a:off x="433634" y="224180"/>
            <a:ext cx="11104774" cy="6478278"/>
          </a:xfrm>
        </p:spPr>
      </p:pic>
    </p:spTree>
    <p:extLst>
      <p:ext uri="{BB962C8B-B14F-4D97-AF65-F5344CB8AC3E}">
        <p14:creationId xmlns:p14="http://schemas.microsoft.com/office/powerpoint/2010/main" val="9285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19188-325B-4BA6-BF12-58963CAD1984}"/>
              </a:ext>
            </a:extLst>
          </p:cNvPr>
          <p:cNvSpPr>
            <a:spLocks noGrp="1"/>
          </p:cNvSpPr>
          <p:nvPr>
            <p:ph type="ctrTitle"/>
          </p:nvPr>
        </p:nvSpPr>
        <p:spPr/>
        <p:txBody>
          <a:bodyPr>
            <a:normAutofit/>
          </a:bodyPr>
          <a:lstStyle/>
          <a:p>
            <a:r>
              <a:rPr lang="en-US" sz="7200" dirty="0"/>
              <a:t>Tokenization</a:t>
            </a:r>
          </a:p>
        </p:txBody>
      </p:sp>
      <p:sp>
        <p:nvSpPr>
          <p:cNvPr id="6" name="Subtitle 2">
            <a:extLst>
              <a:ext uri="{FF2B5EF4-FFF2-40B4-BE49-F238E27FC236}">
                <a16:creationId xmlns:a16="http://schemas.microsoft.com/office/drawing/2014/main" id="{42CD560F-2F94-426A-9075-5C8233AE5AB1}"/>
              </a:ext>
            </a:extLst>
          </p:cNvPr>
          <p:cNvSpPr>
            <a:spLocks noGrp="1"/>
          </p:cNvSpPr>
          <p:nvPr>
            <p:ph type="subTitle" idx="1"/>
          </p:nvPr>
        </p:nvSpPr>
        <p:spPr>
          <a:xfrm>
            <a:off x="8610600" y="4960137"/>
            <a:ext cx="2937235" cy="1463040"/>
          </a:xfrm>
        </p:spPr>
        <p:txBody>
          <a:bodyPr/>
          <a:lstStyle/>
          <a:p>
            <a:r>
              <a:rPr lang="en-US" dirty="0"/>
              <a:t>Made by: </a:t>
            </a:r>
            <a:r>
              <a:rPr lang="en-US" dirty="0" err="1"/>
              <a:t>Slamova</a:t>
            </a:r>
            <a:r>
              <a:rPr lang="en-US" dirty="0"/>
              <a:t> </a:t>
            </a:r>
            <a:r>
              <a:rPr lang="en-US" dirty="0" err="1"/>
              <a:t>Gaukhar</a:t>
            </a:r>
            <a:endParaRPr lang="en-US" dirty="0"/>
          </a:p>
          <a:p>
            <a:pPr algn="r"/>
            <a:r>
              <a:rPr lang="en-US" dirty="0" err="1"/>
              <a:t>Mukhanova</a:t>
            </a:r>
            <a:r>
              <a:rPr lang="en-US" dirty="0"/>
              <a:t> </a:t>
            </a:r>
            <a:r>
              <a:rPr lang="en-US" dirty="0" err="1"/>
              <a:t>Meruyert</a:t>
            </a:r>
            <a:endParaRPr lang="en-US" dirty="0"/>
          </a:p>
        </p:txBody>
      </p:sp>
    </p:spTree>
    <p:extLst>
      <p:ext uri="{BB962C8B-B14F-4D97-AF65-F5344CB8AC3E}">
        <p14:creationId xmlns:p14="http://schemas.microsoft.com/office/powerpoint/2010/main" val="352728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7EC66-BCFA-4AF7-8502-714028F904B4}"/>
              </a:ext>
            </a:extLst>
          </p:cNvPr>
          <p:cNvSpPr>
            <a:spLocks noGrp="1"/>
          </p:cNvSpPr>
          <p:nvPr>
            <p:ph idx="1"/>
          </p:nvPr>
        </p:nvSpPr>
        <p:spPr>
          <a:xfrm>
            <a:off x="838200" y="377072"/>
            <a:ext cx="10515600" cy="5799891"/>
          </a:xfrm>
        </p:spPr>
        <p:txBody>
          <a:bodyPr/>
          <a:lstStyle/>
          <a:p>
            <a:r>
              <a:rPr lang="en-US" sz="2800" dirty="0"/>
              <a:t>Tokenization is the process of breaking a stream of text up into words, phrases, symbols, or other meaningful elements called tokens.</a:t>
            </a:r>
          </a:p>
          <a:p>
            <a:r>
              <a:rPr lang="en-US" sz="2800" dirty="0"/>
              <a:t>In Python, there are number of methods for quickly tokenizing text. The most naïve method for doing this is to simply the split() function associated with Python strings. By default, split() simply splits the string into a list by whitespace characters.</a:t>
            </a:r>
          </a:p>
          <a:p>
            <a:endParaRPr lang="en-US" dirty="0"/>
          </a:p>
        </p:txBody>
      </p:sp>
      <p:sp>
        <p:nvSpPr>
          <p:cNvPr id="8" name="Rectangle 5">
            <a:extLst>
              <a:ext uri="{FF2B5EF4-FFF2-40B4-BE49-F238E27FC236}">
                <a16:creationId xmlns:a16="http://schemas.microsoft.com/office/drawing/2014/main" id="{A8329236-549A-4570-B1DF-338D048C38EC}"/>
              </a:ext>
            </a:extLst>
          </p:cNvPr>
          <p:cNvSpPr>
            <a:spLocks noChangeArrowheads="1"/>
          </p:cNvSpPr>
          <p:nvPr/>
        </p:nvSpPr>
        <p:spPr bwMode="auto">
          <a:xfrm>
            <a:off x="954841" y="3163766"/>
            <a:ext cx="6862073" cy="929485"/>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&gt;&gt;&gt;</a:t>
            </a:r>
            <a:r>
              <a:rPr kumimoji="0" lang="en-US" altLang="en-US" sz="1000" b="0" i="0" u="none" strike="noStrike" cap="none" normalizeH="0" baseline="0" dirty="0">
                <a:ln>
                  <a:noFill/>
                </a:ln>
                <a:solidFill>
                  <a:schemeClr val="tx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mystring</a:t>
            </a:r>
            <a:r>
              <a:rPr kumimoji="0" lang="en-US" altLang="en-US" sz="1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a:ln>
                  <a:noFill/>
                </a:ln>
                <a:solidFill>
                  <a:srgbClr val="DD1144"/>
                </a:solidFill>
                <a:effectLst/>
                <a:latin typeface="Arial Unicode MS"/>
              </a:rPr>
              <a:t>"My favorite color is blue“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&gt;&gt;&gt;</a:t>
            </a:r>
            <a:r>
              <a:rPr kumimoji="0" lang="en-US" altLang="en-US" sz="1000" b="0" i="0" u="none" strike="noStrike" cap="none" normalizeH="0" baseline="0" dirty="0">
                <a:ln>
                  <a:noFill/>
                </a:ln>
                <a:solidFill>
                  <a:schemeClr val="tx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mystring</a:t>
            </a:r>
            <a:r>
              <a:rPr kumimoji="0" lang="en-US" altLang="en-US" sz="1800" b="0"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split</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a:ln>
                  <a:noFill/>
                </a:ln>
                <a:solidFill>
                  <a:srgbClr val="DD1144"/>
                </a:solidFill>
                <a:effectLst/>
                <a:latin typeface="Arial Unicode MS"/>
              </a:rPr>
              <a:t>'My'</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a:ln>
                  <a:noFill/>
                </a:ln>
                <a:solidFill>
                  <a:srgbClr val="DD1144"/>
                </a:solidFill>
                <a:effectLst/>
                <a:latin typeface="Arial Unicode MS"/>
              </a:rPr>
              <a:t>'favorite'</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a:ln>
                  <a:noFill/>
                </a:ln>
                <a:solidFill>
                  <a:srgbClr val="DD1144"/>
                </a:solidFill>
                <a:effectLst/>
                <a:latin typeface="Arial Unicode MS"/>
              </a:rPr>
              <a:t>'color'</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a:ln>
                  <a:noFill/>
                </a:ln>
                <a:solidFill>
                  <a:srgbClr val="DD1144"/>
                </a:solidFill>
                <a:effectLst/>
                <a:latin typeface="Arial Unicode MS"/>
              </a:rPr>
              <a:t>'is'</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a:ln>
                  <a:noFill/>
                </a:ln>
                <a:solidFill>
                  <a:srgbClr val="DD1144"/>
                </a:solidFill>
                <a:effectLst/>
                <a:latin typeface="Arial Unicode MS"/>
              </a:rPr>
              <a:t>'blue'</a:t>
            </a:r>
            <a:r>
              <a:rPr kumimoji="0" lang="en-US" altLang="en-US" sz="1000" b="0" i="0" u="none" strike="noStrike" cap="none" normalizeH="0" baseline="0" dirty="0">
                <a:ln>
                  <a:noFill/>
                </a:ln>
                <a:solidFill>
                  <a:schemeClr val="tx1"/>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17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5DCE-2397-45D1-B0A5-1A3FC117A1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22F18-90C2-4B42-874C-AFD7708F60E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5BFB68F-F83F-49C8-98A0-F352D43C6ECD}"/>
              </a:ext>
            </a:extLst>
          </p:cNvPr>
          <p:cNvPicPr>
            <a:picLocks noChangeAspect="1"/>
          </p:cNvPicPr>
          <p:nvPr/>
        </p:nvPicPr>
        <p:blipFill rotWithShape="1">
          <a:blip r:embed="rId2"/>
          <a:srcRect t="9931" b="6370"/>
          <a:stretch/>
        </p:blipFill>
        <p:spPr>
          <a:xfrm>
            <a:off x="0" y="681037"/>
            <a:ext cx="12192000" cy="5740084"/>
          </a:xfrm>
          <a:prstGeom prst="rect">
            <a:avLst/>
          </a:prstGeom>
        </p:spPr>
      </p:pic>
    </p:spTree>
    <p:extLst>
      <p:ext uri="{BB962C8B-B14F-4D97-AF65-F5344CB8AC3E}">
        <p14:creationId xmlns:p14="http://schemas.microsoft.com/office/powerpoint/2010/main" val="95118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67FF-0530-416B-A64C-81067AF0D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C871DA-E4AB-4CED-90CF-044F21C262D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B88CF1-4E97-4D0A-90E5-00C9D1B248F1}"/>
              </a:ext>
            </a:extLst>
          </p:cNvPr>
          <p:cNvPicPr>
            <a:picLocks noChangeAspect="1"/>
          </p:cNvPicPr>
          <p:nvPr/>
        </p:nvPicPr>
        <p:blipFill rotWithShape="1">
          <a:blip r:embed="rId2"/>
          <a:srcRect t="9931" b="5324"/>
          <a:stretch/>
        </p:blipFill>
        <p:spPr>
          <a:xfrm>
            <a:off x="0" y="681036"/>
            <a:ext cx="12192000" cy="5811839"/>
          </a:xfrm>
          <a:prstGeom prst="rect">
            <a:avLst/>
          </a:prstGeom>
        </p:spPr>
      </p:pic>
    </p:spTree>
    <p:extLst>
      <p:ext uri="{BB962C8B-B14F-4D97-AF65-F5344CB8AC3E}">
        <p14:creationId xmlns:p14="http://schemas.microsoft.com/office/powerpoint/2010/main" val="338671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E29BC-0893-458B-920C-8C88068E07AF}"/>
              </a:ext>
            </a:extLst>
          </p:cNvPr>
          <p:cNvSpPr>
            <a:spLocks noGrp="1"/>
          </p:cNvSpPr>
          <p:nvPr>
            <p:ph type="ctrTitle"/>
          </p:nvPr>
        </p:nvSpPr>
        <p:spPr/>
        <p:txBody>
          <a:bodyPr>
            <a:normAutofit/>
          </a:bodyPr>
          <a:lstStyle/>
          <a:p>
            <a:r>
              <a:rPr lang="en-US" sz="7200" dirty="0"/>
              <a:t>Normalization</a:t>
            </a:r>
          </a:p>
        </p:txBody>
      </p:sp>
      <p:sp>
        <p:nvSpPr>
          <p:cNvPr id="6" name="Subtitle 2">
            <a:extLst>
              <a:ext uri="{FF2B5EF4-FFF2-40B4-BE49-F238E27FC236}">
                <a16:creationId xmlns:a16="http://schemas.microsoft.com/office/drawing/2014/main" id="{511127E7-2607-4EE6-862A-78659D8C25AC}"/>
              </a:ext>
            </a:extLst>
          </p:cNvPr>
          <p:cNvSpPr>
            <a:spLocks noGrp="1"/>
          </p:cNvSpPr>
          <p:nvPr>
            <p:ph type="subTitle" idx="1"/>
          </p:nvPr>
        </p:nvSpPr>
        <p:spPr>
          <a:xfrm>
            <a:off x="8610600" y="4960137"/>
            <a:ext cx="2937235" cy="1463040"/>
          </a:xfrm>
        </p:spPr>
        <p:txBody>
          <a:bodyPr/>
          <a:lstStyle/>
          <a:p>
            <a:r>
              <a:rPr lang="en-US" dirty="0"/>
              <a:t>Made by: </a:t>
            </a:r>
            <a:r>
              <a:rPr lang="en-US" dirty="0" err="1"/>
              <a:t>Slamova</a:t>
            </a:r>
            <a:r>
              <a:rPr lang="en-US" dirty="0"/>
              <a:t> </a:t>
            </a:r>
            <a:r>
              <a:rPr lang="en-US" dirty="0" err="1"/>
              <a:t>Gaukhar</a:t>
            </a:r>
            <a:endParaRPr lang="en-US" dirty="0"/>
          </a:p>
          <a:p>
            <a:pPr algn="r"/>
            <a:r>
              <a:rPr lang="en-US" dirty="0" err="1"/>
              <a:t>Mukhanova</a:t>
            </a:r>
            <a:r>
              <a:rPr lang="en-US" dirty="0"/>
              <a:t> </a:t>
            </a:r>
            <a:r>
              <a:rPr lang="en-US" dirty="0" err="1"/>
              <a:t>Meruyert</a:t>
            </a:r>
            <a:endParaRPr lang="en-US" dirty="0"/>
          </a:p>
        </p:txBody>
      </p:sp>
    </p:spTree>
    <p:extLst>
      <p:ext uri="{BB962C8B-B14F-4D97-AF65-F5344CB8AC3E}">
        <p14:creationId xmlns:p14="http://schemas.microsoft.com/office/powerpoint/2010/main" val="3392500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193</TotalTime>
  <Words>321</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Arial</vt:lpstr>
      <vt:lpstr>Tw Cen MT</vt:lpstr>
      <vt:lpstr>Tw Cen MT Condensed</vt:lpstr>
      <vt:lpstr>Wingdings 3</vt:lpstr>
      <vt:lpstr>Integral</vt:lpstr>
      <vt:lpstr>Django</vt:lpstr>
      <vt:lpstr>PowerPoint Presentation</vt:lpstr>
      <vt:lpstr>PowerPoint Presentation</vt:lpstr>
      <vt:lpstr>PowerPoint Presentation</vt:lpstr>
      <vt:lpstr>Tokenization</vt:lpstr>
      <vt:lpstr>PowerPoint Presentation</vt:lpstr>
      <vt:lpstr>PowerPoint Presentation</vt:lpstr>
      <vt:lpstr>PowerPoint Presentation</vt:lpstr>
      <vt:lpstr>Normalization</vt:lpstr>
      <vt:lpstr>Text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hp</dc:creator>
  <cp:lastModifiedBy>hp</cp:lastModifiedBy>
  <cp:revision>17</cp:revision>
  <dcterms:created xsi:type="dcterms:W3CDTF">2018-03-20T00:07:47Z</dcterms:created>
  <dcterms:modified xsi:type="dcterms:W3CDTF">2018-03-20T05:22:49Z</dcterms:modified>
</cp:coreProperties>
</file>