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notesMasterIdLst>
    <p:notesMasterId r:id="rId46"/>
  </p:notesMasterIdLst>
  <p:handoutMasterIdLst>
    <p:handoutMasterId r:id="rId47"/>
  </p:handoutMasterIdLst>
  <p:sldIdLst>
    <p:sldId id="256" r:id="rId2"/>
    <p:sldId id="437" r:id="rId3"/>
    <p:sldId id="438" r:id="rId4"/>
    <p:sldId id="397" r:id="rId5"/>
    <p:sldId id="399" r:id="rId6"/>
    <p:sldId id="400" r:id="rId7"/>
    <p:sldId id="429" r:id="rId8"/>
    <p:sldId id="439" r:id="rId9"/>
    <p:sldId id="404" r:id="rId10"/>
    <p:sldId id="405" r:id="rId11"/>
    <p:sldId id="407" r:id="rId12"/>
    <p:sldId id="440" r:id="rId13"/>
    <p:sldId id="430" r:id="rId14"/>
    <p:sldId id="398" r:id="rId15"/>
    <p:sldId id="414" r:id="rId16"/>
    <p:sldId id="423" r:id="rId17"/>
    <p:sldId id="425" r:id="rId18"/>
    <p:sldId id="426" r:id="rId19"/>
    <p:sldId id="427" r:id="rId20"/>
    <p:sldId id="428" r:id="rId21"/>
    <p:sldId id="432" r:id="rId22"/>
    <p:sldId id="431" r:id="rId23"/>
    <p:sldId id="433" r:id="rId24"/>
    <p:sldId id="434" r:id="rId25"/>
    <p:sldId id="411" r:id="rId26"/>
    <p:sldId id="421" r:id="rId27"/>
    <p:sldId id="435" r:id="rId28"/>
    <p:sldId id="441" r:id="rId29"/>
    <p:sldId id="412" r:id="rId30"/>
    <p:sldId id="442" r:id="rId31"/>
    <p:sldId id="389" r:id="rId32"/>
    <p:sldId id="436" r:id="rId33"/>
    <p:sldId id="396" r:id="rId34"/>
    <p:sldId id="347" r:id="rId35"/>
    <p:sldId id="413" r:id="rId36"/>
    <p:sldId id="401" r:id="rId37"/>
    <p:sldId id="408" r:id="rId38"/>
    <p:sldId id="410" r:id="rId39"/>
    <p:sldId id="409" r:id="rId40"/>
    <p:sldId id="420" r:id="rId41"/>
    <p:sldId id="422" r:id="rId42"/>
    <p:sldId id="406" r:id="rId43"/>
    <p:sldId id="402" r:id="rId44"/>
    <p:sldId id="40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ónimo Abujas Pereira" initials="JAP"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9101"/>
    <a:srgbClr val="698CB8"/>
    <a:srgbClr val="FF0000"/>
    <a:srgbClr val="CFE2F3"/>
    <a:srgbClr val="8FAADC"/>
    <a:srgbClr val="B3D7C2"/>
    <a:srgbClr val="4B6990"/>
    <a:srgbClr val="E3CBF1"/>
    <a:srgbClr val="B27E2F"/>
    <a:srgbClr val="46B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9" autoAdjust="0"/>
    <p:restoredTop sz="81319" autoAdjust="0"/>
  </p:normalViewPr>
  <p:slideViewPr>
    <p:cSldViewPr snapToGrid="0">
      <p:cViewPr varScale="1">
        <p:scale>
          <a:sx n="76" d="100"/>
          <a:sy n="76" d="100"/>
        </p:scale>
        <p:origin x="-120" y="-3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2DD168-CD50-4286-8441-9D660E02632E}" type="datetimeFigureOut">
              <a:rPr lang="es-ES" smtClean="0"/>
              <a:t>04/10/2017</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52C5C1-3E8B-4426-8A0F-8B208CBF28E4}" type="slidenum">
              <a:rPr lang="es-ES" smtClean="0"/>
              <a:t>‹Nº›</a:t>
            </a:fld>
            <a:endParaRPr lang="es-ES" dirty="0"/>
          </a:p>
        </p:txBody>
      </p:sp>
    </p:spTree>
    <p:extLst>
      <p:ext uri="{BB962C8B-B14F-4D97-AF65-F5344CB8AC3E}">
        <p14:creationId xmlns:p14="http://schemas.microsoft.com/office/powerpoint/2010/main" val="3531756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85892-479F-4DA1-837F-2BFA7E37E9AD}" type="datetimeFigureOut">
              <a:rPr lang="es-ES" smtClean="0"/>
              <a:t>04/10/2017</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BDEB7-51E0-4F37-900C-D21B59A587AE}" type="slidenum">
              <a:rPr lang="es-ES" smtClean="0"/>
              <a:t>‹Nº›</a:t>
            </a:fld>
            <a:endParaRPr lang="es-ES" dirty="0"/>
          </a:p>
        </p:txBody>
      </p:sp>
    </p:spTree>
    <p:extLst>
      <p:ext uri="{BB962C8B-B14F-4D97-AF65-F5344CB8AC3E}">
        <p14:creationId xmlns:p14="http://schemas.microsoft.com/office/powerpoint/2010/main" val="244299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 el permiso del tribunal procedo a la lectura de mi proyecto de fin de carrera “Software de Preparación, Procesado y Análisis de datos de la EPA”, </a:t>
            </a:r>
            <a:r>
              <a:rPr lang="es-ES" dirty="0" smtClean="0"/>
              <a:t>realizada con la ayuda de los tutores Elisa </a:t>
            </a:r>
            <a:r>
              <a:rPr lang="es-ES" dirty="0"/>
              <a:t>Guerrero Vázquez y Andrés Yáñez Escolano.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a:t>
            </a:fld>
            <a:endParaRPr lang="es-ES" dirty="0"/>
          </a:p>
        </p:txBody>
      </p:sp>
    </p:spTree>
    <p:extLst>
      <p:ext uri="{BB962C8B-B14F-4D97-AF65-F5344CB8AC3E}">
        <p14:creationId xmlns:p14="http://schemas.microsoft.com/office/powerpoint/2010/main" val="331020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En esta</a:t>
            </a:r>
            <a:r>
              <a:rPr lang="es-ES_tradnl" baseline="0" dirty="0" smtClean="0"/>
              <a:t> podemos observar tanto las iteraciones definidas, como una </a:t>
            </a:r>
            <a:r>
              <a:rPr lang="es-ES_tradnl" baseline="0" dirty="0" err="1" smtClean="0"/>
              <a:t>relacion</a:t>
            </a:r>
            <a:r>
              <a:rPr lang="es-ES_tradnl" baseline="0" dirty="0" smtClean="0"/>
              <a:t> del tiempo estimado para el desarrollo para cada </a:t>
            </a:r>
            <a:r>
              <a:rPr lang="es-ES_tradnl" baseline="0" dirty="0" err="1" smtClean="0"/>
              <a:t>iteracion</a:t>
            </a:r>
            <a:r>
              <a:rPr lang="es-ES_tradnl" baseline="0" dirty="0" smtClean="0"/>
              <a:t> </a:t>
            </a:r>
            <a:r>
              <a:rPr lang="es-ES_tradnl" baseline="0" dirty="0" err="1" smtClean="0"/>
              <a:t>asi</a:t>
            </a:r>
            <a:r>
              <a:rPr lang="es-ES_tradnl" baseline="0" dirty="0" smtClean="0"/>
              <a:t> como su </a:t>
            </a:r>
            <a:r>
              <a:rPr lang="es-ES_tradnl" baseline="0" dirty="0" err="1" smtClean="0"/>
              <a:t>desviacion</a:t>
            </a:r>
            <a:r>
              <a:rPr lang="es-ES_tradnl" baseline="0" dirty="0" smtClean="0"/>
              <a:t> real. Se observan ciertas desviaciones importantes al inicio del proyecto por el tiempo invertido en el inicio a estudiar las </a:t>
            </a:r>
            <a:r>
              <a:rPr lang="es-ES_tradnl" baseline="0" dirty="0" err="1" smtClean="0"/>
              <a:t>tecnologias</a:t>
            </a:r>
            <a:r>
              <a:rPr lang="es-ES_tradnl" baseline="0" dirty="0" smtClean="0"/>
              <a:t> utilizadas.</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10</a:t>
            </a:fld>
            <a:endParaRPr lang="es-ES" dirty="0"/>
          </a:p>
        </p:txBody>
      </p:sp>
    </p:spTree>
    <p:extLst>
      <p:ext uri="{BB962C8B-B14F-4D97-AF65-F5344CB8AC3E}">
        <p14:creationId xmlns:p14="http://schemas.microsoft.com/office/powerpoint/2010/main" val="2412937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una estimación de costes del proyecto, incluyendo la </a:t>
            </a:r>
            <a:r>
              <a:rPr lang="es-ES" dirty="0" err="1"/>
              <a:t>infrastructura</a:t>
            </a:r>
            <a:r>
              <a:rPr lang="es-ES" dirty="0"/>
              <a:t> necesaria para su despliegue, de cuando podría haber costado el desarrollo del mismo.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11</a:t>
            </a:fld>
            <a:endParaRPr lang="es-ES" dirty="0"/>
          </a:p>
        </p:txBody>
      </p:sp>
    </p:spTree>
    <p:extLst>
      <p:ext uri="{BB962C8B-B14F-4D97-AF65-F5344CB8AC3E}">
        <p14:creationId xmlns:p14="http://schemas.microsoft.com/office/powerpoint/2010/main" val="182102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smtClean="0"/>
              <a:t>Esta presentación</a:t>
            </a:r>
            <a:r>
              <a:rPr lang="es-ES_tradnl" baseline="0" dirty="0" smtClean="0"/>
              <a:t> se ha planteado con los siguientes puntos:</a:t>
            </a:r>
          </a:p>
          <a:p>
            <a:pPr marL="171450" indent="-171450">
              <a:buFontTx/>
              <a:buChar char="-"/>
            </a:pPr>
            <a:r>
              <a:rPr lang="es-ES_tradnl" baseline="0" dirty="0" smtClean="0"/>
              <a:t>Hablaremos de la </a:t>
            </a:r>
            <a:r>
              <a:rPr lang="es-ES_tradnl" baseline="0" dirty="0" err="1" smtClean="0"/>
              <a:t>motivacion</a:t>
            </a:r>
            <a:r>
              <a:rPr lang="es-ES_tradnl" baseline="0" dirty="0" smtClean="0"/>
              <a:t> del proyecto, así como los objetivos planteados.</a:t>
            </a:r>
          </a:p>
          <a:p>
            <a:pPr marL="171450" indent="-171450">
              <a:buFontTx/>
              <a:buChar char="-"/>
            </a:pPr>
            <a:r>
              <a:rPr lang="es-ES_tradnl" baseline="0" dirty="0" smtClean="0"/>
              <a:t>Otro punto sobre ciertos detalles de la </a:t>
            </a:r>
            <a:r>
              <a:rPr lang="es-ES_tradnl" baseline="0" dirty="0" err="1" smtClean="0"/>
              <a:t>planificacion</a:t>
            </a:r>
            <a:r>
              <a:rPr lang="es-ES_tradnl" baseline="0" dirty="0" smtClean="0"/>
              <a:t> del mismo.</a:t>
            </a:r>
          </a:p>
          <a:p>
            <a:pPr marL="171450" indent="-171450">
              <a:buFontTx/>
              <a:buChar char="-"/>
            </a:pPr>
            <a:r>
              <a:rPr lang="es-ES_tradnl" baseline="0" dirty="0" smtClean="0"/>
              <a:t>En un tercer punto hablaremos de ciertos puntos clave del desarrollo del proyecto.</a:t>
            </a:r>
          </a:p>
          <a:p>
            <a:pPr marL="171450" indent="-171450">
              <a:buFontTx/>
              <a:buChar char="-"/>
            </a:pPr>
            <a:r>
              <a:rPr lang="es-ES_tradnl" baseline="0" dirty="0" smtClean="0"/>
              <a:t>A </a:t>
            </a:r>
            <a:r>
              <a:rPr lang="es-ES_tradnl" baseline="0" dirty="0" err="1" smtClean="0"/>
              <a:t>continuacion</a:t>
            </a:r>
            <a:r>
              <a:rPr lang="es-ES_tradnl" baseline="0" dirty="0" smtClean="0"/>
              <a:t>, haremos una pequeña </a:t>
            </a:r>
            <a:r>
              <a:rPr lang="es-ES_tradnl" baseline="0" dirty="0" err="1" smtClean="0"/>
              <a:t>demostracion</a:t>
            </a:r>
            <a:r>
              <a:rPr lang="es-ES_tradnl" baseline="0" dirty="0" smtClean="0"/>
              <a:t> de la herramienta desarrollada</a:t>
            </a:r>
          </a:p>
          <a:p>
            <a:pPr marL="171450" indent="-171450">
              <a:buFontTx/>
              <a:buChar char="-"/>
            </a:pPr>
            <a:r>
              <a:rPr lang="es-ES_tradnl" baseline="0" dirty="0" smtClean="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Nos planteamos entonces como motivación</a:t>
            </a:r>
            <a:r>
              <a:rPr lang="es-ES_tradnl" baseline="0" dirty="0" smtClean="0"/>
              <a:t> el </a:t>
            </a:r>
            <a:r>
              <a:rPr lang="es-ES_tradnl" baseline="0" dirty="0" err="1" smtClean="0"/>
              <a:t>permir</a:t>
            </a:r>
            <a:r>
              <a:rPr lang="es-ES_tradnl" baseline="0" dirty="0" smtClean="0"/>
              <a:t> un acceso mas simple a la </a:t>
            </a:r>
            <a:r>
              <a:rPr lang="es-ES_tradnl" baseline="0" dirty="0" err="1" smtClean="0"/>
              <a:t>informacion</a:t>
            </a:r>
            <a:r>
              <a:rPr lang="es-ES_tradnl" baseline="0" dirty="0" smtClean="0"/>
              <a:t>, sin la necesidad de tener conocimientos profundos de </a:t>
            </a:r>
            <a:r>
              <a:rPr lang="es-ES_tradnl" baseline="0" dirty="0" err="1" smtClean="0"/>
              <a:t>computacion</a:t>
            </a:r>
            <a:r>
              <a:rPr lang="es-ES_tradnl" baseline="0" dirty="0" smtClean="0"/>
              <a:t>.</a:t>
            </a:r>
          </a:p>
          <a:p>
            <a:endParaRPr lang="es-ES_tradnl" baseline="0" dirty="0" smtClean="0"/>
          </a:p>
          <a:p>
            <a:r>
              <a:rPr lang="es-ES_tradnl" baseline="0" dirty="0" smtClean="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smtClean="0"/>
              <a:t>Interpretar, almacenar y procesar los datos recogidos de la EPA.</a:t>
            </a:r>
          </a:p>
          <a:p>
            <a:pPr marL="742950" lvl="1" indent="-285750">
              <a:spcBef>
                <a:spcPts val="600"/>
              </a:spcBef>
              <a:buFont typeface="Arial" panose="020B0604020202020204" pitchFamily="34" charset="0"/>
              <a:buChar char="•"/>
            </a:pPr>
            <a:r>
              <a:rPr lang="es-ES" sz="2400" dirty="0" smtClean="0"/>
              <a:t>Realizar análisis exploratorio sobre los datos recogidos.</a:t>
            </a:r>
          </a:p>
          <a:p>
            <a:pPr marL="742950" lvl="1" indent="-285750">
              <a:spcBef>
                <a:spcPts val="600"/>
              </a:spcBef>
              <a:buFont typeface="Arial" panose="020B0604020202020204" pitchFamily="34" charset="0"/>
              <a:buChar char="•"/>
            </a:pPr>
            <a:r>
              <a:rPr lang="es-ES" sz="2400" dirty="0" smtClean="0"/>
              <a:t>Aplicación de ciertas</a:t>
            </a:r>
            <a:r>
              <a:rPr lang="es-ES" sz="2400" baseline="0" dirty="0" smtClean="0"/>
              <a:t> </a:t>
            </a:r>
            <a:r>
              <a:rPr lang="es-ES" sz="2400" dirty="0" smtClean="0"/>
              <a:t>técnicas de aprendizaje computacional no supervisado, como </a:t>
            </a:r>
            <a:r>
              <a:rPr lang="es-ES" sz="2400" dirty="0" err="1" smtClean="0"/>
              <a:t>clustering</a:t>
            </a:r>
            <a:r>
              <a:rPr lang="es-ES" sz="2400" dirty="0" smtClean="0"/>
              <a:t> o reglas de asociación.</a:t>
            </a:r>
          </a:p>
          <a:p>
            <a:pPr marL="742950" lvl="1" indent="-285750">
              <a:spcBef>
                <a:spcPts val="600"/>
              </a:spcBef>
              <a:buFont typeface="Arial" panose="020B0604020202020204" pitchFamily="34" charset="0"/>
              <a:buChar char="•"/>
            </a:pPr>
            <a:r>
              <a:rPr lang="es-ES" sz="2400" dirty="0" smtClean="0"/>
              <a:t>Automatizar</a:t>
            </a:r>
            <a:r>
              <a:rPr lang="es-ES" sz="2400" baseline="0" dirty="0" smtClean="0"/>
              <a:t> la g</a:t>
            </a:r>
            <a:r>
              <a:rPr lang="es-ES" sz="2400" dirty="0" smtClean="0"/>
              <a:t>eneración de algunos informes extraídos de los datos almacenados.</a:t>
            </a:r>
          </a:p>
          <a:p>
            <a:endParaRPr lang="es-ES_tradnl" dirty="0" smtClean="0"/>
          </a:p>
          <a:p>
            <a:r>
              <a:rPr lang="es-ES_tradnl" dirty="0" smtClean="0"/>
              <a:t>Además incluiremos la capacidad de</a:t>
            </a:r>
            <a:r>
              <a:rPr lang="es-ES_tradnl" baseline="0" dirty="0" smtClean="0"/>
              <a:t> poder utilizar los datos que el INE sigua publicando de la EPA.</a:t>
            </a:r>
            <a:endParaRPr lang="es-ES" dirty="0" smtClean="0"/>
          </a:p>
          <a:p>
            <a:endParaRPr lang="es-ES_tradnl" dirty="0" smtClean="0"/>
          </a:p>
          <a:p>
            <a:r>
              <a:rPr lang="es-ES_tradnl" dirty="0" smtClean="0"/>
              <a:t>Incluimos</a:t>
            </a:r>
            <a:r>
              <a:rPr lang="es-ES_tradnl" baseline="0" dirty="0" smtClean="0"/>
              <a:t> también que la interfaz de uso pues sea amigable, intuitiva, fácil de usar.</a:t>
            </a:r>
            <a:endParaRPr lang="es-ES_tradnl"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13</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El INE publica de forma trimestral la</a:t>
            </a:r>
            <a:r>
              <a:rPr lang="es-ES_tradnl" baseline="0" dirty="0" smtClean="0"/>
              <a:t> información recogida en el EPA en ficheros de texto plano en forma de tabla, donde cada file supone a un encuestado y las columnas corresponderían a las respuestas de dicho encuestado en la encuesta.</a:t>
            </a:r>
            <a:endParaRPr lang="es-ES_tradnl" dirty="0" smtClean="0"/>
          </a:p>
          <a:p>
            <a:endParaRPr lang="es-ES_tradnl" dirty="0" smtClean="0"/>
          </a:p>
          <a:p>
            <a:r>
              <a:rPr lang="es-ES_tradnl" dirty="0" smtClean="0"/>
              <a:t>Para trabajar con estos datos,</a:t>
            </a:r>
            <a:r>
              <a:rPr lang="es-ES_tradnl" baseline="0" dirty="0" smtClean="0"/>
              <a:t> la herramienta debe ser capaz de interpretar la información coleccionada en estos ficheros así como realizar ciertas operaciones de normalizado.</a:t>
            </a:r>
            <a:endParaRPr lang="es-ES"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14</a:t>
            </a:fld>
            <a:endParaRPr lang="es-ES" dirty="0"/>
          </a:p>
        </p:txBody>
      </p:sp>
    </p:spTree>
    <p:extLst>
      <p:ext uri="{BB962C8B-B14F-4D97-AF65-F5344CB8AC3E}">
        <p14:creationId xmlns:p14="http://schemas.microsoft.com/office/powerpoint/2010/main" val="1890851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Para realizar esta </a:t>
            </a:r>
            <a:r>
              <a:rPr lang="es-ES_tradnl" dirty="0" err="1" smtClean="0"/>
              <a:t>innterpretacion</a:t>
            </a:r>
            <a:r>
              <a:rPr lang="es-ES_tradnl" baseline="0" dirty="0" smtClean="0"/>
              <a:t> tomaremos como entrada la </a:t>
            </a:r>
            <a:r>
              <a:rPr lang="es-ES_tradnl" baseline="0" dirty="0" err="1" smtClean="0"/>
              <a:t>guia</a:t>
            </a:r>
            <a:r>
              <a:rPr lang="es-ES_tradnl" baseline="0" dirty="0" smtClean="0"/>
              <a:t> de </a:t>
            </a:r>
            <a:r>
              <a:rPr lang="es-ES_tradnl" baseline="0" dirty="0" err="1" smtClean="0"/>
              <a:t>interpretacion</a:t>
            </a:r>
            <a:r>
              <a:rPr lang="es-ES_tradnl" baseline="0" dirty="0" smtClean="0"/>
              <a:t> de dichos datos disponible en la web del INE.</a:t>
            </a:r>
            <a:endParaRPr lang="es-ES"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15</a:t>
            </a:fld>
            <a:endParaRPr lang="es-ES" dirty="0"/>
          </a:p>
        </p:txBody>
      </p:sp>
    </p:spTree>
    <p:extLst>
      <p:ext uri="{BB962C8B-B14F-4D97-AF65-F5344CB8AC3E}">
        <p14:creationId xmlns:p14="http://schemas.microsoft.com/office/powerpoint/2010/main" val="2703192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smtClean="0"/>
              <a:t>Entrando en una </a:t>
            </a:r>
            <a:r>
              <a:rPr lang="es-ES" dirty="0" err="1" smtClean="0"/>
              <a:t>descripcion</a:t>
            </a:r>
            <a:r>
              <a:rPr lang="es-ES" dirty="0" smtClean="0"/>
              <a:t> de las funciones de la herramienta</a:t>
            </a:r>
            <a:r>
              <a:rPr lang="es-ES" baseline="0" dirty="0" smtClean="0"/>
              <a:t> empezamos con la entrada de datos a la misma.</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16</a:t>
            </a:fld>
            <a:endParaRPr lang="es-ES" dirty="0"/>
          </a:p>
        </p:txBody>
      </p:sp>
    </p:spTree>
    <p:extLst>
      <p:ext uri="{BB962C8B-B14F-4D97-AF65-F5344CB8AC3E}">
        <p14:creationId xmlns:p14="http://schemas.microsoft.com/office/powerpoint/2010/main" val="1365530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17</a:t>
            </a:fld>
            <a:endParaRPr lang="es-ES" dirty="0"/>
          </a:p>
        </p:txBody>
      </p:sp>
    </p:spTree>
    <p:extLst>
      <p:ext uri="{BB962C8B-B14F-4D97-AF65-F5344CB8AC3E}">
        <p14:creationId xmlns:p14="http://schemas.microsoft.com/office/powerpoint/2010/main" val="1041028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18</a:t>
            </a:fld>
            <a:endParaRPr lang="es-ES" dirty="0"/>
          </a:p>
        </p:txBody>
      </p:sp>
    </p:spTree>
    <p:extLst>
      <p:ext uri="{BB962C8B-B14F-4D97-AF65-F5344CB8AC3E}">
        <p14:creationId xmlns:p14="http://schemas.microsoft.com/office/powerpoint/2010/main" val="3419653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19</a:t>
            </a:fld>
            <a:endParaRPr lang="es-ES" dirty="0"/>
          </a:p>
        </p:txBody>
      </p:sp>
    </p:spTree>
    <p:extLst>
      <p:ext uri="{BB962C8B-B14F-4D97-AF65-F5344CB8AC3E}">
        <p14:creationId xmlns:p14="http://schemas.microsoft.com/office/powerpoint/2010/main" val="418881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smtClean="0"/>
              <a:t>Esta presentación</a:t>
            </a:r>
            <a:r>
              <a:rPr lang="es-ES_tradnl" baseline="0" dirty="0" smtClean="0"/>
              <a:t> se ha planteado con los siguientes puntos:</a:t>
            </a:r>
          </a:p>
          <a:p>
            <a:pPr marL="171450" indent="-171450">
              <a:buFontTx/>
              <a:buChar char="-"/>
            </a:pPr>
            <a:r>
              <a:rPr lang="es-ES_tradnl" baseline="0" dirty="0" smtClean="0"/>
              <a:t>Hablaremos de la </a:t>
            </a:r>
            <a:r>
              <a:rPr lang="es-ES_tradnl" baseline="0" dirty="0" err="1" smtClean="0"/>
              <a:t>motivacion</a:t>
            </a:r>
            <a:r>
              <a:rPr lang="es-ES_tradnl" baseline="0" dirty="0" smtClean="0"/>
              <a:t> del proyecto, así como los objetivos planteados.</a:t>
            </a:r>
          </a:p>
          <a:p>
            <a:pPr marL="171450" indent="-171450">
              <a:buFontTx/>
              <a:buChar char="-"/>
            </a:pPr>
            <a:r>
              <a:rPr lang="es-ES_tradnl" baseline="0" dirty="0" smtClean="0"/>
              <a:t>Otro punto sobre ciertos detalles de la </a:t>
            </a:r>
            <a:r>
              <a:rPr lang="es-ES_tradnl" baseline="0" dirty="0" err="1" smtClean="0"/>
              <a:t>planificacion</a:t>
            </a:r>
            <a:r>
              <a:rPr lang="es-ES_tradnl" baseline="0" dirty="0" smtClean="0"/>
              <a:t> del mismo.</a:t>
            </a:r>
          </a:p>
          <a:p>
            <a:pPr marL="171450" indent="-171450">
              <a:buFontTx/>
              <a:buChar char="-"/>
            </a:pPr>
            <a:r>
              <a:rPr lang="es-ES_tradnl" baseline="0" dirty="0" smtClean="0"/>
              <a:t>En un tercer punto hablaremos de ciertos puntos clave del desarrollo del proyecto.</a:t>
            </a:r>
          </a:p>
          <a:p>
            <a:pPr marL="171450" indent="-171450">
              <a:buFontTx/>
              <a:buChar char="-"/>
            </a:pPr>
            <a:r>
              <a:rPr lang="es-ES_tradnl" baseline="0" dirty="0" smtClean="0"/>
              <a:t>A </a:t>
            </a:r>
            <a:r>
              <a:rPr lang="es-ES_tradnl" baseline="0" dirty="0" err="1" smtClean="0"/>
              <a:t>continuacion</a:t>
            </a:r>
            <a:r>
              <a:rPr lang="es-ES_tradnl" baseline="0" dirty="0" smtClean="0"/>
              <a:t>, haremos una pequeña </a:t>
            </a:r>
            <a:r>
              <a:rPr lang="es-ES_tradnl" baseline="0" dirty="0" err="1" smtClean="0"/>
              <a:t>demostracion</a:t>
            </a:r>
            <a:r>
              <a:rPr lang="es-ES_tradnl" baseline="0" dirty="0" smtClean="0"/>
              <a:t> de la herramienta desarrollada</a:t>
            </a:r>
          </a:p>
          <a:p>
            <a:pPr marL="171450" indent="-171450">
              <a:buFontTx/>
              <a:buChar char="-"/>
            </a:pPr>
            <a:r>
              <a:rPr lang="es-ES_tradnl" baseline="0" dirty="0" smtClean="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20</a:t>
            </a:fld>
            <a:endParaRPr lang="es-ES" dirty="0"/>
          </a:p>
        </p:txBody>
      </p:sp>
    </p:spTree>
    <p:extLst>
      <p:ext uri="{BB962C8B-B14F-4D97-AF65-F5344CB8AC3E}">
        <p14:creationId xmlns:p14="http://schemas.microsoft.com/office/powerpoint/2010/main" val="2099682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Nos planteamos entonces como motivación</a:t>
            </a:r>
            <a:r>
              <a:rPr lang="es-ES_tradnl" baseline="0" dirty="0" smtClean="0"/>
              <a:t> el </a:t>
            </a:r>
            <a:r>
              <a:rPr lang="es-ES_tradnl" baseline="0" dirty="0" err="1" smtClean="0"/>
              <a:t>permir</a:t>
            </a:r>
            <a:r>
              <a:rPr lang="es-ES_tradnl" baseline="0" dirty="0" smtClean="0"/>
              <a:t> un acceso mas simple a la </a:t>
            </a:r>
            <a:r>
              <a:rPr lang="es-ES_tradnl" baseline="0" dirty="0" err="1" smtClean="0"/>
              <a:t>informacion</a:t>
            </a:r>
            <a:r>
              <a:rPr lang="es-ES_tradnl" baseline="0" dirty="0" smtClean="0"/>
              <a:t>, sin la necesidad de tener conocimientos profundos de </a:t>
            </a:r>
            <a:r>
              <a:rPr lang="es-ES_tradnl" baseline="0" dirty="0" err="1" smtClean="0"/>
              <a:t>computacion</a:t>
            </a:r>
            <a:r>
              <a:rPr lang="es-ES_tradnl" baseline="0" dirty="0" smtClean="0"/>
              <a:t>.</a:t>
            </a:r>
          </a:p>
          <a:p>
            <a:endParaRPr lang="es-ES_tradnl" baseline="0" dirty="0" smtClean="0"/>
          </a:p>
          <a:p>
            <a:r>
              <a:rPr lang="es-ES_tradnl" baseline="0" dirty="0" smtClean="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smtClean="0"/>
              <a:t>Interpretar, almacenar y procesar los datos recogidos de la EPA.</a:t>
            </a:r>
          </a:p>
          <a:p>
            <a:pPr marL="742950" lvl="1" indent="-285750">
              <a:spcBef>
                <a:spcPts val="600"/>
              </a:spcBef>
              <a:buFont typeface="Arial" panose="020B0604020202020204" pitchFamily="34" charset="0"/>
              <a:buChar char="•"/>
            </a:pPr>
            <a:r>
              <a:rPr lang="es-ES" sz="2400" dirty="0" smtClean="0"/>
              <a:t>Realizar análisis exploratorio sobre los datos recogidos.</a:t>
            </a:r>
          </a:p>
          <a:p>
            <a:pPr marL="742950" lvl="1" indent="-285750">
              <a:spcBef>
                <a:spcPts val="600"/>
              </a:spcBef>
              <a:buFont typeface="Arial" panose="020B0604020202020204" pitchFamily="34" charset="0"/>
              <a:buChar char="•"/>
            </a:pPr>
            <a:r>
              <a:rPr lang="es-ES" sz="2400" dirty="0" smtClean="0"/>
              <a:t>Aplicación de ciertas</a:t>
            </a:r>
            <a:r>
              <a:rPr lang="es-ES" sz="2400" baseline="0" dirty="0" smtClean="0"/>
              <a:t> </a:t>
            </a:r>
            <a:r>
              <a:rPr lang="es-ES" sz="2400" dirty="0" smtClean="0"/>
              <a:t>técnicas de aprendizaje computacional no supervisado, como </a:t>
            </a:r>
            <a:r>
              <a:rPr lang="es-ES" sz="2400" dirty="0" err="1" smtClean="0"/>
              <a:t>clustering</a:t>
            </a:r>
            <a:r>
              <a:rPr lang="es-ES" sz="2400" dirty="0" smtClean="0"/>
              <a:t> o reglas de asociación.</a:t>
            </a:r>
          </a:p>
          <a:p>
            <a:pPr marL="742950" lvl="1" indent="-285750">
              <a:spcBef>
                <a:spcPts val="600"/>
              </a:spcBef>
              <a:buFont typeface="Arial" panose="020B0604020202020204" pitchFamily="34" charset="0"/>
              <a:buChar char="•"/>
            </a:pPr>
            <a:r>
              <a:rPr lang="es-ES" sz="2400" dirty="0" smtClean="0"/>
              <a:t>Automatizar</a:t>
            </a:r>
            <a:r>
              <a:rPr lang="es-ES" sz="2400" baseline="0" dirty="0" smtClean="0"/>
              <a:t> la g</a:t>
            </a:r>
            <a:r>
              <a:rPr lang="es-ES" sz="2400" dirty="0" smtClean="0"/>
              <a:t>eneración de algunos informes extraídos de los datos almacenados.</a:t>
            </a:r>
          </a:p>
          <a:p>
            <a:endParaRPr lang="es-ES_tradnl" dirty="0" smtClean="0"/>
          </a:p>
          <a:p>
            <a:r>
              <a:rPr lang="es-ES_tradnl" dirty="0" smtClean="0"/>
              <a:t>Además incluiremos la capacidad de</a:t>
            </a:r>
            <a:r>
              <a:rPr lang="es-ES_tradnl" baseline="0" dirty="0" smtClean="0"/>
              <a:t> poder utilizar los datos que el INE sigua publicando de la EPA.</a:t>
            </a:r>
            <a:endParaRPr lang="es-ES" dirty="0" smtClean="0"/>
          </a:p>
          <a:p>
            <a:endParaRPr lang="es-ES_tradnl" dirty="0" smtClean="0"/>
          </a:p>
          <a:p>
            <a:r>
              <a:rPr lang="es-ES_tradnl" dirty="0" smtClean="0"/>
              <a:t>Incluimos</a:t>
            </a:r>
            <a:r>
              <a:rPr lang="es-ES_tradnl" baseline="0" dirty="0" smtClean="0"/>
              <a:t> también que la interfaz de uso pues sea amigable, intuitiva, fácil de usar.</a:t>
            </a:r>
            <a:endParaRPr lang="es-ES_tradnl"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21</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Nos planteamos entonces como motivación</a:t>
            </a:r>
            <a:r>
              <a:rPr lang="es-ES_tradnl" baseline="0" dirty="0" smtClean="0"/>
              <a:t> el </a:t>
            </a:r>
            <a:r>
              <a:rPr lang="es-ES_tradnl" baseline="0" dirty="0" err="1" smtClean="0"/>
              <a:t>permir</a:t>
            </a:r>
            <a:r>
              <a:rPr lang="es-ES_tradnl" baseline="0" dirty="0" smtClean="0"/>
              <a:t> un acceso mas simple a la </a:t>
            </a:r>
            <a:r>
              <a:rPr lang="es-ES_tradnl" baseline="0" dirty="0" err="1" smtClean="0"/>
              <a:t>informacion</a:t>
            </a:r>
            <a:r>
              <a:rPr lang="es-ES_tradnl" baseline="0" dirty="0" smtClean="0"/>
              <a:t>, sin la necesidad de tener conocimientos profundos de </a:t>
            </a:r>
            <a:r>
              <a:rPr lang="es-ES_tradnl" baseline="0" dirty="0" err="1" smtClean="0"/>
              <a:t>computacion</a:t>
            </a:r>
            <a:r>
              <a:rPr lang="es-ES_tradnl" baseline="0" dirty="0" smtClean="0"/>
              <a:t>.</a:t>
            </a:r>
          </a:p>
          <a:p>
            <a:endParaRPr lang="es-ES_tradnl" baseline="0" dirty="0" smtClean="0"/>
          </a:p>
          <a:p>
            <a:r>
              <a:rPr lang="es-ES_tradnl" baseline="0" dirty="0" smtClean="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smtClean="0"/>
              <a:t>Interpretar, almacenar y procesar los datos recogidos de la EPA.</a:t>
            </a:r>
          </a:p>
          <a:p>
            <a:pPr marL="742950" lvl="1" indent="-285750">
              <a:spcBef>
                <a:spcPts val="600"/>
              </a:spcBef>
              <a:buFont typeface="Arial" panose="020B0604020202020204" pitchFamily="34" charset="0"/>
              <a:buChar char="•"/>
            </a:pPr>
            <a:r>
              <a:rPr lang="es-ES" sz="2400" dirty="0" smtClean="0"/>
              <a:t>Realizar análisis exploratorio sobre los datos recogidos.</a:t>
            </a:r>
          </a:p>
          <a:p>
            <a:pPr marL="742950" lvl="1" indent="-285750">
              <a:spcBef>
                <a:spcPts val="600"/>
              </a:spcBef>
              <a:buFont typeface="Arial" panose="020B0604020202020204" pitchFamily="34" charset="0"/>
              <a:buChar char="•"/>
            </a:pPr>
            <a:r>
              <a:rPr lang="es-ES" sz="2400" dirty="0" smtClean="0"/>
              <a:t>Aplicación de ciertas</a:t>
            </a:r>
            <a:r>
              <a:rPr lang="es-ES" sz="2400" baseline="0" dirty="0" smtClean="0"/>
              <a:t> </a:t>
            </a:r>
            <a:r>
              <a:rPr lang="es-ES" sz="2400" dirty="0" smtClean="0"/>
              <a:t>técnicas de aprendizaje computacional no supervisado, como </a:t>
            </a:r>
            <a:r>
              <a:rPr lang="es-ES" sz="2400" dirty="0" err="1" smtClean="0"/>
              <a:t>clustering</a:t>
            </a:r>
            <a:r>
              <a:rPr lang="es-ES" sz="2400" dirty="0" smtClean="0"/>
              <a:t> o reglas de asociación.</a:t>
            </a:r>
          </a:p>
          <a:p>
            <a:pPr marL="742950" lvl="1" indent="-285750">
              <a:spcBef>
                <a:spcPts val="600"/>
              </a:spcBef>
              <a:buFont typeface="Arial" panose="020B0604020202020204" pitchFamily="34" charset="0"/>
              <a:buChar char="•"/>
            </a:pPr>
            <a:r>
              <a:rPr lang="es-ES" sz="2400" dirty="0" smtClean="0"/>
              <a:t>Automatizar</a:t>
            </a:r>
            <a:r>
              <a:rPr lang="es-ES" sz="2400" baseline="0" dirty="0" smtClean="0"/>
              <a:t> la g</a:t>
            </a:r>
            <a:r>
              <a:rPr lang="es-ES" sz="2400" dirty="0" smtClean="0"/>
              <a:t>eneración de algunos informes extraídos de los datos almacenados.</a:t>
            </a:r>
          </a:p>
          <a:p>
            <a:endParaRPr lang="es-ES_tradnl" dirty="0" smtClean="0"/>
          </a:p>
          <a:p>
            <a:r>
              <a:rPr lang="es-ES_tradnl" dirty="0" smtClean="0"/>
              <a:t>Además incluiremos la capacidad de</a:t>
            </a:r>
            <a:r>
              <a:rPr lang="es-ES_tradnl" baseline="0" dirty="0" smtClean="0"/>
              <a:t> poder utilizar los datos que el INE sigua publicando de la EPA.</a:t>
            </a:r>
            <a:endParaRPr lang="es-ES" dirty="0" smtClean="0"/>
          </a:p>
          <a:p>
            <a:endParaRPr lang="es-ES_tradnl" dirty="0" smtClean="0"/>
          </a:p>
          <a:p>
            <a:r>
              <a:rPr lang="es-ES_tradnl" dirty="0" smtClean="0"/>
              <a:t>Incluimos</a:t>
            </a:r>
            <a:r>
              <a:rPr lang="es-ES_tradnl" baseline="0" dirty="0" smtClean="0"/>
              <a:t> también que la interfaz de uso pues sea amigable, intuitiva, fácil de usar.</a:t>
            </a:r>
            <a:endParaRPr lang="es-ES_tradnl"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22</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Nos planteamos entonces como motivación</a:t>
            </a:r>
            <a:r>
              <a:rPr lang="es-ES_tradnl" baseline="0" dirty="0" smtClean="0"/>
              <a:t> el </a:t>
            </a:r>
            <a:r>
              <a:rPr lang="es-ES_tradnl" baseline="0" dirty="0" err="1" smtClean="0"/>
              <a:t>permir</a:t>
            </a:r>
            <a:r>
              <a:rPr lang="es-ES_tradnl" baseline="0" dirty="0" smtClean="0"/>
              <a:t> un acceso mas simple a la </a:t>
            </a:r>
            <a:r>
              <a:rPr lang="es-ES_tradnl" baseline="0" dirty="0" err="1" smtClean="0"/>
              <a:t>informacion</a:t>
            </a:r>
            <a:r>
              <a:rPr lang="es-ES_tradnl" baseline="0" dirty="0" smtClean="0"/>
              <a:t>, sin la necesidad de tener conocimientos profundos de </a:t>
            </a:r>
            <a:r>
              <a:rPr lang="es-ES_tradnl" baseline="0" dirty="0" err="1" smtClean="0"/>
              <a:t>computacion</a:t>
            </a:r>
            <a:r>
              <a:rPr lang="es-ES_tradnl" baseline="0" dirty="0" smtClean="0"/>
              <a:t>.</a:t>
            </a:r>
          </a:p>
          <a:p>
            <a:endParaRPr lang="es-ES_tradnl" baseline="0" dirty="0" smtClean="0"/>
          </a:p>
          <a:p>
            <a:r>
              <a:rPr lang="es-ES_tradnl" baseline="0" dirty="0" smtClean="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smtClean="0"/>
              <a:t>Interpretar, almacenar y procesar los datos recogidos de la EPA.</a:t>
            </a:r>
          </a:p>
          <a:p>
            <a:pPr marL="742950" lvl="1" indent="-285750">
              <a:spcBef>
                <a:spcPts val="600"/>
              </a:spcBef>
              <a:buFont typeface="Arial" panose="020B0604020202020204" pitchFamily="34" charset="0"/>
              <a:buChar char="•"/>
            </a:pPr>
            <a:r>
              <a:rPr lang="es-ES" sz="2400" dirty="0" smtClean="0"/>
              <a:t>Realizar análisis exploratorio sobre los datos recogidos.</a:t>
            </a:r>
          </a:p>
          <a:p>
            <a:pPr marL="742950" lvl="1" indent="-285750">
              <a:spcBef>
                <a:spcPts val="600"/>
              </a:spcBef>
              <a:buFont typeface="Arial" panose="020B0604020202020204" pitchFamily="34" charset="0"/>
              <a:buChar char="•"/>
            </a:pPr>
            <a:r>
              <a:rPr lang="es-ES" sz="2400" dirty="0" smtClean="0"/>
              <a:t>Aplicación de ciertas</a:t>
            </a:r>
            <a:r>
              <a:rPr lang="es-ES" sz="2400" baseline="0" dirty="0" smtClean="0"/>
              <a:t> </a:t>
            </a:r>
            <a:r>
              <a:rPr lang="es-ES" sz="2400" dirty="0" smtClean="0"/>
              <a:t>técnicas de aprendizaje computacional no supervisado, como </a:t>
            </a:r>
            <a:r>
              <a:rPr lang="es-ES" sz="2400" dirty="0" err="1" smtClean="0"/>
              <a:t>clustering</a:t>
            </a:r>
            <a:r>
              <a:rPr lang="es-ES" sz="2400" dirty="0" smtClean="0"/>
              <a:t> o reglas de asociación.</a:t>
            </a:r>
          </a:p>
          <a:p>
            <a:pPr marL="742950" lvl="1" indent="-285750">
              <a:spcBef>
                <a:spcPts val="600"/>
              </a:spcBef>
              <a:buFont typeface="Arial" panose="020B0604020202020204" pitchFamily="34" charset="0"/>
              <a:buChar char="•"/>
            </a:pPr>
            <a:r>
              <a:rPr lang="es-ES" sz="2400" dirty="0" smtClean="0"/>
              <a:t>Automatizar</a:t>
            </a:r>
            <a:r>
              <a:rPr lang="es-ES" sz="2400" baseline="0" dirty="0" smtClean="0"/>
              <a:t> la g</a:t>
            </a:r>
            <a:r>
              <a:rPr lang="es-ES" sz="2400" dirty="0" smtClean="0"/>
              <a:t>eneración de algunos informes extraídos de los datos almacenados.</a:t>
            </a:r>
          </a:p>
          <a:p>
            <a:endParaRPr lang="es-ES_tradnl" dirty="0" smtClean="0"/>
          </a:p>
          <a:p>
            <a:r>
              <a:rPr lang="es-ES_tradnl" dirty="0" smtClean="0"/>
              <a:t>Además incluiremos la capacidad de</a:t>
            </a:r>
            <a:r>
              <a:rPr lang="es-ES_tradnl" baseline="0" dirty="0" smtClean="0"/>
              <a:t> poder utilizar los datos que el INE sigua publicando de la EPA.</a:t>
            </a:r>
            <a:endParaRPr lang="es-ES" dirty="0" smtClean="0"/>
          </a:p>
          <a:p>
            <a:endParaRPr lang="es-ES_tradnl" dirty="0" smtClean="0"/>
          </a:p>
          <a:p>
            <a:r>
              <a:rPr lang="es-ES_tradnl" dirty="0" smtClean="0"/>
              <a:t>Incluimos</a:t>
            </a:r>
            <a:r>
              <a:rPr lang="es-ES_tradnl" baseline="0" dirty="0" smtClean="0"/>
              <a:t> también que la interfaz de uso pues sea amigable, intuitiva, fácil de usar.</a:t>
            </a:r>
            <a:endParaRPr lang="es-ES_tradnl"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23</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Nos planteamos entonces como motivación</a:t>
            </a:r>
            <a:r>
              <a:rPr lang="es-ES_tradnl" baseline="0" dirty="0" smtClean="0"/>
              <a:t> el </a:t>
            </a:r>
            <a:r>
              <a:rPr lang="es-ES_tradnl" baseline="0" dirty="0" err="1" smtClean="0"/>
              <a:t>permir</a:t>
            </a:r>
            <a:r>
              <a:rPr lang="es-ES_tradnl" baseline="0" dirty="0" smtClean="0"/>
              <a:t> un acceso mas simple a la </a:t>
            </a:r>
            <a:r>
              <a:rPr lang="es-ES_tradnl" baseline="0" dirty="0" err="1" smtClean="0"/>
              <a:t>informacion</a:t>
            </a:r>
            <a:r>
              <a:rPr lang="es-ES_tradnl" baseline="0" dirty="0" smtClean="0"/>
              <a:t>, sin la necesidad de tener conocimientos profundos de </a:t>
            </a:r>
            <a:r>
              <a:rPr lang="es-ES_tradnl" baseline="0" dirty="0" err="1" smtClean="0"/>
              <a:t>computacion</a:t>
            </a:r>
            <a:r>
              <a:rPr lang="es-ES_tradnl" baseline="0" dirty="0" smtClean="0"/>
              <a:t>.</a:t>
            </a:r>
          </a:p>
          <a:p>
            <a:endParaRPr lang="es-ES_tradnl" baseline="0" dirty="0" smtClean="0"/>
          </a:p>
          <a:p>
            <a:r>
              <a:rPr lang="es-ES_tradnl" baseline="0" dirty="0" smtClean="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smtClean="0"/>
              <a:t>Interpretar, almacenar y procesar los datos recogidos de la EPA.</a:t>
            </a:r>
          </a:p>
          <a:p>
            <a:pPr marL="742950" lvl="1" indent="-285750">
              <a:spcBef>
                <a:spcPts val="600"/>
              </a:spcBef>
              <a:buFont typeface="Arial" panose="020B0604020202020204" pitchFamily="34" charset="0"/>
              <a:buChar char="•"/>
            </a:pPr>
            <a:r>
              <a:rPr lang="es-ES" sz="2400" dirty="0" smtClean="0"/>
              <a:t>Realizar análisis exploratorio sobre los datos recogidos.</a:t>
            </a:r>
          </a:p>
          <a:p>
            <a:pPr marL="742950" lvl="1" indent="-285750">
              <a:spcBef>
                <a:spcPts val="600"/>
              </a:spcBef>
              <a:buFont typeface="Arial" panose="020B0604020202020204" pitchFamily="34" charset="0"/>
              <a:buChar char="•"/>
            </a:pPr>
            <a:r>
              <a:rPr lang="es-ES" sz="2400" dirty="0" smtClean="0"/>
              <a:t>Aplicación de ciertas</a:t>
            </a:r>
            <a:r>
              <a:rPr lang="es-ES" sz="2400" baseline="0" dirty="0" smtClean="0"/>
              <a:t> </a:t>
            </a:r>
            <a:r>
              <a:rPr lang="es-ES" sz="2400" dirty="0" smtClean="0"/>
              <a:t>técnicas de aprendizaje computacional no supervisado, como </a:t>
            </a:r>
            <a:r>
              <a:rPr lang="es-ES" sz="2400" dirty="0" err="1" smtClean="0"/>
              <a:t>clustering</a:t>
            </a:r>
            <a:r>
              <a:rPr lang="es-ES" sz="2400" dirty="0" smtClean="0"/>
              <a:t> o reglas de asociación.</a:t>
            </a:r>
          </a:p>
          <a:p>
            <a:pPr marL="742950" lvl="1" indent="-285750">
              <a:spcBef>
                <a:spcPts val="600"/>
              </a:spcBef>
              <a:buFont typeface="Arial" panose="020B0604020202020204" pitchFamily="34" charset="0"/>
              <a:buChar char="•"/>
            </a:pPr>
            <a:r>
              <a:rPr lang="es-ES" sz="2400" dirty="0" smtClean="0"/>
              <a:t>Automatizar</a:t>
            </a:r>
            <a:r>
              <a:rPr lang="es-ES" sz="2400" baseline="0" dirty="0" smtClean="0"/>
              <a:t> la g</a:t>
            </a:r>
            <a:r>
              <a:rPr lang="es-ES" sz="2400" dirty="0" smtClean="0"/>
              <a:t>eneración de algunos informes extraídos de los datos almacenados.</a:t>
            </a:r>
          </a:p>
          <a:p>
            <a:endParaRPr lang="es-ES_tradnl" dirty="0" smtClean="0"/>
          </a:p>
          <a:p>
            <a:r>
              <a:rPr lang="es-ES_tradnl" dirty="0" smtClean="0"/>
              <a:t>Además incluiremos la capacidad de</a:t>
            </a:r>
            <a:r>
              <a:rPr lang="es-ES_tradnl" baseline="0" dirty="0" smtClean="0"/>
              <a:t> poder utilizar los datos que el INE sigua publicando de la EPA.</a:t>
            </a:r>
            <a:endParaRPr lang="es-ES" dirty="0" smtClean="0"/>
          </a:p>
          <a:p>
            <a:endParaRPr lang="es-ES_tradnl" dirty="0" smtClean="0"/>
          </a:p>
          <a:p>
            <a:r>
              <a:rPr lang="es-ES_tradnl" dirty="0" smtClean="0"/>
              <a:t>Incluimos</a:t>
            </a:r>
            <a:r>
              <a:rPr lang="es-ES_tradnl" baseline="0" dirty="0" smtClean="0"/>
              <a:t> también que la interfaz de uso pues sea amigable, intuitiva, fácil de usar.</a:t>
            </a:r>
            <a:endParaRPr lang="es-ES_tradnl"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24</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Se plantea el uso de R por</a:t>
            </a:r>
            <a:r>
              <a:rPr lang="es-ES_tradnl" baseline="0" dirty="0" smtClean="0"/>
              <a:t> su creciente </a:t>
            </a:r>
            <a:r>
              <a:rPr lang="es-ES" dirty="0" smtClean="0"/>
              <a:t>popularidad </a:t>
            </a:r>
            <a:r>
              <a:rPr lang="es-ES" dirty="0"/>
              <a:t>en el campo de la computación estadística y sus motores de visualización </a:t>
            </a:r>
            <a:r>
              <a:rPr lang="es-ES" dirty="0" smtClean="0"/>
              <a:t>gráfica.</a:t>
            </a:r>
          </a:p>
          <a:p>
            <a:endParaRPr lang="es-ES" dirty="0" smtClean="0"/>
          </a:p>
          <a:p>
            <a:r>
              <a:rPr lang="es-ES" dirty="0" smtClean="0"/>
              <a:t>R</a:t>
            </a:r>
            <a:r>
              <a:rPr lang="es-ES" baseline="0" dirty="0" smtClean="0"/>
              <a:t> es extensible </a:t>
            </a:r>
            <a:r>
              <a:rPr lang="es-ES" baseline="0" dirty="0" err="1" smtClean="0"/>
              <a:t>atraves</a:t>
            </a:r>
            <a:r>
              <a:rPr lang="es-ES" baseline="0" dirty="0" smtClean="0"/>
              <a:t> de paquetes desarrollados por la comunidad, de los cuales en este proyecto usamos varios de ellos en este proyecto.</a:t>
            </a:r>
          </a:p>
          <a:p>
            <a:endParaRPr lang="es-ES_tradnl" baseline="0" dirty="0" smtClean="0"/>
          </a:p>
          <a:p>
            <a:r>
              <a:rPr lang="es-ES_tradnl" baseline="0" dirty="0" smtClean="0"/>
              <a:t>Como entorno de desarrollo hemos seleccionado </a:t>
            </a:r>
            <a:r>
              <a:rPr lang="es-ES_tradnl" baseline="0" dirty="0" err="1" smtClean="0"/>
              <a:t>Rstudio</a:t>
            </a:r>
            <a:r>
              <a:rPr lang="es-ES_tradnl" baseline="0" dirty="0" smtClean="0"/>
              <a:t> por su </a:t>
            </a:r>
            <a:r>
              <a:rPr lang="es-ES_tradnl" baseline="0" dirty="0" err="1" smtClean="0"/>
              <a:t>integracion</a:t>
            </a:r>
            <a:r>
              <a:rPr lang="es-ES_tradnl" baseline="0" dirty="0" smtClean="0"/>
              <a:t> con muchos de los paquetes mas conocidos de R.</a:t>
            </a:r>
          </a:p>
          <a:p>
            <a:endParaRPr lang="es-ES_tradnl" baseline="0" dirty="0" smtClean="0"/>
          </a:p>
          <a:p>
            <a:r>
              <a:rPr lang="es-ES_tradnl" baseline="0" dirty="0" smtClean="0"/>
              <a:t>Para el almacenamiento de los datos de la EPA hacemos uso de una base de datos </a:t>
            </a:r>
            <a:r>
              <a:rPr lang="es-ES_tradnl" baseline="0" dirty="0" err="1" smtClean="0"/>
              <a:t>SQLite</a:t>
            </a:r>
            <a:r>
              <a:rPr lang="es-ES_tradnl" baseline="0" dirty="0" smtClean="0"/>
              <a:t>.</a:t>
            </a:r>
          </a:p>
          <a:p>
            <a:endParaRPr lang="es-ES_tradnl" baseline="0" dirty="0" smtClean="0"/>
          </a:p>
          <a:p>
            <a:r>
              <a:rPr lang="es-ES_tradnl" baseline="0" dirty="0" smtClean="0"/>
              <a:t>Y como sistema de control de versiones de fichero usamos </a:t>
            </a:r>
            <a:r>
              <a:rPr lang="es-ES_tradnl" baseline="0" dirty="0" err="1" smtClean="0"/>
              <a:t>git</a:t>
            </a:r>
            <a:r>
              <a:rPr lang="es-ES_tradnl" baseline="0" dirty="0" smtClean="0"/>
              <a:t>.</a:t>
            </a:r>
            <a:endParaRPr lang="es-ES" baseline="0" dirty="0" smtClean="0"/>
          </a:p>
          <a:p>
            <a:endParaRPr lang="es-ES_tradnl" baseline="0" dirty="0" smtClean="0"/>
          </a:p>
          <a:p>
            <a:endParaRPr lang="es-ES_tradnl" baseline="0" dirty="0" smtClean="0"/>
          </a:p>
          <a:p>
            <a:endParaRPr lang="es-ES_tradnl" baseline="0" dirty="0" smtClean="0"/>
          </a:p>
          <a:p>
            <a:endParaRPr lang="es-ES" dirty="0"/>
          </a:p>
          <a:p>
            <a:r>
              <a:rPr lang="es-ES" dirty="0"/>
              <a:t>Como entorno de desarrollo se ha elegido </a:t>
            </a:r>
            <a:r>
              <a:rPr lang="es-ES" dirty="0" err="1"/>
              <a:t>RStudio</a:t>
            </a:r>
            <a:r>
              <a:rPr lang="es-ES" dirty="0"/>
              <a:t> [8], debido a su integración con paquetes de uso muy extendido de R, como pueden ser Shiny o </a:t>
            </a:r>
            <a:r>
              <a:rPr lang="es-ES" dirty="0" err="1"/>
              <a:t>RMarkdown</a:t>
            </a:r>
            <a:r>
              <a:rPr lang="es-ES" dirty="0"/>
              <a:t>.</a:t>
            </a:r>
          </a:p>
          <a:p>
            <a:endParaRPr lang="es-ES" dirty="0"/>
          </a:p>
          <a:p>
            <a:endParaRPr lang="es-ES" dirty="0"/>
          </a:p>
          <a:p>
            <a:r>
              <a:rPr lang="es-ES" sz="1200" kern="1200" dirty="0">
                <a:solidFill>
                  <a:schemeClr val="tx1"/>
                </a:solidFill>
                <a:effectLst/>
                <a:latin typeface="+mn-lt"/>
                <a:ea typeface="+mn-ea"/>
                <a:cs typeface="+mn-cs"/>
              </a:rPr>
              <a:t>En concreto, el sistema de gestión de base de datos seleccionado ha sido SQLite [16]. Los principales motivos para su elección han sido, ante todo:</a:t>
            </a:r>
          </a:p>
          <a:p>
            <a:pPr lvl="0"/>
            <a:r>
              <a:rPr lang="es-ES" sz="1200" kern="1200" dirty="0">
                <a:solidFill>
                  <a:schemeClr val="tx1"/>
                </a:solidFill>
                <a:effectLst/>
                <a:latin typeface="+mn-lt"/>
                <a:ea typeface="+mn-ea"/>
                <a:cs typeface="+mn-cs"/>
              </a:rPr>
              <a:t>Funcionamiento sin ningún tipo de configuración ni instalación de ningún servidor dedicado.</a:t>
            </a:r>
          </a:p>
          <a:p>
            <a:pPr lvl="0"/>
            <a:r>
              <a:rPr lang="es-ES" sz="1200" kern="1200" dirty="0">
                <a:solidFill>
                  <a:schemeClr val="tx1"/>
                </a:solidFill>
                <a:effectLst/>
                <a:latin typeface="+mn-lt"/>
                <a:ea typeface="+mn-ea"/>
                <a:cs typeface="+mn-cs"/>
              </a:rPr>
              <a:t>Base de datos </a:t>
            </a:r>
            <a:r>
              <a:rPr lang="es-ES" sz="1200" kern="1200" dirty="0" err="1">
                <a:solidFill>
                  <a:schemeClr val="tx1"/>
                </a:solidFill>
                <a:effectLst/>
                <a:latin typeface="+mn-lt"/>
                <a:ea typeface="+mn-ea"/>
                <a:cs typeface="+mn-cs"/>
              </a:rPr>
              <a:t>autocontenida</a:t>
            </a:r>
            <a:r>
              <a:rPr lang="es-ES" sz="1200" kern="1200" dirty="0">
                <a:solidFill>
                  <a:schemeClr val="tx1"/>
                </a:solidFill>
                <a:effectLst/>
                <a:latin typeface="+mn-lt"/>
                <a:ea typeface="+mn-ea"/>
                <a:cs typeface="+mn-cs"/>
              </a:rPr>
              <a:t> en un único fichero, siendo este trasladable y compatible entre distintas plataformas.</a:t>
            </a:r>
          </a:p>
          <a:p>
            <a:pPr lvl="0"/>
            <a:r>
              <a:rPr lang="es-ES" sz="1200" kern="1200" dirty="0">
                <a:solidFill>
                  <a:schemeClr val="tx1"/>
                </a:solidFill>
                <a:effectLst/>
                <a:latin typeface="+mn-lt"/>
                <a:ea typeface="+mn-ea"/>
                <a:cs typeface="+mn-cs"/>
              </a:rPr>
              <a:t>Código bajo dominio público y libre de copyright.</a:t>
            </a:r>
          </a:p>
          <a:p>
            <a:pPr lvl="0"/>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Git [17] es uno de los sistemas de control de configuración más utilizados hoy día. Ha sido seleccionado entre otros candidatos principalmente por su integración con </a:t>
            </a:r>
            <a:r>
              <a:rPr lang="es-ES" sz="1200" kern="1200" dirty="0" err="1">
                <a:solidFill>
                  <a:schemeClr val="tx1"/>
                </a:solidFill>
                <a:effectLst/>
                <a:latin typeface="+mn-lt"/>
                <a:ea typeface="+mn-ea"/>
                <a:cs typeface="+mn-cs"/>
              </a:rPr>
              <a:t>RStudio</a:t>
            </a:r>
            <a:r>
              <a:rPr lang="es-ES" sz="1200" kern="1200" dirty="0">
                <a:solidFill>
                  <a:schemeClr val="tx1"/>
                </a:solidFill>
                <a:effectLst/>
                <a:latin typeface="+mn-lt"/>
                <a:ea typeface="+mn-ea"/>
                <a:cs typeface="+mn-cs"/>
              </a:rPr>
              <a:t> y por estar familiarizado con el uso del mismo. Git se distribuye como software libre bajo licencia GNU GPL versión 2.</a:t>
            </a:r>
          </a:p>
          <a:p>
            <a:pPr lvl="0"/>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25</a:t>
            </a:fld>
            <a:endParaRPr lang="es-ES" dirty="0"/>
          </a:p>
        </p:txBody>
      </p:sp>
    </p:spTree>
    <p:extLst>
      <p:ext uri="{BB962C8B-B14F-4D97-AF65-F5344CB8AC3E}">
        <p14:creationId xmlns:p14="http://schemas.microsoft.com/office/powerpoint/2010/main" val="4091670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En concreto,</a:t>
            </a:r>
            <a:r>
              <a:rPr lang="es-ES_tradnl" baseline="0" dirty="0" smtClean="0"/>
              <a:t> dentro de los paquetes de R utilizados destaca </a:t>
            </a:r>
            <a:r>
              <a:rPr lang="es-ES_tradnl" baseline="0" dirty="0" err="1" smtClean="0"/>
              <a:t>Shiny</a:t>
            </a:r>
            <a:r>
              <a:rPr lang="es-ES_tradnl" baseline="0" dirty="0" smtClean="0"/>
              <a:t>.</a:t>
            </a:r>
          </a:p>
          <a:p>
            <a:endParaRPr lang="es-ES_tradnl" baseline="0" dirty="0" smtClean="0"/>
          </a:p>
          <a:p>
            <a:r>
              <a:rPr lang="es-ES_tradnl" baseline="0" dirty="0" err="1" smtClean="0"/>
              <a:t>Shiny</a:t>
            </a:r>
            <a:r>
              <a:rPr lang="es-ES_tradnl" baseline="0" dirty="0" smtClean="0"/>
              <a:t> es un </a:t>
            </a:r>
            <a:r>
              <a:rPr lang="es-ES_tradnl" baseline="0" dirty="0" err="1" smtClean="0"/>
              <a:t>framework</a:t>
            </a:r>
            <a:r>
              <a:rPr lang="es-ES_tradnl" baseline="0" dirty="0" smtClean="0"/>
              <a:t> que nos permite definir en R por un lado una interfaz web de usuario y por otro la </a:t>
            </a:r>
            <a:r>
              <a:rPr lang="es-ES_tradnl" baseline="0" dirty="0" err="1" smtClean="0"/>
              <a:t>logica</a:t>
            </a:r>
            <a:r>
              <a:rPr lang="es-ES_tradnl" baseline="0" dirty="0" smtClean="0"/>
              <a:t> de como reaccionará la aplicación a las acciones del usuario.</a:t>
            </a:r>
          </a:p>
          <a:p>
            <a:endParaRPr lang="es-ES_tradnl" baseline="0" dirty="0" smtClean="0"/>
          </a:p>
          <a:p>
            <a:r>
              <a:rPr lang="es-ES_tradnl" baseline="0" dirty="0" smtClean="0"/>
              <a:t>De esta forma, una aplicación escrita con </a:t>
            </a:r>
            <a:r>
              <a:rPr lang="es-ES_tradnl" baseline="0" dirty="0" err="1" smtClean="0"/>
              <a:t>Shiny</a:t>
            </a:r>
            <a:r>
              <a:rPr lang="es-ES_tradnl" baseline="0" dirty="0" smtClean="0"/>
              <a:t> permanece en </a:t>
            </a:r>
            <a:r>
              <a:rPr lang="es-ES_tradnl" baseline="0" dirty="0" err="1" smtClean="0"/>
              <a:t>ejecucion</a:t>
            </a:r>
            <a:r>
              <a:rPr lang="es-ES_tradnl" baseline="0" dirty="0" smtClean="0"/>
              <a:t> en un equipo que hace de servidor, accesible a </a:t>
            </a:r>
            <a:r>
              <a:rPr lang="es-ES_tradnl" baseline="0" dirty="0" err="1" smtClean="0"/>
              <a:t>traves</a:t>
            </a:r>
            <a:r>
              <a:rPr lang="es-ES_tradnl" baseline="0" dirty="0" smtClean="0"/>
              <a:t> de un navegador web.</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26</a:t>
            </a:fld>
            <a:endParaRPr lang="es-ES" dirty="0"/>
          </a:p>
        </p:txBody>
      </p:sp>
    </p:spTree>
    <p:extLst>
      <p:ext uri="{BB962C8B-B14F-4D97-AF65-F5344CB8AC3E}">
        <p14:creationId xmlns:p14="http://schemas.microsoft.com/office/powerpoint/2010/main" val="336255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En concreto,</a:t>
            </a:r>
            <a:r>
              <a:rPr lang="es-ES_tradnl" baseline="0" dirty="0" smtClean="0"/>
              <a:t> dentro de los paquetes de R utilizados destaca </a:t>
            </a:r>
            <a:r>
              <a:rPr lang="es-ES_tradnl" baseline="0" dirty="0" err="1" smtClean="0"/>
              <a:t>Shiny</a:t>
            </a:r>
            <a:r>
              <a:rPr lang="es-ES_tradnl" baseline="0" dirty="0" smtClean="0"/>
              <a:t>.</a:t>
            </a:r>
          </a:p>
          <a:p>
            <a:endParaRPr lang="es-ES_tradnl" baseline="0" dirty="0" smtClean="0"/>
          </a:p>
          <a:p>
            <a:r>
              <a:rPr lang="es-ES_tradnl" baseline="0" dirty="0" err="1" smtClean="0"/>
              <a:t>Shiny</a:t>
            </a:r>
            <a:r>
              <a:rPr lang="es-ES_tradnl" baseline="0" dirty="0" smtClean="0"/>
              <a:t> es un </a:t>
            </a:r>
            <a:r>
              <a:rPr lang="es-ES_tradnl" baseline="0" dirty="0" err="1" smtClean="0"/>
              <a:t>framework</a:t>
            </a:r>
            <a:r>
              <a:rPr lang="es-ES_tradnl" baseline="0" dirty="0" smtClean="0"/>
              <a:t> que nos permite definir en R por un lado una interfaz web de usuario y por otro la </a:t>
            </a:r>
            <a:r>
              <a:rPr lang="es-ES_tradnl" baseline="0" dirty="0" err="1" smtClean="0"/>
              <a:t>logica</a:t>
            </a:r>
            <a:r>
              <a:rPr lang="es-ES_tradnl" baseline="0" dirty="0" smtClean="0"/>
              <a:t> de como reaccionará la aplicación a las acciones del usuario.</a:t>
            </a:r>
          </a:p>
          <a:p>
            <a:endParaRPr lang="es-ES_tradnl" baseline="0" dirty="0" smtClean="0"/>
          </a:p>
          <a:p>
            <a:r>
              <a:rPr lang="es-ES_tradnl" baseline="0" dirty="0" smtClean="0"/>
              <a:t>De esta forma, una aplicación escrita con </a:t>
            </a:r>
            <a:r>
              <a:rPr lang="es-ES_tradnl" baseline="0" dirty="0" err="1" smtClean="0"/>
              <a:t>Shiny</a:t>
            </a:r>
            <a:r>
              <a:rPr lang="es-ES_tradnl" baseline="0" dirty="0" smtClean="0"/>
              <a:t> permanece en </a:t>
            </a:r>
            <a:r>
              <a:rPr lang="es-ES_tradnl" baseline="0" dirty="0" err="1" smtClean="0"/>
              <a:t>ejecucion</a:t>
            </a:r>
            <a:r>
              <a:rPr lang="es-ES_tradnl" baseline="0" dirty="0" smtClean="0"/>
              <a:t> en un equipo que hace de servidor, accesible a </a:t>
            </a:r>
            <a:r>
              <a:rPr lang="es-ES_tradnl" baseline="0" dirty="0" err="1" smtClean="0"/>
              <a:t>traves</a:t>
            </a:r>
            <a:r>
              <a:rPr lang="es-ES_tradnl" baseline="0" dirty="0" smtClean="0"/>
              <a:t> de un navegador web.</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27</a:t>
            </a:fld>
            <a:endParaRPr lang="es-ES" dirty="0"/>
          </a:p>
        </p:txBody>
      </p:sp>
    </p:spTree>
    <p:extLst>
      <p:ext uri="{BB962C8B-B14F-4D97-AF65-F5344CB8AC3E}">
        <p14:creationId xmlns:p14="http://schemas.microsoft.com/office/powerpoint/2010/main" val="336255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smtClean="0"/>
              <a:t>Esta presentación</a:t>
            </a:r>
            <a:r>
              <a:rPr lang="es-ES_tradnl" baseline="0" dirty="0" smtClean="0"/>
              <a:t> se ha planteado con los siguientes puntos:</a:t>
            </a:r>
          </a:p>
          <a:p>
            <a:pPr marL="171450" indent="-171450">
              <a:buFontTx/>
              <a:buChar char="-"/>
            </a:pPr>
            <a:r>
              <a:rPr lang="es-ES_tradnl" baseline="0" dirty="0" smtClean="0"/>
              <a:t>Hablaremos de la </a:t>
            </a:r>
            <a:r>
              <a:rPr lang="es-ES_tradnl" baseline="0" dirty="0" err="1" smtClean="0"/>
              <a:t>motivacion</a:t>
            </a:r>
            <a:r>
              <a:rPr lang="es-ES_tradnl" baseline="0" dirty="0" smtClean="0"/>
              <a:t> del proyecto, así como los objetivos planteados.</a:t>
            </a:r>
          </a:p>
          <a:p>
            <a:pPr marL="171450" indent="-171450">
              <a:buFontTx/>
              <a:buChar char="-"/>
            </a:pPr>
            <a:r>
              <a:rPr lang="es-ES_tradnl" baseline="0" dirty="0" smtClean="0"/>
              <a:t>Otro punto sobre ciertos detalles de la </a:t>
            </a:r>
            <a:r>
              <a:rPr lang="es-ES_tradnl" baseline="0" dirty="0" err="1" smtClean="0"/>
              <a:t>planificacion</a:t>
            </a:r>
            <a:r>
              <a:rPr lang="es-ES_tradnl" baseline="0" dirty="0" smtClean="0"/>
              <a:t> del mismo.</a:t>
            </a:r>
          </a:p>
          <a:p>
            <a:pPr marL="171450" indent="-171450">
              <a:buFontTx/>
              <a:buChar char="-"/>
            </a:pPr>
            <a:r>
              <a:rPr lang="es-ES_tradnl" baseline="0" dirty="0" smtClean="0"/>
              <a:t>En un tercer punto hablaremos de ciertos puntos clave del desarrollo del proyecto.</a:t>
            </a:r>
          </a:p>
          <a:p>
            <a:pPr marL="171450" indent="-171450">
              <a:buFontTx/>
              <a:buChar char="-"/>
            </a:pPr>
            <a:r>
              <a:rPr lang="es-ES_tradnl" baseline="0" dirty="0" smtClean="0"/>
              <a:t>A </a:t>
            </a:r>
            <a:r>
              <a:rPr lang="es-ES_tradnl" baseline="0" dirty="0" err="1" smtClean="0"/>
              <a:t>continuacion</a:t>
            </a:r>
            <a:r>
              <a:rPr lang="es-ES_tradnl" baseline="0" dirty="0" smtClean="0"/>
              <a:t>, haremos una pequeña </a:t>
            </a:r>
            <a:r>
              <a:rPr lang="es-ES_tradnl" baseline="0" dirty="0" err="1" smtClean="0"/>
              <a:t>demostracion</a:t>
            </a:r>
            <a:r>
              <a:rPr lang="es-ES_tradnl" baseline="0" dirty="0" smtClean="0"/>
              <a:t> de la herramienta desarrollada</a:t>
            </a:r>
          </a:p>
          <a:p>
            <a:pPr marL="171450" indent="-171450">
              <a:buFontTx/>
              <a:buChar char="-"/>
            </a:pPr>
            <a:r>
              <a:rPr lang="es-ES_tradnl" baseline="0" dirty="0" smtClean="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28</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smtClean="0"/>
          </a:p>
          <a:p>
            <a:r>
              <a:rPr lang="es-ES" dirty="0" smtClean="0"/>
              <a:t>DEMO:</a:t>
            </a:r>
          </a:p>
          <a:p>
            <a:endParaRPr lang="es-ES" dirty="0" smtClean="0"/>
          </a:p>
          <a:p>
            <a:r>
              <a:rPr lang="es-ES" dirty="0" smtClean="0"/>
              <a:t>1.- Actualizar para incluir el trimestre 2017T2.</a:t>
            </a:r>
          </a:p>
          <a:p>
            <a:endParaRPr lang="es-ES" dirty="0" smtClean="0"/>
          </a:p>
          <a:p>
            <a:r>
              <a:rPr lang="es-ES" dirty="0" smtClean="0"/>
              <a:t>2.- ¿Distribución de la cantidad de meses desde la </a:t>
            </a:r>
            <a:r>
              <a:rPr lang="es-ES" dirty="0" err="1" smtClean="0"/>
              <a:t>renovacion</a:t>
            </a:r>
            <a:r>
              <a:rPr lang="es-ES" dirty="0" smtClean="0"/>
              <a:t> del contrato?</a:t>
            </a:r>
          </a:p>
          <a:p>
            <a:r>
              <a:rPr lang="es-ES" dirty="0" smtClean="0"/>
              <a:t>    ¿Como varia el numero de horas pactadas por contrato entre hombres y mujeres?</a:t>
            </a:r>
          </a:p>
          <a:p>
            <a:r>
              <a:rPr lang="es-ES" dirty="0" smtClean="0"/>
              <a:t>    ¿Diferencias entre la edad de fin de estudios dependiendo del nivel de estudio?</a:t>
            </a:r>
          </a:p>
          <a:p>
            <a:endParaRPr lang="es-ES" dirty="0" smtClean="0"/>
          </a:p>
          <a:p>
            <a:r>
              <a:rPr lang="es-ES" dirty="0" smtClean="0"/>
              <a:t>3.- Dos variables: ¿Comparar Horas pactadas con horas que </a:t>
            </a:r>
            <a:r>
              <a:rPr lang="es-ES" dirty="0" err="1" smtClean="0"/>
              <a:t>desearia</a:t>
            </a:r>
            <a:r>
              <a:rPr lang="es-ES" dirty="0" smtClean="0"/>
              <a:t> trabajar?</a:t>
            </a:r>
          </a:p>
          <a:p>
            <a:endParaRPr lang="es-ES" dirty="0" smtClean="0"/>
          </a:p>
          <a:p>
            <a:r>
              <a:rPr lang="es-ES" dirty="0" smtClean="0"/>
              <a:t>?.- Generar nota de prensa del periodo 2016T3.</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29</a:t>
            </a:fld>
            <a:endParaRPr lang="es-ES" dirty="0"/>
          </a:p>
        </p:txBody>
      </p:sp>
    </p:spTree>
    <p:extLst>
      <p:ext uri="{BB962C8B-B14F-4D97-AF65-F5344CB8AC3E}">
        <p14:creationId xmlns:p14="http://schemas.microsoft.com/office/powerpoint/2010/main" val="910101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smtClean="0"/>
              <a:t>Esta presentación</a:t>
            </a:r>
            <a:r>
              <a:rPr lang="es-ES_tradnl" baseline="0" dirty="0" smtClean="0"/>
              <a:t> se ha planteado con los siguientes puntos:</a:t>
            </a:r>
          </a:p>
          <a:p>
            <a:pPr marL="171450" indent="-171450">
              <a:buFontTx/>
              <a:buChar char="-"/>
            </a:pPr>
            <a:r>
              <a:rPr lang="es-ES_tradnl" baseline="0" dirty="0" smtClean="0"/>
              <a:t>Hablaremos de la </a:t>
            </a:r>
            <a:r>
              <a:rPr lang="es-ES_tradnl" baseline="0" dirty="0" err="1" smtClean="0"/>
              <a:t>motivacion</a:t>
            </a:r>
            <a:r>
              <a:rPr lang="es-ES_tradnl" baseline="0" dirty="0" smtClean="0"/>
              <a:t> del proyecto, así como los objetivos planteados.</a:t>
            </a:r>
          </a:p>
          <a:p>
            <a:pPr marL="171450" indent="-171450">
              <a:buFontTx/>
              <a:buChar char="-"/>
            </a:pPr>
            <a:r>
              <a:rPr lang="es-ES_tradnl" baseline="0" dirty="0" smtClean="0"/>
              <a:t>Otro punto sobre ciertos detalles de la </a:t>
            </a:r>
            <a:r>
              <a:rPr lang="es-ES_tradnl" baseline="0" dirty="0" err="1" smtClean="0"/>
              <a:t>planificacion</a:t>
            </a:r>
            <a:r>
              <a:rPr lang="es-ES_tradnl" baseline="0" dirty="0" smtClean="0"/>
              <a:t> del mismo.</a:t>
            </a:r>
          </a:p>
          <a:p>
            <a:pPr marL="171450" indent="-171450">
              <a:buFontTx/>
              <a:buChar char="-"/>
            </a:pPr>
            <a:r>
              <a:rPr lang="es-ES_tradnl" baseline="0" dirty="0" smtClean="0"/>
              <a:t>En un tercer punto hablaremos de ciertos puntos clave del desarrollo del proyecto.</a:t>
            </a:r>
          </a:p>
          <a:p>
            <a:pPr marL="171450" indent="-171450">
              <a:buFontTx/>
              <a:buChar char="-"/>
            </a:pPr>
            <a:r>
              <a:rPr lang="es-ES_tradnl" baseline="0" dirty="0" smtClean="0"/>
              <a:t>A </a:t>
            </a:r>
            <a:r>
              <a:rPr lang="es-ES_tradnl" baseline="0" dirty="0" err="1" smtClean="0"/>
              <a:t>continuacion</a:t>
            </a:r>
            <a:r>
              <a:rPr lang="es-ES_tradnl" baseline="0" dirty="0" smtClean="0"/>
              <a:t>, haremos una pequeña </a:t>
            </a:r>
            <a:r>
              <a:rPr lang="es-ES_tradnl" baseline="0" dirty="0" err="1" smtClean="0"/>
              <a:t>demostracion</a:t>
            </a:r>
            <a:r>
              <a:rPr lang="es-ES_tradnl" baseline="0" dirty="0" smtClean="0"/>
              <a:t> de la herramienta desarrollada</a:t>
            </a:r>
          </a:p>
          <a:p>
            <a:pPr marL="171450" indent="-171450">
              <a:buFontTx/>
              <a:buChar char="-"/>
            </a:pPr>
            <a:r>
              <a:rPr lang="es-ES_tradnl" baseline="0" dirty="0" smtClean="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smtClean="0"/>
              <a:t>Esta presentación</a:t>
            </a:r>
            <a:r>
              <a:rPr lang="es-ES_tradnl" baseline="0" dirty="0" smtClean="0"/>
              <a:t> se ha planteado con los siguientes puntos:</a:t>
            </a:r>
          </a:p>
          <a:p>
            <a:pPr marL="171450" indent="-171450">
              <a:buFontTx/>
              <a:buChar char="-"/>
            </a:pPr>
            <a:r>
              <a:rPr lang="es-ES_tradnl" baseline="0" dirty="0" smtClean="0"/>
              <a:t>Hablaremos de la </a:t>
            </a:r>
            <a:r>
              <a:rPr lang="es-ES_tradnl" baseline="0" dirty="0" err="1" smtClean="0"/>
              <a:t>motivacion</a:t>
            </a:r>
            <a:r>
              <a:rPr lang="es-ES_tradnl" baseline="0" dirty="0" smtClean="0"/>
              <a:t> del proyecto, así como los objetivos planteados.</a:t>
            </a:r>
          </a:p>
          <a:p>
            <a:pPr marL="171450" indent="-171450">
              <a:buFontTx/>
              <a:buChar char="-"/>
            </a:pPr>
            <a:r>
              <a:rPr lang="es-ES_tradnl" baseline="0" dirty="0" smtClean="0"/>
              <a:t>Otro punto sobre ciertos detalles de la </a:t>
            </a:r>
            <a:r>
              <a:rPr lang="es-ES_tradnl" baseline="0" dirty="0" err="1" smtClean="0"/>
              <a:t>planificacion</a:t>
            </a:r>
            <a:r>
              <a:rPr lang="es-ES_tradnl" baseline="0" dirty="0" smtClean="0"/>
              <a:t> del mismo.</a:t>
            </a:r>
          </a:p>
          <a:p>
            <a:pPr marL="171450" indent="-171450">
              <a:buFontTx/>
              <a:buChar char="-"/>
            </a:pPr>
            <a:r>
              <a:rPr lang="es-ES_tradnl" baseline="0" dirty="0" smtClean="0"/>
              <a:t>En un tercer punto hablaremos de ciertos puntos clave del desarrollo del proyecto.</a:t>
            </a:r>
          </a:p>
          <a:p>
            <a:pPr marL="171450" indent="-171450">
              <a:buFontTx/>
              <a:buChar char="-"/>
            </a:pPr>
            <a:r>
              <a:rPr lang="es-ES_tradnl" baseline="0" dirty="0" smtClean="0"/>
              <a:t>A </a:t>
            </a:r>
            <a:r>
              <a:rPr lang="es-ES_tradnl" baseline="0" dirty="0" err="1" smtClean="0"/>
              <a:t>continuacion</a:t>
            </a:r>
            <a:r>
              <a:rPr lang="es-ES_tradnl" baseline="0" dirty="0" smtClean="0"/>
              <a:t>, haremos una pequeña </a:t>
            </a:r>
            <a:r>
              <a:rPr lang="es-ES_tradnl" baseline="0" dirty="0" err="1" smtClean="0"/>
              <a:t>demostracion</a:t>
            </a:r>
            <a:r>
              <a:rPr lang="es-ES_tradnl" baseline="0" dirty="0" smtClean="0"/>
              <a:t> de la herramienta desarrollada</a:t>
            </a:r>
          </a:p>
          <a:p>
            <a:pPr marL="171450" indent="-171450">
              <a:buFontTx/>
              <a:buChar char="-"/>
            </a:pPr>
            <a:r>
              <a:rPr lang="es-ES_tradnl" baseline="0" dirty="0" smtClean="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30</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285750" indent="-285750">
              <a:spcBef>
                <a:spcPts val="1800"/>
              </a:spcBef>
              <a:buFontTx/>
              <a:buChar char="-"/>
            </a:pPr>
            <a:r>
              <a:rPr lang="es-ES" sz="1200" dirty="0" smtClean="0"/>
              <a:t>Presentado EPA Explorer, un programa para procesado, </a:t>
            </a:r>
            <a:r>
              <a:rPr lang="es-ES" sz="1200" dirty="0" err="1" smtClean="0"/>
              <a:t>analisis</a:t>
            </a:r>
            <a:r>
              <a:rPr lang="es-ES" sz="1200" dirty="0" smtClean="0"/>
              <a:t>, ...</a:t>
            </a:r>
          </a:p>
          <a:p>
            <a:pPr marL="285750" indent="-285750">
              <a:spcBef>
                <a:spcPts val="1800"/>
              </a:spcBef>
              <a:buFontTx/>
              <a:buChar char="-"/>
            </a:pPr>
            <a:r>
              <a:rPr lang="es-ES" sz="1200" dirty="0" smtClean="0"/>
              <a:t>Recuerdo de motivación: destinado a equipos de investigación, gente que quiera profundizas, </a:t>
            </a:r>
            <a:r>
              <a:rPr lang="es-ES" sz="1200" dirty="0" err="1" smtClean="0"/>
              <a:t>etc</a:t>
            </a:r>
            <a:r>
              <a:rPr lang="es-ES" sz="1200" dirty="0" smtClean="0"/>
              <a:t> etc.</a:t>
            </a:r>
          </a:p>
          <a:p>
            <a:pPr marL="285750" indent="-285750">
              <a:spcBef>
                <a:spcPts val="1800"/>
              </a:spcBef>
              <a:buFontTx/>
              <a:buChar char="-"/>
            </a:pPr>
            <a:r>
              <a:rPr lang="es-ES" sz="1200" dirty="0" smtClean="0"/>
              <a:t>Interfaz intuitiva, </a:t>
            </a:r>
            <a:r>
              <a:rPr lang="es-ES" sz="1200" dirty="0" err="1" smtClean="0"/>
              <a:t>etc</a:t>
            </a:r>
            <a:endParaRPr lang="es-ES" sz="1200" dirty="0" smtClean="0"/>
          </a:p>
          <a:p>
            <a:pPr marL="285750" indent="-285750">
              <a:spcBef>
                <a:spcPts val="1800"/>
              </a:spcBef>
              <a:buFontTx/>
              <a:buChar char="-"/>
            </a:pPr>
            <a:r>
              <a:rPr lang="es-ES" sz="1200" dirty="0" smtClean="0"/>
              <a:t>Se ha intentado dar un enfoque muy visual que ayude al </a:t>
            </a:r>
            <a:r>
              <a:rPr lang="es-ES" sz="1200" dirty="0" err="1" smtClean="0"/>
              <a:t>analisis</a:t>
            </a:r>
            <a:r>
              <a:rPr lang="es-ES" sz="1200" dirty="0" smtClean="0"/>
              <a:t> de los datos.</a:t>
            </a:r>
          </a:p>
          <a:p>
            <a:pPr marL="285750" indent="-285750">
              <a:spcBef>
                <a:spcPts val="1800"/>
              </a:spcBef>
              <a:buFontTx/>
              <a:buChar char="-"/>
            </a:pPr>
            <a:r>
              <a:rPr lang="es-ES" sz="1200" dirty="0" err="1" smtClean="0"/>
              <a:t>Valoracion</a:t>
            </a:r>
            <a:r>
              <a:rPr lang="es-ES" sz="1200" dirty="0" smtClean="0"/>
              <a:t> sobre las </a:t>
            </a:r>
            <a:r>
              <a:rPr lang="es-ES" sz="1200" dirty="0" err="1" smtClean="0"/>
              <a:t>tecnologias</a:t>
            </a:r>
            <a:endParaRPr lang="es-ES" sz="1200" dirty="0" smtClean="0"/>
          </a:p>
          <a:p>
            <a:pPr marL="285750" indent="-285750">
              <a:spcBef>
                <a:spcPts val="1800"/>
              </a:spcBef>
              <a:buFontTx/>
              <a:buChar char="-"/>
            </a:pPr>
            <a:r>
              <a:rPr lang="es-ES" sz="1200" dirty="0" err="1" smtClean="0"/>
              <a:t>Valoracion</a:t>
            </a:r>
            <a:r>
              <a:rPr lang="es-ES" sz="1200" dirty="0" smtClean="0"/>
              <a:t> sobre las </a:t>
            </a:r>
            <a:r>
              <a:rPr lang="es-ES" sz="1200" dirty="0" err="1" smtClean="0"/>
              <a:t>metodologia</a:t>
            </a:r>
            <a:r>
              <a:rPr lang="es-ES" sz="1200" dirty="0" smtClean="0"/>
              <a:t>, ha sido acertado por que tal</a:t>
            </a:r>
            <a:endParaRPr lang="es-ES" sz="1200" u="sng" dirty="0" smtClean="0"/>
          </a:p>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31</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32</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33</a:t>
            </a:fld>
            <a:endParaRPr lang="es-ES" dirty="0"/>
          </a:p>
        </p:txBody>
      </p:sp>
    </p:spTree>
    <p:extLst>
      <p:ext uri="{BB962C8B-B14F-4D97-AF65-F5344CB8AC3E}">
        <p14:creationId xmlns:p14="http://schemas.microsoft.com/office/powerpoint/2010/main" val="943406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34</a:t>
            </a:fld>
            <a:endParaRPr lang="es-ES" dirty="0"/>
          </a:p>
        </p:txBody>
      </p:sp>
    </p:spTree>
    <p:extLst>
      <p:ext uri="{BB962C8B-B14F-4D97-AF65-F5344CB8AC3E}">
        <p14:creationId xmlns:p14="http://schemas.microsoft.com/office/powerpoint/2010/main" val="2657671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35</a:t>
            </a:fld>
            <a:endParaRPr lang="es-ES" dirty="0"/>
          </a:p>
        </p:txBody>
      </p:sp>
    </p:spTree>
    <p:extLst>
      <p:ext uri="{BB962C8B-B14F-4D97-AF65-F5344CB8AC3E}">
        <p14:creationId xmlns:p14="http://schemas.microsoft.com/office/powerpoint/2010/main" val="2497132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36</a:t>
            </a:fld>
            <a:endParaRPr lang="es-ES" dirty="0"/>
          </a:p>
        </p:txBody>
      </p:sp>
    </p:spTree>
    <p:extLst>
      <p:ext uri="{BB962C8B-B14F-4D97-AF65-F5344CB8AC3E}">
        <p14:creationId xmlns:p14="http://schemas.microsoft.com/office/powerpoint/2010/main" val="2353913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cuanto al diseño de la interfaz de la herramienta se plantea un menú distribuido en pestañas con las principales funcionalidades que ofrece.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37</a:t>
            </a:fld>
            <a:endParaRPr lang="es-ES" dirty="0"/>
          </a:p>
        </p:txBody>
      </p:sp>
    </p:spTree>
    <p:extLst>
      <p:ext uri="{BB962C8B-B14F-4D97-AF65-F5344CB8AC3E}">
        <p14:creationId xmlns:p14="http://schemas.microsoft.com/office/powerpoint/2010/main" val="1003320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modelo aplicación que haga uso de Shiny se compone de varios ficheros de código fuente (scripts), donde destacan principalmente dos de ellos:</a:t>
            </a:r>
          </a:p>
          <a:p>
            <a:pPr marL="171450" lvl="0" indent="-171450">
              <a:buFontTx/>
              <a:buChar char="-"/>
            </a:pPr>
            <a:r>
              <a:rPr lang="es-ES" sz="1200" kern="1200" dirty="0" err="1">
                <a:solidFill>
                  <a:schemeClr val="tx1"/>
                </a:solidFill>
                <a:effectLst/>
                <a:latin typeface="+mn-lt"/>
                <a:ea typeface="+mn-ea"/>
                <a:cs typeface="+mn-cs"/>
              </a:rPr>
              <a:t>ui.R</a:t>
            </a:r>
            <a:r>
              <a:rPr lang="es-ES" sz="1200" kern="1200" dirty="0">
                <a:solidFill>
                  <a:schemeClr val="tx1"/>
                </a:solidFill>
                <a:effectLst/>
                <a:latin typeface="+mn-lt"/>
                <a:ea typeface="+mn-ea"/>
                <a:cs typeface="+mn-cs"/>
              </a:rPr>
              <a:t>: Script que define la interfaz de usuario. Encajando con la vista en nuestro patrón MVC, este fichero contendrá la información necesaria para construir la interfaz, la definición de los formularios de entradas para las distintas operaciones, así como las salidas devueltas por el modelo.</a:t>
            </a:r>
          </a:p>
          <a:p>
            <a:pPr marL="171450" lvl="0" indent="-171450">
              <a:buFontTx/>
              <a:buChar char="-"/>
            </a:pP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Script de servidor. Correspondiendo a la parte Modelo del patrón MVC, el fichero </a:t>
            </a: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contiene los distintos scripts que serán ejecutados de forma reactiva a las acciones del usuario sobre la interfaz. Shiny ejecutará estos scripts devolviendo sus resultados a la interfaz que se encargará de mostrarlas al usuario.</a:t>
            </a:r>
          </a:p>
          <a:p>
            <a:r>
              <a:rPr lang="es-ES" sz="1200" kern="1200" dirty="0">
                <a:solidFill>
                  <a:schemeClr val="tx1"/>
                </a:solidFill>
                <a:effectLst/>
                <a:latin typeface="+mn-lt"/>
                <a:ea typeface="+mn-ea"/>
                <a:cs typeface="+mn-cs"/>
              </a:rPr>
              <a:t>En el MVC tradicional, el controlador es necesario y explícito. Este define qué hacer cuando se reciben las solicitudes de los usuarios y qué recursos se van a movilizar para llevar a cabo las tareas necesarias descritas en el modelo. En este entorno reactivo, el controlador se convierte en una caja negra controlado por el </a:t>
            </a:r>
            <a:r>
              <a:rPr lang="es-ES" sz="1200" kern="1200" dirty="0" err="1">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38</a:t>
            </a:fld>
            <a:endParaRPr lang="es-ES" dirty="0"/>
          </a:p>
        </p:txBody>
      </p:sp>
    </p:spTree>
    <p:extLst>
      <p:ext uri="{BB962C8B-B14F-4D97-AF65-F5344CB8AC3E}">
        <p14:creationId xmlns:p14="http://schemas.microsoft.com/office/powerpoint/2010/main" val="4219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el siguiente ejemplo vemos por ejemplo la vista de </a:t>
            </a:r>
            <a:r>
              <a:rPr lang="es-ES" dirty="0" err="1"/>
              <a:t>Exploracion</a:t>
            </a:r>
            <a:r>
              <a:rPr lang="es-ES" dirty="0"/>
              <a:t> de una única variable donde se solicitan entradas que provocan una visualización concreta en las salidas, y ciertos parámetros ajustables para variar la visualización actual.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39</a:t>
            </a:fld>
            <a:endParaRPr lang="es-ES" dirty="0"/>
          </a:p>
        </p:txBody>
      </p:sp>
    </p:spTree>
    <p:extLst>
      <p:ext uri="{BB962C8B-B14F-4D97-AF65-F5344CB8AC3E}">
        <p14:creationId xmlns:p14="http://schemas.microsoft.com/office/powerpoint/2010/main" val="4113531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Para empezar, para poner un poco en contexto, hablaremos de la encuesta de </a:t>
            </a:r>
            <a:r>
              <a:rPr lang="es-ES_tradnl" dirty="0" err="1" smtClean="0"/>
              <a:t>poblacion</a:t>
            </a:r>
            <a:r>
              <a:rPr lang="es-ES_tradnl" dirty="0" smtClean="0"/>
              <a:t> activa (o EPA).</a:t>
            </a:r>
          </a:p>
          <a:p>
            <a:endParaRPr lang="es-ES_tradnl"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smtClean="0"/>
              <a:t>Esta Encuesta,</a:t>
            </a:r>
            <a:r>
              <a:rPr lang="es-ES_tradnl" baseline="0" dirty="0" smtClean="0"/>
              <a:t> elaborada por el Instituto Nacional de </a:t>
            </a:r>
            <a:r>
              <a:rPr lang="es-ES_tradnl" baseline="0" dirty="0" err="1" smtClean="0"/>
              <a:t>Estadistica</a:t>
            </a:r>
            <a:r>
              <a:rPr lang="es-ES_tradnl" baseline="0" dirty="0" smtClean="0"/>
              <a:t>, es un estudio destinado a capturar datos sobre el mercado de trabajo. </a:t>
            </a:r>
            <a:r>
              <a:rPr lang="es-ES" sz="1200" kern="1200" dirty="0" smtClean="0">
                <a:solidFill>
                  <a:schemeClr val="tx1"/>
                </a:solidFill>
                <a:effectLst/>
                <a:latin typeface="+mn-lt"/>
                <a:ea typeface="+mn-ea"/>
                <a:cs typeface="+mn-cs"/>
              </a:rPr>
              <a:t>Los datos se recogen con periodicidad trimestral mediante entrevista personal o telefónica, y s</a:t>
            </a:r>
            <a:r>
              <a:rPr lang="es-ES_tradnl" baseline="0" dirty="0" smtClean="0"/>
              <a:t>e </a:t>
            </a:r>
            <a:r>
              <a:rPr lang="es-ES_tradnl" baseline="0" dirty="0" err="1" smtClean="0"/>
              <a:t>ultiliza</a:t>
            </a:r>
            <a:r>
              <a:rPr lang="es-ES_tradnl" baseline="0" dirty="0" smtClean="0"/>
              <a:t> principalmente para calcular la tasa de desempleo. Este seria un ejemplo de </a:t>
            </a:r>
            <a:r>
              <a:rPr lang="es-ES_tradnl" baseline="0" dirty="0" err="1" smtClean="0"/>
              <a:t>informacion</a:t>
            </a:r>
            <a:r>
              <a:rPr lang="es-ES_tradnl" baseline="0" dirty="0" smtClean="0"/>
              <a:t> </a:t>
            </a:r>
            <a:r>
              <a:rPr lang="es-ES_tradnl" baseline="0" dirty="0" err="1" smtClean="0"/>
              <a:t>extraida</a:t>
            </a:r>
            <a:r>
              <a:rPr lang="es-ES_tradnl" baseline="0" dirty="0" smtClean="0"/>
              <a:t> de la EPA</a:t>
            </a:r>
            <a:endParaRPr lang="es-ES" dirty="0"/>
          </a:p>
          <a:p>
            <a:endParaRPr lang="es-ES" dirty="0"/>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a:t>
            </a:fld>
            <a:endParaRPr lang="es-ES" dirty="0"/>
          </a:p>
        </p:txBody>
      </p:sp>
    </p:spTree>
    <p:extLst>
      <p:ext uri="{BB962C8B-B14F-4D97-AF65-F5344CB8AC3E}">
        <p14:creationId xmlns:p14="http://schemas.microsoft.com/office/powerpoint/2010/main" val="2957697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smtClean="0"/>
              <a:t>Para</a:t>
            </a:r>
            <a:r>
              <a:rPr lang="es-ES" baseline="0" dirty="0" smtClean="0"/>
              <a:t> ilustrar el funcionamiento de </a:t>
            </a:r>
            <a:r>
              <a:rPr lang="es-ES" baseline="0" dirty="0" err="1" smtClean="0"/>
              <a:t>Shiny</a:t>
            </a:r>
            <a:r>
              <a:rPr lang="es-ES" baseline="0" dirty="0" smtClean="0"/>
              <a:t> mostramos en el siguiente ejemplo…</a:t>
            </a:r>
            <a:endParaRPr lang="es-ES" dirty="0" smtClean="0"/>
          </a:p>
          <a:p>
            <a:endParaRPr lang="es-ES" dirty="0" smtClean="0"/>
          </a:p>
          <a:p>
            <a:r>
              <a:rPr lang="es-ES" dirty="0" smtClean="0"/>
              <a:t>facilitar </a:t>
            </a:r>
            <a:r>
              <a:rPr lang="es-ES" dirty="0"/>
              <a:t>la estructura cliente servidor se ha utilizado el </a:t>
            </a:r>
            <a:r>
              <a:rPr lang="es-ES" dirty="0" err="1"/>
              <a:t>framework</a:t>
            </a:r>
            <a:r>
              <a:rPr lang="es-ES" dirty="0"/>
              <a:t>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40</a:t>
            </a:fld>
            <a:endParaRPr lang="es-ES" dirty="0"/>
          </a:p>
        </p:txBody>
      </p:sp>
    </p:spTree>
    <p:extLst>
      <p:ext uri="{BB962C8B-B14F-4D97-AF65-F5344CB8AC3E}">
        <p14:creationId xmlns:p14="http://schemas.microsoft.com/office/powerpoint/2010/main" val="32100924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41</a:t>
            </a:fld>
            <a:endParaRPr lang="es-ES" dirty="0"/>
          </a:p>
        </p:txBody>
      </p:sp>
    </p:spTree>
    <p:extLst>
      <p:ext uri="{BB962C8B-B14F-4D97-AF65-F5344CB8AC3E}">
        <p14:creationId xmlns:p14="http://schemas.microsoft.com/office/powerpoint/2010/main" val="1347454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la misma información que en el punto anterior pero ilustrado en forma de diagrama de Gantt. En el puede observarse como dos iteraciones se solaparon en el tiempo, ya que tienen naturalezas similares. El exportador documental usa visualizaciones generadas por el Análisis de datos que podían aprovecharse.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42</a:t>
            </a:fld>
            <a:endParaRPr lang="es-ES" dirty="0"/>
          </a:p>
        </p:txBody>
      </p:sp>
    </p:spTree>
    <p:extLst>
      <p:ext uri="{BB962C8B-B14F-4D97-AF65-F5344CB8AC3E}">
        <p14:creationId xmlns:p14="http://schemas.microsoft.com/office/powerpoint/2010/main" val="149280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43</a:t>
            </a:fld>
            <a:endParaRPr lang="es-ES" dirty="0"/>
          </a:p>
        </p:txBody>
      </p:sp>
    </p:spTree>
    <p:extLst>
      <p:ext uri="{BB962C8B-B14F-4D97-AF65-F5344CB8AC3E}">
        <p14:creationId xmlns:p14="http://schemas.microsoft.com/office/powerpoint/2010/main" val="24361571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El servidor mantiene en ejecución varias sesiones de R que satisfacen las distintas peticiones de cálculo realizadas por navegadores de los usuarios. Shiny gestionará las sesiones de R (o </a:t>
            </a:r>
            <a:r>
              <a:rPr lang="es-ES" sz="1200" kern="1200" dirty="0" err="1">
                <a:solidFill>
                  <a:schemeClr val="tx1"/>
                </a:solidFill>
                <a:effectLst/>
                <a:latin typeface="+mn-lt"/>
                <a:ea typeface="+mn-ea"/>
                <a:cs typeface="+mn-cs"/>
              </a:rPr>
              <a:t>workers</a:t>
            </a:r>
            <a:r>
              <a:rPr lang="es-ES" sz="1200" kern="1200" dirty="0">
                <a:solidFill>
                  <a:schemeClr val="tx1"/>
                </a:solidFill>
                <a:effectLst/>
                <a:latin typeface="+mn-lt"/>
                <a:ea typeface="+mn-ea"/>
                <a:cs typeface="+mn-cs"/>
              </a:rPr>
              <a:t>) necesarias para satisfacer la demanda, como puede verse en la figura 5</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44</a:t>
            </a:fld>
            <a:endParaRPr lang="es-ES" dirty="0"/>
          </a:p>
        </p:txBody>
      </p:sp>
    </p:spTree>
    <p:extLst>
      <p:ext uri="{BB962C8B-B14F-4D97-AF65-F5344CB8AC3E}">
        <p14:creationId xmlns:p14="http://schemas.microsoft.com/office/powerpoint/2010/main" val="1053461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El INE ofrece en su web una herramienta simple de </a:t>
            </a:r>
            <a:r>
              <a:rPr lang="es-ES_tradnl" dirty="0" err="1" smtClean="0"/>
              <a:t>analisis</a:t>
            </a:r>
            <a:r>
              <a:rPr lang="es-ES_tradnl" baseline="0" dirty="0" smtClean="0"/>
              <a:t> de datos para Windows llamada PC-Axis. Esta herramienta se limita a presentar tablas y </a:t>
            </a:r>
            <a:r>
              <a:rPr lang="es-ES_tradnl" baseline="0" dirty="0" err="1" smtClean="0"/>
              <a:t>graficos</a:t>
            </a:r>
            <a:r>
              <a:rPr lang="es-ES_tradnl" baseline="0" dirty="0" smtClean="0"/>
              <a:t> simples, pensado principalmente para terminar volcando los datos en una Excel.</a:t>
            </a:r>
            <a:endParaRPr lang="es-ES"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5</a:t>
            </a:fld>
            <a:endParaRPr lang="es-ES" dirty="0"/>
          </a:p>
        </p:txBody>
      </p:sp>
    </p:spTree>
    <p:extLst>
      <p:ext uri="{BB962C8B-B14F-4D97-AF65-F5344CB8AC3E}">
        <p14:creationId xmlns:p14="http://schemas.microsoft.com/office/powerpoint/2010/main" val="1790854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Nos planteamos entonces como motivación</a:t>
            </a:r>
            <a:r>
              <a:rPr lang="es-ES_tradnl" baseline="0" dirty="0" smtClean="0"/>
              <a:t> el </a:t>
            </a:r>
            <a:r>
              <a:rPr lang="es-ES_tradnl" baseline="0" dirty="0" err="1" smtClean="0"/>
              <a:t>permir</a:t>
            </a:r>
            <a:r>
              <a:rPr lang="es-ES_tradnl" baseline="0" dirty="0" smtClean="0"/>
              <a:t> un acceso mas simple a la </a:t>
            </a:r>
            <a:r>
              <a:rPr lang="es-ES_tradnl" baseline="0" dirty="0" err="1" smtClean="0"/>
              <a:t>informacion</a:t>
            </a:r>
            <a:r>
              <a:rPr lang="es-ES_tradnl" baseline="0" dirty="0" smtClean="0"/>
              <a:t>, sin la necesidad de tener conocimientos profundos de </a:t>
            </a:r>
            <a:r>
              <a:rPr lang="es-ES_tradnl" baseline="0" dirty="0" err="1" smtClean="0"/>
              <a:t>computacion</a:t>
            </a:r>
            <a:r>
              <a:rPr lang="es-ES_tradnl" baseline="0" dirty="0" smtClean="0"/>
              <a:t>.</a:t>
            </a:r>
          </a:p>
          <a:p>
            <a:endParaRPr lang="es-ES_tradnl" baseline="0" dirty="0" smtClean="0"/>
          </a:p>
          <a:p>
            <a:r>
              <a:rPr lang="es-ES_tradnl" baseline="0" dirty="0" smtClean="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smtClean="0"/>
              <a:t>Interpretar, almacenar y procesar los datos recogidos de la EPA.</a:t>
            </a:r>
          </a:p>
          <a:p>
            <a:pPr marL="742950" lvl="1" indent="-285750">
              <a:spcBef>
                <a:spcPts val="600"/>
              </a:spcBef>
              <a:buFont typeface="Arial" panose="020B0604020202020204" pitchFamily="34" charset="0"/>
              <a:buChar char="•"/>
            </a:pPr>
            <a:r>
              <a:rPr lang="es-ES" sz="2400" dirty="0" smtClean="0"/>
              <a:t>Realizar análisis exploratorio sobre los datos recogidos.</a:t>
            </a:r>
          </a:p>
          <a:p>
            <a:pPr marL="742950" lvl="1" indent="-285750">
              <a:spcBef>
                <a:spcPts val="600"/>
              </a:spcBef>
              <a:buFont typeface="Arial" panose="020B0604020202020204" pitchFamily="34" charset="0"/>
              <a:buChar char="•"/>
            </a:pPr>
            <a:r>
              <a:rPr lang="es-ES" sz="2400" dirty="0" smtClean="0"/>
              <a:t>Aplicación de ciertas</a:t>
            </a:r>
            <a:r>
              <a:rPr lang="es-ES" sz="2400" baseline="0" dirty="0" smtClean="0"/>
              <a:t> </a:t>
            </a:r>
            <a:r>
              <a:rPr lang="es-ES" sz="2400" dirty="0" smtClean="0"/>
              <a:t>técnicas de aprendizaje computacional no supervisado, como </a:t>
            </a:r>
            <a:r>
              <a:rPr lang="es-ES" sz="2400" dirty="0" err="1" smtClean="0"/>
              <a:t>clustering</a:t>
            </a:r>
            <a:r>
              <a:rPr lang="es-ES" sz="2400" dirty="0" smtClean="0"/>
              <a:t> o reglas de asociación.</a:t>
            </a:r>
          </a:p>
          <a:p>
            <a:pPr marL="742950" lvl="1" indent="-285750">
              <a:spcBef>
                <a:spcPts val="600"/>
              </a:spcBef>
              <a:buFont typeface="Arial" panose="020B0604020202020204" pitchFamily="34" charset="0"/>
              <a:buChar char="•"/>
            </a:pPr>
            <a:r>
              <a:rPr lang="es-ES" sz="2400" dirty="0" smtClean="0"/>
              <a:t>Automatizar</a:t>
            </a:r>
            <a:r>
              <a:rPr lang="es-ES" sz="2400" baseline="0" dirty="0" smtClean="0"/>
              <a:t> la g</a:t>
            </a:r>
            <a:r>
              <a:rPr lang="es-ES" sz="2400" dirty="0" smtClean="0"/>
              <a:t>eneración de algunos informes extraídos de los datos almacenados.</a:t>
            </a:r>
          </a:p>
          <a:p>
            <a:endParaRPr lang="es-ES_tradnl" dirty="0" smtClean="0"/>
          </a:p>
          <a:p>
            <a:r>
              <a:rPr lang="es-ES_tradnl" dirty="0" smtClean="0"/>
              <a:t>Además incluiremos la capacidad de</a:t>
            </a:r>
            <a:r>
              <a:rPr lang="es-ES_tradnl" baseline="0" dirty="0" smtClean="0"/>
              <a:t> poder utilizar los datos que el INE sigua publicando de la EPA.</a:t>
            </a:r>
            <a:endParaRPr lang="es-ES" dirty="0" smtClean="0"/>
          </a:p>
          <a:p>
            <a:endParaRPr lang="es-ES_tradnl" dirty="0" smtClean="0"/>
          </a:p>
          <a:p>
            <a:r>
              <a:rPr lang="es-ES_tradnl" dirty="0" smtClean="0"/>
              <a:t>Incluimos</a:t>
            </a:r>
            <a:r>
              <a:rPr lang="es-ES_tradnl" baseline="0" dirty="0" smtClean="0"/>
              <a:t> también que la interfaz de uso pues sea amigable, intuitiva, fácil de usar.</a:t>
            </a:r>
            <a:endParaRPr lang="es-ES_tradnl"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6</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Nos planteamos entonces como motivación</a:t>
            </a:r>
            <a:r>
              <a:rPr lang="es-ES_tradnl" baseline="0" dirty="0" smtClean="0"/>
              <a:t> el </a:t>
            </a:r>
            <a:r>
              <a:rPr lang="es-ES_tradnl" baseline="0" dirty="0" err="1" smtClean="0"/>
              <a:t>permir</a:t>
            </a:r>
            <a:r>
              <a:rPr lang="es-ES_tradnl" baseline="0" dirty="0" smtClean="0"/>
              <a:t> un acceso mas simple a la </a:t>
            </a:r>
            <a:r>
              <a:rPr lang="es-ES_tradnl" baseline="0" dirty="0" err="1" smtClean="0"/>
              <a:t>informacion</a:t>
            </a:r>
            <a:r>
              <a:rPr lang="es-ES_tradnl" baseline="0" dirty="0" smtClean="0"/>
              <a:t>, sin la necesidad de tener conocimientos profundos de </a:t>
            </a:r>
            <a:r>
              <a:rPr lang="es-ES_tradnl" baseline="0" dirty="0" err="1" smtClean="0"/>
              <a:t>computacion</a:t>
            </a:r>
            <a:r>
              <a:rPr lang="es-ES_tradnl" baseline="0" dirty="0" smtClean="0"/>
              <a:t>.</a:t>
            </a:r>
          </a:p>
          <a:p>
            <a:endParaRPr lang="es-ES_tradnl" baseline="0" dirty="0" smtClean="0"/>
          </a:p>
          <a:p>
            <a:r>
              <a:rPr lang="es-ES_tradnl" baseline="0" dirty="0" smtClean="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smtClean="0"/>
              <a:t>Interpretar, almacenar y procesar los datos recogidos de la EPA.</a:t>
            </a:r>
          </a:p>
          <a:p>
            <a:pPr marL="742950" lvl="1" indent="-285750">
              <a:spcBef>
                <a:spcPts val="600"/>
              </a:spcBef>
              <a:buFont typeface="Arial" panose="020B0604020202020204" pitchFamily="34" charset="0"/>
              <a:buChar char="•"/>
            </a:pPr>
            <a:r>
              <a:rPr lang="es-ES" sz="2400" dirty="0" smtClean="0"/>
              <a:t>Realizar análisis exploratorio sobre los datos recogidos.</a:t>
            </a:r>
          </a:p>
          <a:p>
            <a:pPr marL="742950" lvl="1" indent="-285750">
              <a:spcBef>
                <a:spcPts val="600"/>
              </a:spcBef>
              <a:buFont typeface="Arial" panose="020B0604020202020204" pitchFamily="34" charset="0"/>
              <a:buChar char="•"/>
            </a:pPr>
            <a:r>
              <a:rPr lang="es-ES" sz="2400" dirty="0" smtClean="0"/>
              <a:t>Aplicación de ciertas</a:t>
            </a:r>
            <a:r>
              <a:rPr lang="es-ES" sz="2400" baseline="0" dirty="0" smtClean="0"/>
              <a:t> </a:t>
            </a:r>
            <a:r>
              <a:rPr lang="es-ES" sz="2400" dirty="0" smtClean="0"/>
              <a:t>técnicas de aprendizaje computacional no supervisado, como </a:t>
            </a:r>
            <a:r>
              <a:rPr lang="es-ES" sz="2400" dirty="0" err="1" smtClean="0"/>
              <a:t>clustering</a:t>
            </a:r>
            <a:r>
              <a:rPr lang="es-ES" sz="2400" dirty="0" smtClean="0"/>
              <a:t> o reglas de asociación.</a:t>
            </a:r>
          </a:p>
          <a:p>
            <a:pPr marL="742950" lvl="1" indent="-285750">
              <a:spcBef>
                <a:spcPts val="600"/>
              </a:spcBef>
              <a:buFont typeface="Arial" panose="020B0604020202020204" pitchFamily="34" charset="0"/>
              <a:buChar char="•"/>
            </a:pPr>
            <a:r>
              <a:rPr lang="es-ES" sz="2400" dirty="0" smtClean="0"/>
              <a:t>Automatizar</a:t>
            </a:r>
            <a:r>
              <a:rPr lang="es-ES" sz="2400" baseline="0" dirty="0" smtClean="0"/>
              <a:t> la g</a:t>
            </a:r>
            <a:r>
              <a:rPr lang="es-ES" sz="2400" dirty="0" smtClean="0"/>
              <a:t>eneración de algunos informes extraídos de los datos almacenados.</a:t>
            </a:r>
          </a:p>
          <a:p>
            <a:endParaRPr lang="es-ES_tradnl" dirty="0" smtClean="0"/>
          </a:p>
          <a:p>
            <a:r>
              <a:rPr lang="es-ES_tradnl" dirty="0" smtClean="0"/>
              <a:t>Además incluiremos la capacidad de</a:t>
            </a:r>
            <a:r>
              <a:rPr lang="es-ES_tradnl" baseline="0" dirty="0" smtClean="0"/>
              <a:t> poder utilizar los datos que el INE sigua publicando de la EPA.</a:t>
            </a:r>
            <a:endParaRPr lang="es-ES" dirty="0" smtClean="0"/>
          </a:p>
          <a:p>
            <a:endParaRPr lang="es-ES_tradnl" dirty="0" smtClean="0"/>
          </a:p>
          <a:p>
            <a:r>
              <a:rPr lang="es-ES_tradnl" dirty="0" smtClean="0"/>
              <a:t>Incluimos</a:t>
            </a:r>
            <a:r>
              <a:rPr lang="es-ES_tradnl" baseline="0" dirty="0" smtClean="0"/>
              <a:t> también que la interfaz de uso pues sea amigable, intuitiva, fácil de usar.</a:t>
            </a:r>
            <a:endParaRPr lang="es-ES_tradnl"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7</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smtClean="0"/>
              <a:t>Esta presentación</a:t>
            </a:r>
            <a:r>
              <a:rPr lang="es-ES_tradnl" baseline="0" dirty="0" smtClean="0"/>
              <a:t> se ha planteado con los siguientes puntos:</a:t>
            </a:r>
          </a:p>
          <a:p>
            <a:pPr marL="171450" indent="-171450">
              <a:buFontTx/>
              <a:buChar char="-"/>
            </a:pPr>
            <a:r>
              <a:rPr lang="es-ES_tradnl" baseline="0" dirty="0" smtClean="0"/>
              <a:t>Hablaremos de la </a:t>
            </a:r>
            <a:r>
              <a:rPr lang="es-ES_tradnl" baseline="0" dirty="0" err="1" smtClean="0"/>
              <a:t>motivacion</a:t>
            </a:r>
            <a:r>
              <a:rPr lang="es-ES_tradnl" baseline="0" dirty="0" smtClean="0"/>
              <a:t> del proyecto, así como los objetivos planteados.</a:t>
            </a:r>
          </a:p>
          <a:p>
            <a:pPr marL="171450" indent="-171450">
              <a:buFontTx/>
              <a:buChar char="-"/>
            </a:pPr>
            <a:r>
              <a:rPr lang="es-ES_tradnl" baseline="0" dirty="0" smtClean="0"/>
              <a:t>Otro punto sobre ciertos detalles de la </a:t>
            </a:r>
            <a:r>
              <a:rPr lang="es-ES_tradnl" baseline="0" dirty="0" err="1" smtClean="0"/>
              <a:t>planificacion</a:t>
            </a:r>
            <a:r>
              <a:rPr lang="es-ES_tradnl" baseline="0" dirty="0" smtClean="0"/>
              <a:t> del mismo.</a:t>
            </a:r>
          </a:p>
          <a:p>
            <a:pPr marL="171450" indent="-171450">
              <a:buFontTx/>
              <a:buChar char="-"/>
            </a:pPr>
            <a:r>
              <a:rPr lang="es-ES_tradnl" baseline="0" dirty="0" smtClean="0"/>
              <a:t>En un tercer punto hablaremos de ciertos puntos clave del desarrollo del proyecto.</a:t>
            </a:r>
          </a:p>
          <a:p>
            <a:pPr marL="171450" indent="-171450">
              <a:buFontTx/>
              <a:buChar char="-"/>
            </a:pPr>
            <a:r>
              <a:rPr lang="es-ES_tradnl" baseline="0" dirty="0" smtClean="0"/>
              <a:t>A </a:t>
            </a:r>
            <a:r>
              <a:rPr lang="es-ES_tradnl" baseline="0" dirty="0" err="1" smtClean="0"/>
              <a:t>continuacion</a:t>
            </a:r>
            <a:r>
              <a:rPr lang="es-ES_tradnl" baseline="0" dirty="0" smtClean="0"/>
              <a:t>, haremos una pequeña </a:t>
            </a:r>
            <a:r>
              <a:rPr lang="es-ES_tradnl" baseline="0" dirty="0" err="1" smtClean="0"/>
              <a:t>demostracion</a:t>
            </a:r>
            <a:r>
              <a:rPr lang="es-ES_tradnl" baseline="0" dirty="0" smtClean="0"/>
              <a:t> de la herramienta desarrollada</a:t>
            </a:r>
          </a:p>
          <a:p>
            <a:pPr marL="171450" indent="-171450">
              <a:buFontTx/>
              <a:buChar char="-"/>
            </a:pPr>
            <a:r>
              <a:rPr lang="es-ES_tradnl" baseline="0" dirty="0" smtClean="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8</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smtClean="0"/>
              <a:t>Hablando de la planificación del proyecto,</a:t>
            </a:r>
            <a:r>
              <a:rPr lang="es-ES" baseline="0" dirty="0" smtClean="0"/>
              <a:t> en concreto de la </a:t>
            </a:r>
            <a:r>
              <a:rPr lang="es-ES" baseline="0" dirty="0" err="1" smtClean="0"/>
              <a:t>metodologia</a:t>
            </a:r>
            <a:r>
              <a:rPr lang="es-ES" baseline="0" dirty="0" smtClean="0"/>
              <a:t> de desarrollo utilizada, se ha optado por un modelo de desarrollo de tipo incremental. Este se </a:t>
            </a:r>
            <a:r>
              <a:rPr lang="es-ES" baseline="0" dirty="0" err="1" smtClean="0"/>
              <a:t>cartacteriza</a:t>
            </a:r>
            <a:r>
              <a:rPr lang="es-ES" baseline="0" dirty="0" smtClean="0"/>
              <a:t> por definir una serie de iteraciones donde al final de cada una se obtiene una </a:t>
            </a:r>
            <a:r>
              <a:rPr lang="es-ES" baseline="0" dirty="0" err="1" smtClean="0"/>
              <a:t>version</a:t>
            </a:r>
            <a:r>
              <a:rPr lang="es-ES" baseline="0" dirty="0" smtClean="0"/>
              <a:t> funcional de la aplicación con un conjunto concreto de funcionalidad.</a:t>
            </a:r>
          </a:p>
          <a:p>
            <a:endParaRPr lang="es-ES_tradnl" baseline="0" dirty="0" smtClean="0"/>
          </a:p>
          <a:p>
            <a:r>
              <a:rPr lang="es-ES_tradnl" baseline="0" dirty="0" smtClean="0"/>
              <a:t>Este modelo parece adecuado para nuestro proyecto en </a:t>
            </a:r>
            <a:r>
              <a:rPr lang="es-ES_tradnl" baseline="0" dirty="0" err="1" smtClean="0"/>
              <a:t>cuestion</a:t>
            </a:r>
            <a:r>
              <a:rPr lang="es-ES_tradnl" baseline="0" dirty="0" smtClean="0"/>
              <a:t>, al estar planteado como un conjunto de herramientas aparentemente independientes sobre un mismo conjunto de datos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9</a:t>
            </a:fld>
            <a:endParaRPr lang="es-ES" dirty="0"/>
          </a:p>
        </p:txBody>
      </p:sp>
    </p:spTree>
    <p:extLst>
      <p:ext uri="{BB962C8B-B14F-4D97-AF65-F5344CB8AC3E}">
        <p14:creationId xmlns:p14="http://schemas.microsoft.com/office/powerpoint/2010/main" val="38163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Picture 2" descr="\\DROBO-FS\QuickDrops\JB\PPTX NG\Droplets\LightingOverlay.png">
            <a:extLst>
              <a:ext uri="{FF2B5EF4-FFF2-40B4-BE49-F238E27FC236}">
                <a16:creationId xmlns="" xmlns:a16="http://schemas.microsoft.com/office/drawing/2014/main" id="{BB2D9638-EDAA-452D-B8E9-76EDB852D265}"/>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3"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7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 xmlns:a16="http://schemas.microsoft.com/office/drawing/2014/main" id="{773916EC-B53F-4095-9EDD-26FC18F0654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8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 xmlns:a16="http://schemas.microsoft.com/office/drawing/2014/main" id="{E59FC717-03B1-4EF9-8C14-64CCC0F5C5FD}"/>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91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Picture 2" descr="\\DROBO-FS\QuickDrops\JB\PPTX NG\Droplets\LightingOverlay.png">
            <a:extLst>
              <a:ext uri="{FF2B5EF4-FFF2-40B4-BE49-F238E27FC236}">
                <a16:creationId xmlns="" xmlns:a16="http://schemas.microsoft.com/office/drawing/2014/main" id="{BCD924DC-8B74-4338-A94A-1C7FABD6244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9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 xmlns:a16="http://schemas.microsoft.com/office/drawing/2014/main" id="{287775C8-476D-453C-A5B5-DC48C825545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10/4/2017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4" name="Picture 2" descr="\\DROBO-FS\QuickDrops\JB\PPTX NG\Droplets\LightingOverlay.png">
            <a:extLst>
              <a:ext uri="{FF2B5EF4-FFF2-40B4-BE49-F238E27FC236}">
                <a16:creationId xmlns="" xmlns:a16="http://schemas.microsoft.com/office/drawing/2014/main" id="{B4051DFC-68E6-4EAE-9204-D15EC9C64AE4}"/>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41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10/4/2017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7" name="Picture 2" descr="\\DROBO-FS\QuickDrops\JB\PPTX NG\Droplets\LightingOverlay.png">
            <a:extLst>
              <a:ext uri="{FF2B5EF4-FFF2-40B4-BE49-F238E27FC236}">
                <a16:creationId xmlns="" xmlns:a16="http://schemas.microsoft.com/office/drawing/2014/main" id="{262D40C3-2F55-45C0-9D33-68B4872A0C7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42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 xmlns:a16="http://schemas.microsoft.com/office/drawing/2014/main" id="{1DE70837-6AB2-4EB4-95FE-1788667BFBB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54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10" name="Picture 2" descr="\\DROBO-FS\QuickDrops\JB\PPTX NG\Droplets\LightingOverlay.png">
            <a:extLst>
              <a:ext uri="{FF2B5EF4-FFF2-40B4-BE49-F238E27FC236}">
                <a16:creationId xmlns="" xmlns:a16="http://schemas.microsoft.com/office/drawing/2014/main" id="{A7263DB3-5F45-4A4E-A63B-2A39A8C2D96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Droplets-SD-Content-R1d.png">
            <a:extLst>
              <a:ext uri="{FF2B5EF4-FFF2-40B4-BE49-F238E27FC236}">
                <a16:creationId xmlns="" xmlns:a16="http://schemas.microsoft.com/office/drawing/2014/main" id="{5CB1D05B-5BA2-435D-8EC2-C6382F45EF4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9060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 xmlns:a16="http://schemas.microsoft.com/office/drawing/2014/main" id="{4AE98F2D-F613-4F2A-BEA5-5E73007DD25C}"/>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6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F39F4F5-F4D2-4D2A-AB60-88D37ADCB869}"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 xmlns:a16="http://schemas.microsoft.com/office/drawing/2014/main" id="{E64C476D-6EA0-4DD8-BFD8-04539BCA98C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8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 xmlns:a16="http://schemas.microsoft.com/office/drawing/2014/main" id="{FAC113B1-0728-4CFA-9FD0-6F086F28038F}"/>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5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10/4/2017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pic>
        <p:nvPicPr>
          <p:cNvPr id="11" name="Picture 2" descr="\\DROBO-FS\QuickDrops\JB\PPTX NG\Droplets\LightingOverlay.png">
            <a:extLst>
              <a:ext uri="{FF2B5EF4-FFF2-40B4-BE49-F238E27FC236}">
                <a16:creationId xmlns="" xmlns:a16="http://schemas.microsoft.com/office/drawing/2014/main" id="{9F483685-90B5-46AE-8B86-502564A856D6}"/>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10/4/2017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7" name="Picture 2" descr="\\DROBO-FS\QuickDrops\JB\PPTX NG\Droplets\LightingOverlay.png">
            <a:extLst>
              <a:ext uri="{FF2B5EF4-FFF2-40B4-BE49-F238E27FC236}">
                <a16:creationId xmlns="" xmlns:a16="http://schemas.microsoft.com/office/drawing/2014/main" id="{3B652FAF-E18A-44B8-8571-1CFE72785B2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1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884882-FB12-4BC8-9960-9AD8104D7FAE}" type="datetimeFigureOut">
              <a:rPr lang="en-US" smtClean="0"/>
              <a:t>10/4/2017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pic>
        <p:nvPicPr>
          <p:cNvPr id="6" name="Picture 2" descr="\\DROBO-FS\QuickDrops\JB\PPTX NG\Droplets\LightingOverlay.png">
            <a:extLst>
              <a:ext uri="{FF2B5EF4-FFF2-40B4-BE49-F238E27FC236}">
                <a16:creationId xmlns="" xmlns:a16="http://schemas.microsoft.com/office/drawing/2014/main" id="{7C6D86A9-83AE-489A-803C-E561AE2AA21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 xmlns:a16="http://schemas.microsoft.com/office/drawing/2014/main" id="{6BB96B7D-248E-491E-840E-F7EFDFC8D28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00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 xmlns:a16="http://schemas.microsoft.com/office/drawing/2014/main" id="{F6B66F00-0400-47C9-9E89-88DE2A513FF0}"/>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1CF1133-3259-4C45-BABA-5B62D9C6F78D}" type="datetimeFigureOut">
              <a:rPr lang="en-US" smtClean="0"/>
              <a:t>10/4/2017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
              </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9857447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28000"/>
                <a:lumOff val="72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465386" y="1922117"/>
            <a:ext cx="9530860" cy="2509213"/>
          </a:xfrm>
        </p:spPr>
        <p:txBody>
          <a:bodyPr>
            <a:normAutofit/>
          </a:bodyPr>
          <a:lstStyle/>
          <a:p>
            <a:r>
              <a:rPr lang="es-ES" sz="3600" dirty="0"/>
              <a:t>Software de preparación, procesado y análisis de datos de la EPA</a:t>
            </a:r>
          </a:p>
        </p:txBody>
      </p:sp>
      <p:sp>
        <p:nvSpPr>
          <p:cNvPr id="3" name="Subtítulo 2"/>
          <p:cNvSpPr>
            <a:spLocks noGrp="1"/>
          </p:cNvSpPr>
          <p:nvPr>
            <p:ph type="subTitle" idx="1"/>
          </p:nvPr>
        </p:nvSpPr>
        <p:spPr>
          <a:xfrm>
            <a:off x="1804533" y="4343400"/>
            <a:ext cx="8689976" cy="1371599"/>
          </a:xfrm>
        </p:spPr>
        <p:txBody>
          <a:bodyPr/>
          <a:lstStyle/>
          <a:p>
            <a:r>
              <a:rPr lang="es-ES" dirty="0"/>
              <a:t>Proyecto Fin de Carrera</a:t>
            </a:r>
          </a:p>
        </p:txBody>
      </p:sp>
      <p:pic>
        <p:nvPicPr>
          <p:cNvPr id="1030" name="Picture 6" descr="Resultado de imagen de universidad de cádi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p:cNvSpPr txBox="1">
            <a:spLocks/>
          </p:cNvSpPr>
          <p:nvPr/>
        </p:nvSpPr>
        <p:spPr>
          <a:xfrm>
            <a:off x="4491738" y="5042493"/>
            <a:ext cx="3315583" cy="301658"/>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s-ES" dirty="0">
                <a:solidFill>
                  <a:schemeClr val="tx1">
                    <a:lumMod val="95000"/>
                  </a:schemeClr>
                </a:solidFill>
              </a:rPr>
              <a:t>José Saúco Delgado</a:t>
            </a:r>
          </a:p>
        </p:txBody>
      </p:sp>
      <p:sp>
        <p:nvSpPr>
          <p:cNvPr id="7" name="Subtítulo 2">
            <a:extLst>
              <a:ext uri="{FF2B5EF4-FFF2-40B4-BE49-F238E27FC236}">
                <a16:creationId xmlns="" xmlns:a16="http://schemas.microsoft.com/office/drawing/2014/main" id="{9719150C-A15C-468E-9E6D-794A35485442}"/>
              </a:ext>
            </a:extLst>
          </p:cNvPr>
          <p:cNvSpPr txBox="1">
            <a:spLocks/>
          </p:cNvSpPr>
          <p:nvPr/>
        </p:nvSpPr>
        <p:spPr>
          <a:xfrm>
            <a:off x="8411197" y="5539686"/>
            <a:ext cx="3239088" cy="930900"/>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b="1" dirty="0" smtClean="0">
                <a:solidFill>
                  <a:schemeClr val="tx1">
                    <a:lumMod val="95000"/>
                  </a:schemeClr>
                </a:solidFill>
              </a:rPr>
              <a:t>Tutores</a:t>
            </a:r>
            <a:endParaRPr lang="es-ES" b="1" dirty="0">
              <a:solidFill>
                <a:schemeClr val="tx1">
                  <a:lumMod val="95000"/>
                </a:schemeClr>
              </a:solidFill>
            </a:endParaRPr>
          </a:p>
          <a:p>
            <a:r>
              <a:rPr lang="es-ES" dirty="0">
                <a:solidFill>
                  <a:schemeClr val="tx1">
                    <a:lumMod val="95000"/>
                  </a:schemeClr>
                </a:solidFill>
              </a:rPr>
              <a:t>Dª. Elisa Guerrero Vázquez</a:t>
            </a:r>
          </a:p>
          <a:p>
            <a:r>
              <a:rPr lang="es-ES" dirty="0">
                <a:solidFill>
                  <a:schemeClr val="tx1">
                    <a:lumMod val="95000"/>
                  </a:schemeClr>
                </a:solidFill>
              </a:rPr>
              <a:t>D. Andrés Yáñez Escolano</a:t>
            </a:r>
          </a:p>
        </p:txBody>
      </p:sp>
      <p:pic>
        <p:nvPicPr>
          <p:cNvPr id="8" name="Picture 2" descr="D:\workarea\epa_explorer\mem\logo\logo epa explorer final.png">
            <a:extLst>
              <a:ext uri="{FF2B5EF4-FFF2-40B4-BE49-F238E27FC236}">
                <a16:creationId xmlns=""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4558" y="910723"/>
            <a:ext cx="5109939" cy="268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967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 xmlns:a16="http://schemas.microsoft.com/office/drawing/2014/main" id="{8E070362-FF56-4DEE-A259-484E5C1C6F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sp>
        <p:nvSpPr>
          <p:cNvPr id="10" name="Rectángulo 9">
            <a:extLst>
              <a:ext uri="{FF2B5EF4-FFF2-40B4-BE49-F238E27FC236}">
                <a16:creationId xmlns="" xmlns:a16="http://schemas.microsoft.com/office/drawing/2014/main" id="{6EA308CA-9C3C-4659-B1AB-0C6BF0F780B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B910092A-A255-4547-BB17-E12335125EA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 xmlns:a16="http://schemas.microsoft.com/office/drawing/2014/main" id="{235394A8-7844-4EC3-9194-3553A9D2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 xmlns:a16="http://schemas.microsoft.com/office/drawing/2014/main" id="{235AD57F-9787-42F2-8FE5-1A351F2184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a 7">
            <a:extLst>
              <a:ext uri="{FF2B5EF4-FFF2-40B4-BE49-F238E27FC236}">
                <a16:creationId xmlns=""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2816816360"/>
              </p:ext>
            </p:extLst>
          </p:nvPr>
        </p:nvGraphicFramePr>
        <p:xfrm>
          <a:off x="2977111" y="1219396"/>
          <a:ext cx="8030857" cy="4389120"/>
        </p:xfrm>
        <a:graphic>
          <a:graphicData uri="http://schemas.openxmlformats.org/drawingml/2006/table">
            <a:tbl>
              <a:tblPr firstRow="1" firstCol="1" bandRow="1">
                <a:tableStyleId>{9D7B26C5-4107-4FEC-AEDC-1716B250A1EF}</a:tableStyleId>
              </a:tblPr>
              <a:tblGrid>
                <a:gridCol w="4291196">
                  <a:extLst>
                    <a:ext uri="{9D8B030D-6E8A-4147-A177-3AD203B41FA5}">
                      <a16:colId xmlns="" xmlns:a16="http://schemas.microsoft.com/office/drawing/2014/main" val="3756444116"/>
                    </a:ext>
                  </a:extLst>
                </a:gridCol>
                <a:gridCol w="1981200">
                  <a:extLst>
                    <a:ext uri="{9D8B030D-6E8A-4147-A177-3AD203B41FA5}">
                      <a16:colId xmlns="" xmlns:a16="http://schemas.microsoft.com/office/drawing/2014/main" val="661221149"/>
                    </a:ext>
                  </a:extLst>
                </a:gridCol>
                <a:gridCol w="1758461"/>
              </a:tblGrid>
              <a:tr h="375709">
                <a:tc>
                  <a:txBody>
                    <a:bodyPr/>
                    <a:lstStyle/>
                    <a:p>
                      <a:pPr marL="0" algn="ctr">
                        <a:lnSpc>
                          <a:spcPct val="200000"/>
                        </a:lnSpc>
                        <a:spcBef>
                          <a:spcPts val="600"/>
                        </a:spcBef>
                        <a:spcAft>
                          <a:spcPts val="600"/>
                        </a:spcAft>
                      </a:pPr>
                      <a:r>
                        <a:rPr lang="es-ES" sz="1600" b="1" kern="1200" dirty="0" smtClean="0">
                          <a:solidFill>
                            <a:schemeClr val="tx1"/>
                          </a:solidFill>
                          <a:effectLst/>
                          <a:latin typeface="+mn-lt"/>
                          <a:ea typeface="+mn-ea"/>
                          <a:cs typeface="+mn-cs"/>
                        </a:rPr>
                        <a:t>Iteraciones</a:t>
                      </a:r>
                      <a:endParaRPr lang="es-ES" sz="1600" b="1" kern="1200" dirty="0">
                        <a:solidFill>
                          <a:schemeClr val="tx1"/>
                        </a:solidFill>
                        <a:effectLst/>
                        <a:latin typeface="+mn-lt"/>
                        <a:ea typeface="+mn-ea"/>
                        <a:cs typeface="+mn-cs"/>
                      </a:endParaRPr>
                    </a:p>
                  </a:txBody>
                  <a:tcPr marL="68580" marR="68580" marT="0" marB="0"/>
                </a:tc>
                <a:tc>
                  <a:txBody>
                    <a:bodyPr/>
                    <a:lstStyle/>
                    <a:p>
                      <a:pPr marL="0" algn="ctr">
                        <a:lnSpc>
                          <a:spcPct val="200000"/>
                        </a:lnSpc>
                        <a:spcBef>
                          <a:spcPts val="600"/>
                        </a:spcBef>
                        <a:spcAft>
                          <a:spcPts val="600"/>
                        </a:spcAft>
                      </a:pPr>
                      <a:r>
                        <a:rPr lang="es-ES" sz="1600" b="1" kern="1200" dirty="0">
                          <a:solidFill>
                            <a:schemeClr val="tx1"/>
                          </a:solidFill>
                          <a:effectLst/>
                          <a:latin typeface="+mn-lt"/>
                          <a:ea typeface="+mn-ea"/>
                          <a:cs typeface="+mn-cs"/>
                        </a:rPr>
                        <a:t>Estimados</a:t>
                      </a:r>
                    </a:p>
                  </a:txBody>
                  <a:tcPr marL="68580" marR="68580" marT="0" marB="0"/>
                </a:tc>
                <a:tc>
                  <a:txBody>
                    <a:bodyPr/>
                    <a:lstStyle/>
                    <a:p>
                      <a:pPr marL="0" algn="ctr">
                        <a:lnSpc>
                          <a:spcPct val="200000"/>
                        </a:lnSpc>
                        <a:spcBef>
                          <a:spcPts val="600"/>
                        </a:spcBef>
                        <a:spcAft>
                          <a:spcPts val="600"/>
                        </a:spcAft>
                      </a:pPr>
                      <a:r>
                        <a:rPr lang="es-ES" sz="1600" b="1" kern="1200" dirty="0">
                          <a:solidFill>
                            <a:schemeClr val="tx1"/>
                          </a:solidFill>
                          <a:effectLst/>
                          <a:latin typeface="+mn-lt"/>
                          <a:ea typeface="+mn-ea"/>
                          <a:cs typeface="+mn-cs"/>
                        </a:rPr>
                        <a:t>Reales</a:t>
                      </a:r>
                    </a:p>
                  </a:txBody>
                  <a:tcPr marL="68580" marR="68580" marT="0" marB="0"/>
                </a:tc>
                <a:extLst>
                  <a:ext uri="{0D108BD9-81ED-4DB2-BD59-A6C34878D82A}">
                    <a16:rowId xmlns="" xmlns:a16="http://schemas.microsoft.com/office/drawing/2014/main" val="2432673530"/>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1º: Interpretación de los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50</a:t>
                      </a:r>
                    </a:p>
                  </a:txBody>
                  <a:tcPr marL="68580" marR="68580" marT="0" marB="0"/>
                </a:tc>
                <a:tc>
                  <a:txBody>
                    <a:bodyPr/>
                    <a:lstStyle/>
                    <a:p>
                      <a:pPr marL="0" algn="ctr">
                        <a:lnSpc>
                          <a:spcPct val="200000"/>
                        </a:lnSpc>
                        <a:spcBef>
                          <a:spcPts val="600"/>
                        </a:spcBef>
                        <a:spcAft>
                          <a:spcPts val="600"/>
                        </a:spcAft>
                      </a:pPr>
                      <a:r>
                        <a:rPr lang="es-ES" sz="1600" kern="1200">
                          <a:solidFill>
                            <a:schemeClr val="tx1"/>
                          </a:solidFill>
                          <a:effectLst/>
                          <a:latin typeface="+mn-lt"/>
                          <a:ea typeface="+mn-ea"/>
                          <a:cs typeface="+mn-cs"/>
                        </a:rPr>
                        <a:t>60 (+10)</a:t>
                      </a:r>
                    </a:p>
                  </a:txBody>
                  <a:tcPr marL="68580" marR="68580" marT="0" marB="0"/>
                </a:tc>
                <a:extLst>
                  <a:ext uri="{0D108BD9-81ED-4DB2-BD59-A6C34878D82A}">
                    <a16:rowId xmlns="" xmlns:a16="http://schemas.microsoft.com/office/drawing/2014/main" val="4115906051"/>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2º: Diseño de la base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25</a:t>
                      </a:r>
                    </a:p>
                  </a:txBody>
                  <a:tcPr marL="68580" marR="68580" marT="0" marB="0"/>
                </a:tc>
                <a:tc>
                  <a:txBody>
                    <a:bodyPr/>
                    <a:lstStyle/>
                    <a:p>
                      <a:pPr marL="0" algn="ctr">
                        <a:lnSpc>
                          <a:spcPct val="200000"/>
                        </a:lnSpc>
                        <a:spcBef>
                          <a:spcPts val="600"/>
                        </a:spcBef>
                        <a:spcAft>
                          <a:spcPts val="600"/>
                        </a:spcAft>
                      </a:pPr>
                      <a:r>
                        <a:rPr lang="es-ES" sz="1600" kern="1200">
                          <a:solidFill>
                            <a:schemeClr val="tx1"/>
                          </a:solidFill>
                          <a:effectLst/>
                          <a:latin typeface="+mn-lt"/>
                          <a:ea typeface="+mn-ea"/>
                          <a:cs typeface="+mn-cs"/>
                        </a:rPr>
                        <a:t>30 (+5)</a:t>
                      </a:r>
                    </a:p>
                  </a:txBody>
                  <a:tcPr marL="68580" marR="68580" marT="0" marB="0"/>
                </a:tc>
                <a:extLst>
                  <a:ext uri="{0D108BD9-81ED-4DB2-BD59-A6C34878D82A}">
                    <a16:rowId xmlns="" xmlns:a16="http://schemas.microsoft.com/office/drawing/2014/main" val="538078724"/>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3º: Análisis Exploratorio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35</a:t>
                      </a:r>
                    </a:p>
                  </a:txBody>
                  <a:tcPr marL="68580" marR="68580" marT="0" marB="0"/>
                </a:tc>
                <a:tc>
                  <a:txBody>
                    <a:bodyPr/>
                    <a:lstStyle/>
                    <a:p>
                      <a:pPr marL="0" algn="ctr">
                        <a:lnSpc>
                          <a:spcPct val="200000"/>
                        </a:lnSpc>
                        <a:spcBef>
                          <a:spcPts val="600"/>
                        </a:spcBef>
                        <a:spcAft>
                          <a:spcPts val="600"/>
                        </a:spcAft>
                      </a:pPr>
                      <a:r>
                        <a:rPr lang="es-ES" sz="1600" kern="1200">
                          <a:solidFill>
                            <a:schemeClr val="tx1"/>
                          </a:solidFill>
                          <a:effectLst/>
                          <a:latin typeface="+mn-lt"/>
                          <a:ea typeface="+mn-ea"/>
                          <a:cs typeface="+mn-cs"/>
                        </a:rPr>
                        <a:t>38 (+3)</a:t>
                      </a:r>
                    </a:p>
                  </a:txBody>
                  <a:tcPr marL="68580" marR="68580" marT="0" marB="0"/>
                </a:tc>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4º: Motor para exportación documental</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30</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36 (+6)</a:t>
                      </a:r>
                    </a:p>
                  </a:txBody>
                  <a:tcPr marL="68580" marR="68580" marT="0" marB="0"/>
                </a:tc>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5º: Actualización de la Base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20</a:t>
                      </a:r>
                    </a:p>
                  </a:txBody>
                  <a:tcPr marL="68580" marR="68580" marT="0" marB="0"/>
                </a:tc>
                <a:tc>
                  <a:txBody>
                    <a:bodyPr/>
                    <a:lstStyle/>
                    <a:p>
                      <a:pPr marL="0" algn="ctr">
                        <a:lnSpc>
                          <a:spcPct val="200000"/>
                        </a:lnSpc>
                        <a:spcBef>
                          <a:spcPts val="600"/>
                        </a:spcBef>
                        <a:spcAft>
                          <a:spcPts val="600"/>
                        </a:spcAft>
                      </a:pPr>
                      <a:r>
                        <a:rPr lang="es-ES" sz="1600" kern="1200">
                          <a:solidFill>
                            <a:schemeClr val="tx1"/>
                          </a:solidFill>
                          <a:effectLst/>
                          <a:latin typeface="+mn-lt"/>
                          <a:ea typeface="+mn-ea"/>
                          <a:cs typeface="+mn-cs"/>
                        </a:rPr>
                        <a:t>22 (+2)</a:t>
                      </a:r>
                    </a:p>
                  </a:txBody>
                  <a:tcPr marL="68580" marR="68580" marT="0" marB="0"/>
                </a:tc>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6º: Reglas de Asociación</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17 (+2)</a:t>
                      </a:r>
                    </a:p>
                  </a:txBody>
                  <a:tcPr marL="68580" marR="68580" marT="0" marB="0"/>
                </a:tc>
                <a:extLst>
                  <a:ext uri="{0D108BD9-81ED-4DB2-BD59-A6C34878D82A}">
                    <a16:rowId xmlns="" xmlns:a16="http://schemas.microsoft.com/office/drawing/2014/main" val="2583863154"/>
                  </a:ext>
                </a:extLst>
              </a:tr>
              <a:tr h="375709">
                <a:tc>
                  <a:txBody>
                    <a:bodyPr/>
                    <a:lstStyle/>
                    <a:p>
                      <a:pPr marL="0" algn="just">
                        <a:lnSpc>
                          <a:spcPct val="200000"/>
                        </a:lnSpc>
                        <a:spcBef>
                          <a:spcPts val="600"/>
                        </a:spcBef>
                        <a:spcAft>
                          <a:spcPts val="600"/>
                        </a:spcAft>
                      </a:pPr>
                      <a:r>
                        <a:rPr lang="es-ES" sz="1600" b="1" kern="1200" dirty="0">
                          <a:solidFill>
                            <a:schemeClr val="tx1"/>
                          </a:solidFill>
                          <a:effectLst/>
                          <a:latin typeface="+mn-lt"/>
                          <a:ea typeface="+mn-ea"/>
                          <a:cs typeface="+mn-cs"/>
                        </a:rPr>
                        <a:t>Iteración 7º: Técnicas de Agrupamiento</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16 (+1)</a:t>
                      </a:r>
                    </a:p>
                  </a:txBody>
                  <a:tcPr marL="68580" marR="68580" marT="0" marB="0"/>
                </a:tc>
                <a:extLst>
                  <a:ext uri="{0D108BD9-81ED-4DB2-BD59-A6C34878D82A}">
                    <a16:rowId xmlns="" xmlns:a16="http://schemas.microsoft.com/office/drawing/2014/main" val="1665298459"/>
                  </a:ext>
                </a:extLst>
              </a:tr>
              <a:tr h="375709">
                <a:tc>
                  <a:txBody>
                    <a:bodyPr/>
                    <a:lstStyle/>
                    <a:p>
                      <a:pPr marL="0" algn="just">
                        <a:lnSpc>
                          <a:spcPct val="200000"/>
                        </a:lnSpc>
                        <a:spcBef>
                          <a:spcPts val="600"/>
                        </a:spcBef>
                        <a:spcAft>
                          <a:spcPts val="600"/>
                        </a:spcAft>
                      </a:pPr>
                      <a:r>
                        <a:rPr lang="es-ES" sz="1600" dirty="0" smtClean="0">
                          <a:effectLst/>
                        </a:rPr>
                        <a:t>Totales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200000"/>
                        </a:lnSpc>
                        <a:spcBef>
                          <a:spcPts val="600"/>
                        </a:spcBef>
                        <a:spcAft>
                          <a:spcPts val="600"/>
                        </a:spcAft>
                      </a:pPr>
                      <a:r>
                        <a:rPr lang="es-ES" sz="1600" dirty="0" smtClean="0">
                          <a:effectLst/>
                        </a:rPr>
                        <a:t>190 días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defTabSz="914400" rtl="0" eaLnBrk="1" latinLnBrk="0" hangingPunct="1">
                        <a:lnSpc>
                          <a:spcPct val="200000"/>
                        </a:lnSpc>
                        <a:spcBef>
                          <a:spcPts val="600"/>
                        </a:spcBef>
                        <a:spcAft>
                          <a:spcPts val="600"/>
                        </a:spcAft>
                      </a:pPr>
                      <a:r>
                        <a:rPr lang="es-ES_tradnl" sz="1600" kern="1200" dirty="0" smtClean="0">
                          <a:solidFill>
                            <a:schemeClr val="tx1"/>
                          </a:solidFill>
                          <a:effectLst/>
                          <a:latin typeface="+mn-lt"/>
                          <a:ea typeface="+mn-ea"/>
                          <a:cs typeface="+mn-cs"/>
                        </a:rPr>
                        <a:t>219 días</a:t>
                      </a:r>
                      <a:endParaRPr lang="es-ES"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333326071"/>
                  </a:ext>
                </a:extLst>
              </a:tr>
            </a:tbl>
          </a:graphicData>
        </a:graphic>
      </p:graphicFrame>
      <p:sp>
        <p:nvSpPr>
          <p:cNvPr id="11"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b="1" dirty="0">
                <a:solidFill>
                  <a:srgbClr val="FD9101"/>
                </a:solidFill>
              </a:rPr>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827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 xmlns:a16="http://schemas.microsoft.com/office/drawing/2014/main" id="{B06810B5-A355-4542-AF94-4C0FD93B2A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PRESUPUESTO</a:t>
            </a:r>
          </a:p>
        </p:txBody>
      </p:sp>
      <p:graphicFrame>
        <p:nvGraphicFramePr>
          <p:cNvPr id="8" name="Tabla 7">
            <a:extLst>
              <a:ext uri="{FF2B5EF4-FFF2-40B4-BE49-F238E27FC236}">
                <a16:creationId xmlns=""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1717227641"/>
              </p:ext>
            </p:extLst>
          </p:nvPr>
        </p:nvGraphicFramePr>
        <p:xfrm>
          <a:off x="4188450" y="2081674"/>
          <a:ext cx="5557838" cy="2254254"/>
        </p:xfrm>
        <a:graphic>
          <a:graphicData uri="http://schemas.openxmlformats.org/drawingml/2006/table">
            <a:tbl>
              <a:tblPr firstRow="1" firstCol="1" bandRow="1">
                <a:tableStyleId>{9D7B26C5-4107-4FEC-AEDC-1716B250A1EF}</a:tableStyleId>
              </a:tblPr>
              <a:tblGrid>
                <a:gridCol w="3081338">
                  <a:extLst>
                    <a:ext uri="{9D8B030D-6E8A-4147-A177-3AD203B41FA5}">
                      <a16:colId xmlns="" xmlns:a16="http://schemas.microsoft.com/office/drawing/2014/main" val="3756444116"/>
                    </a:ext>
                  </a:extLst>
                </a:gridCol>
                <a:gridCol w="2476500">
                  <a:extLst>
                    <a:ext uri="{9D8B030D-6E8A-4147-A177-3AD203B41FA5}">
                      <a16:colId xmlns="" xmlns:a16="http://schemas.microsoft.com/office/drawing/2014/main" val="661221149"/>
                    </a:ext>
                  </a:extLst>
                </a:gridCol>
              </a:tblGrid>
              <a:tr h="375709">
                <a:tc>
                  <a:txBody>
                    <a:bodyPr/>
                    <a:lstStyle/>
                    <a:p>
                      <a:pPr marL="0" algn="ctr">
                        <a:lnSpc>
                          <a:spcPct val="150000"/>
                        </a:lnSpc>
                        <a:spcAft>
                          <a:spcPts val="0"/>
                        </a:spcAft>
                      </a:pPr>
                      <a:r>
                        <a:rPr lang="es-ES" sz="1600" dirty="0">
                          <a:effectLst/>
                        </a:rPr>
                        <a:t>Tareas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Coste </a:t>
                      </a:r>
                      <a:r>
                        <a:rPr lang="es-ES" sz="1600" dirty="0" smtClean="0">
                          <a:effectLst/>
                        </a:rPr>
                        <a:t>(</a:t>
                      </a:r>
                      <a:r>
                        <a:rPr lang="es-ES" sz="1600" dirty="0">
                          <a:effectLst/>
                        </a:rPr>
                        <a:t>euros)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 xmlns:a16="http://schemas.microsoft.com/office/drawing/2014/main" val="2432673530"/>
                  </a:ext>
                </a:extLst>
              </a:tr>
              <a:tr h="375709">
                <a:tc>
                  <a:txBody>
                    <a:bodyPr/>
                    <a:lstStyle/>
                    <a:p>
                      <a:pPr marL="0" algn="just">
                        <a:lnSpc>
                          <a:spcPct val="150000"/>
                        </a:lnSpc>
                        <a:spcAft>
                          <a:spcPts val="0"/>
                        </a:spcAft>
                      </a:pPr>
                      <a:r>
                        <a:rPr lang="es-ES" sz="1600" dirty="0">
                          <a:effectLst/>
                        </a:rPr>
                        <a:t>Análisis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smtClean="0">
                          <a:effectLst/>
                        </a:rPr>
                        <a:t>1.968,20 </a:t>
                      </a:r>
                      <a:r>
                        <a:rPr lang="es-ES" sz="1600" dirty="0">
                          <a:effectLst/>
                        </a:rPr>
                        <a:t>€</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 xmlns:a16="http://schemas.microsoft.com/office/drawing/2014/main" val="4115906051"/>
                  </a:ext>
                </a:extLst>
              </a:tr>
              <a:tr h="375709">
                <a:tc>
                  <a:txBody>
                    <a:bodyPr/>
                    <a:lstStyle/>
                    <a:p>
                      <a:pPr marL="0" algn="just">
                        <a:lnSpc>
                          <a:spcPct val="150000"/>
                        </a:lnSpc>
                        <a:spcAft>
                          <a:spcPts val="0"/>
                        </a:spcAft>
                      </a:pPr>
                      <a:r>
                        <a:rPr lang="es-ES" sz="1600" dirty="0">
                          <a:effectLst/>
                        </a:rPr>
                        <a:t>Codificación, diseño y pruebas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4.934,3 €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 xmlns:a16="http://schemas.microsoft.com/office/drawing/2014/main" val="538078724"/>
                  </a:ext>
                </a:extLst>
              </a:tr>
              <a:tr h="375709">
                <a:tc>
                  <a:txBody>
                    <a:bodyPr/>
                    <a:lstStyle/>
                    <a:p>
                      <a:pPr marL="0" algn="just">
                        <a:lnSpc>
                          <a:spcPct val="150000"/>
                        </a:lnSpc>
                        <a:spcAft>
                          <a:spcPts val="0"/>
                        </a:spcAft>
                      </a:pPr>
                      <a:r>
                        <a:rPr lang="es-ES" sz="1600" dirty="0">
                          <a:effectLst/>
                        </a:rPr>
                        <a:t>Infraestructura</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1.200 €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 xmlns:a16="http://schemas.microsoft.com/office/drawing/2014/main" val="2583863154"/>
                  </a:ext>
                </a:extLst>
              </a:tr>
              <a:tr h="375709">
                <a:tc>
                  <a:txBody>
                    <a:bodyPr/>
                    <a:lstStyle/>
                    <a:p>
                      <a:pPr marL="0" algn="just">
                        <a:lnSpc>
                          <a:spcPct val="150000"/>
                        </a:lnSpc>
                        <a:spcAft>
                          <a:spcPts val="0"/>
                        </a:spcAft>
                      </a:pPr>
                      <a:r>
                        <a:rPr lang="es-ES" sz="1600" dirty="0">
                          <a:effectLst/>
                        </a:rPr>
                        <a:t>Gastos indirectos (10% 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591,84 €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 xmlns:a16="http://schemas.microsoft.com/office/drawing/2014/main" val="1665298459"/>
                  </a:ext>
                </a:extLst>
              </a:tr>
              <a:tr h="375709">
                <a:tc>
                  <a:txBody>
                    <a:bodyPr/>
                    <a:lstStyle/>
                    <a:p>
                      <a:pPr marL="0" algn="just">
                        <a:lnSpc>
                          <a:spcPct val="150000"/>
                        </a:lnSpc>
                        <a:spcAft>
                          <a:spcPts val="0"/>
                        </a:spcAft>
                      </a:pPr>
                      <a:r>
                        <a:rPr lang="es-ES" sz="1600" dirty="0">
                          <a:effectLst/>
                        </a:rPr>
                        <a:t>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smtClean="0">
                          <a:effectLst/>
                        </a:rPr>
                        <a:t>8.694,34 </a:t>
                      </a:r>
                      <a:r>
                        <a:rPr lang="es-ES" sz="1600" dirty="0">
                          <a:effectLst/>
                        </a:rPr>
                        <a:t>€</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 xmlns:a16="http://schemas.microsoft.com/office/drawing/2014/main" val="333326071"/>
                  </a:ext>
                </a:extLst>
              </a:tr>
            </a:tbl>
          </a:graphicData>
        </a:graphic>
      </p:graphicFrame>
      <p:sp>
        <p:nvSpPr>
          <p:cNvPr id="10" name="Rectángulo 9">
            <a:extLst>
              <a:ext uri="{FF2B5EF4-FFF2-40B4-BE49-F238E27FC236}">
                <a16:creationId xmlns="" xmlns:a16="http://schemas.microsoft.com/office/drawing/2014/main" id="{51ED2D57-2C48-4D38-AB0F-17B2CF3224F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58513DFD-63E8-42E6-B011-4DE8BDF3429C}"/>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755852E1-36DA-4B00-B93B-C78228AE3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 xmlns:a16="http://schemas.microsoft.com/office/drawing/2014/main" id="{B9AF272F-5B6B-41F2-9E41-51DB81C39DB2}"/>
              </a:ext>
            </a:extLst>
          </p:cNvPr>
          <p:cNvSpPr/>
          <p:nvPr/>
        </p:nvSpPr>
        <p:spPr>
          <a:xfrm>
            <a:off x="2438400" y="993762"/>
            <a:ext cx="8944708" cy="830997"/>
          </a:xfrm>
          <a:prstGeom prst="rect">
            <a:avLst/>
          </a:prstGeom>
        </p:spPr>
        <p:txBody>
          <a:bodyPr wrap="square">
            <a:spAutoFit/>
          </a:bodyPr>
          <a:lstStyle/>
          <a:p>
            <a:pPr marL="285750" indent="-285750">
              <a:spcBef>
                <a:spcPts val="1800"/>
              </a:spcBef>
              <a:buFontTx/>
              <a:buChar char="-"/>
            </a:pPr>
            <a:r>
              <a:rPr lang="es-ES" sz="2400" dirty="0"/>
              <a:t>Se dedicó un periodo aproximado de 2</a:t>
            </a:r>
            <a:r>
              <a:rPr lang="es-ES" sz="2400" dirty="0" smtClean="0"/>
              <a:t> meses </a:t>
            </a:r>
            <a:r>
              <a:rPr lang="es-ES" sz="2400" dirty="0"/>
              <a:t>en tareas de análisis y 5 </a:t>
            </a:r>
            <a:r>
              <a:rPr lang="es-ES" sz="2400" dirty="0" smtClean="0"/>
              <a:t>en el desarrollo </a:t>
            </a:r>
            <a:r>
              <a:rPr lang="es-ES" sz="2400" dirty="0"/>
              <a:t>del software, ambos periodos en media jornada:</a:t>
            </a:r>
          </a:p>
        </p:txBody>
      </p:sp>
      <p:sp>
        <p:nvSpPr>
          <p:cNvPr id="13" name="Rectángulo 12">
            <a:extLst>
              <a:ext uri="{FF2B5EF4-FFF2-40B4-BE49-F238E27FC236}">
                <a16:creationId xmlns="" xmlns:a16="http://schemas.microsoft.com/office/drawing/2014/main" id="{01C0BEBD-D0BF-4F81-B867-066734CE337B}"/>
              </a:ext>
            </a:extLst>
          </p:cNvPr>
          <p:cNvSpPr/>
          <p:nvPr/>
        </p:nvSpPr>
        <p:spPr>
          <a:xfrm>
            <a:off x="2438400" y="4762666"/>
            <a:ext cx="8521700" cy="707886"/>
          </a:xfrm>
          <a:prstGeom prst="rect">
            <a:avLst/>
          </a:prstGeom>
        </p:spPr>
        <p:txBody>
          <a:bodyPr wrap="square">
            <a:spAutoFit/>
          </a:bodyPr>
          <a:lstStyle/>
          <a:p>
            <a:pPr>
              <a:spcBef>
                <a:spcPts val="1800"/>
              </a:spcBef>
            </a:pPr>
            <a:r>
              <a:rPr lang="es-ES" sz="2000" dirty="0"/>
              <a:t>NOTA: Sueldo de analista y programador extraídos del “</a:t>
            </a:r>
            <a:r>
              <a:rPr lang="es-ES" sz="2000" i="1" dirty="0"/>
              <a:t>Convenio colectivo nacional de empresas de ingeniería y oficinas de estudios técnicos</a:t>
            </a:r>
            <a:r>
              <a:rPr lang="es-ES" sz="2000" dirty="0"/>
              <a:t>”.</a:t>
            </a:r>
          </a:p>
        </p:txBody>
      </p:sp>
      <p:pic>
        <p:nvPicPr>
          <p:cNvPr id="23" name="Picture 2" descr="D:\workarea\epa_explorer\mem\logo\logo epa explorer final.png">
            <a:extLst>
              <a:ext uri="{FF2B5EF4-FFF2-40B4-BE49-F238E27FC236}">
                <a16:creationId xmlns="" xmlns:a16="http://schemas.microsoft.com/office/drawing/2014/main" id="{3C9000C3-716E-443C-8A05-2CE21EDDB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b="1" dirty="0">
                <a:solidFill>
                  <a:srgbClr val="FD9101"/>
                </a:solidFill>
              </a:rPr>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Motivación</a:t>
            </a:r>
            <a:endParaRPr lang="es-ES" sz="2400" dirty="0"/>
          </a:p>
          <a:p>
            <a:pPr marL="0" indent="0">
              <a:lnSpc>
                <a:spcPct val="200000"/>
              </a:lnSpc>
              <a:buNone/>
            </a:pPr>
            <a:r>
              <a:rPr lang="es-ES" sz="2400" dirty="0"/>
              <a:t>2.	Planificación</a:t>
            </a:r>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3.	</a:t>
            </a:r>
            <a:r>
              <a:rPr lang="es-ES" sz="2400" b="1" dirty="0">
                <a:solidFill>
                  <a:srgbClr val="FD9101"/>
                </a:solidFill>
                <a:effectLst>
                  <a:outerShdw blurRad="38100" dist="38100" dir="2700000" algn="tl">
                    <a:srgbClr val="000000">
                      <a:alpha val="43137"/>
                    </a:srgbClr>
                  </a:outerShdw>
                </a:effectLst>
              </a:rPr>
              <a:t>Desarrollo</a:t>
            </a:r>
            <a:r>
              <a:rPr lang="es-ES" sz="2400" b="1" dirty="0">
                <a:solidFill>
                  <a:srgbClr val="FD9101"/>
                </a:solidFill>
                <a:effectLst>
                  <a:outerShdw blurRad="38100" dist="38100" dir="2700000" algn="tl">
                    <a:srgbClr val="000000">
                      <a:alpha val="43137"/>
                    </a:srgbClr>
                  </a:outerShdw>
                </a:effectLst>
              </a:rPr>
              <a:t> </a:t>
            </a:r>
            <a:r>
              <a:rPr lang="es-ES" sz="2400" b="1" dirty="0">
                <a:solidFill>
                  <a:srgbClr val="FD9101"/>
                </a:solidFill>
                <a:effectLst>
                  <a:outerShdw blurRad="38100" dist="38100" dir="2700000" algn="tl">
                    <a:srgbClr val="000000">
                      <a:alpha val="43137"/>
                    </a:srgbClr>
                  </a:outerShdw>
                </a:effectLst>
              </a:rPr>
              <a:t>del proyecto</a:t>
            </a:r>
          </a:p>
          <a:p>
            <a:pPr marL="0" indent="0">
              <a:lnSpc>
                <a:spcPct val="200000"/>
              </a:lnSpc>
              <a:buNone/>
            </a:pPr>
            <a:r>
              <a:rPr lang="es-ES" sz="2400" dirty="0" smtClean="0"/>
              <a:t>4.	Demostración</a:t>
            </a:r>
            <a:endParaRPr lang="es-ES" sz="2400" dirty="0"/>
          </a:p>
          <a:p>
            <a:pPr marL="0" indent="0">
              <a:lnSpc>
                <a:spcPct val="200000"/>
              </a:lnSpc>
              <a:buNone/>
            </a:pPr>
            <a:r>
              <a:rPr lang="es-ES" sz="2400" dirty="0" smtClean="0"/>
              <a:t>5.	Conclusiones</a:t>
            </a:r>
            <a:endParaRPr lang="es-ES" sz="2400" dirty="0"/>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970220785"/>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sp>
        <p:nvSpPr>
          <p:cNvPr id="10"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85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smtClean="0"/>
              <a:t>REQUISITOS FUNCIONALES</a:t>
            </a:r>
            <a:endParaRPr lang="es-ES" dirty="0"/>
          </a:p>
        </p:txBody>
      </p:sp>
      <p:sp>
        <p:nvSpPr>
          <p:cNvPr id="10" name="Rectángulo 9">
            <a:extLst>
              <a:ext uri="{FF2B5EF4-FFF2-40B4-BE49-F238E27FC236}">
                <a16:creationId xmlns=""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2798752160"/>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 xmlns:a16="http://schemas.microsoft.com/office/drawing/2014/main" id="{60CE9BEE-3F25-484E-9169-C245C436D472}"/>
              </a:ext>
            </a:extLst>
          </p:cNvPr>
          <p:cNvSpPr/>
          <p:nvPr/>
        </p:nvSpPr>
        <p:spPr>
          <a:xfrm>
            <a:off x="3575538" y="1638909"/>
            <a:ext cx="6178062" cy="3000821"/>
          </a:xfrm>
          <a:prstGeom prst="rect">
            <a:avLst/>
          </a:prstGeom>
        </p:spPr>
        <p:txBody>
          <a:bodyPr wrap="square">
            <a:spAutoFit/>
          </a:bodyPr>
          <a:lstStyle/>
          <a:p>
            <a:pPr marL="285750" indent="-285750">
              <a:lnSpc>
                <a:spcPct val="150000"/>
              </a:lnSpc>
              <a:spcBef>
                <a:spcPts val="1800"/>
              </a:spcBef>
              <a:buFontTx/>
              <a:buChar char="-"/>
            </a:pPr>
            <a:r>
              <a:rPr lang="es-ES" sz="2400" dirty="0" smtClean="0"/>
              <a:t>Importación </a:t>
            </a:r>
            <a:r>
              <a:rPr lang="es-ES" sz="2400" dirty="0"/>
              <a:t>de </a:t>
            </a:r>
            <a:r>
              <a:rPr lang="es-ES" sz="2400" dirty="0" smtClean="0"/>
              <a:t>nuevos datos remotos</a:t>
            </a:r>
          </a:p>
          <a:p>
            <a:pPr marL="285750" indent="-285750">
              <a:lnSpc>
                <a:spcPct val="150000"/>
              </a:lnSpc>
              <a:spcBef>
                <a:spcPts val="1800"/>
              </a:spcBef>
              <a:buFontTx/>
              <a:buChar char="-"/>
            </a:pPr>
            <a:r>
              <a:rPr lang="es-ES" sz="2400" dirty="0" smtClean="0"/>
              <a:t>Análisis </a:t>
            </a:r>
            <a:r>
              <a:rPr lang="es-ES" sz="2400" dirty="0"/>
              <a:t>Exploratorio de </a:t>
            </a:r>
            <a:r>
              <a:rPr lang="es-ES" sz="2400" dirty="0" smtClean="0"/>
              <a:t>Datos</a:t>
            </a:r>
          </a:p>
          <a:p>
            <a:pPr marL="285750" indent="-285750">
              <a:lnSpc>
                <a:spcPct val="150000"/>
              </a:lnSpc>
              <a:spcBef>
                <a:spcPts val="1800"/>
              </a:spcBef>
              <a:buFontTx/>
              <a:buChar char="-"/>
            </a:pPr>
            <a:r>
              <a:rPr lang="es-ES" sz="2400" dirty="0" smtClean="0"/>
              <a:t>Técnicas </a:t>
            </a:r>
            <a:r>
              <a:rPr lang="es-ES" sz="2400" dirty="0"/>
              <a:t>de aprendizaje no </a:t>
            </a:r>
            <a:r>
              <a:rPr lang="es-ES" sz="2400" dirty="0" smtClean="0"/>
              <a:t>supervisados</a:t>
            </a:r>
          </a:p>
          <a:p>
            <a:pPr marL="285750" indent="-285750">
              <a:lnSpc>
                <a:spcPct val="150000"/>
              </a:lnSpc>
              <a:spcBef>
                <a:spcPts val="1800"/>
              </a:spcBef>
              <a:buFontTx/>
              <a:buChar char="-"/>
            </a:pPr>
            <a:r>
              <a:rPr lang="es-ES" sz="2400" dirty="0" smtClean="0"/>
              <a:t>Generación </a:t>
            </a:r>
            <a:r>
              <a:rPr lang="es-ES" sz="2400" dirty="0"/>
              <a:t>de </a:t>
            </a:r>
            <a:r>
              <a:rPr lang="es-ES" sz="2400" dirty="0" smtClean="0"/>
              <a:t>Informes</a:t>
            </a:r>
            <a:endParaRPr lang="es-ES" dirty="0"/>
          </a:p>
        </p:txBody>
      </p:sp>
      <p:pic>
        <p:nvPicPr>
          <p:cNvPr id="23" name="Picture 2" descr="D:\workarea\epa_explorer\mem\logo\logo epa explorer final.png">
            <a:extLst>
              <a:ext uri="{FF2B5EF4-FFF2-40B4-BE49-F238E27FC236}">
                <a16:creationId xmlns=""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smtClean="0">
                <a:solidFill>
                  <a:srgbClr val="FD9101"/>
                </a:solidFill>
              </a:rPr>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4734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 xmlns:a16="http://schemas.microsoft.com/office/drawing/2014/main" id="{57978FC9-0EA5-44C4-95CE-139782C4EFFF}"/>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1" name="Imagen 10">
            <a:extLst>
              <a:ext uri="{FF2B5EF4-FFF2-40B4-BE49-F238E27FC236}">
                <a16:creationId xmlns="" xmlns:a16="http://schemas.microsoft.com/office/drawing/2014/main" id="{B3DA47E8-33AC-4F00-8C14-6F03F0C5C285}"/>
              </a:ext>
            </a:extLst>
          </p:cNvPr>
          <p:cNvPicPr>
            <a:picLocks noChangeAspect="1"/>
          </p:cNvPicPr>
          <p:nvPr/>
        </p:nvPicPr>
        <p:blipFill rotWithShape="1">
          <a:blip r:embed="rId3"/>
          <a:srcRect t="-2444" b="21327"/>
          <a:stretch/>
        </p:blipFill>
        <p:spPr>
          <a:xfrm>
            <a:off x="2743734" y="943812"/>
            <a:ext cx="8490301" cy="4737798"/>
          </a:xfrm>
          <a:prstGeom prst="rect">
            <a:avLst/>
          </a:prstGeom>
        </p:spPr>
      </p:pic>
      <p:sp>
        <p:nvSpPr>
          <p:cNvPr id="10" name="Rectángulo 9">
            <a:extLst>
              <a:ext uri="{FF2B5EF4-FFF2-40B4-BE49-F238E27FC236}">
                <a16:creationId xmlns="" xmlns:a16="http://schemas.microsoft.com/office/drawing/2014/main" id="{DC43B3C9-52A7-46C4-B5E7-EDD8E6E10F0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 xmlns:a16="http://schemas.microsoft.com/office/drawing/2014/main" id="{6BF6D068-732B-4E05-8F5D-A3D4AC5F4FE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 xmlns:a16="http://schemas.microsoft.com/office/drawing/2014/main" id="{67C05CE7-76D9-4446-97FA-E9F496730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D:\workarea\epa_explorer\mem\logo\logo epa explorer final.png">
            <a:extLst>
              <a:ext uri="{FF2B5EF4-FFF2-40B4-BE49-F238E27FC236}">
                <a16:creationId xmlns="" xmlns:a16="http://schemas.microsoft.com/office/drawing/2014/main" id="{AC2300B1-BB38-4D34-87C5-707D216ED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smtClean="0">
                <a:solidFill>
                  <a:srgbClr val="FD9101"/>
                </a:solidFill>
              </a:rPr>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4547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 xmlns:a16="http://schemas.microsoft.com/office/drawing/2014/main" id="{D6CF92E1-AF5A-4F62-A3FA-205FFD00D9B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3" name="Imagen 2">
            <a:extLst>
              <a:ext uri="{FF2B5EF4-FFF2-40B4-BE49-F238E27FC236}">
                <a16:creationId xmlns="" xmlns:a16="http://schemas.microsoft.com/office/drawing/2014/main" id="{F4577A6F-2E79-4E7B-B255-1BFED77A8714}"/>
              </a:ext>
            </a:extLst>
          </p:cNvPr>
          <p:cNvPicPr>
            <a:picLocks noChangeAspect="1"/>
          </p:cNvPicPr>
          <p:nvPr/>
        </p:nvPicPr>
        <p:blipFill rotWithShape="1">
          <a:blip r:embed="rId3"/>
          <a:srcRect r="26893" b="42184"/>
          <a:stretch/>
        </p:blipFill>
        <p:spPr>
          <a:xfrm>
            <a:off x="2382948" y="1147409"/>
            <a:ext cx="6360558" cy="4721110"/>
          </a:xfrm>
          <a:prstGeom prst="rect">
            <a:avLst/>
          </a:prstGeom>
        </p:spPr>
      </p:pic>
      <p:sp>
        <p:nvSpPr>
          <p:cNvPr id="10" name="Rectángulo 9">
            <a:extLst>
              <a:ext uri="{FF2B5EF4-FFF2-40B4-BE49-F238E27FC236}">
                <a16:creationId xmlns="" xmlns:a16="http://schemas.microsoft.com/office/drawing/2014/main" id="{BD56EC65-BD02-4A70-B83F-62310DCD42B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1" name="Tabla 10">
            <a:extLst>
              <a:ext uri="{FF2B5EF4-FFF2-40B4-BE49-F238E27FC236}">
                <a16:creationId xmlns="" xmlns:a16="http://schemas.microsoft.com/office/drawing/2014/main" id="{8F804D16-0E55-43BF-8B5E-BB77162D921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6" name="Picture 6" descr="Resultado de imagen de universidad de cádiz">
            <a:extLst>
              <a:ext uri="{FF2B5EF4-FFF2-40B4-BE49-F238E27FC236}">
                <a16:creationId xmlns="" xmlns:a16="http://schemas.microsoft.com/office/drawing/2014/main" id="{F68FBD5A-0051-4D71-A988-1784117F6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 xmlns:a16="http://schemas.microsoft.com/office/drawing/2014/main" id="{69595DE9-3586-4AE8-9FE9-30EE51D42E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2">
            <a:extLst>
              <a:ext uri="{FF2B5EF4-FFF2-40B4-BE49-F238E27FC236}">
                <a16:creationId xmlns="" xmlns:a16="http://schemas.microsoft.com/office/drawing/2014/main" id="{60CE9BEE-3F25-484E-9169-C245C436D472}"/>
              </a:ext>
            </a:extLst>
          </p:cNvPr>
          <p:cNvSpPr/>
          <p:nvPr/>
        </p:nvSpPr>
        <p:spPr>
          <a:xfrm>
            <a:off x="9261230" y="1656845"/>
            <a:ext cx="2708031" cy="4431983"/>
          </a:xfrm>
          <a:prstGeom prst="rect">
            <a:avLst/>
          </a:prstGeom>
        </p:spPr>
        <p:txBody>
          <a:bodyPr wrap="square">
            <a:spAutoFit/>
          </a:bodyPr>
          <a:lstStyle/>
          <a:p>
            <a:pPr>
              <a:spcBef>
                <a:spcPts val="1800"/>
              </a:spcBef>
            </a:pPr>
            <a:r>
              <a:rPr lang="es-ES_tradnl" dirty="0" smtClean="0"/>
              <a:t>Tipos de datos:</a:t>
            </a:r>
          </a:p>
          <a:p>
            <a:pPr marL="285750" indent="-285750">
              <a:spcBef>
                <a:spcPts val="1800"/>
              </a:spcBef>
              <a:buFont typeface="Arial" panose="020B0604020202020204" pitchFamily="34" charset="0"/>
              <a:buChar char="•"/>
            </a:pPr>
            <a:r>
              <a:rPr lang="es-ES_tradnl" dirty="0" smtClean="0"/>
              <a:t>Demográficos</a:t>
            </a:r>
          </a:p>
          <a:p>
            <a:pPr marL="285750" indent="-285750">
              <a:spcBef>
                <a:spcPts val="1800"/>
              </a:spcBef>
              <a:buFont typeface="Arial" panose="020B0604020202020204" pitchFamily="34" charset="0"/>
              <a:buChar char="•"/>
            </a:pPr>
            <a:r>
              <a:rPr lang="es-ES_tradnl" dirty="0" smtClean="0"/>
              <a:t>Formación</a:t>
            </a:r>
          </a:p>
          <a:p>
            <a:pPr marL="285750" indent="-285750">
              <a:spcBef>
                <a:spcPts val="1800"/>
              </a:spcBef>
              <a:buFont typeface="Arial" panose="020B0604020202020204" pitchFamily="34" charset="0"/>
              <a:buChar char="•"/>
            </a:pPr>
            <a:r>
              <a:rPr lang="es-ES_tradnl" dirty="0" smtClean="0"/>
              <a:t>Situación Laboral</a:t>
            </a:r>
          </a:p>
          <a:p>
            <a:pPr marL="285750" indent="-285750">
              <a:spcBef>
                <a:spcPts val="1800"/>
              </a:spcBef>
              <a:buFont typeface="Arial" panose="020B0604020202020204" pitchFamily="34" charset="0"/>
              <a:buChar char="•"/>
            </a:pPr>
            <a:r>
              <a:rPr lang="es-ES_tradnl" dirty="0" smtClean="0"/>
              <a:t>Búsqueda de Empleo</a:t>
            </a:r>
          </a:p>
          <a:p>
            <a:pPr marL="285750" indent="-285750">
              <a:spcBef>
                <a:spcPts val="1800"/>
              </a:spcBef>
              <a:buFont typeface="Arial" panose="020B0604020202020204" pitchFamily="34" charset="0"/>
              <a:buChar char="•"/>
            </a:pPr>
            <a:r>
              <a:rPr lang="es-ES_tradnl" dirty="0" smtClean="0"/>
              <a:t>Etc…</a:t>
            </a:r>
          </a:p>
          <a:p>
            <a:pPr marL="285750" indent="-285750">
              <a:spcBef>
                <a:spcPts val="1800"/>
              </a:spcBef>
              <a:buFont typeface="Arial" panose="020B0604020202020204" pitchFamily="34" charset="0"/>
              <a:buChar char="•"/>
            </a:pPr>
            <a:endParaRPr lang="es-ES_tradnl" dirty="0"/>
          </a:p>
          <a:p>
            <a:pPr>
              <a:spcBef>
                <a:spcPts val="1800"/>
              </a:spcBef>
            </a:pPr>
            <a:r>
              <a:rPr lang="es-ES_tradnl" dirty="0"/>
              <a:t>90 atributos en total</a:t>
            </a:r>
          </a:p>
          <a:p>
            <a:pPr marL="285750" indent="-285750">
              <a:spcBef>
                <a:spcPts val="1800"/>
              </a:spcBef>
              <a:buFont typeface="Arial" panose="020B0604020202020204" pitchFamily="34" charset="0"/>
              <a:buChar char="•"/>
            </a:pPr>
            <a:endParaRPr lang="es-ES" dirty="0"/>
          </a:p>
        </p:txBody>
      </p:sp>
      <p:sp>
        <p:nvSpPr>
          <p:cNvPr id="13"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smtClean="0">
                <a:solidFill>
                  <a:srgbClr val="FD9101"/>
                </a:solidFill>
              </a:rPr>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30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a:extLst>
              <a:ext uri="{FF2B5EF4-FFF2-40B4-BE49-F238E27FC236}">
                <a16:creationId xmlns="" xmlns:a16="http://schemas.microsoft.com/office/drawing/2014/main" id="{98274B25-7F02-4E21-A894-7A4D5CDBC24D}"/>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a:spcBef>
                <a:spcPts val="1800"/>
              </a:spcBef>
            </a:pPr>
            <a:r>
              <a:rPr lang="es-ES" sz="2400" dirty="0"/>
              <a:t>Importación de nuevos datos </a:t>
            </a:r>
            <a:r>
              <a:rPr lang="es-ES" sz="2400" dirty="0" smtClean="0"/>
              <a:t>remotos</a:t>
            </a:r>
            <a:endParaRPr lang="es-ES" sz="2400" dirty="0"/>
          </a:p>
        </p:txBody>
      </p:sp>
      <p:sp>
        <p:nvSpPr>
          <p:cNvPr id="10" name="Rectángulo 9">
            <a:extLst>
              <a:ext uri="{FF2B5EF4-FFF2-40B4-BE49-F238E27FC236}">
                <a16:creationId xmlns=""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de ftp icon">
            <a:extLst>
              <a:ext uri="{FF2B5EF4-FFF2-40B4-BE49-F238E27FC236}">
                <a16:creationId xmlns="" xmlns:a16="http://schemas.microsoft.com/office/drawing/2014/main" id="{B89D86DC-76DA-486A-BC34-7BE6F0692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4424" y="3210817"/>
            <a:ext cx="1432440" cy="1432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 xmlns:a16="http://schemas.microsoft.com/office/drawing/2014/main" id="{ABB11DD1-A653-49D6-8B63-498B477711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4402" y="3198388"/>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0" name="Flecha: hacia abajo 19">
            <a:extLst>
              <a:ext uri="{FF2B5EF4-FFF2-40B4-BE49-F238E27FC236}">
                <a16:creationId xmlns="" xmlns:a16="http://schemas.microsoft.com/office/drawing/2014/main" id="{49CC09B0-B615-4F4F-85C9-1BE054533F53}"/>
              </a:ext>
            </a:extLst>
          </p:cNvPr>
          <p:cNvSpPr/>
          <p:nvPr/>
        </p:nvSpPr>
        <p:spPr>
          <a:xfrm rot="16200000">
            <a:off x="4957074" y="3242211"/>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hacia abajo 20">
            <a:extLst>
              <a:ext uri="{FF2B5EF4-FFF2-40B4-BE49-F238E27FC236}">
                <a16:creationId xmlns="" xmlns:a16="http://schemas.microsoft.com/office/drawing/2014/main" id="{82C58D3F-C0A6-4872-8131-C3680BBEEFA4}"/>
              </a:ext>
            </a:extLst>
          </p:cNvPr>
          <p:cNvSpPr/>
          <p:nvPr/>
        </p:nvSpPr>
        <p:spPr>
          <a:xfrm rot="16200000">
            <a:off x="9069112" y="3242210"/>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32" name="Picture 8" descr="https://www.shareicon.net/data/512x512/2016/08/05/807400_document_512x512.png">
            <a:extLst>
              <a:ext uri="{FF2B5EF4-FFF2-40B4-BE49-F238E27FC236}">
                <a16:creationId xmlns="" xmlns:a16="http://schemas.microsoft.com/office/drawing/2014/main" id="{15CCF72E-395E-4AF2-9DF3-C1483FD5F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137" y="4260118"/>
            <a:ext cx="574812" cy="5748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8/86/Microsoft_Excel_2013_logo.svg/1200px-Microsoft_Excel_2013_logo.svg.png">
            <a:extLst>
              <a:ext uri="{FF2B5EF4-FFF2-40B4-BE49-F238E27FC236}">
                <a16:creationId xmlns="" xmlns:a16="http://schemas.microsoft.com/office/drawing/2014/main" id="{63375419-A141-4B0F-8642-65B1AB6A75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8415" y="2393983"/>
            <a:ext cx="650002" cy="638039"/>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 xmlns:a16="http://schemas.microsoft.com/office/drawing/2014/main" id="{3827E979-9584-4648-8DE3-614A0E883567}"/>
              </a:ext>
            </a:extLst>
          </p:cNvPr>
          <p:cNvSpPr/>
          <p:nvPr/>
        </p:nvSpPr>
        <p:spPr>
          <a:xfrm>
            <a:off x="2614186" y="4643257"/>
            <a:ext cx="1469838" cy="523220"/>
          </a:xfrm>
          <a:prstGeom prst="rect">
            <a:avLst/>
          </a:prstGeom>
        </p:spPr>
        <p:txBody>
          <a:bodyPr wrap="square">
            <a:spAutoFit/>
          </a:bodyPr>
          <a:lstStyle/>
          <a:p>
            <a:pPr algn="ctr"/>
            <a:r>
              <a:rPr lang="es-ES" sz="1400" dirty="0"/>
              <a:t>Repositorio</a:t>
            </a:r>
          </a:p>
          <a:p>
            <a:pPr algn="ctr"/>
            <a:r>
              <a:rPr lang="es-ES" sz="1400" dirty="0"/>
              <a:t>online del INE</a:t>
            </a:r>
          </a:p>
        </p:txBody>
      </p:sp>
      <p:sp>
        <p:nvSpPr>
          <p:cNvPr id="24" name="Rectángulo 23">
            <a:extLst>
              <a:ext uri="{FF2B5EF4-FFF2-40B4-BE49-F238E27FC236}">
                <a16:creationId xmlns="" xmlns:a16="http://schemas.microsoft.com/office/drawing/2014/main" id="{6052D181-28D7-48B0-99A2-9D1244D39F83}"/>
              </a:ext>
            </a:extLst>
          </p:cNvPr>
          <p:cNvSpPr/>
          <p:nvPr/>
        </p:nvSpPr>
        <p:spPr>
          <a:xfrm>
            <a:off x="4772030" y="4870754"/>
            <a:ext cx="1469838" cy="523220"/>
          </a:xfrm>
          <a:prstGeom prst="rect">
            <a:avLst/>
          </a:prstGeom>
        </p:spPr>
        <p:txBody>
          <a:bodyPr wrap="square">
            <a:spAutoFit/>
          </a:bodyPr>
          <a:lstStyle/>
          <a:p>
            <a:pPr algn="ctr"/>
            <a:r>
              <a:rPr lang="es-ES" sz="1400" dirty="0"/>
              <a:t>Fichero</a:t>
            </a:r>
          </a:p>
          <a:p>
            <a:pPr algn="ctr"/>
            <a:r>
              <a:rPr lang="es-ES" sz="1400" dirty="0"/>
              <a:t>de Datos</a:t>
            </a:r>
          </a:p>
        </p:txBody>
      </p:sp>
      <p:sp>
        <p:nvSpPr>
          <p:cNvPr id="25" name="Rectángulo 24">
            <a:extLst>
              <a:ext uri="{FF2B5EF4-FFF2-40B4-BE49-F238E27FC236}">
                <a16:creationId xmlns="" xmlns:a16="http://schemas.microsoft.com/office/drawing/2014/main" id="{EA854A35-C440-4E69-A3C8-DF14F9F4AC1B}"/>
              </a:ext>
            </a:extLst>
          </p:cNvPr>
          <p:cNvSpPr/>
          <p:nvPr/>
        </p:nvSpPr>
        <p:spPr>
          <a:xfrm>
            <a:off x="10358768" y="4661302"/>
            <a:ext cx="1164700" cy="523220"/>
          </a:xfrm>
          <a:prstGeom prst="rect">
            <a:avLst/>
          </a:prstGeom>
        </p:spPr>
        <p:txBody>
          <a:bodyPr wrap="square">
            <a:spAutoFit/>
          </a:bodyPr>
          <a:lstStyle/>
          <a:p>
            <a:pPr algn="ctr"/>
            <a:r>
              <a:rPr lang="es-ES" sz="1400" dirty="0"/>
              <a:t>Base de datos interna</a:t>
            </a:r>
          </a:p>
        </p:txBody>
      </p:sp>
      <p:sp>
        <p:nvSpPr>
          <p:cNvPr id="8" name="Flecha: doblada hacia arriba 7">
            <a:extLst>
              <a:ext uri="{FF2B5EF4-FFF2-40B4-BE49-F238E27FC236}">
                <a16:creationId xmlns="" xmlns:a16="http://schemas.microsoft.com/office/drawing/2014/main" id="{3764036F-C368-47C2-86EE-A29083A8CEF1}"/>
              </a:ext>
            </a:extLst>
          </p:cNvPr>
          <p:cNvSpPr/>
          <p:nvPr/>
        </p:nvSpPr>
        <p:spPr>
          <a:xfrm rot="10800000" flipH="1">
            <a:off x="6042335" y="2622849"/>
            <a:ext cx="1103297" cy="818346"/>
          </a:xfrm>
          <a:prstGeom prst="bentUpArrow">
            <a:avLst>
              <a:gd name="adj1" fmla="val 15696"/>
              <a:gd name="adj2" fmla="val 1236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 xmlns:a16="http://schemas.microsoft.com/office/drawing/2014/main" id="{BEAC62FA-12C5-4400-943E-7DDAC97CAD5C}"/>
              </a:ext>
            </a:extLst>
          </p:cNvPr>
          <p:cNvSpPr/>
          <p:nvPr/>
        </p:nvSpPr>
        <p:spPr>
          <a:xfrm>
            <a:off x="5506949" y="2066768"/>
            <a:ext cx="1794869" cy="307777"/>
          </a:xfrm>
          <a:prstGeom prst="rect">
            <a:avLst/>
          </a:prstGeom>
        </p:spPr>
        <p:txBody>
          <a:bodyPr wrap="square">
            <a:spAutoFit/>
          </a:bodyPr>
          <a:lstStyle/>
          <a:p>
            <a:pPr algn="ctr"/>
            <a:r>
              <a:rPr lang="es-ES" sz="1400" dirty="0"/>
              <a:t>Diccionario de Datos</a:t>
            </a:r>
          </a:p>
        </p:txBody>
      </p:sp>
      <p:sp>
        <p:nvSpPr>
          <p:cNvPr id="28" name="Rectángulo 27">
            <a:extLst>
              <a:ext uri="{FF2B5EF4-FFF2-40B4-BE49-F238E27FC236}">
                <a16:creationId xmlns="" xmlns:a16="http://schemas.microsoft.com/office/drawing/2014/main" id="{C509946F-63AE-4ED0-A6EF-88C92F12E3B5}"/>
              </a:ext>
            </a:extLst>
          </p:cNvPr>
          <p:cNvSpPr/>
          <p:nvPr/>
        </p:nvSpPr>
        <p:spPr>
          <a:xfrm>
            <a:off x="8325562" y="4105904"/>
            <a:ext cx="1469838" cy="307777"/>
          </a:xfrm>
          <a:prstGeom prst="rect">
            <a:avLst/>
          </a:prstGeom>
        </p:spPr>
        <p:txBody>
          <a:bodyPr wrap="square">
            <a:spAutoFit/>
          </a:bodyPr>
          <a:lstStyle/>
          <a:p>
            <a:pPr algn="ctr"/>
            <a:r>
              <a:rPr lang="es-ES" sz="1400" dirty="0"/>
              <a:t>Almacenar</a:t>
            </a:r>
          </a:p>
        </p:txBody>
      </p:sp>
      <p:pic>
        <p:nvPicPr>
          <p:cNvPr id="3" name="Picture 2" descr="D:\workarea\epa_explorer\mem\logo\logo epa explorer final BN.png">
            <a:extLst>
              <a:ext uri="{FF2B5EF4-FFF2-40B4-BE49-F238E27FC236}">
                <a16:creationId xmlns="" xmlns:a16="http://schemas.microsoft.com/office/drawing/2014/main" id="{8923348F-1D93-448B-A231-2888C26912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2364" y="3504883"/>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D:\workarea\epa_explorer\mem\logo\logo epa explorer final.png">
            <a:extLst>
              <a:ext uri="{FF2B5EF4-FFF2-40B4-BE49-F238E27FC236}">
                <a16:creationId xmlns="" xmlns:a16="http://schemas.microsoft.com/office/drawing/2014/main" id="{D9DDD4DA-E6F5-4A3D-8EC3-9FC780BEC7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6"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smtClean="0">
                <a:solidFill>
                  <a:srgbClr val="FD9101"/>
                </a:solidFill>
              </a:rPr>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036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P spid="8" grpId="0" animBg="1"/>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a:extLst>
              <a:ext uri="{FF2B5EF4-FFF2-40B4-BE49-F238E27FC236}">
                <a16:creationId xmlns="" xmlns:a16="http://schemas.microsoft.com/office/drawing/2014/main" id="{67C31B93-859C-4049-BCF9-8145A92D229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a:spcBef>
                <a:spcPts val="1800"/>
              </a:spcBef>
            </a:pPr>
            <a:r>
              <a:rPr lang="es-ES" sz="2400" dirty="0"/>
              <a:t>Análisis Exploratorio de </a:t>
            </a:r>
            <a:r>
              <a:rPr lang="es-ES" sz="2400" dirty="0" smtClean="0"/>
              <a:t>Datos</a:t>
            </a:r>
            <a:endParaRPr lang="es-ES" sz="2400" dirty="0"/>
          </a:p>
        </p:txBody>
      </p:sp>
      <p:sp>
        <p:nvSpPr>
          <p:cNvPr id="10" name="Rectángulo 9">
            <a:extLst>
              <a:ext uri="{FF2B5EF4-FFF2-40B4-BE49-F238E27FC236}">
                <a16:creationId xmlns=""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076" y="255294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 xmlns:a16="http://schemas.microsoft.com/office/drawing/2014/main" id="{EA854A35-C440-4E69-A3C8-DF14F9F4AC1B}"/>
              </a:ext>
            </a:extLst>
          </p:cNvPr>
          <p:cNvSpPr/>
          <p:nvPr/>
        </p:nvSpPr>
        <p:spPr>
          <a:xfrm>
            <a:off x="10216639" y="398637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88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 xmlns:a16="http://schemas.microsoft.com/office/drawing/2014/main" id="{F19881CC-E00B-4773-82F1-59C428241929}"/>
              </a:ext>
            </a:extLst>
          </p:cNvPr>
          <p:cNvSpPr/>
          <p:nvPr/>
        </p:nvSpPr>
        <p:spPr>
          <a:xfrm rot="16200000">
            <a:off x="503460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 xmlns:a16="http://schemas.microsoft.com/office/drawing/2014/main" id="{519BB24C-60D7-4803-843F-1ED877915060}"/>
              </a:ext>
            </a:extLst>
          </p:cNvPr>
          <p:cNvSpPr/>
          <p:nvPr/>
        </p:nvSpPr>
        <p:spPr>
          <a:xfrm rot="16200000" flipV="1">
            <a:off x="466615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 xmlns:a16="http://schemas.microsoft.com/office/drawing/2014/main" id="{E22C24B8-E9B7-42C5-BA95-6A210E8D9D76}"/>
              </a:ext>
            </a:extLst>
          </p:cNvPr>
          <p:cNvSpPr/>
          <p:nvPr/>
        </p:nvSpPr>
        <p:spPr>
          <a:xfrm rot="16200000" flipV="1">
            <a:off x="8922652"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 xmlns:a16="http://schemas.microsoft.com/office/drawing/2014/main" id="{1B80B17E-D29F-4F43-B416-7309EA40FFA7}"/>
              </a:ext>
            </a:extLst>
          </p:cNvPr>
          <p:cNvSpPr/>
          <p:nvPr/>
        </p:nvSpPr>
        <p:spPr>
          <a:xfrm>
            <a:off x="255000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 xmlns:a16="http://schemas.microsoft.com/office/drawing/2014/main" id="{7C5B2BEB-F822-4CAE-9AC6-2DA2D1715765}"/>
              </a:ext>
            </a:extLst>
          </p:cNvPr>
          <p:cNvSpPr/>
          <p:nvPr/>
        </p:nvSpPr>
        <p:spPr>
          <a:xfrm>
            <a:off x="449258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 xmlns:a16="http://schemas.microsoft.com/office/drawing/2014/main" id="{AC590B88-632A-4343-845E-FF886883FC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21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 xmlns:a16="http://schemas.microsoft.com/office/drawing/2014/main" id="{6FF9FBC9-95FD-47C6-8A41-22C735457845}"/>
              </a:ext>
            </a:extLst>
          </p:cNvPr>
          <p:cNvSpPr/>
          <p:nvPr/>
        </p:nvSpPr>
        <p:spPr>
          <a:xfrm>
            <a:off x="4905261"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 xmlns:a16="http://schemas.microsoft.com/office/drawing/2014/main" id="{E8ECB42A-D853-4341-B265-CD6160092F29}"/>
              </a:ext>
            </a:extLst>
          </p:cNvPr>
          <p:cNvSpPr/>
          <p:nvPr/>
        </p:nvSpPr>
        <p:spPr>
          <a:xfrm>
            <a:off x="8472842" y="3464350"/>
            <a:ext cx="1164700" cy="307777"/>
          </a:xfrm>
          <a:prstGeom prst="rect">
            <a:avLst/>
          </a:prstGeom>
        </p:spPr>
        <p:txBody>
          <a:bodyPr wrap="square">
            <a:spAutoFit/>
          </a:bodyPr>
          <a:lstStyle/>
          <a:p>
            <a:pPr algn="ctr"/>
            <a:r>
              <a:rPr lang="es-ES" sz="1400" dirty="0"/>
              <a:t>Recuperar</a:t>
            </a:r>
          </a:p>
        </p:txBody>
      </p:sp>
      <p:pic>
        <p:nvPicPr>
          <p:cNvPr id="24" name="Picture 2" descr="D:\workarea\epa_explorer\mem\logo\logo epa explorer final BN.png">
            <a:extLst>
              <a:ext uri="{FF2B5EF4-FFF2-40B4-BE49-F238E27FC236}">
                <a16:creationId xmlns="" xmlns:a16="http://schemas.microsoft.com/office/drawing/2014/main" id="{09DFCB45-A325-460E-B3F5-9EEDA9A421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9857" y="2726520"/>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D:\workarea\epa_explorer\mem\logo\logo epa explorer final.png">
            <a:extLst>
              <a:ext uri="{FF2B5EF4-FFF2-40B4-BE49-F238E27FC236}">
                <a16:creationId xmlns="" xmlns:a16="http://schemas.microsoft.com/office/drawing/2014/main" id="{90FB1D5C-3B53-4C61-B29C-053292FC8E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2"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smtClean="0">
                <a:solidFill>
                  <a:srgbClr val="FD9101"/>
                </a:solidFill>
              </a:rPr>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9426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fade">
                                      <p:cBhvr>
                                        <p:cTn id="21" dur="500"/>
                                        <p:tgtEl>
                                          <p:spTgt spid="20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 xmlns:a16="http://schemas.microsoft.com/office/drawing/2014/main" id="{DBF0311C-4BC7-4612-9E69-0BDCA3B64C4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 xmlns:a16="http://schemas.microsoft.com/office/drawing/2014/main" id="{974242C8-7D53-4777-BAFD-D39AE36DB37A}"/>
              </a:ext>
            </a:extLst>
          </p:cNvPr>
          <p:cNvSpPr/>
          <p:nvPr/>
        </p:nvSpPr>
        <p:spPr>
          <a:xfrm>
            <a:off x="2438400" y="993762"/>
            <a:ext cx="8521700" cy="830997"/>
          </a:xfrm>
          <a:prstGeom prst="rect">
            <a:avLst/>
          </a:prstGeom>
        </p:spPr>
        <p:txBody>
          <a:bodyPr wrap="square">
            <a:spAutoFit/>
          </a:bodyPr>
          <a:lstStyle/>
          <a:p>
            <a:pPr>
              <a:spcBef>
                <a:spcPts val="1800"/>
              </a:spcBef>
            </a:pPr>
            <a:r>
              <a:rPr lang="es-ES" sz="2400" dirty="0"/>
              <a:t>Técnicas de aprendizaje no </a:t>
            </a:r>
            <a:r>
              <a:rPr lang="es-ES" sz="2400" dirty="0" smtClean="0"/>
              <a:t>supervisados</a:t>
            </a:r>
          </a:p>
          <a:p>
            <a:pPr marL="285750" indent="-285750">
              <a:buFontTx/>
              <a:buChar char="-"/>
            </a:pPr>
            <a:r>
              <a:rPr lang="es-ES" sz="2400" dirty="0" smtClean="0"/>
              <a:t>Aprendizaje</a:t>
            </a:r>
            <a:endParaRPr lang="es-ES" sz="2400" dirty="0"/>
          </a:p>
        </p:txBody>
      </p:sp>
      <p:sp>
        <p:nvSpPr>
          <p:cNvPr id="10" name="Rectángulo 9">
            <a:extLst>
              <a:ext uri="{FF2B5EF4-FFF2-40B4-BE49-F238E27FC236}">
                <a16:creationId xmlns=""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0705" y="2172796"/>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 xmlns:a16="http://schemas.microsoft.com/office/drawing/2014/main" id="{EA854A35-C440-4E69-A3C8-DF14F9F4AC1B}"/>
              </a:ext>
            </a:extLst>
          </p:cNvPr>
          <p:cNvSpPr/>
          <p:nvPr/>
        </p:nvSpPr>
        <p:spPr>
          <a:xfrm>
            <a:off x="10165071" y="3617573"/>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257" y="1997032"/>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30" name="Flecha: hacia abajo 29">
            <a:extLst>
              <a:ext uri="{FF2B5EF4-FFF2-40B4-BE49-F238E27FC236}">
                <a16:creationId xmlns="" xmlns:a16="http://schemas.microsoft.com/office/drawing/2014/main" id="{E22C24B8-E9B7-42C5-BA95-6A210E8D9D76}"/>
              </a:ext>
            </a:extLst>
          </p:cNvPr>
          <p:cNvSpPr/>
          <p:nvPr/>
        </p:nvSpPr>
        <p:spPr>
          <a:xfrm rot="16200000" flipV="1">
            <a:off x="8871281" y="2060604"/>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 xmlns:a16="http://schemas.microsoft.com/office/drawing/2014/main" id="{1B80B17E-D29F-4F43-B416-7309EA40FFA7}"/>
              </a:ext>
            </a:extLst>
          </p:cNvPr>
          <p:cNvSpPr/>
          <p:nvPr/>
        </p:nvSpPr>
        <p:spPr>
          <a:xfrm>
            <a:off x="2601373" y="3537480"/>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 xmlns:a16="http://schemas.microsoft.com/office/drawing/2014/main" id="{7C5B2BEB-F822-4CAE-9AC6-2DA2D1715765}"/>
              </a:ext>
            </a:extLst>
          </p:cNvPr>
          <p:cNvSpPr/>
          <p:nvPr/>
        </p:nvSpPr>
        <p:spPr>
          <a:xfrm>
            <a:off x="4448504" y="2481468"/>
            <a:ext cx="1164700" cy="307777"/>
          </a:xfrm>
          <a:prstGeom prst="rect">
            <a:avLst/>
          </a:prstGeom>
        </p:spPr>
        <p:txBody>
          <a:bodyPr wrap="square">
            <a:spAutoFit/>
          </a:bodyPr>
          <a:lstStyle/>
          <a:p>
            <a:pPr algn="ctr"/>
            <a:r>
              <a:rPr lang="es-ES" sz="1400" dirty="0"/>
              <a:t>Solicitud</a:t>
            </a:r>
          </a:p>
        </p:txBody>
      </p:sp>
      <p:sp>
        <p:nvSpPr>
          <p:cNvPr id="34" name="Rectángulo 33">
            <a:extLst>
              <a:ext uri="{FF2B5EF4-FFF2-40B4-BE49-F238E27FC236}">
                <a16:creationId xmlns="" xmlns:a16="http://schemas.microsoft.com/office/drawing/2014/main" id="{E8ECB42A-D853-4341-B265-CD6160092F29}"/>
              </a:ext>
            </a:extLst>
          </p:cNvPr>
          <p:cNvSpPr/>
          <p:nvPr/>
        </p:nvSpPr>
        <p:spPr>
          <a:xfrm>
            <a:off x="8421471" y="3084203"/>
            <a:ext cx="1164700" cy="307777"/>
          </a:xfrm>
          <a:prstGeom prst="rect">
            <a:avLst/>
          </a:prstGeom>
        </p:spPr>
        <p:txBody>
          <a:bodyPr wrap="square">
            <a:spAutoFit/>
          </a:bodyPr>
          <a:lstStyle/>
          <a:p>
            <a:pPr algn="ctr"/>
            <a:r>
              <a:rPr lang="es-ES" sz="1400" dirty="0"/>
              <a:t>Recuperar</a:t>
            </a:r>
          </a:p>
        </p:txBody>
      </p:sp>
      <p:sp>
        <p:nvSpPr>
          <p:cNvPr id="22" name="Flecha: hacia abajo 21">
            <a:extLst>
              <a:ext uri="{FF2B5EF4-FFF2-40B4-BE49-F238E27FC236}">
                <a16:creationId xmlns="" xmlns:a16="http://schemas.microsoft.com/office/drawing/2014/main" id="{1EC1C216-283D-41B3-8EC1-461FC11637AF}"/>
              </a:ext>
            </a:extLst>
          </p:cNvPr>
          <p:cNvSpPr/>
          <p:nvPr/>
        </p:nvSpPr>
        <p:spPr>
          <a:xfrm rot="16200000">
            <a:off x="4898314" y="2073241"/>
            <a:ext cx="265080" cy="161599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098" name="Picture 2" descr="https://maxcdn.icons8.com/Share/icon/p1em/Very_Basic/folder1600.png">
            <a:extLst>
              <a:ext uri="{FF2B5EF4-FFF2-40B4-BE49-F238E27FC236}">
                <a16:creationId xmlns="" xmlns:a16="http://schemas.microsoft.com/office/drawing/2014/main" id="{1488C889-106C-499D-B011-FCFE82145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1603" y="3865771"/>
            <a:ext cx="1018788" cy="1018788"/>
          </a:xfrm>
          <a:prstGeom prst="rect">
            <a:avLst/>
          </a:prstGeom>
          <a:noFill/>
          <a:extLst>
            <a:ext uri="{909E8E84-426E-40DD-AFC4-6F175D3DCCD1}">
              <a14:hiddenFill xmlns:a14="http://schemas.microsoft.com/office/drawing/2010/main">
                <a:solidFill>
                  <a:srgbClr val="FFFFFF"/>
                </a:solidFill>
              </a14:hiddenFill>
            </a:ext>
          </a:extLst>
        </p:spPr>
      </p:pic>
      <p:sp>
        <p:nvSpPr>
          <p:cNvPr id="24" name="Flecha: doblada hacia arriba 23">
            <a:extLst>
              <a:ext uri="{FF2B5EF4-FFF2-40B4-BE49-F238E27FC236}">
                <a16:creationId xmlns="" xmlns:a16="http://schemas.microsoft.com/office/drawing/2014/main" id="{14972AC8-3510-418B-9537-B272512ECE05}"/>
              </a:ext>
            </a:extLst>
          </p:cNvPr>
          <p:cNvSpPr/>
          <p:nvPr/>
        </p:nvSpPr>
        <p:spPr>
          <a:xfrm rot="16200000" flipH="1" flipV="1">
            <a:off x="6985058" y="3669460"/>
            <a:ext cx="739127"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 xmlns:a16="http://schemas.microsoft.com/office/drawing/2014/main" id="{A9D9333A-5508-46D0-802C-6F6ECADC0A2A}"/>
              </a:ext>
            </a:extLst>
          </p:cNvPr>
          <p:cNvSpPr/>
          <p:nvPr/>
        </p:nvSpPr>
        <p:spPr>
          <a:xfrm>
            <a:off x="8277251" y="4818148"/>
            <a:ext cx="1164700" cy="523220"/>
          </a:xfrm>
          <a:prstGeom prst="rect">
            <a:avLst/>
          </a:prstGeom>
        </p:spPr>
        <p:txBody>
          <a:bodyPr wrap="square">
            <a:spAutoFit/>
          </a:bodyPr>
          <a:lstStyle/>
          <a:p>
            <a:pPr algn="ctr"/>
            <a:r>
              <a:rPr lang="es-ES" sz="1400" dirty="0"/>
              <a:t>Colección de Sistemas</a:t>
            </a:r>
          </a:p>
        </p:txBody>
      </p:sp>
      <p:sp>
        <p:nvSpPr>
          <p:cNvPr id="29" name="Rectángulo 28">
            <a:extLst>
              <a:ext uri="{FF2B5EF4-FFF2-40B4-BE49-F238E27FC236}">
                <a16:creationId xmlns="" xmlns:a16="http://schemas.microsoft.com/office/drawing/2014/main" id="{6AECE523-D320-49DB-B979-FF78CBBA9472}"/>
              </a:ext>
            </a:extLst>
          </p:cNvPr>
          <p:cNvSpPr/>
          <p:nvPr/>
        </p:nvSpPr>
        <p:spPr>
          <a:xfrm>
            <a:off x="6641091" y="4539751"/>
            <a:ext cx="1164700" cy="307777"/>
          </a:xfrm>
          <a:prstGeom prst="rect">
            <a:avLst/>
          </a:prstGeom>
        </p:spPr>
        <p:txBody>
          <a:bodyPr wrap="square">
            <a:spAutoFit/>
          </a:bodyPr>
          <a:lstStyle/>
          <a:p>
            <a:pPr algn="ctr"/>
            <a:r>
              <a:rPr lang="es-ES" sz="1400" dirty="0"/>
              <a:t>Almacenar</a:t>
            </a:r>
          </a:p>
        </p:txBody>
      </p:sp>
      <p:pic>
        <p:nvPicPr>
          <p:cNvPr id="28" name="Picture 2" descr="D:\workarea\epa_explorer\mem\logo\logo epa explorer final BN.png">
            <a:extLst>
              <a:ext uri="{FF2B5EF4-FFF2-40B4-BE49-F238E27FC236}">
                <a16:creationId xmlns="" xmlns:a16="http://schemas.microsoft.com/office/drawing/2014/main" id="{09058D92-5188-487A-B0CE-F4474F20E0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6564" y="233558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 xmlns:a16="http://schemas.microsoft.com/office/drawing/2014/main" id="{1720B96D-3EAC-4F84-A2B5-C2FCDFC310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smtClean="0">
                <a:solidFill>
                  <a:srgbClr val="FD9101"/>
                </a:solidFill>
              </a:rPr>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135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4098"/>
                                        </p:tgtEl>
                                        <p:attrNameLst>
                                          <p:attrName>style.visibility</p:attrName>
                                        </p:attrNameLst>
                                      </p:cBhvr>
                                      <p:to>
                                        <p:strVal val="visible"/>
                                      </p:to>
                                    </p:set>
                                    <p:animEffect transition="in" filter="fade">
                                      <p:cBhvr>
                                        <p:cTn id="24" dur="500"/>
                                        <p:tgtEl>
                                          <p:spTgt spid="409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animBg="1"/>
      <p:bldP spid="34" grpId="0"/>
      <p:bldP spid="24" grpId="0" animBg="1"/>
      <p:bldP spid="27"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 xmlns:a16="http://schemas.microsoft.com/office/drawing/2014/main" id="{FAEA9034-F6F9-4493-8971-C7B6CEA2140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0" name="Rectángulo 9">
            <a:extLst>
              <a:ext uri="{FF2B5EF4-FFF2-40B4-BE49-F238E27FC236}">
                <a16:creationId xmlns=""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30y9cdsu7xlg0.cloudfront.net/png/546300-200.png">
            <a:extLst>
              <a:ext uri="{FF2B5EF4-FFF2-40B4-BE49-F238E27FC236}">
                <a16:creationId xmlns="" xmlns:a16="http://schemas.microsoft.com/office/drawing/2014/main" id="{9BBB2806-2914-481A-BDA5-2198B485A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51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 xmlns:a16="http://schemas.microsoft.com/office/drawing/2014/main" id="{F19881CC-E00B-4773-82F1-59C428241929}"/>
              </a:ext>
            </a:extLst>
          </p:cNvPr>
          <p:cNvSpPr/>
          <p:nvPr/>
        </p:nvSpPr>
        <p:spPr>
          <a:xfrm rot="16200000">
            <a:off x="498323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 xmlns:a16="http://schemas.microsoft.com/office/drawing/2014/main" id="{519BB24C-60D7-4803-843F-1ED877915060}"/>
              </a:ext>
            </a:extLst>
          </p:cNvPr>
          <p:cNvSpPr/>
          <p:nvPr/>
        </p:nvSpPr>
        <p:spPr>
          <a:xfrm rot="16200000" flipV="1">
            <a:off x="461478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 xmlns:a16="http://schemas.microsoft.com/office/drawing/2014/main" id="{E22C24B8-E9B7-42C5-BA95-6A210E8D9D76}"/>
              </a:ext>
            </a:extLst>
          </p:cNvPr>
          <p:cNvSpPr/>
          <p:nvPr/>
        </p:nvSpPr>
        <p:spPr>
          <a:xfrm rot="16200000" flipV="1">
            <a:off x="8747989"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 xmlns:a16="http://schemas.microsoft.com/office/drawing/2014/main" id="{1B80B17E-D29F-4F43-B416-7309EA40FFA7}"/>
              </a:ext>
            </a:extLst>
          </p:cNvPr>
          <p:cNvSpPr/>
          <p:nvPr/>
        </p:nvSpPr>
        <p:spPr>
          <a:xfrm>
            <a:off x="249863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 xmlns:a16="http://schemas.microsoft.com/office/drawing/2014/main" id="{7C5B2BEB-F822-4CAE-9AC6-2DA2D1715765}"/>
              </a:ext>
            </a:extLst>
          </p:cNvPr>
          <p:cNvSpPr/>
          <p:nvPr/>
        </p:nvSpPr>
        <p:spPr>
          <a:xfrm>
            <a:off x="444121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 xmlns:a16="http://schemas.microsoft.com/office/drawing/2014/main" id="{AC590B88-632A-4343-845E-FF886883F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84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 xmlns:a16="http://schemas.microsoft.com/office/drawing/2014/main" id="{6FF9FBC9-95FD-47C6-8A41-22C735457845}"/>
              </a:ext>
            </a:extLst>
          </p:cNvPr>
          <p:cNvSpPr/>
          <p:nvPr/>
        </p:nvSpPr>
        <p:spPr>
          <a:xfrm>
            <a:off x="4586764"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 xmlns:a16="http://schemas.microsoft.com/office/drawing/2014/main" id="{E8ECB42A-D853-4341-B265-CD6160092F29}"/>
              </a:ext>
            </a:extLst>
          </p:cNvPr>
          <p:cNvSpPr/>
          <p:nvPr/>
        </p:nvSpPr>
        <p:spPr>
          <a:xfrm>
            <a:off x="8298179" y="3464350"/>
            <a:ext cx="1164700" cy="307777"/>
          </a:xfrm>
          <a:prstGeom prst="rect">
            <a:avLst/>
          </a:prstGeom>
        </p:spPr>
        <p:txBody>
          <a:bodyPr wrap="square">
            <a:spAutoFit/>
          </a:bodyPr>
          <a:lstStyle/>
          <a:p>
            <a:pPr algn="ctr"/>
            <a:r>
              <a:rPr lang="es-ES" sz="1400" dirty="0"/>
              <a:t>Recuperar</a:t>
            </a:r>
          </a:p>
        </p:txBody>
      </p:sp>
      <p:pic>
        <p:nvPicPr>
          <p:cNvPr id="22" name="Picture 2" descr="https://maxcdn.icons8.com/Share/icon/p1em/Very_Basic/folder1600.png">
            <a:extLst>
              <a:ext uri="{FF2B5EF4-FFF2-40B4-BE49-F238E27FC236}">
                <a16:creationId xmlns="" xmlns:a16="http://schemas.microsoft.com/office/drawing/2014/main" id="{92EF6479-CA24-40A1-A40C-B4408C17CF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985" y="2475024"/>
            <a:ext cx="1434288" cy="1434288"/>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 xmlns:a16="http://schemas.microsoft.com/office/drawing/2014/main" id="{8E4CBF84-632A-4B2C-A811-CD139660DFA3}"/>
              </a:ext>
            </a:extLst>
          </p:cNvPr>
          <p:cNvSpPr/>
          <p:nvPr/>
        </p:nvSpPr>
        <p:spPr>
          <a:xfrm>
            <a:off x="10041976" y="3913824"/>
            <a:ext cx="1164700" cy="523220"/>
          </a:xfrm>
          <a:prstGeom prst="rect">
            <a:avLst/>
          </a:prstGeom>
        </p:spPr>
        <p:txBody>
          <a:bodyPr wrap="square">
            <a:spAutoFit/>
          </a:bodyPr>
          <a:lstStyle/>
          <a:p>
            <a:pPr algn="ctr"/>
            <a:r>
              <a:rPr lang="es-ES" sz="1400" dirty="0"/>
              <a:t>Colección de Sistemas</a:t>
            </a:r>
          </a:p>
        </p:txBody>
      </p:sp>
      <p:pic>
        <p:nvPicPr>
          <p:cNvPr id="27" name="Picture 2" descr="D:\workarea\epa_explorer\mem\logo\logo epa explorer final BN.png">
            <a:extLst>
              <a:ext uri="{FF2B5EF4-FFF2-40B4-BE49-F238E27FC236}">
                <a16:creationId xmlns="" xmlns:a16="http://schemas.microsoft.com/office/drawing/2014/main" id="{DE352BB1-358B-43E8-995C-666DCAA187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4109" y="270560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 xmlns:a16="http://schemas.microsoft.com/office/drawing/2014/main" id="{C6753F15-C209-471C-ADC4-E4B0473EC0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10">
            <a:extLst>
              <a:ext uri="{FF2B5EF4-FFF2-40B4-BE49-F238E27FC236}">
                <a16:creationId xmlns="" xmlns:a16="http://schemas.microsoft.com/office/drawing/2014/main" id="{974242C8-7D53-4777-BAFD-D39AE36DB37A}"/>
              </a:ext>
            </a:extLst>
          </p:cNvPr>
          <p:cNvSpPr/>
          <p:nvPr/>
        </p:nvSpPr>
        <p:spPr>
          <a:xfrm>
            <a:off x="2438400" y="993762"/>
            <a:ext cx="8521700" cy="830997"/>
          </a:xfrm>
          <a:prstGeom prst="rect">
            <a:avLst/>
          </a:prstGeom>
        </p:spPr>
        <p:txBody>
          <a:bodyPr wrap="square">
            <a:spAutoFit/>
          </a:bodyPr>
          <a:lstStyle/>
          <a:p>
            <a:pPr>
              <a:spcBef>
                <a:spcPts val="1800"/>
              </a:spcBef>
            </a:pPr>
            <a:r>
              <a:rPr lang="es-ES" sz="2400" dirty="0"/>
              <a:t>Técnicas de aprendizaje no </a:t>
            </a:r>
            <a:r>
              <a:rPr lang="es-ES" sz="2400" dirty="0" smtClean="0"/>
              <a:t>supervisados</a:t>
            </a:r>
          </a:p>
          <a:p>
            <a:pPr marL="285750" indent="-285750">
              <a:buFontTx/>
              <a:buChar char="-"/>
            </a:pPr>
            <a:r>
              <a:rPr lang="es-ES" sz="2400" dirty="0" smtClean="0"/>
              <a:t>Visualización</a:t>
            </a:r>
            <a:endParaRPr lang="es-ES" sz="2400" dirty="0"/>
          </a:p>
        </p:txBody>
      </p:sp>
      <p:sp>
        <p:nvSpPr>
          <p:cNvPr id="25"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smtClean="0">
                <a:solidFill>
                  <a:srgbClr val="FD9101"/>
                </a:solidFill>
              </a:rPr>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6740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fade">
                                      <p:cBhvr>
                                        <p:cTn id="24" dur="500"/>
                                        <p:tgtEl>
                                          <p:spTgt spid="20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p:bldP spid="34"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smtClean="0"/>
              <a:t>1.	Motivación</a:t>
            </a:r>
            <a:endParaRPr lang="es-ES" sz="2400" dirty="0"/>
          </a:p>
          <a:p>
            <a:pPr marL="0" indent="0">
              <a:lnSpc>
                <a:spcPct val="200000"/>
              </a:lnSpc>
              <a:buNone/>
            </a:pPr>
            <a:r>
              <a:rPr lang="es-ES" sz="2400" dirty="0" smtClean="0"/>
              <a:t>2.	Planificación</a:t>
            </a:r>
            <a:endParaRPr lang="es-ES" sz="2400" dirty="0"/>
          </a:p>
          <a:p>
            <a:pPr marL="0" indent="0">
              <a:lnSpc>
                <a:spcPct val="200000"/>
              </a:lnSpc>
              <a:buNone/>
            </a:pPr>
            <a:r>
              <a:rPr lang="es-ES" sz="2400" dirty="0" smtClean="0"/>
              <a:t>3.	Desarrollo </a:t>
            </a:r>
            <a:r>
              <a:rPr lang="es-ES" sz="2400" dirty="0"/>
              <a:t>del proyecto</a:t>
            </a:r>
          </a:p>
          <a:p>
            <a:pPr marL="0" indent="0">
              <a:lnSpc>
                <a:spcPct val="200000"/>
              </a:lnSpc>
              <a:buNone/>
            </a:pPr>
            <a:r>
              <a:rPr lang="es-ES" sz="2400" dirty="0" smtClean="0"/>
              <a:t>4.	Demostración</a:t>
            </a:r>
            <a:endParaRPr lang="es-ES" sz="2400" dirty="0"/>
          </a:p>
          <a:p>
            <a:pPr marL="0" indent="0">
              <a:lnSpc>
                <a:spcPct val="200000"/>
              </a:lnSpc>
              <a:buNone/>
            </a:pPr>
            <a:r>
              <a:rPr lang="es-ES" sz="2400" dirty="0" smtClean="0"/>
              <a:t>5.	Conclusiones</a:t>
            </a:r>
            <a:endParaRPr lang="es-ES" sz="2400" dirty="0"/>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0427992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sp>
        <p:nvSpPr>
          <p:cNvPr id="10"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smtClean="0">
                <a:solidFill>
                  <a:schemeClr val="bg1"/>
                </a:solidFill>
              </a:rPr>
              <a:t>Motivación</a:t>
            </a:r>
            <a:endParaRPr lang="es-ES" sz="1350" u="sng" dirty="0">
              <a:solidFill>
                <a:schemeClr val="bg1"/>
              </a:solidFill>
            </a:endParaRP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13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9">
            <a:extLst>
              <a:ext uri="{FF2B5EF4-FFF2-40B4-BE49-F238E27FC236}">
                <a16:creationId xmlns=""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sp>
        <p:nvSpPr>
          <p:cNvPr id="39" name="Rectángulo 38">
            <a:extLst>
              <a:ext uri="{FF2B5EF4-FFF2-40B4-BE49-F238E27FC236}">
                <a16:creationId xmlns="" xmlns:a16="http://schemas.microsoft.com/office/drawing/2014/main" id="{505D8D9B-7F6C-4727-8AC4-72959C26B7BC}"/>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a:spcBef>
                <a:spcPts val="1800"/>
              </a:spcBef>
            </a:pPr>
            <a:r>
              <a:rPr lang="es-ES" sz="2400" dirty="0"/>
              <a:t>Generación de Informes</a:t>
            </a:r>
          </a:p>
        </p:txBody>
      </p:sp>
      <p:graphicFrame>
        <p:nvGraphicFramePr>
          <p:cNvPr id="12" name="Tabla 11">
            <a:extLst>
              <a:ext uri="{FF2B5EF4-FFF2-40B4-BE49-F238E27FC236}">
                <a16:creationId xmlns=""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865" y="325158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 xmlns:a16="http://schemas.microsoft.com/office/drawing/2014/main" id="{EA854A35-C440-4E69-A3C8-DF14F9F4AC1B}"/>
              </a:ext>
            </a:extLst>
          </p:cNvPr>
          <p:cNvSpPr/>
          <p:nvPr/>
        </p:nvSpPr>
        <p:spPr>
          <a:xfrm>
            <a:off x="10021428" y="468501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5692" y="307581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 xmlns:a16="http://schemas.microsoft.com/office/drawing/2014/main" id="{F19881CC-E00B-4773-82F1-59C428241929}"/>
              </a:ext>
            </a:extLst>
          </p:cNvPr>
          <p:cNvSpPr/>
          <p:nvPr/>
        </p:nvSpPr>
        <p:spPr>
          <a:xfrm rot="16200000">
            <a:off x="4952409" y="308880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 xmlns:a16="http://schemas.microsoft.com/office/drawing/2014/main" id="{519BB24C-60D7-4803-843F-1ED877915060}"/>
              </a:ext>
            </a:extLst>
          </p:cNvPr>
          <p:cNvSpPr/>
          <p:nvPr/>
        </p:nvSpPr>
        <p:spPr>
          <a:xfrm rot="16200000" flipV="1">
            <a:off x="4583956" y="342628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 xmlns:a16="http://schemas.microsoft.com/office/drawing/2014/main" id="{E22C24B8-E9B7-42C5-BA95-6A210E8D9D76}"/>
              </a:ext>
            </a:extLst>
          </p:cNvPr>
          <p:cNvSpPr/>
          <p:nvPr/>
        </p:nvSpPr>
        <p:spPr>
          <a:xfrm rot="16200000" flipV="1">
            <a:off x="8727441" y="313939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 xmlns:a16="http://schemas.microsoft.com/office/drawing/2014/main" id="{1B80B17E-D29F-4F43-B416-7309EA40FFA7}"/>
              </a:ext>
            </a:extLst>
          </p:cNvPr>
          <p:cNvSpPr/>
          <p:nvPr/>
        </p:nvSpPr>
        <p:spPr>
          <a:xfrm>
            <a:off x="2467808" y="461626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 xmlns:a16="http://schemas.microsoft.com/office/drawing/2014/main" id="{7C5B2BEB-F822-4CAE-9AC6-2DA2D1715765}"/>
              </a:ext>
            </a:extLst>
          </p:cNvPr>
          <p:cNvSpPr/>
          <p:nvPr/>
        </p:nvSpPr>
        <p:spPr>
          <a:xfrm>
            <a:off x="4410392" y="3323046"/>
            <a:ext cx="1164700" cy="307777"/>
          </a:xfrm>
          <a:prstGeom prst="rect">
            <a:avLst/>
          </a:prstGeom>
        </p:spPr>
        <p:txBody>
          <a:bodyPr wrap="square">
            <a:spAutoFit/>
          </a:bodyPr>
          <a:lstStyle/>
          <a:p>
            <a:pPr algn="ctr"/>
            <a:r>
              <a:rPr lang="es-ES" sz="1400" dirty="0"/>
              <a:t>Parámetros</a:t>
            </a:r>
          </a:p>
        </p:txBody>
      </p:sp>
      <p:sp>
        <p:nvSpPr>
          <p:cNvPr id="33" name="Rectángulo 32">
            <a:extLst>
              <a:ext uri="{FF2B5EF4-FFF2-40B4-BE49-F238E27FC236}">
                <a16:creationId xmlns="" xmlns:a16="http://schemas.microsoft.com/office/drawing/2014/main" id="{6FF9FBC9-95FD-47C6-8A41-22C735457845}"/>
              </a:ext>
            </a:extLst>
          </p:cNvPr>
          <p:cNvSpPr/>
          <p:nvPr/>
        </p:nvSpPr>
        <p:spPr>
          <a:xfrm>
            <a:off x="4437679" y="4861606"/>
            <a:ext cx="1164700" cy="307777"/>
          </a:xfrm>
          <a:prstGeom prst="rect">
            <a:avLst/>
          </a:prstGeom>
        </p:spPr>
        <p:txBody>
          <a:bodyPr wrap="square">
            <a:spAutoFit/>
          </a:bodyPr>
          <a:lstStyle/>
          <a:p>
            <a:pPr algn="ctr"/>
            <a:r>
              <a:rPr lang="es-ES" sz="1400" dirty="0"/>
              <a:t>Informe</a:t>
            </a:r>
          </a:p>
        </p:txBody>
      </p:sp>
      <p:sp>
        <p:nvSpPr>
          <p:cNvPr id="34" name="Rectángulo 33">
            <a:extLst>
              <a:ext uri="{FF2B5EF4-FFF2-40B4-BE49-F238E27FC236}">
                <a16:creationId xmlns="" xmlns:a16="http://schemas.microsoft.com/office/drawing/2014/main" id="{E8ECB42A-D853-4341-B265-CD6160092F29}"/>
              </a:ext>
            </a:extLst>
          </p:cNvPr>
          <p:cNvSpPr/>
          <p:nvPr/>
        </p:nvSpPr>
        <p:spPr>
          <a:xfrm>
            <a:off x="8277631" y="4162990"/>
            <a:ext cx="1164700" cy="307777"/>
          </a:xfrm>
          <a:prstGeom prst="rect">
            <a:avLst/>
          </a:prstGeom>
        </p:spPr>
        <p:txBody>
          <a:bodyPr wrap="square">
            <a:spAutoFit/>
          </a:bodyPr>
          <a:lstStyle/>
          <a:p>
            <a:pPr algn="ctr"/>
            <a:r>
              <a:rPr lang="es-ES" sz="1400" dirty="0"/>
              <a:t>Recuperar</a:t>
            </a:r>
          </a:p>
        </p:txBody>
      </p:sp>
      <p:pic>
        <p:nvPicPr>
          <p:cNvPr id="6148" name="Picture 4" descr="https://www.rstudio.com/wp-content/uploads/2017/05/rmarkdown.png">
            <a:extLst>
              <a:ext uri="{FF2B5EF4-FFF2-40B4-BE49-F238E27FC236}">
                <a16:creationId xmlns="" xmlns:a16="http://schemas.microsoft.com/office/drawing/2014/main" id="{7AC6BE0C-AA0A-4CDA-8862-D3627206C9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0513" y="1825091"/>
            <a:ext cx="713165" cy="826637"/>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a:extLst>
              <a:ext uri="{FF2B5EF4-FFF2-40B4-BE49-F238E27FC236}">
                <a16:creationId xmlns="" xmlns:a16="http://schemas.microsoft.com/office/drawing/2014/main" id="{57BE7AA4-877F-4E16-873A-84A912DFD76B}"/>
              </a:ext>
            </a:extLst>
          </p:cNvPr>
          <p:cNvSpPr/>
          <p:nvPr/>
        </p:nvSpPr>
        <p:spPr>
          <a:xfrm>
            <a:off x="4308961" y="2219206"/>
            <a:ext cx="1164700" cy="307777"/>
          </a:xfrm>
          <a:prstGeom prst="rect">
            <a:avLst/>
          </a:prstGeom>
        </p:spPr>
        <p:txBody>
          <a:bodyPr wrap="square">
            <a:spAutoFit/>
          </a:bodyPr>
          <a:lstStyle/>
          <a:p>
            <a:pPr algn="ctr"/>
            <a:r>
              <a:rPr lang="es-ES" sz="1400" dirty="0"/>
              <a:t>Plantilla</a:t>
            </a:r>
          </a:p>
        </p:txBody>
      </p:sp>
      <p:sp>
        <p:nvSpPr>
          <p:cNvPr id="27" name="Flecha: doblada hacia arriba 26">
            <a:extLst>
              <a:ext uri="{FF2B5EF4-FFF2-40B4-BE49-F238E27FC236}">
                <a16:creationId xmlns="" xmlns:a16="http://schemas.microsoft.com/office/drawing/2014/main" id="{F4E46941-B308-4392-8BB3-383106B7FEE0}"/>
              </a:ext>
            </a:extLst>
          </p:cNvPr>
          <p:cNvSpPr/>
          <p:nvPr/>
        </p:nvSpPr>
        <p:spPr>
          <a:xfrm flipV="1">
            <a:off x="6195995" y="2378779"/>
            <a:ext cx="823914"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6" name="Picture 2" descr="D:\workarea\epa_explorer\mem\logo\logo epa explorer final BN.png">
            <a:extLst>
              <a:ext uri="{FF2B5EF4-FFF2-40B4-BE49-F238E27FC236}">
                <a16:creationId xmlns="" xmlns:a16="http://schemas.microsoft.com/office/drawing/2014/main" id="{67176D6D-E45B-4EA2-A47C-274DF883F7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4199" y="340424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D:\workarea\epa_explorer\mem\logo\logo epa explorer final.png">
            <a:extLst>
              <a:ext uri="{FF2B5EF4-FFF2-40B4-BE49-F238E27FC236}">
                <a16:creationId xmlns="" xmlns:a16="http://schemas.microsoft.com/office/drawing/2014/main" id="{D5BE74E7-F240-4C78-9717-64A4598E4F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maxcdn.icons8.com/Share/icon/p1em/Very_Basic/document160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8971" y="4164509"/>
            <a:ext cx="782115" cy="782115"/>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smtClean="0">
                <a:solidFill>
                  <a:srgbClr val="FD9101"/>
                </a:solidFill>
              </a:rPr>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58281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smtClean="0"/>
              <a:t>REQUISITOS NO FUNCIONALES</a:t>
            </a:r>
            <a:endParaRPr lang="es-ES" dirty="0"/>
          </a:p>
        </p:txBody>
      </p:sp>
      <p:sp>
        <p:nvSpPr>
          <p:cNvPr id="10" name="Rectángulo 9">
            <a:extLst>
              <a:ext uri="{FF2B5EF4-FFF2-40B4-BE49-F238E27FC236}">
                <a16:creationId xmlns=""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1811687167"/>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 xmlns:a16="http://schemas.microsoft.com/office/drawing/2014/main" id="{60CE9BEE-3F25-484E-9169-C245C436D472}"/>
              </a:ext>
            </a:extLst>
          </p:cNvPr>
          <p:cNvSpPr/>
          <p:nvPr/>
        </p:nvSpPr>
        <p:spPr>
          <a:xfrm>
            <a:off x="3575538" y="1638909"/>
            <a:ext cx="6178062" cy="3000821"/>
          </a:xfrm>
          <a:prstGeom prst="rect">
            <a:avLst/>
          </a:prstGeom>
        </p:spPr>
        <p:txBody>
          <a:bodyPr wrap="square">
            <a:spAutoFit/>
          </a:bodyPr>
          <a:lstStyle/>
          <a:p>
            <a:pPr marL="285750" indent="-285750">
              <a:lnSpc>
                <a:spcPct val="150000"/>
              </a:lnSpc>
              <a:spcBef>
                <a:spcPts val="1800"/>
              </a:spcBef>
              <a:buFontTx/>
              <a:buChar char="-"/>
            </a:pPr>
            <a:r>
              <a:rPr lang="es-ES" sz="2400" dirty="0" smtClean="0"/>
              <a:t>Tiempos de respuesta razonables</a:t>
            </a:r>
          </a:p>
          <a:p>
            <a:pPr marL="285750" indent="-285750">
              <a:lnSpc>
                <a:spcPct val="150000"/>
              </a:lnSpc>
              <a:spcBef>
                <a:spcPts val="1800"/>
              </a:spcBef>
              <a:buFontTx/>
              <a:buChar char="-"/>
            </a:pPr>
            <a:r>
              <a:rPr lang="es-ES_tradnl" sz="2400" dirty="0" smtClean="0"/>
              <a:t>Concurrencia de varios usuarios</a:t>
            </a:r>
          </a:p>
          <a:p>
            <a:pPr marL="285750" indent="-285750">
              <a:lnSpc>
                <a:spcPct val="150000"/>
              </a:lnSpc>
              <a:spcBef>
                <a:spcPts val="1800"/>
              </a:spcBef>
              <a:buFontTx/>
              <a:buChar char="-"/>
            </a:pPr>
            <a:r>
              <a:rPr lang="es-ES_tradnl" sz="2400" dirty="0" smtClean="0"/>
              <a:t>Visual e Intuitiva</a:t>
            </a:r>
          </a:p>
          <a:p>
            <a:pPr marL="285750" indent="-285750">
              <a:lnSpc>
                <a:spcPct val="150000"/>
              </a:lnSpc>
              <a:spcBef>
                <a:spcPts val="1800"/>
              </a:spcBef>
              <a:buFontTx/>
              <a:buChar char="-"/>
            </a:pPr>
            <a:r>
              <a:rPr lang="es-ES_tradnl" sz="2400" dirty="0" smtClean="0"/>
              <a:t>Disponibilidad</a:t>
            </a:r>
          </a:p>
        </p:txBody>
      </p:sp>
      <p:pic>
        <p:nvPicPr>
          <p:cNvPr id="23" name="Picture 2" descr="D:\workarea\epa_explorer\mem\logo\logo epa explorer final.png">
            <a:extLst>
              <a:ext uri="{FF2B5EF4-FFF2-40B4-BE49-F238E27FC236}">
                <a16:creationId xmlns=""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smtClean="0">
                <a:solidFill>
                  <a:srgbClr val="FD9101"/>
                </a:solidFill>
              </a:rPr>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28076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smtClean="0"/>
              <a:t>CASOS de USO</a:t>
            </a:r>
            <a:endParaRPr lang="es-ES" dirty="0"/>
          </a:p>
        </p:txBody>
      </p:sp>
      <p:sp>
        <p:nvSpPr>
          <p:cNvPr id="10" name="Rectángulo 9">
            <a:extLst>
              <a:ext uri="{FF2B5EF4-FFF2-40B4-BE49-F238E27FC236}">
                <a16:creationId xmlns=""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2461880297"/>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9457" y="1345606"/>
            <a:ext cx="6390698" cy="4066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b="1" dirty="0" smtClean="0">
                <a:solidFill>
                  <a:srgbClr val="FD9101"/>
                </a:solidFill>
              </a:rPr>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6376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smtClean="0"/>
              <a:t>Modelo de comportamiento</a:t>
            </a:r>
            <a:endParaRPr lang="es-ES" dirty="0"/>
          </a:p>
        </p:txBody>
      </p:sp>
      <p:sp>
        <p:nvSpPr>
          <p:cNvPr id="10" name="Rectángulo 9">
            <a:extLst>
              <a:ext uri="{FF2B5EF4-FFF2-40B4-BE49-F238E27FC236}">
                <a16:creationId xmlns=""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2093078748"/>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11" name="10 Imagen" descr="C:\Users\Gaulent\AppData\Local\Microsoft\Windows\INetCache\Content.Word\dss_9.png"/>
          <p:cNvPicPr/>
          <p:nvPr/>
        </p:nvPicPr>
        <p:blipFill>
          <a:blip r:embed="rId5">
            <a:extLst>
              <a:ext uri="{28A0092B-C50C-407E-A947-70E740481C1C}">
                <a14:useLocalDpi xmlns:a14="http://schemas.microsoft.com/office/drawing/2010/main" val="0"/>
              </a:ext>
            </a:extLst>
          </a:blip>
          <a:srcRect/>
          <a:stretch>
            <a:fillRect/>
          </a:stretch>
        </p:blipFill>
        <p:spPr bwMode="auto">
          <a:xfrm>
            <a:off x="3248129" y="1358141"/>
            <a:ext cx="6341661" cy="4299646"/>
          </a:xfrm>
          <a:prstGeom prst="rect">
            <a:avLst/>
          </a:prstGeom>
          <a:noFill/>
          <a:ln>
            <a:noFill/>
          </a:ln>
        </p:spPr>
      </p:pic>
      <p:sp>
        <p:nvSpPr>
          <p:cNvPr id="13"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b="1" dirty="0">
                <a:solidFill>
                  <a:srgbClr val="FD9101"/>
                </a:solidFill>
              </a:rPr>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6176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smtClean="0"/>
              <a:t>Modelo-VISTA-CONTROLADOR</a:t>
            </a:r>
            <a:endParaRPr lang="es-ES" dirty="0"/>
          </a:p>
        </p:txBody>
      </p:sp>
      <p:sp>
        <p:nvSpPr>
          <p:cNvPr id="10" name="Rectángulo 9">
            <a:extLst>
              <a:ext uri="{FF2B5EF4-FFF2-40B4-BE49-F238E27FC236}">
                <a16:creationId xmlns=""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1255060680"/>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13" name="12 Imagen"/>
          <p:cNvPicPr/>
          <p:nvPr/>
        </p:nvPicPr>
        <p:blipFill>
          <a:blip r:embed="rId5">
            <a:extLst>
              <a:ext uri="{28A0092B-C50C-407E-A947-70E740481C1C}">
                <a14:useLocalDpi xmlns:a14="http://schemas.microsoft.com/office/drawing/2010/main" val="0"/>
              </a:ext>
            </a:extLst>
          </a:blip>
          <a:srcRect/>
          <a:stretch>
            <a:fillRect/>
          </a:stretch>
        </p:blipFill>
        <p:spPr bwMode="auto">
          <a:xfrm>
            <a:off x="3363058" y="1502749"/>
            <a:ext cx="7256680" cy="3737463"/>
          </a:xfrm>
          <a:prstGeom prst="rect">
            <a:avLst/>
          </a:prstGeom>
          <a:noFill/>
          <a:ln>
            <a:noFill/>
          </a:ln>
        </p:spPr>
      </p:pic>
      <p:sp>
        <p:nvSpPr>
          <p:cNvPr id="14"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b="1" dirty="0" smtClean="0">
                <a:solidFill>
                  <a:srgbClr val="FD9101"/>
                </a:solidFill>
              </a:rPr>
              <a:t>Diseño del Sistema</a:t>
            </a:r>
            <a:endParaRPr lang="es-ES" sz="1250" b="1" dirty="0" smtClean="0">
              <a:solidFill>
                <a:srgbClr val="FD9101"/>
              </a:solidFill>
            </a:endParaRPr>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415148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 xmlns:a16="http://schemas.microsoft.com/office/drawing/2014/main" id="{545EBB1B-E341-4AF5-AFFF-648C70AD4AE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TECNOLOGIAS UTILIZADAS</a:t>
            </a:r>
          </a:p>
        </p:txBody>
      </p:sp>
      <p:sp>
        <p:nvSpPr>
          <p:cNvPr id="12" name="Rectángulo 11">
            <a:extLst>
              <a:ext uri="{FF2B5EF4-FFF2-40B4-BE49-F238E27FC236}">
                <a16:creationId xmlns="" xmlns:a16="http://schemas.microsoft.com/office/drawing/2014/main" id="{90E585D4-0ACA-4D12-857C-2F7C50F9EFCE}"/>
              </a:ext>
            </a:extLst>
          </p:cNvPr>
          <p:cNvSpPr/>
          <p:nvPr/>
        </p:nvSpPr>
        <p:spPr>
          <a:xfrm>
            <a:off x="4443995" y="1086532"/>
            <a:ext cx="6693193" cy="4603311"/>
          </a:xfrm>
          <a:prstGeom prst="rect">
            <a:avLst/>
          </a:prstGeom>
        </p:spPr>
        <p:txBody>
          <a:bodyPr wrap="square">
            <a:spAutoFit/>
          </a:bodyPr>
          <a:lstStyle/>
          <a:p>
            <a:pPr>
              <a:lnSpc>
                <a:spcPct val="200000"/>
              </a:lnSpc>
              <a:spcBef>
                <a:spcPts val="1800"/>
              </a:spcBef>
            </a:pPr>
            <a:r>
              <a:rPr lang="es-ES" sz="2400" dirty="0"/>
              <a:t>Lenguaje de programación para análisis estadístico</a:t>
            </a:r>
          </a:p>
          <a:p>
            <a:pPr>
              <a:lnSpc>
                <a:spcPct val="200000"/>
              </a:lnSpc>
              <a:spcBef>
                <a:spcPts val="1800"/>
              </a:spcBef>
            </a:pPr>
            <a:r>
              <a:rPr lang="es-ES" sz="2400" dirty="0"/>
              <a:t>Varios paquetes extensiones del Lenguaje R</a:t>
            </a:r>
          </a:p>
          <a:p>
            <a:pPr>
              <a:lnSpc>
                <a:spcPct val="200000"/>
              </a:lnSpc>
              <a:spcBef>
                <a:spcPts val="1800"/>
              </a:spcBef>
            </a:pPr>
            <a:r>
              <a:rPr lang="es-ES" sz="2400" dirty="0"/>
              <a:t>Entorno de desarrollo diseñado para su uso con R</a:t>
            </a:r>
          </a:p>
          <a:p>
            <a:pPr>
              <a:lnSpc>
                <a:spcPct val="200000"/>
              </a:lnSpc>
              <a:spcBef>
                <a:spcPts val="1800"/>
              </a:spcBef>
            </a:pPr>
            <a:r>
              <a:rPr lang="es-ES" sz="2400" dirty="0"/>
              <a:t>Sistema de gestión de base de datos</a:t>
            </a:r>
          </a:p>
          <a:p>
            <a:pPr>
              <a:lnSpc>
                <a:spcPct val="200000"/>
              </a:lnSpc>
              <a:spcBef>
                <a:spcPts val="1800"/>
              </a:spcBef>
            </a:pPr>
            <a:r>
              <a:rPr lang="es-ES" sz="2400" dirty="0"/>
              <a:t>Sistema de control de configuración</a:t>
            </a:r>
          </a:p>
        </p:txBody>
      </p:sp>
      <p:pic>
        <p:nvPicPr>
          <p:cNvPr id="2050" name="Picture 2" descr="Resultado de imagen de r language icon">
            <a:extLst>
              <a:ext uri="{FF2B5EF4-FFF2-40B4-BE49-F238E27FC236}">
                <a16:creationId xmlns="" xmlns:a16="http://schemas.microsoft.com/office/drawing/2014/main" id="{A55B891A-D116-49AA-BC7C-9FC51A9CA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390" y="1300197"/>
            <a:ext cx="687223" cy="5325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r studio">
            <a:extLst>
              <a:ext uri="{FF2B5EF4-FFF2-40B4-BE49-F238E27FC236}">
                <a16:creationId xmlns="" xmlns:a16="http://schemas.microsoft.com/office/drawing/2014/main" id="{F1B8E7B7-00F1-41C1-AF84-689E1DFDC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96" y="3271633"/>
            <a:ext cx="1330325" cy="4682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qlite">
            <a:extLst>
              <a:ext uri="{FF2B5EF4-FFF2-40B4-BE49-F238E27FC236}">
                <a16:creationId xmlns="" xmlns:a16="http://schemas.microsoft.com/office/drawing/2014/main" id="{C31BD88C-AD1D-4E1F-989E-248B73597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894" y="4185971"/>
            <a:ext cx="1120970" cy="53246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git">
            <a:extLst>
              <a:ext uri="{FF2B5EF4-FFF2-40B4-BE49-F238E27FC236}">
                <a16:creationId xmlns="" xmlns:a16="http://schemas.microsoft.com/office/drawing/2014/main" id="{8DD8B382-A625-4A72-B51E-75F6A3892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904" y="5215848"/>
            <a:ext cx="951457" cy="39731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ebora-pc\Mis videos de juegos\r-packages new.png">
            <a:extLst>
              <a:ext uri="{FF2B5EF4-FFF2-40B4-BE49-F238E27FC236}">
                <a16:creationId xmlns="" xmlns:a16="http://schemas.microsoft.com/office/drawing/2014/main" id="{BEA8242B-153E-446C-BA6B-8D8536E9E7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3456" y="2101173"/>
            <a:ext cx="1335305" cy="8825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a:extLst>
              <a:ext uri="{FF2B5EF4-FFF2-40B4-BE49-F238E27FC236}">
                <a16:creationId xmlns="" xmlns:a16="http://schemas.microsoft.com/office/drawing/2014/main" id="{63026AE6-FA47-4F91-8FC3-6CAB7DF51E2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8" name="Tabla 17">
            <a:extLst>
              <a:ext uri="{FF2B5EF4-FFF2-40B4-BE49-F238E27FC236}">
                <a16:creationId xmlns="" xmlns:a16="http://schemas.microsoft.com/office/drawing/2014/main" id="{C9AC818E-B486-4B6F-B32B-030DEACA99B9}"/>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20" name="Picture 6" descr="Resultado de imagen de universidad de cádiz">
            <a:extLst>
              <a:ext uri="{FF2B5EF4-FFF2-40B4-BE49-F238E27FC236}">
                <a16:creationId xmlns="" xmlns:a16="http://schemas.microsoft.com/office/drawing/2014/main" id="{A9C7D96D-FDBE-41FF-9EB4-B8E09D9782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 xmlns:a16="http://schemas.microsoft.com/office/drawing/2014/main" id="{7BA184F5-AE8F-4287-8283-63ECD7F360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b="1" dirty="0" smtClean="0">
                <a:solidFill>
                  <a:srgbClr val="FD9101"/>
                </a:solidFill>
              </a:rPr>
              <a:t>Tecnologías </a:t>
            </a:r>
            <a:r>
              <a:rPr lang="es-ES" sz="1250" b="1" dirty="0">
                <a:solidFill>
                  <a:srgbClr val="FD9101"/>
                </a:solidFill>
              </a:rPr>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1896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 xmlns:a16="http://schemas.microsoft.com/office/drawing/2014/main"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 xmlns:a16="http://schemas.microsoft.com/office/drawing/2014/main" id="{7BDB62DE-AA52-4E3F-B50F-9BB7A8E5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9952" y="1056054"/>
            <a:ext cx="7131887" cy="4400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b="1" dirty="0" smtClean="0">
                <a:solidFill>
                  <a:srgbClr val="FD9101"/>
                </a:solidFill>
              </a:rPr>
              <a:t>Tecnologías </a:t>
            </a:r>
            <a:r>
              <a:rPr lang="es-ES" sz="1250" b="1" dirty="0">
                <a:solidFill>
                  <a:srgbClr val="FD9101"/>
                </a:solidFill>
              </a:rPr>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2466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 xmlns:a16="http://schemas.microsoft.com/office/drawing/2014/main"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smtClean="0"/>
              <a:t>Pruebas y validación</a:t>
            </a:r>
            <a:endParaRPr lang="es-ES" dirty="0"/>
          </a:p>
        </p:txBody>
      </p:sp>
      <p:sp>
        <p:nvSpPr>
          <p:cNvPr id="12" name="Rectángulo 11">
            <a:extLst>
              <a:ext uri="{FF2B5EF4-FFF2-40B4-BE49-F238E27FC236}">
                <a16:creationId xmlns=""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 xmlns:a16="http://schemas.microsoft.com/office/drawing/2014/main" id="{7BDB62DE-AA52-4E3F-B50F-9BB7A8E5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638" y="2396271"/>
            <a:ext cx="7390430" cy="2867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ángulo 10">
            <a:extLst>
              <a:ext uri="{FF2B5EF4-FFF2-40B4-BE49-F238E27FC236}">
                <a16:creationId xmlns="" xmlns:a16="http://schemas.microsoft.com/office/drawing/2014/main" id="{974242C8-7D53-4777-BAFD-D39AE36DB37A}"/>
              </a:ext>
            </a:extLst>
          </p:cNvPr>
          <p:cNvSpPr/>
          <p:nvPr/>
        </p:nvSpPr>
        <p:spPr>
          <a:xfrm>
            <a:off x="2438400" y="1087546"/>
            <a:ext cx="8521700" cy="830997"/>
          </a:xfrm>
          <a:prstGeom prst="rect">
            <a:avLst/>
          </a:prstGeom>
        </p:spPr>
        <p:txBody>
          <a:bodyPr wrap="square">
            <a:spAutoFit/>
          </a:bodyPr>
          <a:lstStyle/>
          <a:p>
            <a:pPr>
              <a:spcBef>
                <a:spcPts val="1800"/>
              </a:spcBef>
            </a:pPr>
            <a:r>
              <a:rPr lang="es-ES" sz="2400" dirty="0" smtClean="0"/>
              <a:t>	En cada iteración se han realizado pruebas de la funcionalidad asignada a dicha iteración.</a:t>
            </a:r>
            <a:endParaRPr lang="es-ES" sz="2400" dirty="0"/>
          </a:p>
        </p:txBody>
      </p:sp>
      <p:sp>
        <p:nvSpPr>
          <p:cNvPr id="13"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a:t>Tecnologías</a:t>
            </a:r>
            <a:r>
              <a:rPr lang="es-ES" sz="1250" b="1" dirty="0" smtClean="0">
                <a:solidFill>
                  <a:srgbClr val="FD9101"/>
                </a:solidFill>
              </a:rPr>
              <a:t> </a:t>
            </a:r>
            <a:r>
              <a:rPr lang="es-ES" sz="1250" dirty="0"/>
              <a:t>Empleadas</a:t>
            </a:r>
          </a:p>
          <a:p>
            <a:pPr marL="108000" indent="-72000">
              <a:buFontTx/>
              <a:buChar char="-"/>
            </a:pPr>
            <a:r>
              <a:rPr lang="es-ES" sz="1250" b="1" dirty="0" smtClean="0">
                <a:solidFill>
                  <a:srgbClr val="FD9101"/>
                </a:solidFill>
              </a:rPr>
              <a:t>Pruebas y Validación</a:t>
            </a:r>
            <a:endParaRPr lang="es-ES" sz="1250" b="1" dirty="0">
              <a:solidFill>
                <a:srgbClr val="FD9101"/>
              </a:solidFill>
            </a:endParaRP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11196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Motivación</a:t>
            </a:r>
            <a:endParaRPr lang="es-ES" sz="2400" dirty="0"/>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b="1" dirty="0" smtClean="0">
                <a:solidFill>
                  <a:srgbClr val="FD9101"/>
                </a:solidFill>
                <a:effectLst>
                  <a:outerShdw blurRad="38100" dist="38100" dir="2700000" algn="tl">
                    <a:srgbClr val="000000">
                      <a:alpha val="43137"/>
                    </a:srgbClr>
                  </a:outerShdw>
                </a:effectLst>
              </a:rPr>
              <a:t>4.	Demostración</a:t>
            </a:r>
            <a:endParaRPr lang="es-ES" sz="2400" b="1" dirty="0">
              <a:solidFill>
                <a:srgbClr val="FD9101"/>
              </a:solidFill>
              <a:effectLst>
                <a:outerShdw blurRad="38100" dist="38100" dir="2700000" algn="tl">
                  <a:srgbClr val="000000">
                    <a:alpha val="43137"/>
                  </a:srgbClr>
                </a:outerShdw>
              </a:effectLst>
            </a:endParaRPr>
          </a:p>
          <a:p>
            <a:pPr marL="0" indent="0">
              <a:lnSpc>
                <a:spcPct val="200000"/>
              </a:lnSpc>
              <a:buNone/>
            </a:pPr>
            <a:r>
              <a:rPr lang="es-ES" sz="2400" dirty="0" smtClean="0"/>
              <a:t>5.	Conclusiones</a:t>
            </a:r>
            <a:endParaRPr lang="es-ES" sz="2400" dirty="0"/>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192944447"/>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sp>
        <p:nvSpPr>
          <p:cNvPr id="10"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b="1" u="sng" dirty="0">
                <a:solidFill>
                  <a:srgbClr val="FD9101"/>
                </a:solidFill>
              </a:rPr>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01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 xmlns:a16="http://schemas.microsoft.com/office/drawing/2014/main" id="{CD0886FD-50B9-4E9D-B0EA-5EEDED17828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Demostración - Guion</a:t>
            </a:r>
          </a:p>
        </p:txBody>
      </p:sp>
      <p:sp>
        <p:nvSpPr>
          <p:cNvPr id="8" name="Rectángulo 7">
            <a:extLst>
              <a:ext uri="{FF2B5EF4-FFF2-40B4-BE49-F238E27FC236}">
                <a16:creationId xmlns="" xmlns:a16="http://schemas.microsoft.com/office/drawing/2014/main" id="{3365B518-1976-400F-ACE6-F662ABABAB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0" name="Tabla 9">
            <a:extLst>
              <a:ext uri="{FF2B5EF4-FFF2-40B4-BE49-F238E27FC236}">
                <a16:creationId xmlns="" xmlns:a16="http://schemas.microsoft.com/office/drawing/2014/main" id="{0B80F54A-D1C0-4138-8BD5-636181E387A2}"/>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5" name="Picture 6" descr="Resultado de imagen de universidad de cádiz">
            <a:extLst>
              <a:ext uri="{FF2B5EF4-FFF2-40B4-BE49-F238E27FC236}">
                <a16:creationId xmlns="" xmlns:a16="http://schemas.microsoft.com/office/drawing/2014/main" id="{5DA46BA3-376C-4565-B1AC-2DE4AB4C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contenido 2">
            <a:extLst>
              <a:ext uri="{FF2B5EF4-FFF2-40B4-BE49-F238E27FC236}">
                <a16:creationId xmlns="" xmlns:a16="http://schemas.microsoft.com/office/drawing/2014/main" id="{215DF987-C7B6-4842-A6A9-B13C74518C7A}"/>
              </a:ext>
            </a:extLst>
          </p:cNvPr>
          <p:cNvSpPr>
            <a:spLocks noGrp="1"/>
          </p:cNvSpPr>
          <p:nvPr>
            <p:ph sz="quarter" idx="13"/>
          </p:nvPr>
        </p:nvSpPr>
        <p:spPr>
          <a:xfrm>
            <a:off x="2658009" y="1291274"/>
            <a:ext cx="8092053" cy="4382639"/>
          </a:xfrm>
        </p:spPr>
        <p:txBody>
          <a:bodyPr>
            <a:normAutofit/>
          </a:bodyPr>
          <a:lstStyle/>
          <a:p>
            <a:pPr marL="0" indent="0">
              <a:buNone/>
            </a:pPr>
            <a:r>
              <a:rPr lang="es-ES_tradnl" sz="2400" cap="none" dirty="0" smtClean="0"/>
              <a:t> </a:t>
            </a:r>
            <a:endParaRPr lang="es-ES" sz="2400" cap="none" dirty="0"/>
          </a:p>
        </p:txBody>
      </p:sp>
      <p:pic>
        <p:nvPicPr>
          <p:cNvPr id="21" name="Picture 2" descr="D:\workarea\epa_explorer\mem\logo\logo epa explorer final.png">
            <a:extLst>
              <a:ext uri="{FF2B5EF4-FFF2-40B4-BE49-F238E27FC236}">
                <a16:creationId xmlns="" xmlns:a16="http://schemas.microsoft.com/office/drawing/2014/main" id="{D38EB139-30F4-4D84-9262-E5C593FD4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b="1" u="sng" dirty="0">
                <a:solidFill>
                  <a:srgbClr val="FD9101"/>
                </a:solidFill>
              </a:rPr>
              <a:t>Demostración</a:t>
            </a:r>
          </a:p>
          <a:p>
            <a:endParaRPr lang="es-ES" sz="1350" dirty="0"/>
          </a:p>
          <a:p>
            <a:r>
              <a:rPr lang="es-ES" sz="1350" u="sng" dirty="0"/>
              <a:t>Conclusiones</a:t>
            </a:r>
          </a:p>
        </p:txBody>
      </p:sp>
    </p:spTree>
    <p:extLst>
      <p:ext uri="{BB962C8B-B14F-4D97-AF65-F5344CB8AC3E}">
        <p14:creationId xmlns:p14="http://schemas.microsoft.com/office/powerpoint/2010/main" val="356398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b="1" dirty="0" smtClean="0">
                <a:solidFill>
                  <a:srgbClr val="FD9101"/>
                </a:solidFill>
                <a:effectLst>
                  <a:outerShdw blurRad="38100" dist="38100" dir="2700000" algn="tl">
                    <a:srgbClr val="000000">
                      <a:alpha val="43137"/>
                    </a:srgbClr>
                  </a:outerShdw>
                </a:effectLst>
              </a:rPr>
              <a:t>1.	Motivación</a:t>
            </a:r>
            <a:endParaRPr lang="es-ES" sz="2400" b="1" dirty="0">
              <a:solidFill>
                <a:srgbClr val="FD9101"/>
              </a:solidFill>
              <a:effectLst>
                <a:outerShdw blurRad="38100" dist="38100" dir="2700000" algn="tl">
                  <a:srgbClr val="000000">
                    <a:alpha val="43137"/>
                  </a:srgbClr>
                </a:outerShdw>
              </a:effectLst>
            </a:endParaRPr>
          </a:p>
          <a:p>
            <a:pPr marL="0" indent="0">
              <a:lnSpc>
                <a:spcPct val="200000"/>
              </a:lnSpc>
              <a:buNone/>
            </a:pPr>
            <a:r>
              <a:rPr lang="es-ES" sz="2400" dirty="0" smtClean="0"/>
              <a:t>2.	Planificación</a:t>
            </a:r>
            <a:endParaRPr lang="es-ES" sz="2400" dirty="0"/>
          </a:p>
          <a:p>
            <a:pPr marL="0" indent="0">
              <a:lnSpc>
                <a:spcPct val="200000"/>
              </a:lnSpc>
              <a:buNone/>
            </a:pPr>
            <a:r>
              <a:rPr lang="es-ES" sz="2400" dirty="0" smtClean="0"/>
              <a:t>3.	Desarrollo </a:t>
            </a:r>
            <a:r>
              <a:rPr lang="es-ES" sz="2400" dirty="0"/>
              <a:t>del proyecto</a:t>
            </a:r>
          </a:p>
          <a:p>
            <a:pPr marL="0" indent="0">
              <a:lnSpc>
                <a:spcPct val="200000"/>
              </a:lnSpc>
              <a:buNone/>
            </a:pPr>
            <a:r>
              <a:rPr lang="es-ES" sz="2400" dirty="0" smtClean="0"/>
              <a:t>4.	Demostración</a:t>
            </a:r>
            <a:endParaRPr lang="es-ES" sz="2400" dirty="0"/>
          </a:p>
          <a:p>
            <a:pPr marL="0" indent="0">
              <a:lnSpc>
                <a:spcPct val="200000"/>
              </a:lnSpc>
              <a:buNone/>
            </a:pPr>
            <a:r>
              <a:rPr lang="es-ES" sz="2400" dirty="0" smtClean="0"/>
              <a:t>5.	Conclusiones</a:t>
            </a:r>
            <a:endParaRPr lang="es-ES" sz="2400" dirty="0"/>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286935753"/>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sp>
        <p:nvSpPr>
          <p:cNvPr id="10"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smtClean="0">
                <a:solidFill>
                  <a:srgbClr val="FD9101"/>
                </a:solidFill>
              </a:rPr>
              <a:t>Motivación</a:t>
            </a:r>
            <a:endParaRPr lang="es-ES" sz="1350" b="1" u="sng" dirty="0">
              <a:solidFill>
                <a:srgbClr val="FD9101"/>
              </a:solidFill>
            </a:endParaRP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32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Motivación</a:t>
            </a:r>
            <a:endParaRPr lang="es-ES" sz="2400" dirty="0"/>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dirty="0"/>
              <a:t>4.	Demostración</a:t>
            </a:r>
            <a:endParaRPr lang="es-ES" sz="2400" dirty="0"/>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5.	Conclusiones</a:t>
            </a:r>
            <a:endParaRPr lang="es-ES" sz="2400" b="1" dirty="0">
              <a:solidFill>
                <a:srgbClr val="FD9101"/>
              </a:solidFill>
              <a:effectLst>
                <a:outerShdw blurRad="38100" dist="38100" dir="2700000" algn="tl">
                  <a:srgbClr val="000000">
                    <a:alpha val="43137"/>
                  </a:srgbClr>
                </a:outerShdw>
              </a:effectLst>
            </a:endParaRP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39958177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sp>
        <p:nvSpPr>
          <p:cNvPr id="10"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b="1" u="sng" dirty="0">
                <a:solidFill>
                  <a:srgbClr val="FD9101"/>
                </a:solidFill>
              </a:rPr>
              <a:t>Conclusiones</a:t>
            </a:r>
          </a:p>
        </p:txBody>
      </p:sp>
      <p:pic>
        <p:nvPicPr>
          <p:cNvPr id="14" name="Picture 6" descr="Resultado de imagen de universidad de cádiz">
            <a:extLst>
              <a:ext uri="{FF2B5EF4-FFF2-40B4-BE49-F238E27FC236}">
                <a16:creationId xmlns=""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6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 xmlns:a16="http://schemas.microsoft.com/office/drawing/2014/main" id="{ADF890A8-AD3C-4FF7-B367-4275582ECB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smtClean="0"/>
              <a:t>Conclusiones Técnicas</a:t>
            </a:r>
            <a:endParaRPr lang="es-ES" dirty="0"/>
          </a:p>
        </p:txBody>
      </p:sp>
      <p:sp>
        <p:nvSpPr>
          <p:cNvPr id="107" name="Rectángulo 106">
            <a:extLst>
              <a:ext uri="{FF2B5EF4-FFF2-40B4-BE49-F238E27FC236}">
                <a16:creationId xmlns="" xmlns:a16="http://schemas.microsoft.com/office/drawing/2014/main" id="{15FAE631-960C-4000-926E-688120063C9D}"/>
              </a:ext>
            </a:extLst>
          </p:cNvPr>
          <p:cNvSpPr/>
          <p:nvPr/>
        </p:nvSpPr>
        <p:spPr>
          <a:xfrm>
            <a:off x="3634097" y="1482318"/>
            <a:ext cx="6666561" cy="3554819"/>
          </a:xfrm>
          <a:prstGeom prst="rect">
            <a:avLst/>
          </a:prstGeom>
        </p:spPr>
        <p:txBody>
          <a:bodyPr wrap="square">
            <a:spAutoFit/>
          </a:bodyPr>
          <a:lstStyle/>
          <a:p>
            <a:pPr marL="285750" indent="-285750">
              <a:lnSpc>
                <a:spcPct val="150000"/>
              </a:lnSpc>
              <a:spcBef>
                <a:spcPts val="1800"/>
              </a:spcBef>
              <a:buFontTx/>
              <a:buChar char="-"/>
            </a:pPr>
            <a:r>
              <a:rPr lang="es-ES" sz="2400" dirty="0" smtClean="0"/>
              <a:t>Presentado </a:t>
            </a:r>
            <a:r>
              <a:rPr lang="es-ES" sz="2400" dirty="0"/>
              <a:t>EPA </a:t>
            </a:r>
            <a:r>
              <a:rPr lang="es-ES" sz="2400" dirty="0" smtClean="0"/>
              <a:t>Explorer, destinado a usuarios que deseen profundizar en el análisis de datos</a:t>
            </a:r>
            <a:endParaRPr lang="es-ES" sz="2400" dirty="0"/>
          </a:p>
          <a:p>
            <a:pPr marL="285750" indent="-285750">
              <a:lnSpc>
                <a:spcPct val="150000"/>
              </a:lnSpc>
              <a:spcBef>
                <a:spcPts val="1800"/>
              </a:spcBef>
              <a:buFontTx/>
              <a:buChar char="-"/>
            </a:pPr>
            <a:r>
              <a:rPr lang="es-ES" sz="2400" dirty="0" smtClean="0"/>
              <a:t>Se ha conseguido una interfaz intuitiva</a:t>
            </a:r>
            <a:r>
              <a:rPr lang="es-ES" sz="2400" dirty="0"/>
              <a:t> </a:t>
            </a:r>
            <a:r>
              <a:rPr lang="es-ES" sz="2400" dirty="0" smtClean="0"/>
              <a:t>y visual</a:t>
            </a:r>
          </a:p>
          <a:p>
            <a:pPr marL="285750" indent="-285750">
              <a:lnSpc>
                <a:spcPct val="150000"/>
              </a:lnSpc>
              <a:spcBef>
                <a:spcPts val="1800"/>
              </a:spcBef>
              <a:buFontTx/>
              <a:buChar char="-"/>
            </a:pPr>
            <a:r>
              <a:rPr lang="es-ES" sz="2400" dirty="0"/>
              <a:t>Descubrimiento y exploración de R y </a:t>
            </a:r>
            <a:r>
              <a:rPr lang="es-ES" sz="2400" dirty="0" err="1"/>
              <a:t>Shiny</a:t>
            </a:r>
            <a:endParaRPr lang="es-ES" sz="2400" dirty="0"/>
          </a:p>
          <a:p>
            <a:pPr marL="285750" indent="-285750">
              <a:lnSpc>
                <a:spcPct val="150000"/>
              </a:lnSpc>
              <a:spcBef>
                <a:spcPts val="1800"/>
              </a:spcBef>
              <a:buFontTx/>
              <a:buChar char="-"/>
            </a:pPr>
            <a:r>
              <a:rPr lang="es-ES" sz="2400" dirty="0" smtClean="0"/>
              <a:t>Selección y uso de metodologías adecuadas</a:t>
            </a:r>
            <a:endParaRPr lang="es-ES" sz="2400" u="sng" dirty="0"/>
          </a:p>
        </p:txBody>
      </p:sp>
      <p:sp>
        <p:nvSpPr>
          <p:cNvPr id="10" name="Rectángulo 9">
            <a:extLst>
              <a:ext uri="{FF2B5EF4-FFF2-40B4-BE49-F238E27FC236}">
                <a16:creationId xmlns="" xmlns:a16="http://schemas.microsoft.com/office/drawing/2014/main"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B537FA3E-A8E2-46E0-8A19-CABAFB3E48C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4" name="Picture 6" descr="Resultado de imagen de universidad de cádiz">
            <a:extLst>
              <a:ext uri="{FF2B5EF4-FFF2-40B4-BE49-F238E27FC236}">
                <a16:creationId xmlns="" xmlns:a16="http://schemas.microsoft.com/office/drawing/2014/main"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 xmlns:a16="http://schemas.microsoft.com/office/drawing/2014/main" id="{8536E697-A014-41EB-8640-44784A61E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12039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 xmlns:a16="http://schemas.microsoft.com/office/drawing/2014/main" id="{ADF890A8-AD3C-4FF7-B367-4275582ECB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smtClean="0"/>
              <a:t>Trabajos Futuros</a:t>
            </a:r>
            <a:endParaRPr lang="es-ES" dirty="0"/>
          </a:p>
        </p:txBody>
      </p:sp>
      <p:sp>
        <p:nvSpPr>
          <p:cNvPr id="107" name="Rectángulo 106">
            <a:extLst>
              <a:ext uri="{FF2B5EF4-FFF2-40B4-BE49-F238E27FC236}">
                <a16:creationId xmlns="" xmlns:a16="http://schemas.microsoft.com/office/drawing/2014/main" id="{15FAE631-960C-4000-926E-688120063C9D}"/>
              </a:ext>
            </a:extLst>
          </p:cNvPr>
          <p:cNvSpPr/>
          <p:nvPr/>
        </p:nvSpPr>
        <p:spPr>
          <a:xfrm>
            <a:off x="3595360" y="1857526"/>
            <a:ext cx="7264424" cy="2156488"/>
          </a:xfrm>
          <a:prstGeom prst="rect">
            <a:avLst/>
          </a:prstGeom>
        </p:spPr>
        <p:txBody>
          <a:bodyPr wrap="square">
            <a:spAutoFit/>
          </a:bodyPr>
          <a:lstStyle/>
          <a:p>
            <a:pPr marL="285750" indent="-285750">
              <a:lnSpc>
                <a:spcPct val="150000"/>
              </a:lnSpc>
              <a:spcBef>
                <a:spcPts val="1800"/>
              </a:spcBef>
              <a:buFontTx/>
              <a:buChar char="-"/>
            </a:pPr>
            <a:r>
              <a:rPr lang="es-ES" sz="2400" dirty="0" smtClean="0"/>
              <a:t>Inclusión </a:t>
            </a:r>
            <a:r>
              <a:rPr lang="es-ES" sz="2400" dirty="0"/>
              <a:t>de otros algoritmos de aprendizaje </a:t>
            </a:r>
            <a:r>
              <a:rPr lang="es-ES" sz="2400" dirty="0" smtClean="0"/>
              <a:t>máquina</a:t>
            </a:r>
          </a:p>
          <a:p>
            <a:pPr marL="285750" indent="-285750">
              <a:lnSpc>
                <a:spcPct val="150000"/>
              </a:lnSpc>
              <a:spcBef>
                <a:spcPts val="1800"/>
              </a:spcBef>
              <a:buFontTx/>
              <a:buChar char="-"/>
            </a:pPr>
            <a:r>
              <a:rPr lang="es-ES" sz="2400" dirty="0" smtClean="0"/>
              <a:t>Inclusión </a:t>
            </a:r>
            <a:r>
              <a:rPr lang="es-ES" sz="2400" dirty="0"/>
              <a:t>de más tipos de </a:t>
            </a:r>
            <a:r>
              <a:rPr lang="es-ES" sz="2400" dirty="0" smtClean="0"/>
              <a:t>informes</a:t>
            </a:r>
          </a:p>
          <a:p>
            <a:pPr marL="285750" indent="-285750">
              <a:lnSpc>
                <a:spcPct val="150000"/>
              </a:lnSpc>
              <a:spcBef>
                <a:spcPts val="1800"/>
              </a:spcBef>
              <a:buFontTx/>
              <a:buChar char="-"/>
            </a:pPr>
            <a:r>
              <a:rPr lang="es-ES" sz="2400" dirty="0" smtClean="0"/>
              <a:t>Gestión </a:t>
            </a:r>
            <a:r>
              <a:rPr lang="es-ES" sz="2400" dirty="0"/>
              <a:t>de </a:t>
            </a:r>
            <a:r>
              <a:rPr lang="es-ES" sz="2400" dirty="0" smtClean="0"/>
              <a:t>procesamiento </a:t>
            </a:r>
            <a:r>
              <a:rPr lang="es-ES" sz="2400" dirty="0"/>
              <a:t>paralelo</a:t>
            </a:r>
            <a:endParaRPr lang="es-ES" sz="2400" u="sng" dirty="0"/>
          </a:p>
        </p:txBody>
      </p:sp>
      <p:sp>
        <p:nvSpPr>
          <p:cNvPr id="10" name="Rectángulo 9">
            <a:extLst>
              <a:ext uri="{FF2B5EF4-FFF2-40B4-BE49-F238E27FC236}">
                <a16:creationId xmlns="" xmlns:a16="http://schemas.microsoft.com/office/drawing/2014/main"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B537FA3E-A8E2-46E0-8A19-CABAFB3E48CD}"/>
              </a:ext>
            </a:extLst>
          </p:cNvPr>
          <p:cNvGraphicFramePr>
            <a:graphicFrameLocks noGrp="1"/>
          </p:cNvGraphicFramePr>
          <p:nvPr>
            <p:extLst>
              <p:ext uri="{D42A27DB-BD31-4B8C-83A1-F6EECF244321}">
                <p14:modId xmlns:p14="http://schemas.microsoft.com/office/powerpoint/2010/main" val="824416662"/>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4" name="Picture 6" descr="Resultado de imagen de universidad de cádiz">
            <a:extLst>
              <a:ext uri="{FF2B5EF4-FFF2-40B4-BE49-F238E27FC236}">
                <a16:creationId xmlns="" xmlns:a16="http://schemas.microsoft.com/office/drawing/2014/main"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 xmlns:a16="http://schemas.microsoft.com/office/drawing/2014/main" id="{8536E697-A014-41EB-8640-44784A61E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26644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 xmlns:a16="http://schemas.microsoft.com/office/drawing/2014/main" id="{2E2760DD-3B8D-4095-8AD5-D39112B49DE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Valoración Personal</a:t>
            </a:r>
          </a:p>
        </p:txBody>
      </p:sp>
      <p:sp>
        <p:nvSpPr>
          <p:cNvPr id="107" name="Rectángulo 106">
            <a:extLst>
              <a:ext uri="{FF2B5EF4-FFF2-40B4-BE49-F238E27FC236}">
                <a16:creationId xmlns="" xmlns:a16="http://schemas.microsoft.com/office/drawing/2014/main" id="{15FAE631-960C-4000-926E-688120063C9D}"/>
              </a:ext>
            </a:extLst>
          </p:cNvPr>
          <p:cNvSpPr/>
          <p:nvPr/>
        </p:nvSpPr>
        <p:spPr>
          <a:xfrm>
            <a:off x="3595360" y="1857517"/>
            <a:ext cx="6782184" cy="2156488"/>
          </a:xfrm>
          <a:prstGeom prst="rect">
            <a:avLst/>
          </a:prstGeom>
        </p:spPr>
        <p:txBody>
          <a:bodyPr wrap="square">
            <a:spAutoFit/>
          </a:bodyPr>
          <a:lstStyle/>
          <a:p>
            <a:pPr marL="285750" indent="-285750">
              <a:lnSpc>
                <a:spcPct val="150000"/>
              </a:lnSpc>
              <a:spcBef>
                <a:spcPts val="1800"/>
              </a:spcBef>
              <a:buFontTx/>
              <a:buChar char="-"/>
            </a:pPr>
            <a:r>
              <a:rPr lang="es-ES" sz="2400" dirty="0" smtClean="0"/>
              <a:t>Satisfacción por los objetivos </a:t>
            </a:r>
            <a:r>
              <a:rPr lang="es-ES" sz="2400" dirty="0"/>
              <a:t>cumplidos</a:t>
            </a:r>
          </a:p>
          <a:p>
            <a:pPr marL="285750" indent="-285750">
              <a:lnSpc>
                <a:spcPct val="150000"/>
              </a:lnSpc>
              <a:spcBef>
                <a:spcPts val="1800"/>
              </a:spcBef>
              <a:buFontTx/>
              <a:buChar char="-"/>
            </a:pPr>
            <a:r>
              <a:rPr lang="es-ES" sz="2400" dirty="0" smtClean="0"/>
              <a:t>Aplicabilidad </a:t>
            </a:r>
            <a:r>
              <a:rPr lang="es-ES" sz="2400" dirty="0"/>
              <a:t>en el ámbito </a:t>
            </a:r>
            <a:r>
              <a:rPr lang="es-ES" sz="2400" dirty="0" smtClean="0"/>
              <a:t>profesional</a:t>
            </a:r>
          </a:p>
          <a:p>
            <a:pPr marL="285750" indent="-285750">
              <a:lnSpc>
                <a:spcPct val="150000"/>
              </a:lnSpc>
              <a:spcBef>
                <a:spcPts val="1800"/>
              </a:spcBef>
              <a:buFontTx/>
              <a:buChar char="-"/>
            </a:pPr>
            <a:r>
              <a:rPr lang="es-ES" sz="2400" dirty="0" smtClean="0"/>
              <a:t>Puesta en valor </a:t>
            </a:r>
            <a:r>
              <a:rPr lang="es-ES" sz="2400" dirty="0"/>
              <a:t>de la </a:t>
            </a:r>
            <a:r>
              <a:rPr lang="es-ES" sz="2400" dirty="0" smtClean="0"/>
              <a:t>información</a:t>
            </a:r>
            <a:endParaRPr lang="es-ES" sz="2400" dirty="0"/>
          </a:p>
        </p:txBody>
      </p:sp>
      <p:sp>
        <p:nvSpPr>
          <p:cNvPr id="11" name="Rectángulo 10">
            <a:extLst>
              <a:ext uri="{FF2B5EF4-FFF2-40B4-BE49-F238E27FC236}">
                <a16:creationId xmlns="" xmlns:a16="http://schemas.microsoft.com/office/drawing/2014/main" id="{836597AA-4245-4515-BEE1-A1BB26D3D7BF}"/>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4" name="Tabla 13">
            <a:extLst>
              <a:ext uri="{FF2B5EF4-FFF2-40B4-BE49-F238E27FC236}">
                <a16:creationId xmlns="" xmlns:a16="http://schemas.microsoft.com/office/drawing/2014/main" id="{3D53E60A-A0FE-49DC-B6CD-531A420087A0}"/>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6" name="Picture 6" descr="Resultado de imagen de universidad de cádiz">
            <a:extLst>
              <a:ext uri="{FF2B5EF4-FFF2-40B4-BE49-F238E27FC236}">
                <a16:creationId xmlns="" xmlns:a16="http://schemas.microsoft.com/office/drawing/2014/main" id="{C128B24E-4601-4941-AADE-2406FB351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 xmlns:a16="http://schemas.microsoft.com/office/drawing/2014/main" id="{EB64AB63-5832-4B37-B1A5-32DF3E98B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3771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fontScale="90000"/>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sp>
        <p:nvSpPr>
          <p:cNvPr id="10" name="Subtítulo 2"/>
          <p:cNvSpPr txBox="1">
            <a:spLocks/>
          </p:cNvSpPr>
          <p:nvPr/>
        </p:nvSpPr>
        <p:spPr>
          <a:xfrm>
            <a:off x="4792285" y="5500241"/>
            <a:ext cx="6858000" cy="939800"/>
          </a:xfrm>
          <a:prstGeom prst="rect">
            <a:avLst/>
          </a:prstGeom>
        </p:spPr>
        <p:txBody>
          <a:bodyPr vert="horz" lIns="91440" tIns="45720" rIns="91440" bIns="45720" rtlCol="0" anchor="b">
            <a:normAutofit fontScale="850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dirty="0">
                <a:solidFill>
                  <a:schemeClr val="tx1">
                    <a:lumMod val="95000"/>
                  </a:schemeClr>
                </a:solidFill>
              </a:rPr>
              <a:t>Elisa Guerrero Vázquez</a:t>
            </a:r>
          </a:p>
          <a:p>
            <a:r>
              <a:rPr lang="es-ES" dirty="0">
                <a:solidFill>
                  <a:schemeClr val="tx1">
                    <a:lumMod val="95000"/>
                  </a:schemeClr>
                </a:solidFill>
              </a:rPr>
              <a:t>Andrés Yáñez Escolano</a:t>
            </a:r>
          </a:p>
          <a:p>
            <a:r>
              <a:rPr lang="es-ES" dirty="0">
                <a:solidFill>
                  <a:schemeClr val="tx1">
                    <a:lumMod val="95000"/>
                  </a:schemeClr>
                </a:solidFill>
              </a:rPr>
              <a:t>José Saúco Delgado</a:t>
            </a:r>
          </a:p>
        </p:txBody>
      </p:sp>
      <p:pic>
        <p:nvPicPr>
          <p:cNvPr id="6" name="Picture 6" descr="Resultado de imagen de universidad de cádiz">
            <a:extLst>
              <a:ext uri="{FF2B5EF4-FFF2-40B4-BE49-F238E27FC236}">
                <a16:creationId xmlns="" xmlns:a16="http://schemas.microsoft.com/office/drawing/2014/main" id="{3981C21F-EA93-4B20-AFC6-CA6FAA193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workarea\epa_explorer\mem\logo\logo epa explorer final.png">
            <a:extLst>
              <a:ext uri="{FF2B5EF4-FFF2-40B4-BE49-F238E27FC236}">
                <a16:creationId xmlns=""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7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a:bodyPr>
          <a:lstStyle/>
          <a:p>
            <a:r>
              <a:rPr lang="es-ES" dirty="0"/>
              <a:t>BACKUPS</a:t>
            </a:r>
          </a:p>
        </p:txBody>
      </p:sp>
    </p:spTree>
    <p:extLst>
      <p:ext uri="{BB962C8B-B14F-4D97-AF65-F5344CB8AC3E}">
        <p14:creationId xmlns:p14="http://schemas.microsoft.com/office/powerpoint/2010/main" val="298043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http://4.bp.blogspot.com/-CvXxYE7_JsA/UuKqs_M7JDI/AAAAAAAAe6A/VICe26G_2tA/s1600/cuela_EDICRT20140123_0001_3.jpg">
            <a:extLst>
              <a:ext uri="{FF2B5EF4-FFF2-40B4-BE49-F238E27FC236}">
                <a16:creationId xmlns="" xmlns:a16="http://schemas.microsoft.com/office/drawing/2014/main" id="{59FED557-1645-4D56-B8D2-3FF938F3C5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7203" y="1487804"/>
            <a:ext cx="6774413" cy="3834004"/>
          </a:xfrm>
          <a:prstGeom prst="rect">
            <a:avLst/>
          </a:prstGeom>
          <a:noFill/>
          <a:ln>
            <a:noFill/>
          </a:ln>
        </p:spPr>
      </p:pic>
      <p:graphicFrame>
        <p:nvGraphicFramePr>
          <p:cNvPr id="15" name="Tabla 14">
            <a:extLst>
              <a:ext uri="{FF2B5EF4-FFF2-40B4-BE49-F238E27FC236}">
                <a16:creationId xmlns="" xmlns:a16="http://schemas.microsoft.com/office/drawing/2014/main" id="{EABF5660-1AE0-4327-9C42-42FCF338A3C8}"/>
              </a:ext>
            </a:extLst>
          </p:cNvPr>
          <p:cNvGraphicFramePr>
            <a:graphicFrameLocks noGrp="1"/>
          </p:cNvGraphicFramePr>
          <p:nvPr>
            <p:extLst>
              <p:ext uri="{D42A27DB-BD31-4B8C-83A1-F6EECF244321}">
                <p14:modId xmlns:p14="http://schemas.microsoft.com/office/powerpoint/2010/main" val="2606600103"/>
              </p:ext>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spTree>
    <p:extLst>
      <p:ext uri="{BB962C8B-B14F-4D97-AF65-F5344CB8AC3E}">
        <p14:creationId xmlns:p14="http://schemas.microsoft.com/office/powerpoint/2010/main" val="274557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1" name="Imagen 10">
            <a:extLst>
              <a:ext uri="{FF2B5EF4-FFF2-40B4-BE49-F238E27FC236}">
                <a16:creationId xmlns="" xmlns:a16="http://schemas.microsoft.com/office/drawing/2014/main" id="{00289454-8DE3-4A97-B3F3-02F0874C1A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9610" y="2050158"/>
            <a:ext cx="6807943" cy="1891222"/>
          </a:xfrm>
          <a:prstGeom prst="rect">
            <a:avLst/>
          </a:prstGeom>
          <a:noFill/>
          <a:ln>
            <a:noFill/>
          </a:ln>
        </p:spPr>
      </p:pic>
      <p:sp>
        <p:nvSpPr>
          <p:cNvPr id="12" name="Rectángulo 11">
            <a:extLst>
              <a:ext uri="{FF2B5EF4-FFF2-40B4-BE49-F238E27FC236}">
                <a16:creationId xmlns="" xmlns:a16="http://schemas.microsoft.com/office/drawing/2014/main" id="{35E83367-7C7B-4F54-9C68-35A0C1320A2E}"/>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1059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 xmlns:a16="http://schemas.microsoft.com/office/drawing/2014/main" id="{9A1D0A6D-5001-4EE2-8CF0-926E99C37858}"/>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pic>
        <p:nvPicPr>
          <p:cNvPr id="11" name="Imagen 10" descr="http://littleactuary.github.io/images/shiny_structure.png">
            <a:extLst>
              <a:ext uri="{FF2B5EF4-FFF2-40B4-BE49-F238E27FC236}">
                <a16:creationId xmlns="" xmlns:a16="http://schemas.microsoft.com/office/drawing/2014/main" id="{5966AF96-0FAB-41B4-83B8-FE9261E2A3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5575" y="1691770"/>
            <a:ext cx="7106637" cy="3578609"/>
          </a:xfrm>
          <a:prstGeom prst="rect">
            <a:avLst/>
          </a:prstGeom>
          <a:noFill/>
          <a:ln>
            <a:noFill/>
          </a:ln>
        </p:spPr>
      </p:pic>
      <p:sp>
        <p:nvSpPr>
          <p:cNvPr id="12" name="Título 1">
            <a:extLst>
              <a:ext uri="{FF2B5EF4-FFF2-40B4-BE49-F238E27FC236}">
                <a16:creationId xmlns="" xmlns:a16="http://schemas.microsoft.com/office/drawing/2014/main" id="{57F65F59-F259-4B5D-9A76-51A66291F843}"/>
              </a:ext>
            </a:extLst>
          </p:cNvPr>
          <p:cNvSpPr>
            <a:spLocks noGrp="1"/>
          </p:cNvSpPr>
          <p:nvPr>
            <p:ph type="title"/>
          </p:nvPr>
        </p:nvSpPr>
        <p:spPr>
          <a:xfrm>
            <a:off x="3557204" y="198971"/>
            <a:ext cx="6820349" cy="887552"/>
          </a:xfrm>
        </p:spPr>
        <p:txBody>
          <a:bodyPr>
            <a:normAutofit/>
          </a:bodyPr>
          <a:lstStyle/>
          <a:p>
            <a:r>
              <a:rPr lang="es-ES" dirty="0"/>
              <a:t>Shiny - ESTRUCTURA</a:t>
            </a:r>
          </a:p>
        </p:txBody>
      </p:sp>
      <p:sp>
        <p:nvSpPr>
          <p:cNvPr id="10" name="Rectángulo 9">
            <a:extLst>
              <a:ext uri="{FF2B5EF4-FFF2-40B4-BE49-F238E27FC236}">
                <a16:creationId xmlns="" xmlns:a16="http://schemas.microsoft.com/office/drawing/2014/main" id="{9B727071-191E-45C8-B3B5-30768C7CFD07}"/>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 xmlns:a16="http://schemas.microsoft.com/office/drawing/2014/main" id="{38DA847F-4438-48C1-BE17-8D806CBF1183}"/>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sp>
        <p:nvSpPr>
          <p:cNvPr id="18" name="Rectángulo 17">
            <a:extLst>
              <a:ext uri="{FF2B5EF4-FFF2-40B4-BE49-F238E27FC236}">
                <a16:creationId xmlns="" xmlns:a16="http://schemas.microsoft.com/office/drawing/2014/main" id="{CFD57DBD-3AE3-4051-A311-C3F791965D57}"/>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9" name="Picture 6" descr="Resultado de imagen de universidad de cádiz">
            <a:extLst>
              <a:ext uri="{FF2B5EF4-FFF2-40B4-BE49-F238E27FC236}">
                <a16:creationId xmlns="" xmlns:a16="http://schemas.microsoft.com/office/drawing/2014/main" id="{434DC278-D2A5-439D-B332-E760A8579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Título 1">
            <a:extLst>
              <a:ext uri="{FF2B5EF4-FFF2-40B4-BE49-F238E27FC236}">
                <a16:creationId xmlns="" xmlns:a16="http://schemas.microsoft.com/office/drawing/2014/main" id="{750B4B42-43A8-4B19-9A68-F2EB51762FF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42289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5" name="Imagen 14">
            <a:extLst>
              <a:ext uri="{FF2B5EF4-FFF2-40B4-BE49-F238E27FC236}">
                <a16:creationId xmlns="" xmlns:a16="http://schemas.microsoft.com/office/drawing/2014/main" id="{EB66C198-C161-4BB0-A7CE-87037EABF9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34668" y="988289"/>
            <a:ext cx="6266604" cy="4943535"/>
          </a:xfrm>
          <a:prstGeom prst="rect">
            <a:avLst/>
          </a:prstGeom>
          <a:noFill/>
          <a:ln>
            <a:noFill/>
          </a:ln>
        </p:spPr>
      </p:pic>
      <p:sp>
        <p:nvSpPr>
          <p:cNvPr id="11" name="Rectángulo 10">
            <a:extLst>
              <a:ext uri="{FF2B5EF4-FFF2-40B4-BE49-F238E27FC236}">
                <a16:creationId xmlns="" xmlns:a16="http://schemas.microsoft.com/office/drawing/2014/main" id="{A95C38C1-0531-4C59-B723-DEEDDFF82CCD}"/>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024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 xmlns:a16="http://schemas.microsoft.com/office/drawing/2014/main" id="{5931FCED-9213-4C93-8909-30F31086D7E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descr="Evolución de los datos de las últimas Encuestas de Población Activa del INE">
            <a:extLst>
              <a:ext uri="{FF2B5EF4-FFF2-40B4-BE49-F238E27FC236}">
                <a16:creationId xmlns="" xmlns:a16="http://schemas.microsoft.com/office/drawing/2014/main" id="{CA917D79-4190-4E71-BA5C-F083702B4D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3892" y="1333958"/>
            <a:ext cx="6406971" cy="4085945"/>
          </a:xfrm>
          <a:prstGeom prst="rect">
            <a:avLst/>
          </a:prstGeom>
          <a:noFill/>
          <a:ln>
            <a:noFill/>
          </a:ln>
        </p:spPr>
      </p:pic>
      <p:sp>
        <p:nvSpPr>
          <p:cNvPr id="11" name="Rectángulo 10">
            <a:extLst>
              <a:ext uri="{FF2B5EF4-FFF2-40B4-BE49-F238E27FC236}">
                <a16:creationId xmlns="" xmlns:a16="http://schemas.microsoft.com/office/drawing/2014/main" id="{8F072A1F-E831-47CC-93E5-5B409650656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 xmlns:a16="http://schemas.microsoft.com/office/drawing/2014/main" id="{EE256DC2-4F5D-432C-BAEF-D6DC5461CB5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 xmlns:a16="http://schemas.microsoft.com/office/drawing/2014/main" id="{10FF9D16-5A77-48D3-A30E-6CE80D668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 xmlns:a16="http://schemas.microsoft.com/office/drawing/2014/main" id="{874E07C0-6537-45BD-9ABB-6E441FF67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smtClean="0">
                <a:solidFill>
                  <a:srgbClr val="FD9101"/>
                </a:solidFill>
              </a:rPr>
              <a:t>Motivación</a:t>
            </a:r>
            <a:endParaRPr lang="es-ES" sz="1350" b="1" u="sng" dirty="0">
              <a:solidFill>
                <a:srgbClr val="FD9101"/>
              </a:solidFill>
            </a:endParaRPr>
          </a:p>
          <a:p>
            <a:pPr marL="108000" indent="-72000">
              <a:buFontTx/>
              <a:buChar char="-"/>
            </a:pPr>
            <a:r>
              <a:rPr lang="es-ES" sz="1250" b="1" dirty="0" smtClean="0">
                <a:solidFill>
                  <a:srgbClr val="FD9101"/>
                </a:solidFill>
              </a:rPr>
              <a:t>Antecedentes</a:t>
            </a:r>
            <a:endParaRPr lang="es-ES" sz="1250" b="1" dirty="0">
              <a:solidFill>
                <a:srgbClr val="FD9101"/>
              </a:solidFill>
            </a:endParaRPr>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256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 xmlns:a16="http://schemas.microsoft.com/office/drawing/2014/main" id="{4E6C89FC-9B87-4A33-AA38-1F25168A7C72}"/>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a:extLst>
              <a:ext uri="{FF2B5EF4-FFF2-40B4-BE49-F238E27FC236}">
                <a16:creationId xmlns="" xmlns:a16="http://schemas.microsoft.com/office/drawing/2014/main" id="{EE4279AF-384E-46CE-8F59-ED4C765D24FC}"/>
              </a:ext>
            </a:extLst>
          </p:cNvPr>
          <p:cNvSpPr/>
          <p:nvPr/>
        </p:nvSpPr>
        <p:spPr>
          <a:xfrm>
            <a:off x="2024009" y="3920919"/>
            <a:ext cx="4458984" cy="161722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s-ES" dirty="0">
                <a:solidFill>
                  <a:schemeClr val="accent1">
                    <a:lumMod val="75000"/>
                  </a:schemeClr>
                </a:solidFill>
              </a:rPr>
              <a:t>SERVIDOR</a:t>
            </a:r>
          </a:p>
        </p:txBody>
      </p:sp>
      <p:sp>
        <p:nvSpPr>
          <p:cNvPr id="3" name="Rectángulo 2">
            <a:extLst>
              <a:ext uri="{FF2B5EF4-FFF2-40B4-BE49-F238E27FC236}">
                <a16:creationId xmlns="" xmlns:a16="http://schemas.microsoft.com/office/drawing/2014/main" id="{C88A0AD3-76B5-4739-B7CF-F807BE8B215E}"/>
              </a:ext>
            </a:extLst>
          </p:cNvPr>
          <p:cNvSpPr/>
          <p:nvPr/>
        </p:nvSpPr>
        <p:spPr>
          <a:xfrm>
            <a:off x="2024009" y="1243173"/>
            <a:ext cx="4458984" cy="256853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s-ES" dirty="0">
                <a:solidFill>
                  <a:schemeClr val="accent3"/>
                </a:solidFill>
              </a:rPr>
              <a:t>UI</a:t>
            </a:r>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 xmlns:a16="http://schemas.microsoft.com/office/drawing/2014/main" id="{8A4EE5B1-BC2F-4F61-ADBB-837513477C57}"/>
              </a:ext>
            </a:extLst>
          </p:cNvPr>
          <p:cNvSpPr/>
          <p:nvPr/>
        </p:nvSpPr>
        <p:spPr>
          <a:xfrm>
            <a:off x="2191822" y="1352379"/>
            <a:ext cx="4414463" cy="4185761"/>
          </a:xfrm>
          <a:prstGeom prst="rect">
            <a:avLst/>
          </a:prstGeom>
        </p:spPr>
        <p:txBody>
          <a:bodyPr wrap="square">
            <a:spAutoFit/>
          </a:bodyPr>
          <a:lstStyle/>
          <a:p>
            <a:r>
              <a:rPr lang="es-ES" sz="1400" b="1" dirty="0" err="1">
                <a:latin typeface="Courier New" panose="02070309020205020404" pitchFamily="49" charset="0"/>
                <a:cs typeface="Courier New" panose="02070309020205020404" pitchFamily="49" charset="0"/>
              </a:rPr>
              <a:t>ui</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fluidPage</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sliderInput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"Observaciones:",</a:t>
            </a:r>
          </a:p>
          <a:p>
            <a:r>
              <a:rPr lang="es-ES" sz="1400" b="1" dirty="0">
                <a:latin typeface="Courier New" panose="02070309020205020404" pitchFamily="49" charset="0"/>
                <a:cs typeface="Courier New" panose="02070309020205020404" pitchFamily="49" charset="0"/>
              </a:rPr>
              <a:t>              min = 1,</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max</a:t>
            </a:r>
            <a:r>
              <a:rPr lang="es-ES" sz="1400" b="1" dirty="0">
                <a:latin typeface="Courier New" panose="02070309020205020404" pitchFamily="49" charset="0"/>
                <a:cs typeface="Courier New" panose="02070309020205020404" pitchFamily="49" charset="0"/>
              </a:rPr>
              <a:t> = 50,</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value</a:t>
            </a:r>
            <a:r>
              <a:rPr lang="es-ES" sz="1400" b="1" dirty="0">
                <a:latin typeface="Courier New" panose="02070309020205020404" pitchFamily="49" charset="0"/>
                <a:cs typeface="Courier New" panose="02070309020205020404" pitchFamily="49" charset="0"/>
              </a:rPr>
              <a:t> = 30),</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plotOutput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histPlot</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server &lt;- </a:t>
            </a:r>
            <a:r>
              <a:rPr lang="es-ES" sz="1400" b="1" dirty="0" err="1">
                <a:latin typeface="Courier New" panose="02070309020205020404" pitchFamily="49" charset="0"/>
                <a:cs typeface="Courier New" panose="02070309020205020404" pitchFamily="49" charset="0"/>
              </a:rPr>
              <a:t>function</a:t>
            </a:r>
            <a:r>
              <a:rPr lang="es-ES" sz="1400" b="1" dirty="0">
                <a:latin typeface="Courier New" panose="02070309020205020404" pitchFamily="49" charset="0"/>
                <a:cs typeface="Courier New" panose="02070309020205020404" pitchFamily="49" charset="0"/>
              </a:rPr>
              <a:t>(input, output){</a:t>
            </a:r>
          </a:p>
          <a:p>
            <a:r>
              <a:rPr lang="es-ES" sz="1400" b="1" dirty="0">
                <a:latin typeface="Courier New" panose="02070309020205020404" pitchFamily="49" charset="0"/>
                <a:cs typeface="Courier New" panose="02070309020205020404" pitchFamily="49" charset="0"/>
              </a:rPr>
              <a:t>   </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output$histPlot</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renderPlot</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hist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rnorm</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input$num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p:txBody>
      </p:sp>
      <p:pic>
        <p:nvPicPr>
          <p:cNvPr id="5" name="Imagen 4">
            <a:extLst>
              <a:ext uri="{FF2B5EF4-FFF2-40B4-BE49-F238E27FC236}">
                <a16:creationId xmlns="" xmlns:a16="http://schemas.microsoft.com/office/drawing/2014/main" id="{821EB40B-EA82-4C9F-AD4D-93E494E65248}"/>
              </a:ext>
            </a:extLst>
          </p:cNvPr>
          <p:cNvPicPr>
            <a:picLocks noChangeAspect="1"/>
          </p:cNvPicPr>
          <p:nvPr/>
        </p:nvPicPr>
        <p:blipFill>
          <a:blip r:embed="rId4"/>
          <a:stretch>
            <a:fillRect/>
          </a:stretch>
        </p:blipFill>
        <p:spPr>
          <a:xfrm>
            <a:off x="6889046" y="971058"/>
            <a:ext cx="4633592" cy="4948401"/>
          </a:xfrm>
          <a:prstGeom prst="rect">
            <a:avLst/>
          </a:prstGeom>
        </p:spPr>
      </p:pic>
      <p:sp>
        <p:nvSpPr>
          <p:cNvPr id="22" name="Rectángulo 21">
            <a:extLst>
              <a:ext uri="{FF2B5EF4-FFF2-40B4-BE49-F238E27FC236}">
                <a16:creationId xmlns="" xmlns:a16="http://schemas.microsoft.com/office/drawing/2014/main" id="{FDDDE9AC-5C65-4158-8E97-8D5AEB5AEC45}"/>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b="1" dirty="0">
                <a:solidFill>
                  <a:srgbClr val="FD9101"/>
                </a:solidFill>
              </a:rPr>
              <a:t>Tecnologías Empleadas</a:t>
            </a:r>
          </a:p>
          <a:p>
            <a:pPr marL="108000" indent="-72000">
              <a:buFontTx/>
              <a:buChar char="-"/>
            </a:pPr>
            <a:r>
              <a:rPr lang="es-ES" sz="1250" b="1" dirty="0">
                <a:solidFill>
                  <a:srgbClr val="FD9101"/>
                </a:solidFill>
              </a:rPr>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4" name="Picture 2" descr="D:\workarea\epa_explorer\mem\logo\logo epa explorer final.png">
            <a:extLst>
              <a:ext uri="{FF2B5EF4-FFF2-40B4-BE49-F238E27FC236}">
                <a16:creationId xmlns="" xmlns:a16="http://schemas.microsoft.com/office/drawing/2014/main" id="{D81073EA-207E-45BC-A58F-CB5B16FD16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2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 xmlns:a16="http://schemas.microsoft.com/office/drawing/2014/main" id="{EC2E23E2-0A07-49A8-90EB-2030ADE6E044}"/>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DESARROLLO</a:t>
            </a:r>
          </a:p>
        </p:txBody>
      </p:sp>
      <p:sp>
        <p:nvSpPr>
          <p:cNvPr id="11" name="Rectángulo 10">
            <a:extLst>
              <a:ext uri="{FF2B5EF4-FFF2-40B4-BE49-F238E27FC236}">
                <a16:creationId xmlns="" xmlns:a16="http://schemas.microsoft.com/office/drawing/2014/main" id="{974242C8-7D53-4777-BAFD-D39AE36DB37A}"/>
              </a:ext>
            </a:extLst>
          </p:cNvPr>
          <p:cNvSpPr/>
          <p:nvPr/>
        </p:nvSpPr>
        <p:spPr>
          <a:xfrm>
            <a:off x="2438400" y="993762"/>
            <a:ext cx="8521700" cy="3877985"/>
          </a:xfrm>
          <a:prstGeom prst="rect">
            <a:avLst/>
          </a:prstGeom>
        </p:spPr>
        <p:txBody>
          <a:bodyPr wrap="square">
            <a:spAutoFit/>
          </a:bodyPr>
          <a:lstStyle/>
          <a:p>
            <a:pPr marL="285750" indent="-285750">
              <a:spcBef>
                <a:spcPts val="1800"/>
              </a:spcBef>
              <a:buFontTx/>
              <a:buChar char="-"/>
            </a:pPr>
            <a:r>
              <a:rPr lang="es-ES" sz="2400" dirty="0"/>
              <a:t>Aquí toca vender la moto. Seguir los datos para contar los requisitos funcionales. También meter algo de pruebas.</a:t>
            </a:r>
          </a:p>
          <a:p>
            <a:pPr marL="285750" indent="-285750">
              <a:spcBef>
                <a:spcPts val="1800"/>
              </a:spcBef>
              <a:buFontTx/>
              <a:buChar char="-"/>
            </a:pPr>
            <a:endParaRPr lang="es-ES" sz="2400" dirty="0"/>
          </a:p>
          <a:p>
            <a:pPr marL="285750" indent="-285750">
              <a:spcBef>
                <a:spcPts val="1800"/>
              </a:spcBef>
              <a:buFontTx/>
              <a:buChar char="-"/>
            </a:pPr>
            <a:r>
              <a:rPr lang="es-ES" sz="2400" dirty="0"/>
              <a:t>Aparte para la APP: Notas. Meter de alguna forma manual de usuario </a:t>
            </a:r>
            <a:r>
              <a:rPr lang="es-ES" sz="2400" dirty="0" err="1"/>
              <a:t>inapp</a:t>
            </a:r>
            <a:r>
              <a:rPr lang="es-ES" sz="2400" dirty="0"/>
              <a:t>. En el </a:t>
            </a:r>
            <a:r>
              <a:rPr lang="es-ES" sz="2400" dirty="0" err="1"/>
              <a:t>rmarkdown</a:t>
            </a:r>
            <a:r>
              <a:rPr lang="es-ES" sz="2400" dirty="0"/>
              <a:t> cambiar el texto por </a:t>
            </a:r>
            <a:r>
              <a:rPr lang="es-ES" sz="2400" dirty="0" err="1"/>
              <a:t>placeholder</a:t>
            </a:r>
            <a:r>
              <a:rPr lang="es-ES" sz="2400" dirty="0"/>
              <a:t> para hacer el </a:t>
            </a:r>
            <a:r>
              <a:rPr lang="es-ES" sz="2400" dirty="0" err="1"/>
              <a:t>analisis</a:t>
            </a:r>
            <a:r>
              <a:rPr lang="es-ES" sz="2400" dirty="0"/>
              <a:t>.</a:t>
            </a:r>
          </a:p>
          <a:p>
            <a:pPr marL="285750" indent="-285750">
              <a:spcBef>
                <a:spcPts val="1800"/>
              </a:spcBef>
              <a:buFontTx/>
              <a:buChar char="-"/>
            </a:pPr>
            <a:r>
              <a:rPr lang="es-ES" sz="2400" dirty="0" err="1"/>
              <a:t>Puff</a:t>
            </a:r>
            <a:r>
              <a:rPr lang="es-ES" sz="2400" dirty="0"/>
              <a:t> </a:t>
            </a:r>
            <a:r>
              <a:rPr lang="es-ES" sz="2400" dirty="0" err="1"/>
              <a:t>puff</a:t>
            </a:r>
            <a:endParaRPr lang="es-ES" sz="2400" dirty="0"/>
          </a:p>
          <a:p>
            <a:pPr marL="285750" indent="-285750">
              <a:spcBef>
                <a:spcPts val="1800"/>
              </a:spcBef>
              <a:buFontTx/>
              <a:buChar char="-"/>
            </a:pPr>
            <a:endParaRPr lang="es-ES" dirty="0"/>
          </a:p>
        </p:txBody>
      </p:sp>
      <p:sp>
        <p:nvSpPr>
          <p:cNvPr id="10" name="Rectángulo 9">
            <a:extLst>
              <a:ext uri="{FF2B5EF4-FFF2-40B4-BE49-F238E27FC236}">
                <a16:creationId xmlns=""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 xmlns:a16="http://schemas.microsoft.com/office/drawing/2014/main" id="{416005A7-6801-41A5-88AF-84E02ABC4307}"/>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 xmlns:a16="http://schemas.microsoft.com/office/drawing/2014/main" id="{91171306-BC52-4BBF-90A4-849623046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54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 xmlns:a16="http://schemas.microsoft.com/office/drawing/2014/main" id="{8C9327A4-C13B-4524-BEDE-8F8FD05B009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1" name="Imagen 10">
            <a:extLst>
              <a:ext uri="{FF2B5EF4-FFF2-40B4-BE49-F238E27FC236}">
                <a16:creationId xmlns="" xmlns:a16="http://schemas.microsoft.com/office/drawing/2014/main" id="{3E1898F8-C579-48B2-94A3-C062839A6E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68343" y="-101734"/>
            <a:ext cx="2598053" cy="6876415"/>
          </a:xfrm>
          <a:prstGeom prst="rect">
            <a:avLst/>
          </a:prstGeom>
          <a:noFill/>
          <a:ln>
            <a:noFill/>
          </a:ln>
        </p:spPr>
      </p:pic>
      <p:sp>
        <p:nvSpPr>
          <p:cNvPr id="10" name="Rectángulo 9">
            <a:extLst>
              <a:ext uri="{FF2B5EF4-FFF2-40B4-BE49-F238E27FC236}">
                <a16:creationId xmlns="" xmlns:a16="http://schemas.microsoft.com/office/drawing/2014/main" id="{6BEADDCA-3B7B-49D5-8771-692E4B2FF2C6}"/>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797AF702-C81A-4353-B55D-9081AFC0E1D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sp>
        <p:nvSpPr>
          <p:cNvPr id="17" name="Rectángulo 16">
            <a:extLst>
              <a:ext uri="{FF2B5EF4-FFF2-40B4-BE49-F238E27FC236}">
                <a16:creationId xmlns="" xmlns:a16="http://schemas.microsoft.com/office/drawing/2014/main" id="{36E7C83E-DC7F-4505-AC3D-6AD042E687B3}"/>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 xmlns:a16="http://schemas.microsoft.com/office/drawing/2014/main" id="{057B07AD-03E5-4BA6-9F21-34993E2B7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 xmlns:a16="http://schemas.microsoft.com/office/drawing/2014/main" id="{F4074471-76A6-4630-886A-2BF04AB1C5A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741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 xmlns:a16="http://schemas.microsoft.com/office/drawing/2014/main"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pic>
        <p:nvPicPr>
          <p:cNvPr id="10" name="Imagen 9">
            <a:extLst>
              <a:ext uri="{FF2B5EF4-FFF2-40B4-BE49-F238E27FC236}">
                <a16:creationId xmlns="" xmlns:a16="http://schemas.microsoft.com/office/drawing/2014/main" id="{B9F62473-4127-4BAF-9D44-D9A2457C8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4764" y="2040890"/>
            <a:ext cx="6271316" cy="2048510"/>
          </a:xfrm>
          <a:prstGeom prst="rect">
            <a:avLst/>
          </a:prstGeom>
          <a:noFill/>
          <a:ln>
            <a:noFill/>
          </a:ln>
        </p:spPr>
      </p:pic>
      <p:sp>
        <p:nvSpPr>
          <p:cNvPr id="12" name="Rectángulo 11">
            <a:extLst>
              <a:ext uri="{FF2B5EF4-FFF2-40B4-BE49-F238E27FC236}">
                <a16:creationId xmlns=""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 xmlns:a16="http://schemas.microsoft.com/office/drawing/2014/main" id="{2A98A0C9-1D66-4248-AF0C-B296558735C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sp>
        <p:nvSpPr>
          <p:cNvPr id="17" name="Rectángulo 16">
            <a:extLst>
              <a:ext uri="{FF2B5EF4-FFF2-40B4-BE49-F238E27FC236}">
                <a16:creationId xmlns="" xmlns:a16="http://schemas.microsoft.com/office/drawing/2014/main"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 xmlns:a16="http://schemas.microsoft.com/office/drawing/2014/main" id="{FEE25DC6-3401-4106-9FFE-0E9FDB2A0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 xmlns:a16="http://schemas.microsoft.com/office/drawing/2014/main"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50119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 xmlns:a16="http://schemas.microsoft.com/office/drawing/2014/main" id="{050599C0-E849-44BE-88C4-F7E7A1766C12}"/>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GESTION DE SESIONES</a:t>
            </a:r>
          </a:p>
        </p:txBody>
      </p:sp>
      <p:pic>
        <p:nvPicPr>
          <p:cNvPr id="11" name="Imagen 10">
            <a:extLst>
              <a:ext uri="{FF2B5EF4-FFF2-40B4-BE49-F238E27FC236}">
                <a16:creationId xmlns="" xmlns:a16="http://schemas.microsoft.com/office/drawing/2014/main" id="{C5ECB09B-88E8-45E0-9950-212B0D5DBA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131" y="1295400"/>
            <a:ext cx="6632476" cy="4172174"/>
          </a:xfrm>
          <a:prstGeom prst="rect">
            <a:avLst/>
          </a:prstGeom>
          <a:noFill/>
          <a:ln>
            <a:noFill/>
          </a:ln>
        </p:spPr>
      </p:pic>
      <p:sp>
        <p:nvSpPr>
          <p:cNvPr id="10" name="Rectángulo 9">
            <a:extLst>
              <a:ext uri="{FF2B5EF4-FFF2-40B4-BE49-F238E27FC236}">
                <a16:creationId xmlns="" xmlns:a16="http://schemas.microsoft.com/office/drawing/2014/main" id="{D7520D41-22DD-4D2C-9DD0-F6A50EAC74A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5A72C6E3-85F9-40AA-BD47-3DF3B133293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sp>
        <p:nvSpPr>
          <p:cNvPr id="17" name="Rectángulo 16">
            <a:extLst>
              <a:ext uri="{FF2B5EF4-FFF2-40B4-BE49-F238E27FC236}">
                <a16:creationId xmlns="" xmlns:a16="http://schemas.microsoft.com/office/drawing/2014/main" id="{4223DCC3-34D4-483A-8B19-07FBF96E129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 xmlns:a16="http://schemas.microsoft.com/office/drawing/2014/main" id="{84E45C54-F9B0-410F-8909-C3B2746D8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 xmlns:a16="http://schemas.microsoft.com/office/drawing/2014/main" id="{DA4F4AF2-A515-42FE-A873-8E33F859AD4A}"/>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49968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 xmlns:a16="http://schemas.microsoft.com/office/drawing/2014/main" id="{907927EC-F164-4815-8098-6B6BEFB7ECA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a:extLst>
              <a:ext uri="{FF2B5EF4-FFF2-40B4-BE49-F238E27FC236}">
                <a16:creationId xmlns="" xmlns:a16="http://schemas.microsoft.com/office/drawing/2014/main" id="{6D62F2C1-8F2C-4AAC-87F1-9BC8B3E741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601" y="1322459"/>
            <a:ext cx="6486311" cy="4281207"/>
          </a:xfrm>
          <a:prstGeom prst="rect">
            <a:avLst/>
          </a:prstGeom>
          <a:noFill/>
          <a:ln>
            <a:noFill/>
          </a:ln>
        </p:spPr>
      </p:pic>
      <p:sp>
        <p:nvSpPr>
          <p:cNvPr id="10" name="Rectángulo 9">
            <a:extLst>
              <a:ext uri="{FF2B5EF4-FFF2-40B4-BE49-F238E27FC236}">
                <a16:creationId xmlns="" xmlns:a16="http://schemas.microsoft.com/office/drawing/2014/main" id="{E61AF71F-1254-4749-A2F8-89C01E3143E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 xmlns:a16="http://schemas.microsoft.com/office/drawing/2014/main" id="{3B4D4509-E467-452B-9923-1D8A0D4886DA}"/>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 xmlns:a16="http://schemas.microsoft.com/office/drawing/2014/main" id="{81CF7D27-F963-46A8-ACB3-DAD486BB8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 xmlns:a16="http://schemas.microsoft.com/office/drawing/2014/main" id="{EB90D6DA-4616-4472-A13D-C7BF178B78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smtClean="0">
                <a:solidFill>
                  <a:srgbClr val="FD9101"/>
                </a:solidFill>
              </a:rPr>
              <a:t>Motivación</a:t>
            </a:r>
            <a:endParaRPr lang="es-ES" sz="1350" b="1" u="sng" dirty="0">
              <a:solidFill>
                <a:srgbClr val="FD9101"/>
              </a:solidFill>
            </a:endParaRPr>
          </a:p>
          <a:p>
            <a:pPr marL="108000" indent="-72000">
              <a:buFontTx/>
              <a:buChar char="-"/>
            </a:pPr>
            <a:r>
              <a:rPr lang="es-ES" sz="1250" b="1" dirty="0" smtClean="0">
                <a:solidFill>
                  <a:srgbClr val="FD9101"/>
                </a:solidFill>
              </a:rPr>
              <a:t>Antecedentes</a:t>
            </a:r>
            <a:endParaRPr lang="es-ES" sz="1250" b="1" dirty="0">
              <a:solidFill>
                <a:srgbClr val="FD9101"/>
              </a:solidFill>
            </a:endParaRPr>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778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smtClean="0"/>
              <a:t>MOTIVACIÓN</a:t>
            </a:r>
            <a:endParaRPr lang="es-ES" dirty="0"/>
          </a:p>
        </p:txBody>
      </p:sp>
      <p:sp>
        <p:nvSpPr>
          <p:cNvPr id="11" name="Rectángulo 10">
            <a:extLst>
              <a:ext uri="{FF2B5EF4-FFF2-40B4-BE49-F238E27FC236}">
                <a16:creationId xmlns="" xmlns:a16="http://schemas.microsoft.com/office/drawing/2014/main" id="{974242C8-7D53-4777-BAFD-D39AE36DB37A}"/>
              </a:ext>
            </a:extLst>
          </p:cNvPr>
          <p:cNvSpPr/>
          <p:nvPr/>
        </p:nvSpPr>
        <p:spPr>
          <a:xfrm>
            <a:off x="3059723" y="1423869"/>
            <a:ext cx="8135816" cy="3831818"/>
          </a:xfrm>
          <a:prstGeom prst="rect">
            <a:avLst/>
          </a:prstGeom>
        </p:spPr>
        <p:txBody>
          <a:bodyPr wrap="square">
            <a:spAutoFit/>
          </a:bodyPr>
          <a:lstStyle/>
          <a:p>
            <a:pPr marL="285750" indent="-285750">
              <a:spcBef>
                <a:spcPts val="1800"/>
              </a:spcBef>
              <a:buFontTx/>
              <a:buChar char="-"/>
            </a:pPr>
            <a:r>
              <a:rPr lang="es-ES" sz="2400" dirty="0" smtClean="0"/>
              <a:t>Este </a:t>
            </a:r>
            <a:r>
              <a:rPr lang="es-ES" sz="2400" dirty="0"/>
              <a:t>proyecto surge </a:t>
            </a:r>
            <a:r>
              <a:rPr lang="es-ES" sz="2400" dirty="0" smtClean="0"/>
              <a:t>como particular </a:t>
            </a:r>
            <a:r>
              <a:rPr lang="es-ES" sz="2400" dirty="0"/>
              <a:t>de un </a:t>
            </a:r>
            <a:r>
              <a:rPr lang="es-ES" sz="2400" dirty="0" smtClean="0"/>
              <a:t>grupo </a:t>
            </a:r>
            <a:r>
              <a:rPr lang="es-ES" sz="2400" dirty="0"/>
              <a:t>de </a:t>
            </a:r>
            <a:r>
              <a:rPr lang="es-ES" sz="2400" dirty="0" smtClean="0"/>
              <a:t>investigación </a:t>
            </a:r>
            <a:r>
              <a:rPr lang="es-ES" sz="2400" dirty="0"/>
              <a:t>del </a:t>
            </a:r>
            <a:r>
              <a:rPr lang="es-ES" sz="2400" dirty="0" smtClean="0"/>
              <a:t>área </a:t>
            </a:r>
            <a:r>
              <a:rPr lang="es-ES" sz="2400" dirty="0"/>
              <a:t>de </a:t>
            </a:r>
            <a:r>
              <a:rPr lang="es-ES" sz="2400" dirty="0" smtClean="0"/>
              <a:t>economía de </a:t>
            </a:r>
            <a:r>
              <a:rPr lang="es-ES" sz="2400" dirty="0"/>
              <a:t>la </a:t>
            </a:r>
            <a:r>
              <a:rPr lang="es-ES" sz="2400" dirty="0" smtClean="0"/>
              <a:t>UCA</a:t>
            </a:r>
          </a:p>
          <a:p>
            <a:pPr marL="285750" indent="-285750">
              <a:spcBef>
                <a:spcPts val="1800"/>
              </a:spcBef>
              <a:buFontTx/>
              <a:buChar char="-"/>
            </a:pPr>
            <a:endParaRPr lang="es-ES" sz="2400" dirty="0" smtClean="0"/>
          </a:p>
          <a:p>
            <a:pPr marL="285750" indent="-285750">
              <a:spcBef>
                <a:spcPts val="1800"/>
              </a:spcBef>
              <a:buFontTx/>
              <a:buChar char="-"/>
            </a:pPr>
            <a:r>
              <a:rPr lang="es-ES" sz="2400" dirty="0" smtClean="0"/>
              <a:t>Ofrecer ayuda </a:t>
            </a:r>
            <a:r>
              <a:rPr lang="es-ES" sz="2400" dirty="0"/>
              <a:t>en la </a:t>
            </a:r>
            <a:r>
              <a:rPr lang="es-ES" sz="2400" dirty="0" smtClean="0"/>
              <a:t>interpretación </a:t>
            </a:r>
            <a:r>
              <a:rPr lang="es-ES" sz="2400" dirty="0"/>
              <a:t>y </a:t>
            </a:r>
            <a:r>
              <a:rPr lang="es-ES" sz="2400" dirty="0" smtClean="0"/>
              <a:t>análisis </a:t>
            </a:r>
            <a:r>
              <a:rPr lang="es-ES" sz="2400" dirty="0"/>
              <a:t>de estos </a:t>
            </a:r>
            <a:r>
              <a:rPr lang="es-ES" sz="2400" dirty="0" smtClean="0"/>
              <a:t>datos</a:t>
            </a:r>
          </a:p>
          <a:p>
            <a:pPr marL="285750" indent="-285750">
              <a:spcBef>
                <a:spcPts val="1800"/>
              </a:spcBef>
              <a:buFontTx/>
              <a:buChar char="-"/>
            </a:pPr>
            <a:endParaRPr lang="es-ES" sz="2400" dirty="0" smtClean="0"/>
          </a:p>
          <a:p>
            <a:pPr marL="285750" indent="-285750">
              <a:spcBef>
                <a:spcPts val="1800"/>
              </a:spcBef>
              <a:buFontTx/>
              <a:buChar char="-"/>
            </a:pPr>
            <a:r>
              <a:rPr lang="es-ES" sz="2400" dirty="0"/>
              <a:t>Motivación: Facilitar el acceso a la </a:t>
            </a:r>
            <a:r>
              <a:rPr lang="es-ES" sz="2400" dirty="0" smtClean="0"/>
              <a:t>información</a:t>
            </a:r>
            <a:endParaRPr lang="es-ES" sz="2400" dirty="0"/>
          </a:p>
          <a:p>
            <a:pPr marL="285750" indent="-285750">
              <a:spcBef>
                <a:spcPts val="1800"/>
              </a:spcBef>
              <a:buFontTx/>
              <a:buChar char="-"/>
            </a:pPr>
            <a:endParaRPr lang="es-ES" sz="2400" dirty="0"/>
          </a:p>
        </p:txBody>
      </p:sp>
      <p:sp>
        <p:nvSpPr>
          <p:cNvPr id="10" name="Rectángulo 9">
            <a:extLst>
              <a:ext uri="{FF2B5EF4-FFF2-40B4-BE49-F238E27FC236}">
                <a16:creationId xmlns=""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smtClean="0">
                <a:solidFill>
                  <a:srgbClr val="FD9101"/>
                </a:solidFill>
              </a:rPr>
              <a:t>Motivación</a:t>
            </a:r>
            <a:endParaRPr lang="es-ES" sz="1350" b="1" u="sng" dirty="0">
              <a:solidFill>
                <a:srgbClr val="FD9101"/>
              </a:solidFill>
            </a:endParaRPr>
          </a:p>
          <a:p>
            <a:pPr marL="108000" indent="-72000">
              <a:buFontTx/>
              <a:buChar char="-"/>
            </a:pPr>
            <a:r>
              <a:rPr lang="es-ES" sz="1250" dirty="0"/>
              <a:t>Antecedentes</a:t>
            </a:r>
            <a:endParaRPr lang="es-ES" sz="1250" dirty="0"/>
          </a:p>
          <a:p>
            <a:pPr marL="108000" indent="-72000">
              <a:buFontTx/>
              <a:buChar char="-"/>
            </a:pPr>
            <a:r>
              <a:rPr lang="es-ES_tradnl" sz="1250" b="1" dirty="0" smtClean="0">
                <a:solidFill>
                  <a:srgbClr val="FD9101"/>
                </a:solidFill>
              </a:rPr>
              <a:t>Objetivos</a:t>
            </a:r>
            <a:endParaRPr lang="es-ES" sz="1250" b="1" dirty="0">
              <a:solidFill>
                <a:srgbClr val="FD9101"/>
              </a:solidFill>
            </a:endParaRP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2145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Objetivos</a:t>
            </a:r>
          </a:p>
        </p:txBody>
      </p:sp>
      <p:sp>
        <p:nvSpPr>
          <p:cNvPr id="10" name="Rectángulo 9">
            <a:extLst>
              <a:ext uri="{FF2B5EF4-FFF2-40B4-BE49-F238E27FC236}">
                <a16:creationId xmlns=""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356104871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 xmlns:a16="http://schemas.microsoft.com/office/drawing/2014/main" id="{60CE9BEE-3F25-484E-9169-C245C436D472}"/>
              </a:ext>
            </a:extLst>
          </p:cNvPr>
          <p:cNvSpPr/>
          <p:nvPr/>
        </p:nvSpPr>
        <p:spPr>
          <a:xfrm>
            <a:off x="2438400" y="1345833"/>
            <a:ext cx="8521700" cy="4324261"/>
          </a:xfrm>
          <a:prstGeom prst="rect">
            <a:avLst/>
          </a:prstGeom>
        </p:spPr>
        <p:txBody>
          <a:bodyPr wrap="square">
            <a:spAutoFit/>
          </a:bodyPr>
          <a:lstStyle/>
          <a:p>
            <a:pPr marL="285750" indent="-285750">
              <a:spcBef>
                <a:spcPts val="1800"/>
              </a:spcBef>
              <a:buFontTx/>
              <a:buChar char="-"/>
            </a:pPr>
            <a:r>
              <a:rPr lang="es-ES" sz="2400" dirty="0"/>
              <a:t>Desarrollo de una herramienta que sirva como soporte para:</a:t>
            </a:r>
          </a:p>
          <a:p>
            <a:pPr marL="742950" lvl="1" indent="-285750">
              <a:spcBef>
                <a:spcPts val="600"/>
              </a:spcBef>
              <a:buFont typeface="Arial" panose="020B0604020202020204" pitchFamily="34" charset="0"/>
              <a:buChar char="•"/>
            </a:pPr>
            <a:r>
              <a:rPr lang="es-ES" sz="2400" dirty="0"/>
              <a:t>Interpretar, </a:t>
            </a:r>
            <a:r>
              <a:rPr lang="es-ES" sz="2400" dirty="0" smtClean="0"/>
              <a:t>almacenar y procesar los </a:t>
            </a:r>
            <a:r>
              <a:rPr lang="es-ES" sz="2400" dirty="0"/>
              <a:t>datos</a:t>
            </a:r>
          </a:p>
          <a:p>
            <a:pPr marL="742950" lvl="1" indent="-285750">
              <a:spcBef>
                <a:spcPts val="600"/>
              </a:spcBef>
              <a:buFont typeface="Arial" panose="020B0604020202020204" pitchFamily="34" charset="0"/>
              <a:buChar char="•"/>
            </a:pPr>
            <a:r>
              <a:rPr lang="es-ES" sz="2400" dirty="0"/>
              <a:t>Análisis exploratorio sobre los datos recogidos</a:t>
            </a:r>
          </a:p>
          <a:p>
            <a:pPr marL="742950" lvl="1" indent="-285750">
              <a:spcBef>
                <a:spcPts val="600"/>
              </a:spcBef>
              <a:buFont typeface="Arial" panose="020B0604020202020204" pitchFamily="34" charset="0"/>
              <a:buChar char="•"/>
            </a:pPr>
            <a:r>
              <a:rPr lang="es-ES" sz="2400" dirty="0"/>
              <a:t>Aplicación de técnicas de aprendizaje computacional no supervisado, como clustering o reglas de </a:t>
            </a:r>
            <a:r>
              <a:rPr lang="es-ES" sz="2400" dirty="0" smtClean="0"/>
              <a:t>asociación</a:t>
            </a:r>
            <a:endParaRPr lang="es-ES" sz="2400" dirty="0"/>
          </a:p>
          <a:p>
            <a:pPr marL="742950" lvl="1" indent="-285750">
              <a:spcBef>
                <a:spcPts val="600"/>
              </a:spcBef>
              <a:buFont typeface="Arial" panose="020B0604020202020204" pitchFamily="34" charset="0"/>
              <a:buChar char="•"/>
            </a:pPr>
            <a:r>
              <a:rPr lang="es-ES" sz="2400" dirty="0"/>
              <a:t>Generación de informes</a:t>
            </a:r>
          </a:p>
          <a:p>
            <a:pPr marL="285750" indent="-285750">
              <a:spcBef>
                <a:spcPts val="1800"/>
              </a:spcBef>
              <a:buFontTx/>
              <a:buChar char="-"/>
            </a:pPr>
            <a:r>
              <a:rPr lang="es-ES" sz="2400" dirty="0"/>
              <a:t>Base de datos actualizable</a:t>
            </a:r>
          </a:p>
          <a:p>
            <a:pPr marL="285750" indent="-285750">
              <a:spcBef>
                <a:spcPts val="1800"/>
              </a:spcBef>
              <a:buFontTx/>
              <a:buChar char="-"/>
            </a:pPr>
            <a:r>
              <a:rPr lang="es-ES" sz="2400" dirty="0"/>
              <a:t>Interfaz en entorno web: atractiva, </a:t>
            </a:r>
            <a:r>
              <a:rPr lang="es-ES" sz="2400" dirty="0" smtClean="0"/>
              <a:t>intuitiva y </a:t>
            </a:r>
            <a:r>
              <a:rPr lang="es-ES" sz="2400" dirty="0" smtClean="0"/>
              <a:t>amigable</a:t>
            </a:r>
            <a:endParaRPr lang="es-ES" sz="2400" dirty="0"/>
          </a:p>
          <a:p>
            <a:pPr marL="285750" indent="-285750">
              <a:spcBef>
                <a:spcPts val="1800"/>
              </a:spcBef>
              <a:buFontTx/>
              <a:buChar char="-"/>
            </a:pPr>
            <a:endParaRPr lang="es-ES" dirty="0"/>
          </a:p>
        </p:txBody>
      </p:sp>
      <p:pic>
        <p:nvPicPr>
          <p:cNvPr id="23" name="Picture 2" descr="D:\workarea\epa_explorer\mem\logo\logo epa explorer final.png">
            <a:extLst>
              <a:ext uri="{FF2B5EF4-FFF2-40B4-BE49-F238E27FC236}">
                <a16:creationId xmlns=""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smtClean="0">
                <a:solidFill>
                  <a:srgbClr val="FD9101"/>
                </a:solidFill>
              </a:rPr>
              <a:t>Motivación</a:t>
            </a:r>
            <a:endParaRPr lang="es-ES" sz="1350" b="1" u="sng" dirty="0">
              <a:solidFill>
                <a:srgbClr val="FD9101"/>
              </a:solidFill>
            </a:endParaRPr>
          </a:p>
          <a:p>
            <a:pPr marL="108000" indent="-72000">
              <a:buFontTx/>
              <a:buChar char="-"/>
            </a:pPr>
            <a:r>
              <a:rPr lang="es-ES" sz="1250" dirty="0"/>
              <a:t>Antecedentes</a:t>
            </a:r>
            <a:endParaRPr lang="es-ES" sz="1250" dirty="0"/>
          </a:p>
          <a:p>
            <a:pPr marL="108000" indent="-72000">
              <a:buFontTx/>
              <a:buChar char="-"/>
            </a:pPr>
            <a:r>
              <a:rPr lang="es-ES_tradnl" sz="1250" b="1" dirty="0" smtClean="0">
                <a:solidFill>
                  <a:srgbClr val="FD9101"/>
                </a:solidFill>
              </a:rPr>
              <a:t>Objetivos</a:t>
            </a:r>
            <a:endParaRPr lang="es-ES" sz="1250" b="1" dirty="0">
              <a:solidFill>
                <a:srgbClr val="FD9101"/>
              </a:solidFill>
            </a:endParaRP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18010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Motivación</a:t>
            </a:r>
            <a:endParaRPr lang="es-ES" sz="2400" dirty="0"/>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2.	</a:t>
            </a:r>
            <a:r>
              <a:rPr lang="es-ES" sz="2400" b="1" dirty="0">
                <a:solidFill>
                  <a:srgbClr val="FD9101"/>
                </a:solidFill>
                <a:effectLst>
                  <a:outerShdw blurRad="38100" dist="38100" dir="2700000" algn="tl">
                    <a:srgbClr val="000000">
                      <a:alpha val="43137"/>
                    </a:srgbClr>
                  </a:outerShdw>
                </a:effectLst>
              </a:rPr>
              <a:t>Planificación</a:t>
            </a:r>
          </a:p>
          <a:p>
            <a:pPr marL="0" indent="0">
              <a:lnSpc>
                <a:spcPct val="200000"/>
              </a:lnSpc>
              <a:buNone/>
            </a:pPr>
            <a:r>
              <a:rPr lang="es-ES" sz="2400" dirty="0" smtClean="0"/>
              <a:t>3.	Desarrollo </a:t>
            </a:r>
            <a:r>
              <a:rPr lang="es-ES" sz="2400" dirty="0"/>
              <a:t>del proyecto</a:t>
            </a:r>
          </a:p>
          <a:p>
            <a:pPr marL="0" indent="0">
              <a:lnSpc>
                <a:spcPct val="200000"/>
              </a:lnSpc>
              <a:buNone/>
            </a:pPr>
            <a:r>
              <a:rPr lang="es-ES" sz="2400" dirty="0" smtClean="0"/>
              <a:t>4.	Demostración</a:t>
            </a:r>
            <a:endParaRPr lang="es-ES" sz="2400" dirty="0"/>
          </a:p>
          <a:p>
            <a:pPr marL="0" indent="0">
              <a:lnSpc>
                <a:spcPct val="200000"/>
              </a:lnSpc>
              <a:buNone/>
            </a:pPr>
            <a:r>
              <a:rPr lang="es-ES" sz="2400" dirty="0" smtClean="0"/>
              <a:t>5.	Conclusiones</a:t>
            </a:r>
            <a:endParaRPr lang="es-ES" sz="2400" dirty="0"/>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683384749"/>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sp>
        <p:nvSpPr>
          <p:cNvPr id="10"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66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 xmlns:a16="http://schemas.microsoft.com/office/drawing/2014/main" id="{DE979716-BB6B-4225-849C-BBCF6D95E2B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Metodología de desarrollo</a:t>
            </a:r>
          </a:p>
        </p:txBody>
      </p:sp>
      <p:pic>
        <p:nvPicPr>
          <p:cNvPr id="12" name="Imagen 11" descr="http://3.bp.blogspot.com/-ODVA-vjGrKU/VCD0aPHTrlI/AAAAAAAAAF8/cQ6kgjSO8Xc/s1600/Modelo%2BIterativo.png">
            <a:extLst>
              <a:ext uri="{FF2B5EF4-FFF2-40B4-BE49-F238E27FC236}">
                <a16:creationId xmlns="" xmlns:a16="http://schemas.microsoft.com/office/drawing/2014/main" id="{B70E04E2-3808-41D5-8434-113EE5C7C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6278" y="1596408"/>
            <a:ext cx="9982200" cy="3411765"/>
          </a:xfrm>
          <a:prstGeom prst="rect">
            <a:avLst/>
          </a:prstGeom>
          <a:noFill/>
          <a:ln>
            <a:noFill/>
          </a:ln>
        </p:spPr>
      </p:pic>
      <p:sp>
        <p:nvSpPr>
          <p:cNvPr id="10" name="Rectángulo 9">
            <a:extLst>
              <a:ext uri="{FF2B5EF4-FFF2-40B4-BE49-F238E27FC236}">
                <a16:creationId xmlns="" xmlns:a16="http://schemas.microsoft.com/office/drawing/2014/main" id="{BC60AC0D-4196-43F8-9BC3-1CBB0A77BF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 xmlns:a16="http://schemas.microsoft.com/office/drawing/2014/main" id="{4E42434B-C29D-4CA6-913B-EF6D13D4550E}"/>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 xmlns:a16="http://schemas.microsoft.com/office/drawing/2014/main" val="1347896834"/>
                    </a:ext>
                  </a:extLst>
                </a:gridCol>
                <a:gridCol w="703071">
                  <a:extLst>
                    <a:ext uri="{9D8B030D-6E8A-4147-A177-3AD203B41FA5}">
                      <a16:colId xmlns=""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 xmlns:a16="http://schemas.microsoft.com/office/drawing/2014/main" id="{7517955D-E128-4CEE-B04B-EEBDCF3F2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 xmlns:a16="http://schemas.microsoft.com/office/drawing/2014/main" id="{70A6C5A1-5496-479B-B765-9A48563CA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Motivación</a:t>
            </a:r>
          </a:p>
          <a:p>
            <a:pPr marL="108000" indent="-72000">
              <a:buFontTx/>
              <a:buChar char="-"/>
            </a:pPr>
            <a:r>
              <a:rPr lang="es-ES" sz="1250" dirty="0" smtClean="0"/>
              <a:t>Antecedentes</a:t>
            </a:r>
            <a:endParaRPr lang="es-ES" sz="1250" dirty="0"/>
          </a:p>
          <a:p>
            <a:pPr marL="108000" indent="-72000">
              <a:buFontTx/>
              <a:buChar char="-"/>
            </a:pPr>
            <a:r>
              <a:rPr lang="es-ES_tradnl" sz="1250" dirty="0" smtClean="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b="1" dirty="0">
                <a:solidFill>
                  <a:srgbClr val="FD9101"/>
                </a:solidFill>
              </a:rPr>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smtClean="0"/>
              <a:t>Esp. de Requisitos</a:t>
            </a:r>
          </a:p>
          <a:p>
            <a:pPr marL="108000" indent="-72000">
              <a:buFontTx/>
              <a:buChar char="-"/>
            </a:pPr>
            <a:r>
              <a:rPr lang="es-ES_tradnl" sz="1250" dirty="0" smtClean="0"/>
              <a:t>Análisis del Sistema</a:t>
            </a:r>
          </a:p>
          <a:p>
            <a:pPr marL="108000" indent="-72000">
              <a:buFontTx/>
              <a:buChar char="-"/>
            </a:pPr>
            <a:r>
              <a:rPr lang="es-ES_tradnl" sz="1250" dirty="0" smtClean="0"/>
              <a:t>Diseño del Sistema</a:t>
            </a:r>
            <a:endParaRPr lang="es-ES" sz="1250" dirty="0" smtClean="0"/>
          </a:p>
          <a:p>
            <a:pPr marL="108000" indent="-72000">
              <a:buFontTx/>
              <a:buChar char="-"/>
            </a:pPr>
            <a:r>
              <a:rPr lang="es-ES" sz="1250" dirty="0" smtClean="0"/>
              <a:t>Tecnologías </a:t>
            </a:r>
            <a:r>
              <a:rPr lang="es-ES" sz="1250" dirty="0"/>
              <a:t>Empleadas</a:t>
            </a:r>
          </a:p>
          <a:p>
            <a:pPr marL="108000" indent="-72000">
              <a:buFontTx/>
              <a:buChar char="-"/>
            </a:pPr>
            <a:r>
              <a:rPr lang="es-ES" sz="1250" dirty="0" smtClean="0"/>
              <a:t>Pruebas y Validación</a:t>
            </a:r>
            <a:endParaRPr lang="es-ES" sz="1250" dirty="0"/>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77458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14082</TotalTime>
  <Words>5274</Words>
  <Application>Microsoft Office PowerPoint</Application>
  <PresentationFormat>Personalizado</PresentationFormat>
  <Paragraphs>1342</Paragraphs>
  <Slides>44</Slides>
  <Notes>44</Notes>
  <HiddenSlides>0</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Gota</vt:lpstr>
      <vt:lpstr>Software de preparación, procesado y análisis de datos de la EPA</vt:lpstr>
      <vt:lpstr>Contenidos</vt:lpstr>
      <vt:lpstr>Contenidos</vt:lpstr>
      <vt:lpstr>Encuesta de población activa</vt:lpstr>
      <vt:lpstr>Encuesta de población activa</vt:lpstr>
      <vt:lpstr>MOTIVACIÓN</vt:lpstr>
      <vt:lpstr>Objetivos</vt:lpstr>
      <vt:lpstr>Contenidos</vt:lpstr>
      <vt:lpstr>Metodología de desarrollo</vt:lpstr>
      <vt:lpstr>ETAPAS DE DESARROLLO</vt:lpstr>
      <vt:lpstr>PRESUPUESTO</vt:lpstr>
      <vt:lpstr>Contenidos</vt:lpstr>
      <vt:lpstr>REQUISITOS FUNCIONALES</vt:lpstr>
      <vt:lpstr>Encuesta de población activa</vt:lpstr>
      <vt:lpstr>Encuesta de población activa</vt:lpstr>
      <vt:lpstr>DESCRIPCION Funcional</vt:lpstr>
      <vt:lpstr>DESCRIPCION Funcional</vt:lpstr>
      <vt:lpstr>DESCRIPCION Funcional</vt:lpstr>
      <vt:lpstr>DESCRIPCION Funcional</vt:lpstr>
      <vt:lpstr>DESCRIPCION Funcional</vt:lpstr>
      <vt:lpstr>REQUISITOS NO FUNCIONALES</vt:lpstr>
      <vt:lpstr>CASOS de USO</vt:lpstr>
      <vt:lpstr>Modelo de comportamiento</vt:lpstr>
      <vt:lpstr>Modelo-VISTA-CONTROLADOR</vt:lpstr>
      <vt:lpstr>TECNOLOGIAS UTILIZADAS</vt:lpstr>
      <vt:lpstr>SHINY - Cliente-Servidor</vt:lpstr>
      <vt:lpstr>Pruebas y validación</vt:lpstr>
      <vt:lpstr>Contenidos</vt:lpstr>
      <vt:lpstr>Demostración - Guion</vt:lpstr>
      <vt:lpstr>Contenidos</vt:lpstr>
      <vt:lpstr>Presentación de PowerPoint</vt:lpstr>
      <vt:lpstr>Presentación de PowerPoint</vt:lpstr>
      <vt:lpstr>Presentación de PowerPoint</vt:lpstr>
      <vt:lpstr>Software de preparación, procesado y análisis de datos de la EPA</vt:lpstr>
      <vt:lpstr>BACKUPS</vt:lpstr>
      <vt:lpstr>Encuesta de población activa</vt:lpstr>
      <vt:lpstr>INTERFAZ VISUAL</vt:lpstr>
      <vt:lpstr>Shiny - ESTRUCTURA</vt:lpstr>
      <vt:lpstr>INTERFAZ VISUAL</vt:lpstr>
      <vt:lpstr>SHINY - Cliente-Servidor</vt:lpstr>
      <vt:lpstr>DESARROLLO</vt:lpstr>
      <vt:lpstr>ETAPAS DE DESARROLLO</vt:lpstr>
      <vt:lpstr>SHINY - Cliente-Servidor</vt:lpstr>
      <vt:lpstr>SHINY - GESTION DE SESIONES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preparación, procesado y análisis de datos de la EPA</dc:title>
  <dc:creator>Pepiyo Sauco</dc:creator>
  <cp:lastModifiedBy>Sauco Delgado, Jose (ABANCE)</cp:lastModifiedBy>
  <cp:revision>913</cp:revision>
  <dcterms:created xsi:type="dcterms:W3CDTF">2017-03-06T15:44:40Z</dcterms:created>
  <dcterms:modified xsi:type="dcterms:W3CDTF">2017-10-04T12:14:52Z</dcterms:modified>
</cp:coreProperties>
</file>