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5" r:id="rId1"/>
  </p:sldMasterIdLst>
  <p:notesMasterIdLst>
    <p:notesMasterId r:id="rId26"/>
  </p:notesMasterIdLst>
  <p:handoutMasterIdLst>
    <p:handoutMasterId r:id="rId27"/>
  </p:handoutMasterIdLst>
  <p:sldIdLst>
    <p:sldId id="256" r:id="rId2"/>
    <p:sldId id="394" r:id="rId3"/>
    <p:sldId id="397" r:id="rId4"/>
    <p:sldId id="398" r:id="rId5"/>
    <p:sldId id="414" r:id="rId6"/>
    <p:sldId id="399" r:id="rId7"/>
    <p:sldId id="400" r:id="rId8"/>
    <p:sldId id="404" r:id="rId9"/>
    <p:sldId id="405" r:id="rId10"/>
    <p:sldId id="406" r:id="rId11"/>
    <p:sldId id="407" r:id="rId12"/>
    <p:sldId id="402" r:id="rId13"/>
    <p:sldId id="403" r:id="rId14"/>
    <p:sldId id="410" r:id="rId15"/>
    <p:sldId id="408" r:id="rId16"/>
    <p:sldId id="409" r:id="rId17"/>
    <p:sldId id="411" r:id="rId18"/>
    <p:sldId id="412" r:id="rId19"/>
    <p:sldId id="388" r:id="rId20"/>
    <p:sldId id="389" r:id="rId21"/>
    <p:sldId id="396" r:id="rId22"/>
    <p:sldId id="347" r:id="rId23"/>
    <p:sldId id="413" r:id="rId24"/>
    <p:sldId id="40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ónimo Abujas Pereira" initials="JAP"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9101"/>
    <a:srgbClr val="FF0000"/>
    <a:srgbClr val="698CB8"/>
    <a:srgbClr val="CFE2F3"/>
    <a:srgbClr val="8FAADC"/>
    <a:srgbClr val="B3D7C2"/>
    <a:srgbClr val="4B6990"/>
    <a:srgbClr val="E3CBF1"/>
    <a:srgbClr val="B27E2F"/>
    <a:srgbClr val="46B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81265" autoAdjust="0"/>
  </p:normalViewPr>
  <p:slideViewPr>
    <p:cSldViewPr snapToGrid="0">
      <p:cViewPr varScale="1">
        <p:scale>
          <a:sx n="80" d="100"/>
          <a:sy n="80" d="100"/>
        </p:scale>
        <p:origin x="96" y="3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DD168-CD50-4286-8441-9D660E02632E}" type="datetimeFigureOut">
              <a:rPr lang="es-ES" smtClean="0"/>
              <a:t>18/09/2017</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52C5C1-3E8B-4426-8A0F-8B208CBF28E4}" type="slidenum">
              <a:rPr lang="es-ES" smtClean="0"/>
              <a:t>‹Nº›</a:t>
            </a:fld>
            <a:endParaRPr lang="es-ES" dirty="0"/>
          </a:p>
        </p:txBody>
      </p:sp>
    </p:spTree>
    <p:extLst>
      <p:ext uri="{BB962C8B-B14F-4D97-AF65-F5344CB8AC3E}">
        <p14:creationId xmlns:p14="http://schemas.microsoft.com/office/powerpoint/2010/main" val="353175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85892-479F-4DA1-837F-2BFA7E37E9AD}" type="datetimeFigureOut">
              <a:rPr lang="es-ES" smtClean="0"/>
              <a:t>18/09/2017</a:t>
            </a:fld>
            <a:endParaRPr lang="es-ES"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DEB7-51E0-4F37-900C-D21B59A587AE}" type="slidenum">
              <a:rPr lang="es-ES" smtClean="0"/>
              <a:t>‹Nº›</a:t>
            </a:fld>
            <a:endParaRPr lang="es-ES" dirty="0"/>
          </a:p>
        </p:txBody>
      </p:sp>
    </p:spTree>
    <p:extLst>
      <p:ext uri="{BB962C8B-B14F-4D97-AF65-F5344CB8AC3E}">
        <p14:creationId xmlns:p14="http://schemas.microsoft.com/office/powerpoint/2010/main" val="24429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la venia del tribunal voy a proceder a la defensa de mi </a:t>
            </a:r>
            <a:r>
              <a:rPr lang="es-ES" dirty="0" err="1"/>
              <a:t>proyeto</a:t>
            </a:r>
            <a:r>
              <a:rPr lang="es-ES" dirty="0"/>
              <a:t> de fin de carrera “Software de </a:t>
            </a:r>
            <a:r>
              <a:rPr lang="es-ES" dirty="0" err="1"/>
              <a:t>Preparacion</a:t>
            </a:r>
            <a:r>
              <a:rPr lang="es-ES" dirty="0"/>
              <a:t>, Procesado y </a:t>
            </a:r>
            <a:r>
              <a:rPr lang="es-ES" dirty="0" err="1"/>
              <a:t>Analisis</a:t>
            </a:r>
            <a:r>
              <a:rPr lang="es-ES" dirty="0"/>
              <a:t> de datos de la EPA”, codirigida por Elisa Guerrero </a:t>
            </a:r>
            <a:r>
              <a:rPr lang="es-ES" dirty="0" err="1"/>
              <a:t>Vazquez</a:t>
            </a:r>
            <a:r>
              <a:rPr lang="es-ES" dirty="0"/>
              <a:t> y </a:t>
            </a:r>
            <a:r>
              <a:rPr lang="es-ES" dirty="0" err="1"/>
              <a:t>Andres</a:t>
            </a:r>
            <a:r>
              <a:rPr lang="es-ES" dirty="0"/>
              <a:t> </a:t>
            </a:r>
            <a:r>
              <a:rPr lang="es-ES" dirty="0" err="1"/>
              <a:t>Yañez</a:t>
            </a:r>
            <a:r>
              <a:rPr lang="es-ES" dirty="0"/>
              <a:t> Escolano.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a:t>
            </a:fld>
            <a:endParaRPr lang="es-ES" dirty="0"/>
          </a:p>
        </p:txBody>
      </p:sp>
    </p:spTree>
    <p:extLst>
      <p:ext uri="{BB962C8B-B14F-4D97-AF65-F5344CB8AC3E}">
        <p14:creationId xmlns:p14="http://schemas.microsoft.com/office/powerpoint/2010/main" val="331020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mostramos la misma información que en el punto anterior pero ilustrado en forma de diagrama de Gantt. En el puede observarse como dos iteraciones se solaparon en el tiempo, ya que tienen naturalezas similares. El exportador documental usa visualizaciones generadas por el Análisis de datos que podían aprovecharse.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10</a:t>
            </a:fld>
            <a:endParaRPr lang="es-ES" dirty="0"/>
          </a:p>
        </p:txBody>
      </p:sp>
    </p:spTree>
    <p:extLst>
      <p:ext uri="{BB962C8B-B14F-4D97-AF65-F5344CB8AC3E}">
        <p14:creationId xmlns:p14="http://schemas.microsoft.com/office/powerpoint/2010/main" val="149280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mostramos una estimación de costes del proyecto, incluyendo la </a:t>
            </a:r>
            <a:r>
              <a:rPr lang="es-ES" dirty="0" err="1"/>
              <a:t>infrastructura</a:t>
            </a:r>
            <a:r>
              <a:rPr lang="es-ES" dirty="0"/>
              <a:t> necesaria para su despliegue, de cuando podría haber costado el desarrollo del mismo.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11</a:t>
            </a:fld>
            <a:endParaRPr lang="es-ES" dirty="0"/>
          </a:p>
        </p:txBody>
      </p:sp>
    </p:spTree>
    <p:extLst>
      <p:ext uri="{BB962C8B-B14F-4D97-AF65-F5344CB8AC3E}">
        <p14:creationId xmlns:p14="http://schemas.microsoft.com/office/powerpoint/2010/main" val="182102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a:t>
            </a:r>
            <a:r>
              <a:rPr lang="es-ES" dirty="0" err="1"/>
              <a:t>Shiny</a:t>
            </a:r>
            <a:r>
              <a:rPr lang="es-ES" dirty="0"/>
              <a:t> [7] del lenguaje R. </a:t>
            </a:r>
            <a:r>
              <a:rPr lang="es-ES" dirty="0" err="1"/>
              <a:t>Shiny</a:t>
            </a:r>
            <a:r>
              <a:rPr lang="es-ES" dirty="0"/>
              <a:t>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12</a:t>
            </a:fld>
            <a:endParaRPr lang="es-ES" dirty="0"/>
          </a:p>
        </p:txBody>
      </p:sp>
    </p:spTree>
    <p:extLst>
      <p:ext uri="{BB962C8B-B14F-4D97-AF65-F5344CB8AC3E}">
        <p14:creationId xmlns:p14="http://schemas.microsoft.com/office/powerpoint/2010/main" val="243615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servidor mantiene en ejecución varias sesiones de R que satisfacen las distintas peticiones de cálculo realizadas por navegadores de los usuarios.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gestionará las sesiones de R (o </a:t>
            </a:r>
            <a:r>
              <a:rPr lang="es-ES" sz="1200" kern="1200" dirty="0" err="1">
                <a:solidFill>
                  <a:schemeClr val="tx1"/>
                </a:solidFill>
                <a:effectLst/>
                <a:latin typeface="+mn-lt"/>
                <a:ea typeface="+mn-ea"/>
                <a:cs typeface="+mn-cs"/>
              </a:rPr>
              <a:t>workers</a:t>
            </a:r>
            <a:r>
              <a:rPr lang="es-ES" sz="1200" kern="1200" dirty="0">
                <a:solidFill>
                  <a:schemeClr val="tx1"/>
                </a:solidFill>
                <a:effectLst/>
                <a:latin typeface="+mn-lt"/>
                <a:ea typeface="+mn-ea"/>
                <a:cs typeface="+mn-cs"/>
              </a:rPr>
              <a:t>) necesarias para satisfacer la demanda, como puede verse en la figura 5</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13</a:t>
            </a:fld>
            <a:endParaRPr lang="es-ES" dirty="0"/>
          </a:p>
        </p:txBody>
      </p:sp>
    </p:spTree>
    <p:extLst>
      <p:ext uri="{BB962C8B-B14F-4D97-AF65-F5344CB8AC3E}">
        <p14:creationId xmlns:p14="http://schemas.microsoft.com/office/powerpoint/2010/main" val="1053461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modelo aplicación que haga uso de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se compone de varios ficheros de código fuente (scripts), donde destacan principalmente dos de ellos:</a:t>
            </a:r>
          </a:p>
          <a:p>
            <a:pPr marL="171450" lvl="0" indent="-171450">
              <a:buFontTx/>
              <a:buChar char="-"/>
            </a:pPr>
            <a:r>
              <a:rPr lang="es-ES" sz="1200" kern="1200" dirty="0" err="1">
                <a:solidFill>
                  <a:schemeClr val="tx1"/>
                </a:solidFill>
                <a:effectLst/>
                <a:latin typeface="+mn-lt"/>
                <a:ea typeface="+mn-ea"/>
                <a:cs typeface="+mn-cs"/>
              </a:rPr>
              <a:t>ui.R</a:t>
            </a:r>
            <a:r>
              <a:rPr lang="es-ES" sz="1200" kern="1200" dirty="0">
                <a:solidFill>
                  <a:schemeClr val="tx1"/>
                </a:solidFill>
                <a:effectLst/>
                <a:latin typeface="+mn-lt"/>
                <a:ea typeface="+mn-ea"/>
                <a:cs typeface="+mn-cs"/>
              </a:rPr>
              <a:t>: Script que define la interfaz de usuario. Encajando con la vista en nuestro patrón MVC, este fichero contendrá la información necesaria para construir la interfaz, la definición de los formularios de entradas para las distintas operaciones, así como las salidas devueltas por el modelo.</a:t>
            </a:r>
          </a:p>
          <a:p>
            <a:pPr marL="171450" lvl="0" indent="-171450">
              <a:buFontTx/>
              <a:buChar char="-"/>
            </a:pP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Script de servidor. Correspondiendo a la parte Modelo del patrón MVC, el fichero </a:t>
            </a: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contiene los distintos scripts que serán ejecutados de forma reactiva a las acciones del usuario sobre la interfaz.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ejecutará estos scripts devolviendo sus resultados a la interfaz que se encargará de mostrarlas al usuario.</a:t>
            </a:r>
          </a:p>
          <a:p>
            <a:r>
              <a:rPr lang="es-ES" sz="1200" kern="1200" dirty="0">
                <a:solidFill>
                  <a:schemeClr val="tx1"/>
                </a:solidFill>
                <a:effectLst/>
                <a:latin typeface="+mn-lt"/>
                <a:ea typeface="+mn-ea"/>
                <a:cs typeface="+mn-cs"/>
              </a:rPr>
              <a:t>En el MVC tradicional, el controlador es necesario y explícito. Este define qué hacer cuando se reciben las solicitudes de los usuarios y qué recursos se van a movilizar para llevar a cabo las tareas necesarias descritas en el modelo. En este entorno reactivo, el controlador se convierte en una caja negra controlado por el </a:t>
            </a:r>
            <a:r>
              <a:rPr lang="es-ES" sz="1200" kern="1200" dirty="0" err="1">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14</a:t>
            </a:fld>
            <a:endParaRPr lang="es-ES" dirty="0"/>
          </a:p>
        </p:txBody>
      </p:sp>
    </p:spTree>
    <p:extLst>
      <p:ext uri="{BB962C8B-B14F-4D97-AF65-F5344CB8AC3E}">
        <p14:creationId xmlns:p14="http://schemas.microsoft.com/office/powerpoint/2010/main" val="4219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cuanto al diseño de la interfaz de la herramienta se plantea un menú distribuido en pestañas con las principales funcionalidades que ofrece.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15</a:t>
            </a:fld>
            <a:endParaRPr lang="es-ES" dirty="0"/>
          </a:p>
        </p:txBody>
      </p:sp>
    </p:spTree>
    <p:extLst>
      <p:ext uri="{BB962C8B-B14F-4D97-AF65-F5344CB8AC3E}">
        <p14:creationId xmlns:p14="http://schemas.microsoft.com/office/powerpoint/2010/main" val="100332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siguiente ejemplo vemos por ejemplo la vista de </a:t>
            </a:r>
            <a:r>
              <a:rPr lang="es-ES" dirty="0" err="1"/>
              <a:t>Exploracion</a:t>
            </a:r>
            <a:r>
              <a:rPr lang="es-ES" dirty="0"/>
              <a:t> de una única variable donde se solicitan entradas que provocan una visualización concreta en las salidas, y ciertos parámetros ajustables para variar la visualización actual.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16</a:t>
            </a:fld>
            <a:endParaRPr lang="es-ES" dirty="0"/>
          </a:p>
        </p:txBody>
      </p:sp>
    </p:spTree>
    <p:extLst>
      <p:ext uri="{BB962C8B-B14F-4D97-AF65-F5344CB8AC3E}">
        <p14:creationId xmlns:p14="http://schemas.microsoft.com/office/powerpoint/2010/main" val="4113531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hará uso del lenguaje de programación R [6] para el desarrollo de la misma por su creciente popularidad en el campo de la computación estadística y sus motores de visualización gráfica. R es un paquete GNU distribuido gratuitamente bajo la Licencia Publica General de GNU (GNU GPL).</a:t>
            </a:r>
          </a:p>
          <a:p>
            <a:r>
              <a:rPr lang="es-ES" dirty="0"/>
              <a:t>Se han utilizado varios paquetes adicionales de R para cubrir distintas necesidades dentro del proyecto. En concreto se ha hecho uso de </a:t>
            </a:r>
            <a:r>
              <a:rPr lang="es-ES" dirty="0" err="1"/>
              <a:t>Shiny</a:t>
            </a:r>
            <a:r>
              <a:rPr lang="es-ES" dirty="0"/>
              <a:t> [7] como </a:t>
            </a:r>
            <a:r>
              <a:rPr lang="es-ES" dirty="0" err="1"/>
              <a:t>framework</a:t>
            </a:r>
            <a:r>
              <a:rPr lang="es-ES" dirty="0"/>
              <a:t> para el desarrollo de una interfaz web fácil de usar y mantener.</a:t>
            </a:r>
          </a:p>
          <a:p>
            <a:r>
              <a:rPr lang="es-ES" dirty="0"/>
              <a:t>Como entorno de desarrollo se ha elegido </a:t>
            </a:r>
            <a:r>
              <a:rPr lang="es-ES" dirty="0" err="1"/>
              <a:t>RStudio</a:t>
            </a:r>
            <a:r>
              <a:rPr lang="es-ES" dirty="0"/>
              <a:t> [8], debido a su integración con paquetes de uso muy extendido de R, como pueden ser </a:t>
            </a:r>
            <a:r>
              <a:rPr lang="es-ES" dirty="0" err="1"/>
              <a:t>Shiny</a:t>
            </a:r>
            <a:r>
              <a:rPr lang="es-ES" dirty="0"/>
              <a:t> o </a:t>
            </a:r>
            <a:r>
              <a:rPr lang="es-ES" dirty="0" err="1"/>
              <a:t>RMarkdown</a:t>
            </a:r>
            <a:r>
              <a:rPr lang="es-ES" dirty="0"/>
              <a:t>.</a:t>
            </a:r>
          </a:p>
          <a:p>
            <a:endParaRPr lang="es-ES" dirty="0"/>
          </a:p>
          <a:p>
            <a:endParaRPr lang="es-ES" dirty="0"/>
          </a:p>
          <a:p>
            <a:r>
              <a:rPr lang="es-ES" sz="1200" kern="1200" dirty="0">
                <a:solidFill>
                  <a:schemeClr val="tx1"/>
                </a:solidFill>
                <a:effectLst/>
                <a:latin typeface="+mn-lt"/>
                <a:ea typeface="+mn-ea"/>
                <a:cs typeface="+mn-cs"/>
              </a:rPr>
              <a:t>En concreto, el sistema de gestión de base de datos seleccionado ha sido SQLite [16]. Los principales motivos para su elección han sido, ante todo:</a:t>
            </a:r>
          </a:p>
          <a:p>
            <a:pPr lvl="0"/>
            <a:r>
              <a:rPr lang="es-ES" sz="1200" kern="1200" dirty="0">
                <a:solidFill>
                  <a:schemeClr val="tx1"/>
                </a:solidFill>
                <a:effectLst/>
                <a:latin typeface="+mn-lt"/>
                <a:ea typeface="+mn-ea"/>
                <a:cs typeface="+mn-cs"/>
              </a:rPr>
              <a:t>Funcionamiento sin ningún tipo de configuración ni instalación de ningún servidor dedicado.</a:t>
            </a:r>
          </a:p>
          <a:p>
            <a:pPr lvl="0"/>
            <a:r>
              <a:rPr lang="es-ES" sz="1200" kern="1200" dirty="0">
                <a:solidFill>
                  <a:schemeClr val="tx1"/>
                </a:solidFill>
                <a:effectLst/>
                <a:latin typeface="+mn-lt"/>
                <a:ea typeface="+mn-ea"/>
                <a:cs typeface="+mn-cs"/>
              </a:rPr>
              <a:t>Base de datos </a:t>
            </a:r>
            <a:r>
              <a:rPr lang="es-ES" sz="1200" kern="1200" dirty="0" err="1">
                <a:solidFill>
                  <a:schemeClr val="tx1"/>
                </a:solidFill>
                <a:effectLst/>
                <a:latin typeface="+mn-lt"/>
                <a:ea typeface="+mn-ea"/>
                <a:cs typeface="+mn-cs"/>
              </a:rPr>
              <a:t>autocontenida</a:t>
            </a:r>
            <a:r>
              <a:rPr lang="es-ES" sz="1200" kern="1200" dirty="0">
                <a:solidFill>
                  <a:schemeClr val="tx1"/>
                </a:solidFill>
                <a:effectLst/>
                <a:latin typeface="+mn-lt"/>
                <a:ea typeface="+mn-ea"/>
                <a:cs typeface="+mn-cs"/>
              </a:rPr>
              <a:t> en un único fichero, siendo este trasladable y compatible entre distintas plataformas.</a:t>
            </a:r>
          </a:p>
          <a:p>
            <a:pPr lvl="0"/>
            <a:r>
              <a:rPr lang="es-ES" sz="1200" kern="1200" dirty="0">
                <a:solidFill>
                  <a:schemeClr val="tx1"/>
                </a:solidFill>
                <a:effectLst/>
                <a:latin typeface="+mn-lt"/>
                <a:ea typeface="+mn-ea"/>
                <a:cs typeface="+mn-cs"/>
              </a:rPr>
              <a:t>Código bajo dominio público y libre de copyright.</a:t>
            </a:r>
          </a:p>
          <a:p>
            <a:pPr lvl="0"/>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Git [17] es uno de los sistemas de control de configuración más utilizados hoy día. Ha sido seleccionado entre otros candidatos principalmente por su integración con </a:t>
            </a:r>
            <a:r>
              <a:rPr lang="es-ES" sz="1200" kern="1200" dirty="0" err="1">
                <a:solidFill>
                  <a:schemeClr val="tx1"/>
                </a:solidFill>
                <a:effectLst/>
                <a:latin typeface="+mn-lt"/>
                <a:ea typeface="+mn-ea"/>
                <a:cs typeface="+mn-cs"/>
              </a:rPr>
              <a:t>RStudio</a:t>
            </a:r>
            <a:r>
              <a:rPr lang="es-ES" sz="1200" kern="1200" dirty="0">
                <a:solidFill>
                  <a:schemeClr val="tx1"/>
                </a:solidFill>
                <a:effectLst/>
                <a:latin typeface="+mn-lt"/>
                <a:ea typeface="+mn-ea"/>
                <a:cs typeface="+mn-cs"/>
              </a:rPr>
              <a:t> y por estar familiarizado con el uso del mismo. Git se distribuye como software libre bajo licencia GNU GPL versión 2.</a:t>
            </a:r>
          </a:p>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17</a:t>
            </a:fld>
            <a:endParaRPr lang="es-ES" dirty="0"/>
          </a:p>
        </p:txBody>
      </p:sp>
    </p:spTree>
    <p:extLst>
      <p:ext uri="{BB962C8B-B14F-4D97-AF65-F5344CB8AC3E}">
        <p14:creationId xmlns:p14="http://schemas.microsoft.com/office/powerpoint/2010/main" val="409167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18</a:t>
            </a:fld>
            <a:endParaRPr lang="es-ES" dirty="0"/>
          </a:p>
        </p:txBody>
      </p:sp>
    </p:spTree>
    <p:extLst>
      <p:ext uri="{BB962C8B-B14F-4D97-AF65-F5344CB8AC3E}">
        <p14:creationId xmlns:p14="http://schemas.microsoft.com/office/powerpoint/2010/main" val="910101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19</a:t>
            </a:fld>
            <a:endParaRPr lang="es-ES" dirty="0"/>
          </a:p>
        </p:txBody>
      </p:sp>
    </p:spTree>
    <p:extLst>
      <p:ext uri="{BB962C8B-B14F-4D97-AF65-F5344CB8AC3E}">
        <p14:creationId xmlns:p14="http://schemas.microsoft.com/office/powerpoint/2010/main" val="933569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listamos los puntos que trataremos durante la presentación que serían:</a:t>
            </a:r>
          </a:p>
          <a:p>
            <a:pPr marL="171450" indent="-171450">
              <a:buFontTx/>
              <a:buChar char="-"/>
            </a:pPr>
            <a:r>
              <a:rPr lang="es-ES" dirty="0"/>
              <a:t>Un primer punto hablando sobre que ha servido como motivación para la realización de este proyecto, una breve descripción de que es la EPA, y que puntos nos planteamos como objetivos.</a:t>
            </a:r>
          </a:p>
          <a:p>
            <a:pPr marL="171450" indent="-171450">
              <a:buFontTx/>
              <a:buChar char="-"/>
            </a:pPr>
            <a:r>
              <a:rPr lang="es-ES" dirty="0"/>
              <a:t>A </a:t>
            </a:r>
            <a:r>
              <a:rPr lang="es-ES" dirty="0" err="1"/>
              <a:t>continuacion</a:t>
            </a:r>
            <a:r>
              <a:rPr lang="es-ES" dirty="0"/>
              <a:t> hablaremos brevemente de la planificación en la elaboración del proyecto.</a:t>
            </a:r>
          </a:p>
          <a:p>
            <a:pPr marL="171450" indent="-171450">
              <a:buFontTx/>
              <a:buChar char="-"/>
            </a:pPr>
            <a:r>
              <a:rPr lang="es-ES" dirty="0"/>
              <a:t>En un tercer punto comentaremos ciertos detalles relevantes en la implementación del mismo, como las tecnologías empleadas en el desarrollo.</a:t>
            </a:r>
          </a:p>
          <a:p>
            <a:pPr marL="171450" indent="-171450">
              <a:buFontTx/>
              <a:buChar char="-"/>
            </a:pPr>
            <a:r>
              <a:rPr lang="es-ES" dirty="0"/>
              <a:t>Posteriormente haremos uso de la herramienta desarrollada en una pequeña demostración.</a:t>
            </a:r>
          </a:p>
          <a:p>
            <a:pPr marL="171450" indent="-171450">
              <a:buFontTx/>
              <a:buChar char="-"/>
            </a:pPr>
            <a:r>
              <a:rPr lang="es-ES" dirty="0"/>
              <a:t>Y finalmente comentaremos varias conclusiones después del desarrollo del proyecto.</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20</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21</a:t>
            </a:fld>
            <a:endParaRPr lang="es-ES" dirty="0"/>
          </a:p>
        </p:txBody>
      </p:sp>
    </p:spTree>
    <p:extLst>
      <p:ext uri="{BB962C8B-B14F-4D97-AF65-F5344CB8AC3E}">
        <p14:creationId xmlns:p14="http://schemas.microsoft.com/office/powerpoint/2010/main" val="943406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22</a:t>
            </a:fld>
            <a:endParaRPr lang="es-ES" dirty="0"/>
          </a:p>
        </p:txBody>
      </p:sp>
    </p:spTree>
    <p:extLst>
      <p:ext uri="{BB962C8B-B14F-4D97-AF65-F5344CB8AC3E}">
        <p14:creationId xmlns:p14="http://schemas.microsoft.com/office/powerpoint/2010/main" val="2657671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23</a:t>
            </a:fld>
            <a:endParaRPr lang="es-ES" dirty="0"/>
          </a:p>
        </p:txBody>
      </p:sp>
    </p:spTree>
    <p:extLst>
      <p:ext uri="{BB962C8B-B14F-4D97-AF65-F5344CB8AC3E}">
        <p14:creationId xmlns:p14="http://schemas.microsoft.com/office/powerpoint/2010/main" val="2497132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24</a:t>
            </a:fld>
            <a:endParaRPr lang="es-ES" dirty="0"/>
          </a:p>
        </p:txBody>
      </p:sp>
    </p:spTree>
    <p:extLst>
      <p:ext uri="{BB962C8B-B14F-4D97-AF65-F5344CB8AC3E}">
        <p14:creationId xmlns:p14="http://schemas.microsoft.com/office/powerpoint/2010/main" val="235391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Encuesta de Población Activa (EPA), elaborada por el Instituto Nacional de Estadística, es un estudio estadístico destinado a capturar datos sobre el mercado de trabajo, que se utiliza para calcular la tasa de desempleo, tal y como la define la Organización Internacional del Trabajo (OIT). Aquí podemos observar un ejemplo de información extraída de la EPA.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Los datos se recogen con periodicidad trimestral mediante entrevista personal o telefónica.</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a:t>
            </a:fld>
            <a:endParaRPr lang="es-ES" dirty="0"/>
          </a:p>
        </p:txBody>
      </p:sp>
    </p:spTree>
    <p:extLst>
      <p:ext uri="{BB962C8B-B14F-4D97-AF65-F5344CB8AC3E}">
        <p14:creationId xmlns:p14="http://schemas.microsoft.com/office/powerpoint/2010/main" val="2957697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INE publica los datos obtenidos en los distintos ejercicios de la EPA, en un formato de tabla donde cada fila corresponde a una persona encuestada, y cada columna a una de las preguntas que ha contestado en dicha encuesta. Esta imagen es una porción de uno de estos ficheros de datos.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a:t>
            </a:fld>
            <a:endParaRPr lang="es-ES" dirty="0"/>
          </a:p>
        </p:txBody>
      </p:sp>
    </p:spTree>
    <p:extLst>
      <p:ext uri="{BB962C8B-B14F-4D97-AF65-F5344CB8AC3E}">
        <p14:creationId xmlns:p14="http://schemas.microsoft.com/office/powerpoint/2010/main" val="1890851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INE provee una guía de interpretación de dichos datos, así como descripciones de su significado. Esta información nos ha servido para poder interpretar los ficheros de datos anteriormente mencionados.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5</a:t>
            </a:fld>
            <a:endParaRPr lang="es-ES" dirty="0"/>
          </a:p>
        </p:txBody>
      </p:sp>
    </p:spTree>
    <p:extLst>
      <p:ext uri="{BB962C8B-B14F-4D97-AF65-F5344CB8AC3E}">
        <p14:creationId xmlns:p14="http://schemas.microsoft.com/office/powerpoint/2010/main" val="2703192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Desde la web del INE es posible descargar una herramienta de análisis de datos bajo Windows (PC-Axis), aunque esta herramienta se limita a cálculos y gráficas estadísticas básicas, sobre resultados que ya han sido procesados previamente. Esta pensado principalmente para preparar datos para volcar a una Excel.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6</a:t>
            </a:fld>
            <a:endParaRPr lang="es-ES" dirty="0"/>
          </a:p>
        </p:txBody>
      </p:sp>
    </p:spTree>
    <p:extLst>
      <p:ext uri="{BB962C8B-B14F-4D97-AF65-F5344CB8AC3E}">
        <p14:creationId xmlns:p14="http://schemas.microsoft.com/office/powerpoint/2010/main" val="1790854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7</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Analizando el proyecto a desarrollar se determinó que seguir un modelo de desarrollo software de tipo incremental, sería la opción más apropiada para acometer el problema en cuestión. Este modelo de desarrollo se caracteriza por plantear la planificación de un proyecto en distintos bloques temporales que pasaremos a denominar iteración.</a:t>
            </a:r>
          </a:p>
          <a:p>
            <a:r>
              <a:rPr lang="es-ES" dirty="0"/>
              <a:t>En cada iteración repetiremos el mismo proceso definido para el resto. De esta forma obtendremos un producto que funciona desde la primera iteración con un conjunto limitado de funcionalidad.</a:t>
            </a:r>
          </a:p>
          <a:p>
            <a:endParaRPr lang="es-ES" dirty="0"/>
          </a:p>
          <a:p>
            <a:r>
              <a:rPr lang="es-ES" sz="1200" kern="1200" dirty="0">
                <a:solidFill>
                  <a:schemeClr val="tx1"/>
                </a:solidFill>
                <a:effectLst/>
                <a:latin typeface="+mn-lt"/>
                <a:ea typeface="+mn-ea"/>
                <a:cs typeface="+mn-cs"/>
              </a:rPr>
              <a:t>La elección de esta metodología de desarrollo se debe principalmente la naturaleza del proyecto, donde se plantean una serie de herramientas o aplicaciones independientes a modo de </a:t>
            </a:r>
            <a:r>
              <a:rPr lang="es-ES" sz="1200" kern="1200" dirty="0" err="1">
                <a:solidFill>
                  <a:schemeClr val="tx1"/>
                </a:solidFill>
                <a:effectLst/>
                <a:latin typeface="+mn-lt"/>
                <a:ea typeface="+mn-ea"/>
                <a:cs typeface="+mn-cs"/>
              </a:rPr>
              <a:t>toolbox</a:t>
            </a:r>
            <a:r>
              <a:rPr lang="es-ES" sz="1200" kern="1200" dirty="0">
                <a:solidFill>
                  <a:schemeClr val="tx1"/>
                </a:solidFill>
                <a:effectLst/>
                <a:latin typeface="+mn-lt"/>
                <a:ea typeface="+mn-ea"/>
                <a:cs typeface="+mn-cs"/>
              </a:rPr>
              <a:t>, pudiendo identificar un conjunto de estas dentro de la iteración.</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8</a:t>
            </a:fld>
            <a:endParaRPr lang="es-ES" dirty="0"/>
          </a:p>
        </p:txBody>
      </p:sp>
    </p:spTree>
    <p:extLst>
      <p:ext uri="{BB962C8B-B14F-4D97-AF65-F5344CB8AC3E}">
        <p14:creationId xmlns:p14="http://schemas.microsoft.com/office/powerpoint/2010/main" val="3816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 Conceptualización e Interpretación de los datos</a:t>
            </a:r>
          </a:p>
          <a:p>
            <a:r>
              <a:rPr lang="es-ES" dirty="0"/>
              <a:t>estudia la viabilidad del proyecto, así como las tecnologías a utilizar. Aunque parecía claro el uso del lenguaje R, se barajaban distintas alternativas de como plantear la interfaz hombre-maquina. Después de un primer análisis de las posibles capacidades de la herramienta, se determina como prueba de viabilidad el poder hacer una interpretación de los datos a tratar de la EPA que ofrece el INE.</a:t>
            </a:r>
          </a:p>
          <a:p>
            <a:endParaRPr lang="es-ES" dirty="0"/>
          </a:p>
          <a:p>
            <a:r>
              <a:rPr lang="es-ES" dirty="0"/>
              <a:t>Segunda iteración: Diseño de la base de datos</a:t>
            </a:r>
          </a:p>
          <a:p>
            <a:r>
              <a:rPr lang="es-ES" dirty="0"/>
              <a:t>Después de esta primera fase de interpretación de los datos se determina como necesario el almacenar los mismos en una base de datos local. Esto es debido a cuestiones de eficiencia y rendimiento por el gran volumen de datos a tratar.</a:t>
            </a:r>
          </a:p>
          <a:p>
            <a:r>
              <a:rPr lang="es-ES" dirty="0"/>
              <a:t>De esta forma en esta fase se diseñan las estrategias para hacer un uso eficiente de los datos, así como planear su captura y almacenamiento.</a:t>
            </a:r>
          </a:p>
          <a:p>
            <a:r>
              <a:rPr lang="es-ES" dirty="0"/>
              <a:t> </a:t>
            </a:r>
          </a:p>
          <a:p>
            <a:r>
              <a:rPr lang="es-ES" dirty="0"/>
              <a:t>Tercera iteración: Incorporación de Análisis Exploratorio de Datos</a:t>
            </a:r>
          </a:p>
          <a:p>
            <a:r>
              <a:rPr lang="es-ES" dirty="0"/>
              <a:t>En esta iteración los esfuerzos se vuelcan en estudiar las técnicas más usadas de Análisis Exploratorio de Datos o EDA (</a:t>
            </a:r>
            <a:r>
              <a:rPr lang="es-ES" dirty="0" err="1"/>
              <a:t>Exploratory</a:t>
            </a:r>
            <a:r>
              <a:rPr lang="es-ES" dirty="0"/>
              <a:t> Data </a:t>
            </a:r>
            <a:r>
              <a:rPr lang="es-ES" dirty="0" err="1"/>
              <a:t>Analisys</a:t>
            </a:r>
            <a:r>
              <a:rPr lang="es-ES" dirty="0"/>
              <a:t>), así como las posibilidades de uso de distintas visualizaciones de los datos y su encaje con la herramienta.</a:t>
            </a:r>
          </a:p>
          <a:p>
            <a:r>
              <a:rPr lang="es-ES" dirty="0"/>
              <a:t>Una vez realizado el estudio a través de distintos cursos y fuentes de referencia se procede a sintetizar las visualizaciones o análisis más interesantes en distintas categorías.</a:t>
            </a:r>
          </a:p>
          <a:p>
            <a:endParaRPr lang="es-ES" dirty="0"/>
          </a:p>
          <a:p>
            <a:r>
              <a:rPr lang="es-ES" dirty="0"/>
              <a:t>Cuarta iteración: Incorporación del motor para exportación documental</a:t>
            </a:r>
          </a:p>
          <a:p>
            <a:r>
              <a:rPr lang="es-ES" dirty="0"/>
              <a:t>De forma paralela a la iteración anterior se lanza la incorporación de un exportador de documentación, capaz de automatizar la obtención de ciertos informes básicos haciendo uso de los datos almacenados de la EPA.</a:t>
            </a:r>
          </a:p>
          <a:p>
            <a:r>
              <a:rPr lang="es-ES" dirty="0"/>
              <a:t>Para esto se toman como ejemplo las notas de prensa que el propio INE genera en cada uno de sus ejercicios trimestrales, con el objetivo de automatizar lo máximo posible la generación de dichas notas de prensa.</a:t>
            </a:r>
          </a:p>
          <a:p>
            <a:endParaRPr lang="es-ES" dirty="0"/>
          </a:p>
          <a:p>
            <a:r>
              <a:rPr lang="es-ES" dirty="0"/>
              <a:t>Quinta iteración: Incorporación de Actualización de la Base de Datos</a:t>
            </a:r>
          </a:p>
          <a:p>
            <a:r>
              <a:rPr lang="es-ES" dirty="0"/>
              <a:t>Una vez llegados a este punto se detecta como necesaria la incorporación de un mecanismo automatizado de detección de nuevas actualizaciones de los datos de la EPA por parte del INE, así como la importación y normalización de estos datos a la base de datos local.</a:t>
            </a:r>
          </a:p>
          <a:p>
            <a:r>
              <a:rPr lang="es-ES" dirty="0"/>
              <a:t>En esta iteración se implementa este mecanismo avisando al usuario de la existencia de estos nuevos ficheros publicados y de la posibilidad de incluirlos a su repositorio.</a:t>
            </a:r>
          </a:p>
          <a:p>
            <a:r>
              <a:rPr lang="es-ES" dirty="0"/>
              <a:t> </a:t>
            </a:r>
          </a:p>
          <a:p>
            <a:r>
              <a:rPr lang="es-ES" dirty="0"/>
              <a:t>Sexta iteración: Incorporación de Reglas de Asociación</a:t>
            </a:r>
          </a:p>
          <a:p>
            <a:r>
              <a:rPr lang="es-ES" dirty="0"/>
              <a:t>Llegados a este punto se estudia el posible uso y explotación de los datos haciendo uso de distintas técnicas de aprendizaje máquina, donde surgen como mejores candidatos técnicas de aprendizaje no supervisado como reglas de asociación o técnicas de agrupamiento (o </a:t>
            </a:r>
            <a:r>
              <a:rPr lang="es-ES" dirty="0" err="1"/>
              <a:t>clustering</a:t>
            </a:r>
            <a:r>
              <a:rPr lang="es-ES" dirty="0"/>
              <a:t>).</a:t>
            </a:r>
          </a:p>
          <a:p>
            <a:r>
              <a:rPr lang="es-ES" dirty="0"/>
              <a:t>Aquí se estudia que posibilidades de visualización y explotación de reglas de asociación son las más comunes entre la comunidad, y se hace una implementación de algunas de las mismas en la herramienta.</a:t>
            </a:r>
          </a:p>
          <a:p>
            <a:endParaRPr lang="es-ES" dirty="0"/>
          </a:p>
          <a:p>
            <a:r>
              <a:rPr lang="es-ES" dirty="0"/>
              <a:t>Séptima iteración: Incorporación de Técnicas de Agrupamiento</a:t>
            </a:r>
          </a:p>
          <a:p>
            <a:r>
              <a:rPr lang="es-ES" dirty="0"/>
              <a:t>Por último, en esta iteración se continua con el esfuerzo por la implementación de técnicas de aprendizaje maquina sobre los datos de la EPA, considerando como interesante el uso de técnicas de agrupamiento (</a:t>
            </a:r>
            <a:r>
              <a:rPr lang="es-ES" dirty="0" err="1"/>
              <a:t>clustering</a:t>
            </a:r>
            <a:r>
              <a:rPr lang="es-ES" dirty="0"/>
              <a:t>).</a:t>
            </a:r>
          </a:p>
          <a:p>
            <a:r>
              <a:rPr lang="es-ES" dirty="0"/>
              <a:t>Debido a la naturaleza categórica de los datos se considera hacer uso de algoritmos alternativos a los clásicos de </a:t>
            </a:r>
            <a:r>
              <a:rPr lang="es-ES" dirty="0" err="1"/>
              <a:t>clustering</a:t>
            </a:r>
            <a:r>
              <a:rPr lang="es-ES" dirty="0"/>
              <a:t> como k-</a:t>
            </a:r>
            <a:r>
              <a:rPr lang="es-ES" dirty="0" err="1"/>
              <a:t>means</a:t>
            </a:r>
            <a:r>
              <a:rPr lang="es-ES" dirty="0"/>
              <a:t> (</a:t>
            </a:r>
            <a:r>
              <a:rPr lang="es-ES" dirty="0" err="1"/>
              <a:t>MacQueen</a:t>
            </a:r>
            <a:r>
              <a:rPr lang="es-ES" dirty="0"/>
              <a:t>, 1967) más basados en observaciones numéricas. Se presenta como mejor candidato el algoritmo de los k-</a:t>
            </a:r>
            <a:r>
              <a:rPr lang="es-ES" dirty="0" err="1"/>
              <a:t>modes</a:t>
            </a:r>
            <a:r>
              <a:rPr lang="es-ES" dirty="0"/>
              <a:t> [13].</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9</a:t>
            </a:fld>
            <a:endParaRPr lang="es-ES" dirty="0"/>
          </a:p>
        </p:txBody>
      </p:sp>
    </p:spTree>
    <p:extLst>
      <p:ext uri="{BB962C8B-B14F-4D97-AF65-F5344CB8AC3E}">
        <p14:creationId xmlns:p14="http://schemas.microsoft.com/office/powerpoint/2010/main" val="2412937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10" name="Picture 2" descr="\\DROBO-FS\QuickDrops\JB\PPTX NG\Droplets\LightingOverlay.png">
            <a:extLst>
              <a:ext uri="{FF2B5EF4-FFF2-40B4-BE49-F238E27FC236}">
                <a16:creationId xmlns:a16="http://schemas.microsoft.com/office/drawing/2014/main" id="{441992B6-5BC8-4241-B7F3-84F495F38847}"/>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2" y="0"/>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9/18/2017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199184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2E8B4B0D-F577-46D5-B6B6-BD27BF66273B}"/>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9/18/2017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4309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D9B26090-A1A8-42AD-9ED0-BF0E97C3230E}"/>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9/18/2017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1474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0" name="Picture 2" descr="\\DROBO-FS\QuickDrops\JB\PPTX NG\Droplets\LightingOverlay.png">
            <a:extLst>
              <a:ext uri="{FF2B5EF4-FFF2-40B4-BE49-F238E27FC236}">
                <a16:creationId xmlns:a16="http://schemas.microsoft.com/office/drawing/2014/main" id="{CE8536D0-0F83-4757-B76B-3EE2C0B5F777}"/>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9/18/2017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640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C40B3E1A-D063-4AD3-9980-4AB8EA307A68}"/>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9/18/2017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98175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2" descr="\\DROBO-FS\QuickDrops\JB\PPTX NG\Droplets\LightingOverlay.png">
            <a:extLst>
              <a:ext uri="{FF2B5EF4-FFF2-40B4-BE49-F238E27FC236}">
                <a16:creationId xmlns:a16="http://schemas.microsoft.com/office/drawing/2014/main" id="{E8C58D2D-F7AD-4EC7-8533-B7CECCF716AD}"/>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a:spLocks noGrp="1"/>
          </p:cNvSpPr>
          <p:nvPr>
            <p:ph type="title"/>
          </p:nvPr>
        </p:nvSpPr>
        <p:spPr>
          <a:xfrm>
            <a:off x="685331" y="609600"/>
            <a:ext cx="7773339"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9/18/2017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65924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2" descr="\\DROBO-FS\QuickDrops\JB\PPTX NG\Droplets\LightingOverlay.png">
            <a:extLst>
              <a:ext uri="{FF2B5EF4-FFF2-40B4-BE49-F238E27FC236}">
                <a16:creationId xmlns:a16="http://schemas.microsoft.com/office/drawing/2014/main" id="{CC024B20-D830-41A8-988A-E984447AD3C8}"/>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30" name="Title 1"/>
          <p:cNvSpPr>
            <a:spLocks noGrp="1"/>
          </p:cNvSpPr>
          <p:nvPr>
            <p:ph type="title"/>
          </p:nvPr>
        </p:nvSpPr>
        <p:spPr>
          <a:xfrm>
            <a:off x="685331" y="610772"/>
            <a:ext cx="7773339"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9/18/2017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07339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9CE3720F-53C6-4921-BF58-3BCFF306D3F2}"/>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9/18/2017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39112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2" descr="\\DROBO-FS\QuickDrops\JB\PPTX NG\Droplets\LightingOverlay.png">
            <a:extLst>
              <a:ext uri="{FF2B5EF4-FFF2-40B4-BE49-F238E27FC236}">
                <a16:creationId xmlns:a16="http://schemas.microsoft.com/office/drawing/2014/main" id="{CA73EFB0-F51E-41D6-9145-AE149E2B902A}"/>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roplets-SD-Content-R1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9/18/2017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4385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20E10038-2CF3-4FF5-8682-C17A89AA1A07}"/>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9/18/2017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3502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72ADD091-815A-4BC7-90A2-C9D86A7916F7}"/>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F39F4F5-F4D2-4D2A-AB60-88D37ADCB869}" type="datetimeFigureOut">
              <a:rPr lang="en-US" smtClean="0"/>
              <a:t>9/18/2017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835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CC9BB570-86FA-4063-B3A6-969EE42C6A00}"/>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title"/>
          </p:nvPr>
        </p:nvSpPr>
        <p:spPr>
          <a:xfrm>
            <a:off x="685332" y="618518"/>
            <a:ext cx="7773338"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9/18/2017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1280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2" descr="\\DROBO-FS\QuickDrops\JB\PPTX NG\Droplets\LightingOverlay.png">
            <a:extLst>
              <a:ext uri="{FF2B5EF4-FFF2-40B4-BE49-F238E27FC236}">
                <a16:creationId xmlns:a16="http://schemas.microsoft.com/office/drawing/2014/main" id="{3A303272-2069-4078-A639-33393971C202}"/>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title"/>
          </p:nvPr>
        </p:nvSpPr>
        <p:spPr>
          <a:xfrm>
            <a:off x="685332" y="618518"/>
            <a:ext cx="7773338"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685331" y="3051013"/>
            <a:ext cx="3829520"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4629150" y="3051013"/>
            <a:ext cx="382905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9/18/2017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4031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2" descr="\\DROBO-FS\QuickDrops\JB\PPTX NG\Droplets\LightingOverlay.png">
            <a:extLst>
              <a:ext uri="{FF2B5EF4-FFF2-40B4-BE49-F238E27FC236}">
                <a16:creationId xmlns:a16="http://schemas.microsoft.com/office/drawing/2014/main" id="{0E07CC88-6314-4A57-B2F2-09F24A64B2A4}"/>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9/18/2017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4409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2" descr="\\DROBO-FS\QuickDrops\JB\PPTX NG\Droplets\LightingOverlay.png">
            <a:extLst>
              <a:ext uri="{FF2B5EF4-FFF2-40B4-BE49-F238E27FC236}">
                <a16:creationId xmlns:a16="http://schemas.microsoft.com/office/drawing/2014/main" id="{1AF750FB-8E11-4908-AF3E-67621958E2F0}"/>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E7884882-FB12-4BC8-9960-9AD8104D7FAE}" type="datetimeFigureOut">
              <a:rPr lang="en-US" smtClean="0"/>
              <a:t>9/18/2017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6111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FC5AFF2A-F8C9-4317-AA68-8BFDD8A1761C}"/>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9/18/2017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7540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58393BE8-D7F5-45AF-8C65-5638419D949F}"/>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9/18/2017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6274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1CF1133-3259-4C45-BABA-5B62D9C6F78D}" type="datetimeFigureOut">
              <a:rPr lang="en-US" smtClean="0"/>
              <a:t>9/18/2017</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r>
              <a:rPr lang="en-US" dirty="0"/>
              <a:t>
              </a:t>
            </a:r>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21729986"/>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28000"/>
                <a:lumOff val="72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42551" y="1300786"/>
            <a:ext cx="7661190" cy="2509213"/>
          </a:xfrm>
        </p:spPr>
        <p:txBody>
          <a:bodyPr>
            <a:normAutofit/>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6876" y="102777"/>
            <a:ext cx="875976" cy="1126255"/>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2914208" y="4421171"/>
            <a:ext cx="3315583" cy="301658"/>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s-ES" dirty="0">
                <a:solidFill>
                  <a:schemeClr val="tx1">
                    <a:lumMod val="95000"/>
                  </a:schemeClr>
                </a:solidFill>
              </a:rPr>
              <a:t>José Saúco Delgado</a:t>
            </a:r>
          </a:p>
        </p:txBody>
      </p:sp>
      <p:sp>
        <p:nvSpPr>
          <p:cNvPr id="7" name="Subtítulo 2">
            <a:extLst>
              <a:ext uri="{FF2B5EF4-FFF2-40B4-BE49-F238E27FC236}">
                <a16:creationId xmlns:a16="http://schemas.microsoft.com/office/drawing/2014/main" id="{9719150C-A15C-468E-9E6D-794A35485442}"/>
              </a:ext>
            </a:extLst>
          </p:cNvPr>
          <p:cNvSpPr txBox="1">
            <a:spLocks/>
          </p:cNvSpPr>
          <p:nvPr/>
        </p:nvSpPr>
        <p:spPr>
          <a:xfrm>
            <a:off x="5731497" y="5780986"/>
            <a:ext cx="3239088" cy="930900"/>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b="1" dirty="0">
                <a:solidFill>
                  <a:schemeClr val="tx1">
                    <a:lumMod val="95000"/>
                  </a:schemeClr>
                </a:solidFill>
              </a:rPr>
              <a:t>Directores</a:t>
            </a:r>
          </a:p>
          <a:p>
            <a:r>
              <a:rPr lang="es-ES" dirty="0">
                <a:solidFill>
                  <a:schemeClr val="tx1">
                    <a:lumMod val="95000"/>
                  </a:schemeClr>
                </a:solidFill>
              </a:rPr>
              <a:t>Dña. Elisa Guerrero Vázquez</a:t>
            </a:r>
          </a:p>
          <a:p>
            <a:r>
              <a:rPr lang="es-ES" dirty="0">
                <a:solidFill>
                  <a:schemeClr val="tx1">
                    <a:lumMod val="95000"/>
                  </a:schemeClr>
                </a:solidFill>
              </a:rPr>
              <a:t>Don Andrés Yáñez Escolano</a:t>
            </a:r>
          </a:p>
        </p:txBody>
      </p:sp>
    </p:spTree>
    <p:extLst>
      <p:ext uri="{BB962C8B-B14F-4D97-AF65-F5344CB8AC3E}">
        <p14:creationId xmlns:p14="http://schemas.microsoft.com/office/powerpoint/2010/main" val="405896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normAutofit/>
          </a:bodyPr>
          <a:lstStyle/>
          <a:p>
            <a:r>
              <a:rPr lang="es-ES" dirty="0"/>
              <a:t>ETAPAS DE DESARROLLO</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a:extLst>
              <a:ext uri="{FF2B5EF4-FFF2-40B4-BE49-F238E27FC236}">
                <a16:creationId xmlns:a16="http://schemas.microsoft.com/office/drawing/2014/main" id="{3E1898F8-C579-48B2-94A3-C062839A6E7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44342" y="-101734"/>
            <a:ext cx="2598053" cy="6876415"/>
          </a:xfrm>
          <a:prstGeom prst="rect">
            <a:avLst/>
          </a:prstGeom>
          <a:noFill/>
          <a:ln>
            <a:noFill/>
          </a:ln>
        </p:spPr>
      </p:pic>
      <p:sp>
        <p:nvSpPr>
          <p:cNvPr id="15" name="Rectángulo 14">
            <a:extLst>
              <a:ext uri="{FF2B5EF4-FFF2-40B4-BE49-F238E27FC236}">
                <a16:creationId xmlns:a16="http://schemas.microsoft.com/office/drawing/2014/main" id="{9191C51B-FD2E-41AC-B28F-F2BE3FEA3646}"/>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350" dirty="0"/>
              <a:t>Metodología</a:t>
            </a:r>
          </a:p>
          <a:p>
            <a:pPr marL="108000" indent="-72000">
              <a:buFontTx/>
              <a:buChar char="-"/>
            </a:pPr>
            <a:r>
              <a:rPr lang="es-ES" sz="1350" b="1" dirty="0">
                <a:solidFill>
                  <a:srgbClr val="FD9101"/>
                </a:solidFill>
              </a:rPr>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41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normAutofit/>
          </a:bodyPr>
          <a:lstStyle/>
          <a:p>
            <a:r>
              <a:rPr lang="es-ES" dirty="0"/>
              <a:t>PRESUPUESTO</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graphicFrame>
        <p:nvGraphicFramePr>
          <p:cNvPr id="8"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19825198"/>
              </p:ext>
            </p:extLst>
          </p:nvPr>
        </p:nvGraphicFramePr>
        <p:xfrm>
          <a:off x="2664450" y="1917287"/>
          <a:ext cx="5557838" cy="2254254"/>
        </p:xfrm>
        <a:graphic>
          <a:graphicData uri="http://schemas.openxmlformats.org/drawingml/2006/table">
            <a:tbl>
              <a:tblPr firstRow="1" firstCol="1" bandRow="1">
                <a:tableStyleId>{9D7B26C5-4107-4FEC-AEDC-1716B250A1EF}</a:tableStyleId>
              </a:tblPr>
              <a:tblGrid>
                <a:gridCol w="3081338">
                  <a:extLst>
                    <a:ext uri="{9D8B030D-6E8A-4147-A177-3AD203B41FA5}">
                      <a16:colId xmlns:a16="http://schemas.microsoft.com/office/drawing/2014/main" val="3756444116"/>
                    </a:ext>
                  </a:extLst>
                </a:gridCol>
                <a:gridCol w="2476500">
                  <a:extLst>
                    <a:ext uri="{9D8B030D-6E8A-4147-A177-3AD203B41FA5}">
                      <a16:colId xmlns:a16="http://schemas.microsoft.com/office/drawing/2014/main" val="661221149"/>
                    </a:ext>
                  </a:extLst>
                </a:gridCol>
              </a:tblGrid>
              <a:tr h="375709">
                <a:tc>
                  <a:txBody>
                    <a:bodyPr/>
                    <a:lstStyle/>
                    <a:p>
                      <a:pPr marL="0" algn="just">
                        <a:lnSpc>
                          <a:spcPct val="150000"/>
                        </a:lnSpc>
                        <a:spcAft>
                          <a:spcPts val="0"/>
                        </a:spcAft>
                      </a:pPr>
                      <a:r>
                        <a:rPr lang="es-ES" sz="1600" dirty="0">
                          <a:effectLst/>
                        </a:rPr>
                        <a:t>Tareas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just">
                        <a:lnSpc>
                          <a:spcPct val="150000"/>
                        </a:lnSpc>
                        <a:spcAft>
                          <a:spcPts val="0"/>
                        </a:spcAft>
                      </a:pPr>
                      <a:r>
                        <a:rPr lang="es-ES" sz="1600" dirty="0">
                          <a:effectLst/>
                        </a:rPr>
                        <a:t>Coste estimado (euros)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432673530"/>
                  </a:ext>
                </a:extLst>
              </a:tr>
              <a:tr h="375709">
                <a:tc>
                  <a:txBody>
                    <a:bodyPr/>
                    <a:lstStyle/>
                    <a:p>
                      <a:pPr marL="0" algn="just">
                        <a:lnSpc>
                          <a:spcPct val="150000"/>
                        </a:lnSpc>
                        <a:spcAft>
                          <a:spcPts val="0"/>
                        </a:spcAft>
                      </a:pPr>
                      <a:r>
                        <a:rPr lang="es-ES" sz="1600" dirty="0">
                          <a:effectLst/>
                        </a:rPr>
                        <a:t>Análisis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984,10 €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4115906051"/>
                  </a:ext>
                </a:extLst>
              </a:tr>
              <a:tr h="375709">
                <a:tc>
                  <a:txBody>
                    <a:bodyPr/>
                    <a:lstStyle/>
                    <a:p>
                      <a:pPr marL="0" algn="just">
                        <a:lnSpc>
                          <a:spcPct val="150000"/>
                        </a:lnSpc>
                        <a:spcAft>
                          <a:spcPts val="0"/>
                        </a:spcAft>
                      </a:pPr>
                      <a:r>
                        <a:rPr lang="es-ES" sz="1600" dirty="0">
                          <a:effectLst/>
                        </a:rPr>
                        <a:t>Codificación, diseño y pruebas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4.934,3 €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538078724"/>
                  </a:ext>
                </a:extLst>
              </a:tr>
              <a:tr h="375709">
                <a:tc>
                  <a:txBody>
                    <a:bodyPr/>
                    <a:lstStyle/>
                    <a:p>
                      <a:pPr marL="0" algn="just">
                        <a:lnSpc>
                          <a:spcPct val="150000"/>
                        </a:lnSpc>
                        <a:spcAft>
                          <a:spcPts val="0"/>
                        </a:spcAft>
                      </a:pPr>
                      <a:r>
                        <a:rPr lang="es-ES" sz="1600" dirty="0">
                          <a:effectLst/>
                        </a:rPr>
                        <a:t>Infraestructura</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1.200 €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150000"/>
                        </a:lnSpc>
                        <a:spcAft>
                          <a:spcPts val="0"/>
                        </a:spcAft>
                      </a:pPr>
                      <a:r>
                        <a:rPr lang="es-ES" sz="1600" dirty="0">
                          <a:effectLst/>
                        </a:rPr>
                        <a:t>Gastos indirectos (10% 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591,84 €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150000"/>
                        </a:lnSpc>
                        <a:spcAft>
                          <a:spcPts val="0"/>
                        </a:spcAft>
                      </a:pPr>
                      <a:r>
                        <a:rPr lang="es-ES" sz="1600" dirty="0">
                          <a:effectLst/>
                        </a:rPr>
                        <a:t>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7.710,24 €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333326071"/>
                  </a:ext>
                </a:extLst>
              </a:tr>
            </a:tbl>
          </a:graphicData>
        </a:graphic>
      </p:graphicFrame>
      <p:sp>
        <p:nvSpPr>
          <p:cNvPr id="11" name="Rectángulo 10">
            <a:extLst>
              <a:ext uri="{FF2B5EF4-FFF2-40B4-BE49-F238E27FC236}">
                <a16:creationId xmlns:a16="http://schemas.microsoft.com/office/drawing/2014/main" id="{7C4E3979-45F1-4B47-B3AC-146ED0628CF0}"/>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b="1" dirty="0">
                <a:solidFill>
                  <a:srgbClr val="FD9101"/>
                </a:solidFill>
              </a:rPr>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normAutofit/>
          </a:bodyPr>
          <a:lstStyle/>
          <a:p>
            <a:r>
              <a:rPr lang="es-ES" dirty="0"/>
              <a:t>SHINY - Cliente-Servidor</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0" name="Imagen 9">
            <a:extLst>
              <a:ext uri="{FF2B5EF4-FFF2-40B4-BE49-F238E27FC236}">
                <a16:creationId xmlns:a16="http://schemas.microsoft.com/office/drawing/2014/main" id="{B9F62473-4127-4BAF-9D44-D9A2457C89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10764" y="2040890"/>
            <a:ext cx="6271316" cy="2048510"/>
          </a:xfrm>
          <a:prstGeom prst="rect">
            <a:avLst/>
          </a:prstGeom>
          <a:noFill/>
          <a:ln>
            <a:noFill/>
          </a:ln>
        </p:spPr>
      </p:pic>
      <p:sp>
        <p:nvSpPr>
          <p:cNvPr id="11" name="Rectángulo 10">
            <a:extLst>
              <a:ext uri="{FF2B5EF4-FFF2-40B4-BE49-F238E27FC236}">
                <a16:creationId xmlns:a16="http://schemas.microsoft.com/office/drawing/2014/main" id="{ADE621C9-E702-4E6F-BFB8-937B9652BD9D}"/>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b="1" dirty="0">
                <a:solidFill>
                  <a:srgbClr val="FD9101"/>
                </a:solidFill>
              </a:rPr>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5011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normAutofit/>
          </a:bodyPr>
          <a:lstStyle/>
          <a:p>
            <a:r>
              <a:rPr lang="es-ES" dirty="0"/>
              <a:t>SHINY - GESTION DE SESIONES</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a:extLst>
              <a:ext uri="{FF2B5EF4-FFF2-40B4-BE49-F238E27FC236}">
                <a16:creationId xmlns:a16="http://schemas.microsoft.com/office/drawing/2014/main" id="{C5ECB09B-88E8-45E0-9950-212B0D5DBA4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7131" y="1295400"/>
            <a:ext cx="6632476" cy="4172174"/>
          </a:xfrm>
          <a:prstGeom prst="rect">
            <a:avLst/>
          </a:prstGeom>
          <a:noFill/>
          <a:ln>
            <a:noFill/>
          </a:ln>
        </p:spPr>
      </p:pic>
      <p:sp>
        <p:nvSpPr>
          <p:cNvPr id="15" name="Rectángulo 14">
            <a:extLst>
              <a:ext uri="{FF2B5EF4-FFF2-40B4-BE49-F238E27FC236}">
                <a16:creationId xmlns:a16="http://schemas.microsoft.com/office/drawing/2014/main" id="{3B5DDB07-231B-41BA-B3DF-5DA85D718A5F}"/>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b="1" dirty="0">
                <a:solidFill>
                  <a:srgbClr val="FD9101"/>
                </a:solidFill>
              </a:rPr>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49968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descr="http://littleactuary.github.io/images/shiny_structure.png">
            <a:extLst>
              <a:ext uri="{FF2B5EF4-FFF2-40B4-BE49-F238E27FC236}">
                <a16:creationId xmlns:a16="http://schemas.microsoft.com/office/drawing/2014/main" id="{5966AF96-0FAB-41B4-83B8-FE9261E2A3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11566" y="1691761"/>
            <a:ext cx="7106637" cy="3578609"/>
          </a:xfrm>
          <a:prstGeom prst="rect">
            <a:avLst/>
          </a:prstGeom>
          <a:noFill/>
          <a:ln>
            <a:noFill/>
          </a:ln>
        </p:spPr>
      </p:pic>
      <p:sp>
        <p:nvSpPr>
          <p:cNvPr id="12" name="Título 1">
            <a:extLst>
              <a:ext uri="{FF2B5EF4-FFF2-40B4-BE49-F238E27FC236}">
                <a16:creationId xmlns:a16="http://schemas.microsoft.com/office/drawing/2014/main" id="{57F65F59-F259-4B5D-9A76-51A66291F843}"/>
              </a:ext>
            </a:extLst>
          </p:cNvPr>
          <p:cNvSpPr>
            <a:spLocks noGrp="1"/>
          </p:cNvSpPr>
          <p:nvPr>
            <p:ph type="title"/>
          </p:nvPr>
        </p:nvSpPr>
        <p:spPr>
          <a:xfrm>
            <a:off x="2033195" y="198971"/>
            <a:ext cx="6820349" cy="887552"/>
          </a:xfrm>
        </p:spPr>
        <p:txBody>
          <a:bodyPr>
            <a:normAutofit/>
          </a:bodyPr>
          <a:lstStyle/>
          <a:p>
            <a:r>
              <a:rPr lang="es-ES" dirty="0"/>
              <a:t>Shiny - ESTRUCTURA</a:t>
            </a:r>
          </a:p>
        </p:txBody>
      </p:sp>
      <p:sp>
        <p:nvSpPr>
          <p:cNvPr id="17" name="Rectángulo 16">
            <a:extLst>
              <a:ext uri="{FF2B5EF4-FFF2-40B4-BE49-F238E27FC236}">
                <a16:creationId xmlns:a16="http://schemas.microsoft.com/office/drawing/2014/main" id="{1AC28A9C-6E39-433C-8C55-51C8DDB69B9C}"/>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b="1" dirty="0">
                <a:solidFill>
                  <a:srgbClr val="FD9101"/>
                </a:solidFill>
              </a:rPr>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4228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normAutofit/>
          </a:bodyPr>
          <a:lstStyle/>
          <a:p>
            <a:r>
              <a:rPr lang="es-ES" dirty="0"/>
              <a:t>INTERFAZ VISUAL</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a:extLst>
              <a:ext uri="{FF2B5EF4-FFF2-40B4-BE49-F238E27FC236}">
                <a16:creationId xmlns:a16="http://schemas.microsoft.com/office/drawing/2014/main" id="{00289454-8DE3-4A97-B3F3-02F0874C1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45601" y="2050158"/>
            <a:ext cx="6807943" cy="1891222"/>
          </a:xfrm>
          <a:prstGeom prst="rect">
            <a:avLst/>
          </a:prstGeom>
          <a:noFill/>
          <a:ln>
            <a:noFill/>
          </a:ln>
        </p:spPr>
      </p:pic>
      <p:sp>
        <p:nvSpPr>
          <p:cNvPr id="12" name="Rectángulo 11">
            <a:extLst>
              <a:ext uri="{FF2B5EF4-FFF2-40B4-BE49-F238E27FC236}">
                <a16:creationId xmlns:a16="http://schemas.microsoft.com/office/drawing/2014/main" id="{35E83367-7C7B-4F54-9C68-35A0C1320A2E}"/>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1059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normAutofit/>
          </a:bodyPr>
          <a:lstStyle/>
          <a:p>
            <a:r>
              <a:rPr lang="es-ES" dirty="0"/>
              <a:t>INTERFAZ VISUAL</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Imagen 14">
            <a:extLst>
              <a:ext uri="{FF2B5EF4-FFF2-40B4-BE49-F238E27FC236}">
                <a16:creationId xmlns:a16="http://schemas.microsoft.com/office/drawing/2014/main" id="{EB66C198-C161-4BB0-A7CE-87037EABF9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10668" y="988280"/>
            <a:ext cx="6266604" cy="4943535"/>
          </a:xfrm>
          <a:prstGeom prst="rect">
            <a:avLst/>
          </a:prstGeom>
          <a:noFill/>
          <a:ln>
            <a:noFill/>
          </a:ln>
        </p:spPr>
      </p:pic>
      <p:sp>
        <p:nvSpPr>
          <p:cNvPr id="11" name="Rectángulo 10">
            <a:extLst>
              <a:ext uri="{FF2B5EF4-FFF2-40B4-BE49-F238E27FC236}">
                <a16:creationId xmlns:a16="http://schemas.microsoft.com/office/drawing/2014/main" id="{A95C38C1-0531-4C59-B723-DEEDDFF82CCD}"/>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024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normAutofit/>
          </a:bodyPr>
          <a:lstStyle/>
          <a:p>
            <a:r>
              <a:rPr lang="es-ES" dirty="0"/>
              <a:t>TECNOLOGIAS UTILIZADAS</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2" name="Rectángulo 11">
            <a:extLst>
              <a:ext uri="{FF2B5EF4-FFF2-40B4-BE49-F238E27FC236}">
                <a16:creationId xmlns:a16="http://schemas.microsoft.com/office/drawing/2014/main" id="{90E585D4-0ACA-4D12-857C-2F7C50F9EFCE}"/>
              </a:ext>
            </a:extLst>
          </p:cNvPr>
          <p:cNvSpPr/>
          <p:nvPr/>
        </p:nvSpPr>
        <p:spPr>
          <a:xfrm>
            <a:off x="3772740" y="1086523"/>
            <a:ext cx="5097069" cy="4478149"/>
          </a:xfrm>
          <a:prstGeom prst="rect">
            <a:avLst/>
          </a:prstGeom>
        </p:spPr>
        <p:txBody>
          <a:bodyPr wrap="square">
            <a:spAutoFit/>
          </a:bodyPr>
          <a:lstStyle/>
          <a:p>
            <a:pPr>
              <a:lnSpc>
                <a:spcPct val="250000"/>
              </a:lnSpc>
              <a:spcBef>
                <a:spcPts val="1800"/>
              </a:spcBef>
            </a:pPr>
            <a:r>
              <a:rPr lang="es-ES" dirty="0"/>
              <a:t>Lenguaje de programación para análisis estadístico</a:t>
            </a:r>
          </a:p>
          <a:p>
            <a:pPr>
              <a:lnSpc>
                <a:spcPct val="250000"/>
              </a:lnSpc>
              <a:spcBef>
                <a:spcPts val="1800"/>
              </a:spcBef>
            </a:pPr>
            <a:r>
              <a:rPr lang="es-ES" dirty="0"/>
              <a:t>Varios paquetes extensiones del Lenguaje R</a:t>
            </a:r>
          </a:p>
          <a:p>
            <a:pPr>
              <a:lnSpc>
                <a:spcPct val="250000"/>
              </a:lnSpc>
              <a:spcBef>
                <a:spcPts val="1800"/>
              </a:spcBef>
            </a:pPr>
            <a:r>
              <a:rPr lang="es-ES" dirty="0"/>
              <a:t>Entorno de desarrollo diseñado para su uso con R</a:t>
            </a:r>
          </a:p>
          <a:p>
            <a:pPr>
              <a:lnSpc>
                <a:spcPct val="250000"/>
              </a:lnSpc>
              <a:spcBef>
                <a:spcPts val="1800"/>
              </a:spcBef>
            </a:pPr>
            <a:r>
              <a:rPr lang="es-ES" dirty="0"/>
              <a:t>Sistema de gestión de base de datos</a:t>
            </a:r>
          </a:p>
          <a:p>
            <a:pPr>
              <a:lnSpc>
                <a:spcPct val="250000"/>
              </a:lnSpc>
              <a:spcBef>
                <a:spcPts val="1800"/>
              </a:spcBef>
            </a:pPr>
            <a:r>
              <a:rPr lang="es-ES" dirty="0"/>
              <a:t>Sistema de control de configuración</a:t>
            </a:r>
          </a:p>
        </p:txBody>
      </p:sp>
      <p:pic>
        <p:nvPicPr>
          <p:cNvPr id="2050" name="Picture 2" descr="Resultado de imagen de r language icon">
            <a:extLst>
              <a:ext uri="{FF2B5EF4-FFF2-40B4-BE49-F238E27FC236}">
                <a16:creationId xmlns:a16="http://schemas.microsoft.com/office/drawing/2014/main" id="{A55B891A-D116-49AA-BC7C-9FC51A9CA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9135" y="1300197"/>
            <a:ext cx="687223" cy="532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r studio">
            <a:extLst>
              <a:ext uri="{FF2B5EF4-FFF2-40B4-BE49-F238E27FC236}">
                <a16:creationId xmlns:a16="http://schemas.microsoft.com/office/drawing/2014/main" id="{F1B8E7B7-00F1-41C1-AF84-689E1DFDCE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1541" y="3179167"/>
            <a:ext cx="1330325" cy="4682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qlite">
            <a:extLst>
              <a:ext uri="{FF2B5EF4-FFF2-40B4-BE49-F238E27FC236}">
                <a16:creationId xmlns:a16="http://schemas.microsoft.com/office/drawing/2014/main" id="{C31BD88C-AD1D-4E1F-989E-248B735979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9648" y="4052400"/>
            <a:ext cx="1120970" cy="5324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git">
            <a:extLst>
              <a:ext uri="{FF2B5EF4-FFF2-40B4-BE49-F238E27FC236}">
                <a16:creationId xmlns:a16="http://schemas.microsoft.com/office/drawing/2014/main" id="{8DD8B382-A625-4A72-B51E-75F6A38929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0649" y="5010368"/>
            <a:ext cx="951457" cy="397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bora-pc\Mis videos de juegos\r-packages new.png">
            <a:extLst>
              <a:ext uri="{FF2B5EF4-FFF2-40B4-BE49-F238E27FC236}">
                <a16:creationId xmlns:a16="http://schemas.microsoft.com/office/drawing/2014/main" id="{BEA8242B-153E-446C-BA6B-8D8536E9E7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2201" y="2080616"/>
            <a:ext cx="1335305" cy="882503"/>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077476AE-B034-4A64-B1EF-DBBCC0D6ABCE}"/>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b="1" dirty="0">
                <a:solidFill>
                  <a:srgbClr val="FD9101"/>
                </a:solidFill>
              </a:rPr>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189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normAutofit/>
          </a:bodyPr>
          <a:lstStyle/>
          <a:p>
            <a:r>
              <a:rPr lang="es-ES" dirty="0"/>
              <a:t>DEMOSTRACIÓN</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1" name="Rectángulo 10">
            <a:extLst>
              <a:ext uri="{FF2B5EF4-FFF2-40B4-BE49-F238E27FC236}">
                <a16:creationId xmlns:a16="http://schemas.microsoft.com/office/drawing/2014/main" id="{2BFB1097-2BFE-4AB3-97A8-EA29B202634C}"/>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b="1" u="sng" dirty="0">
                <a:solidFill>
                  <a:srgbClr val="FD9101"/>
                </a:solidFill>
              </a:rPr>
              <a:t>Demostración</a:t>
            </a:r>
          </a:p>
          <a:p>
            <a:endParaRPr lang="es-ES" sz="1350" dirty="0"/>
          </a:p>
          <a:p>
            <a:r>
              <a:rPr lang="es-ES" sz="1350" u="sng" dirty="0"/>
              <a:t>Conclusiones</a:t>
            </a:r>
          </a:p>
        </p:txBody>
      </p:sp>
    </p:spTree>
    <p:extLst>
      <p:ext uri="{BB962C8B-B14F-4D97-AF65-F5344CB8AC3E}">
        <p14:creationId xmlns:p14="http://schemas.microsoft.com/office/powerpoint/2010/main" val="35639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2033195"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Objetivos Cumplidos</a:t>
            </a:r>
          </a:p>
        </p:txBody>
      </p:sp>
      <p:sp>
        <p:nvSpPr>
          <p:cNvPr id="26" name="Rectángulo 25">
            <a:extLst>
              <a:ext uri="{FF2B5EF4-FFF2-40B4-BE49-F238E27FC236}">
                <a16:creationId xmlns:a16="http://schemas.microsoft.com/office/drawing/2014/main" id="{B1F964E8-0B08-401C-B36A-F23414B10A0A}"/>
              </a:ext>
            </a:extLst>
          </p:cNvPr>
          <p:cNvSpPr/>
          <p:nvPr/>
        </p:nvSpPr>
        <p:spPr>
          <a:xfrm>
            <a:off x="2300324" y="1671845"/>
            <a:ext cx="6553220" cy="2600712"/>
          </a:xfrm>
          <a:prstGeom prst="rect">
            <a:avLst/>
          </a:prstGeom>
        </p:spPr>
        <p:txBody>
          <a:bodyPr wrap="square">
            <a:spAutoFit/>
          </a:bodyPr>
          <a:lstStyle/>
          <a:p>
            <a:pPr marL="285750" indent="-285750">
              <a:spcBef>
                <a:spcPts val="1800"/>
              </a:spcBef>
              <a:buFontTx/>
              <a:buChar char="-"/>
            </a:pPr>
            <a:r>
              <a:rPr lang="es-ES" dirty="0"/>
              <a:t>Soporte al análisis de datos sobre los datos extraídos de la EPA</a:t>
            </a:r>
          </a:p>
          <a:p>
            <a:pPr marL="285750" indent="-285750">
              <a:spcBef>
                <a:spcPts val="1800"/>
              </a:spcBef>
              <a:buFontTx/>
              <a:buChar char="-"/>
            </a:pPr>
            <a:r>
              <a:rPr lang="es-ES" dirty="0"/>
              <a:t>Incluir ciertas capacidades de minería de datos</a:t>
            </a:r>
          </a:p>
          <a:p>
            <a:pPr marL="285750" indent="-285750">
              <a:spcBef>
                <a:spcPts val="1800"/>
              </a:spcBef>
              <a:buFontTx/>
              <a:buChar char="-"/>
            </a:pPr>
            <a:r>
              <a:rPr lang="es-ES" dirty="0"/>
              <a:t>Interfaz realmente simple de usar y manipular</a:t>
            </a:r>
          </a:p>
          <a:p>
            <a:pPr marL="285750" indent="-285750">
              <a:spcBef>
                <a:spcPts val="1800"/>
              </a:spcBef>
              <a:buFontTx/>
              <a:buChar char="-"/>
            </a:pPr>
            <a:r>
              <a:rPr lang="es-ES" dirty="0"/>
              <a:t>Adicionalmente</a:t>
            </a:r>
          </a:p>
          <a:p>
            <a:pPr marL="742950" lvl="1" indent="-285750">
              <a:spcBef>
                <a:spcPts val="600"/>
              </a:spcBef>
              <a:buFont typeface="Arial" panose="020B0604020202020204" pitchFamily="34" charset="0"/>
              <a:buChar char="•"/>
            </a:pPr>
            <a:r>
              <a:rPr lang="es-ES" dirty="0"/>
              <a:t>Generación de informes</a:t>
            </a:r>
          </a:p>
          <a:p>
            <a:pPr marL="742950" lvl="1" indent="-285750">
              <a:spcBef>
                <a:spcPts val="600"/>
              </a:spcBef>
              <a:buFont typeface="Arial" panose="020B0604020202020204" pitchFamily="34" charset="0"/>
              <a:buChar char="•"/>
            </a:pPr>
            <a:r>
              <a:rPr lang="es-ES" dirty="0"/>
              <a:t>Actualización automática de los datos</a:t>
            </a:r>
          </a:p>
        </p:txBody>
      </p:sp>
      <p:graphicFrame>
        <p:nvGraphicFramePr>
          <p:cNvPr id="13" name="Tabla 12">
            <a:extLst>
              <a:ext uri="{FF2B5EF4-FFF2-40B4-BE49-F238E27FC236}">
                <a16:creationId xmlns:a16="http://schemas.microsoft.com/office/drawing/2014/main" id="{1B8807FD-6FCA-40FE-A59F-8560C7394ECD}"/>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4" name="Picture 6" descr="Resultado de imagen de universidad de cádiz">
            <a:extLst>
              <a:ext uri="{FF2B5EF4-FFF2-40B4-BE49-F238E27FC236}">
                <a16:creationId xmlns:a16="http://schemas.microsoft.com/office/drawing/2014/main" id="{5F03993A-1B43-46F7-B2D0-5E9A64257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71C1A5DD-4254-4BE6-8C76-FB23516BEF4A}"/>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373602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lstStyle/>
          <a:p>
            <a:r>
              <a:rPr lang="es-ES" dirty="0"/>
              <a:t>Contenidos</a:t>
            </a:r>
          </a:p>
        </p:txBody>
      </p:sp>
      <p:sp>
        <p:nvSpPr>
          <p:cNvPr id="3" name="Marcador de contenido 2"/>
          <p:cNvSpPr>
            <a:spLocks noGrp="1"/>
          </p:cNvSpPr>
          <p:nvPr>
            <p:ph sz="quarter" idx="13"/>
          </p:nvPr>
        </p:nvSpPr>
        <p:spPr>
          <a:xfrm>
            <a:off x="2438828" y="1332361"/>
            <a:ext cx="5704712" cy="4382639"/>
          </a:xfrm>
        </p:spPr>
        <p:txBody>
          <a:bodyPr>
            <a:normAutofit lnSpcReduction="10000"/>
          </a:bodyPr>
          <a:lstStyle/>
          <a:p>
            <a:pPr marL="457200" indent="-457200">
              <a:buFont typeface="+mj-lt"/>
              <a:buAutoNum type="arabicPeriod"/>
            </a:pPr>
            <a:r>
              <a:rPr lang="es-ES" dirty="0"/>
              <a:t>Motivo del proyecto</a:t>
            </a:r>
          </a:p>
          <a:p>
            <a:pPr marL="457200" indent="-457200">
              <a:buFont typeface="+mj-lt"/>
              <a:buAutoNum type="arabicPeriod"/>
            </a:pPr>
            <a:endParaRPr lang="es-ES" dirty="0"/>
          </a:p>
          <a:p>
            <a:pPr marL="457200" indent="-457200">
              <a:buFont typeface="+mj-lt"/>
              <a:buAutoNum type="arabicPeriod"/>
            </a:pPr>
            <a:r>
              <a:rPr lang="es-ES" dirty="0"/>
              <a:t>Planificación</a:t>
            </a:r>
          </a:p>
          <a:p>
            <a:pPr marL="457200" indent="-457200">
              <a:buFont typeface="+mj-lt"/>
              <a:buAutoNum type="arabicPeriod"/>
            </a:pPr>
            <a:endParaRPr lang="es-ES" dirty="0"/>
          </a:p>
          <a:p>
            <a:pPr marL="457200" indent="-457200">
              <a:buFont typeface="+mj-lt"/>
              <a:buAutoNum type="arabicPeriod"/>
            </a:pPr>
            <a:r>
              <a:rPr lang="es-ES" dirty="0"/>
              <a:t>Desarrollo del proyecto</a:t>
            </a:r>
          </a:p>
          <a:p>
            <a:pPr marL="457200" indent="-457200">
              <a:buFont typeface="+mj-lt"/>
              <a:buAutoNum type="arabicPeriod"/>
            </a:pPr>
            <a:endParaRPr lang="es-ES" dirty="0"/>
          </a:p>
          <a:p>
            <a:pPr marL="457200" indent="-457200">
              <a:buFont typeface="+mj-lt"/>
              <a:buAutoNum type="arabicPeriod"/>
            </a:pPr>
            <a:r>
              <a:rPr lang="es-ES" dirty="0"/>
              <a:t>Demostración</a:t>
            </a:r>
          </a:p>
          <a:p>
            <a:pPr marL="457200" indent="-457200">
              <a:buFont typeface="+mj-lt"/>
              <a:buAutoNum type="arabicPeriod"/>
            </a:pPr>
            <a:endParaRPr lang="es-ES" dirty="0"/>
          </a:p>
          <a:p>
            <a:pPr marL="457200" indent="-457200">
              <a:buFont typeface="+mj-lt"/>
              <a:buAutoNum type="arabicPeriod"/>
            </a:pPr>
            <a:r>
              <a:rPr lang="es-ES" dirty="0"/>
              <a:t>Conclusiones</a:t>
            </a:r>
          </a:p>
          <a:p>
            <a:pPr marL="457200" indent="-457200">
              <a:buFont typeface="+mj-lt"/>
              <a:buAutoNum type="arabicPeriod"/>
            </a:pPr>
            <a:endParaRPr lang="es-ES" dirty="0"/>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585157904"/>
              </p:ext>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73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2033195"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Ampliaciones Futuras</a:t>
            </a:r>
          </a:p>
        </p:txBody>
      </p:sp>
      <p:sp>
        <p:nvSpPr>
          <p:cNvPr id="107" name="Rectángulo 106">
            <a:extLst>
              <a:ext uri="{FF2B5EF4-FFF2-40B4-BE49-F238E27FC236}">
                <a16:creationId xmlns:a16="http://schemas.microsoft.com/office/drawing/2014/main" id="{15FAE631-960C-4000-926E-688120063C9D}"/>
              </a:ext>
            </a:extLst>
          </p:cNvPr>
          <p:cNvSpPr/>
          <p:nvPr/>
        </p:nvSpPr>
        <p:spPr>
          <a:xfrm>
            <a:off x="2071360" y="1857517"/>
            <a:ext cx="6782184" cy="2400657"/>
          </a:xfrm>
          <a:prstGeom prst="rect">
            <a:avLst/>
          </a:prstGeom>
        </p:spPr>
        <p:txBody>
          <a:bodyPr wrap="square">
            <a:spAutoFit/>
          </a:bodyPr>
          <a:lstStyle/>
          <a:p>
            <a:pPr marL="285750" indent="-285750">
              <a:spcBef>
                <a:spcPts val="1800"/>
              </a:spcBef>
              <a:buFontTx/>
              <a:buChar char="-"/>
            </a:pPr>
            <a:r>
              <a:rPr lang="es-ES" dirty="0"/>
              <a:t>Generalizar a otras fuentes de datos</a:t>
            </a:r>
          </a:p>
          <a:p>
            <a:pPr marL="285750" indent="-285750">
              <a:spcBef>
                <a:spcPts val="1800"/>
              </a:spcBef>
              <a:buFontTx/>
              <a:buChar char="-"/>
            </a:pPr>
            <a:r>
              <a:rPr lang="es-ES" dirty="0"/>
              <a:t>Inclusión de otros algoritmos de aprendizaje máquina</a:t>
            </a:r>
          </a:p>
          <a:p>
            <a:pPr marL="285750" indent="-285750">
              <a:spcBef>
                <a:spcPts val="1800"/>
              </a:spcBef>
              <a:buFontTx/>
              <a:buChar char="-"/>
            </a:pPr>
            <a:r>
              <a:rPr lang="es-ES" dirty="0"/>
              <a:t>Inclusión de más tipos de informes</a:t>
            </a:r>
          </a:p>
          <a:p>
            <a:pPr marL="285750" indent="-285750">
              <a:spcBef>
                <a:spcPts val="1800"/>
              </a:spcBef>
              <a:buFontTx/>
              <a:buChar char="-"/>
            </a:pPr>
            <a:r>
              <a:rPr lang="es-ES" dirty="0"/>
              <a:t>Sistema de gestión de usuarios</a:t>
            </a:r>
          </a:p>
          <a:p>
            <a:pPr marL="285750" indent="-285750">
              <a:spcBef>
                <a:spcPts val="1800"/>
              </a:spcBef>
              <a:buFontTx/>
              <a:buChar char="-"/>
            </a:pPr>
            <a:r>
              <a:rPr lang="es-ES" dirty="0"/>
              <a:t>Gestión de proceso en paralelo</a:t>
            </a:r>
            <a:endParaRPr lang="es-ES" u="sng" dirty="0"/>
          </a:p>
        </p:txBody>
      </p:sp>
      <p:graphicFrame>
        <p:nvGraphicFramePr>
          <p:cNvPr id="48" name="Tabla 47">
            <a:extLst>
              <a:ext uri="{FF2B5EF4-FFF2-40B4-BE49-F238E27FC236}">
                <a16:creationId xmlns:a16="http://schemas.microsoft.com/office/drawing/2014/main" id="{380DF088-902D-4B60-995B-B2880ECD6138}"/>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49" name="Picture 6" descr="Resultado de imagen de universidad de cádiz">
            <a:extLst>
              <a:ext uri="{FF2B5EF4-FFF2-40B4-BE49-F238E27FC236}">
                <a16:creationId xmlns:a16="http://schemas.microsoft.com/office/drawing/2014/main" id="{743B702B-8C43-4E51-9719-AB2C6B948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C18B6496-E79C-46AD-82E4-FB33D58EEAB1}"/>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1203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2033195"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Valoración Personal</a:t>
            </a:r>
          </a:p>
        </p:txBody>
      </p:sp>
      <p:sp>
        <p:nvSpPr>
          <p:cNvPr id="107" name="Rectángulo 106">
            <a:extLst>
              <a:ext uri="{FF2B5EF4-FFF2-40B4-BE49-F238E27FC236}">
                <a16:creationId xmlns:a16="http://schemas.microsoft.com/office/drawing/2014/main" id="{15FAE631-960C-4000-926E-688120063C9D}"/>
              </a:ext>
            </a:extLst>
          </p:cNvPr>
          <p:cNvSpPr/>
          <p:nvPr/>
        </p:nvSpPr>
        <p:spPr>
          <a:xfrm>
            <a:off x="2071360" y="1857517"/>
            <a:ext cx="6782184" cy="1892826"/>
          </a:xfrm>
          <a:prstGeom prst="rect">
            <a:avLst/>
          </a:prstGeom>
        </p:spPr>
        <p:txBody>
          <a:bodyPr wrap="square">
            <a:spAutoFit/>
          </a:bodyPr>
          <a:lstStyle/>
          <a:p>
            <a:pPr marL="285750" indent="-285750">
              <a:spcBef>
                <a:spcPts val="1800"/>
              </a:spcBef>
              <a:buFontTx/>
              <a:buChar char="-"/>
            </a:pPr>
            <a:r>
              <a:rPr lang="es-ES" dirty="0"/>
              <a:t>Descubrimiento y exploración de R y Shiny</a:t>
            </a:r>
          </a:p>
          <a:p>
            <a:pPr marL="285750" indent="-285750">
              <a:spcBef>
                <a:spcPts val="1800"/>
              </a:spcBef>
              <a:buFontTx/>
              <a:buChar char="-"/>
            </a:pPr>
            <a:r>
              <a:rPr lang="es-ES" dirty="0"/>
              <a:t>Valor de la información</a:t>
            </a:r>
          </a:p>
          <a:p>
            <a:pPr marL="285750" indent="-285750">
              <a:spcBef>
                <a:spcPts val="1800"/>
              </a:spcBef>
              <a:buFontTx/>
              <a:buChar char="-"/>
            </a:pPr>
            <a:r>
              <a:rPr lang="es-ES" dirty="0"/>
              <a:t>Aplicabilidad en el ámbito profesional</a:t>
            </a:r>
          </a:p>
          <a:p>
            <a:pPr marL="285750" indent="-285750">
              <a:spcBef>
                <a:spcPts val="1800"/>
              </a:spcBef>
              <a:buFontTx/>
              <a:buChar char="-"/>
            </a:pPr>
            <a:r>
              <a:rPr lang="es-ES" dirty="0"/>
              <a:t>Satisfacción personal</a:t>
            </a:r>
          </a:p>
        </p:txBody>
      </p:sp>
      <p:graphicFrame>
        <p:nvGraphicFramePr>
          <p:cNvPr id="10" name="Tabla 9">
            <a:extLst>
              <a:ext uri="{FF2B5EF4-FFF2-40B4-BE49-F238E27FC236}">
                <a16:creationId xmlns:a16="http://schemas.microsoft.com/office/drawing/2014/main" id="{267B3C9C-1E3A-4BF3-92E6-03581FDF312C}"/>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3" name="Picture 6" descr="Resultado de imagen de universidad de cádiz">
            <a:extLst>
              <a:ext uri="{FF2B5EF4-FFF2-40B4-BE49-F238E27FC236}">
                <a16:creationId xmlns:a16="http://schemas.microsoft.com/office/drawing/2014/main" id="{FCFBA284-135C-4B8B-8ABF-3AF79314D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D4A9BC9D-CD71-4441-BA20-603102C19671}"/>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3771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63600" y="1300786"/>
            <a:ext cx="7309013" cy="2509213"/>
          </a:xfrm>
        </p:spPr>
        <p:txBody>
          <a:bodyPr>
            <a:normAutofit fontScale="90000"/>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5613" y="-15213"/>
            <a:ext cx="1098387" cy="1412212"/>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1771649" y="5397500"/>
            <a:ext cx="6858000" cy="939800"/>
          </a:xfrm>
          <a:prstGeom prst="rect">
            <a:avLst/>
          </a:prstGeom>
        </p:spPr>
        <p:txBody>
          <a:bodyPr vert="horz" lIns="91440" tIns="45720" rIns="91440" bIns="45720" rtlCol="0" anchor="b">
            <a:normAutofit fontScale="850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a:solidFill>
                  <a:schemeClr val="tx1">
                    <a:lumMod val="95000"/>
                  </a:schemeClr>
                </a:solidFill>
              </a:rPr>
              <a:t>Elisa Guerrero Vázquez</a:t>
            </a:r>
          </a:p>
          <a:p>
            <a:r>
              <a:rPr lang="es-ES" dirty="0">
                <a:solidFill>
                  <a:schemeClr val="tx1">
                    <a:lumMod val="95000"/>
                  </a:schemeClr>
                </a:solidFill>
              </a:rPr>
              <a:t>Andrés Yáñez Escolano</a:t>
            </a:r>
          </a:p>
          <a:p>
            <a:r>
              <a:rPr lang="es-ES" dirty="0">
                <a:solidFill>
                  <a:schemeClr val="tx1">
                    <a:lumMod val="95000"/>
                  </a:schemeClr>
                </a:solidFill>
              </a:rPr>
              <a:t>José Saúco Delgado</a:t>
            </a:r>
          </a:p>
        </p:txBody>
      </p:sp>
    </p:spTree>
    <p:extLst>
      <p:ext uri="{BB962C8B-B14F-4D97-AF65-F5344CB8AC3E}">
        <p14:creationId xmlns:p14="http://schemas.microsoft.com/office/powerpoint/2010/main" val="9194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63600" y="1300786"/>
            <a:ext cx="7309013" cy="2509213"/>
          </a:xfrm>
        </p:spPr>
        <p:txBody>
          <a:bodyPr>
            <a:normAutofit/>
          </a:bodyPr>
          <a:lstStyle/>
          <a:p>
            <a:r>
              <a:rPr lang="es-ES" dirty="0"/>
              <a:t>BACKUPS</a:t>
            </a:r>
          </a:p>
        </p:txBody>
      </p:sp>
    </p:spTree>
    <p:extLst>
      <p:ext uri="{BB962C8B-B14F-4D97-AF65-F5344CB8AC3E}">
        <p14:creationId xmlns:p14="http://schemas.microsoft.com/office/powerpoint/2010/main" val="29804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lstStyle/>
          <a:p>
            <a:r>
              <a:rPr lang="es-ES" dirty="0"/>
              <a:t>Encuesta de población activa</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http://4.bp.blogspot.com/-CvXxYE7_JsA/UuKqs_M7JDI/AAAAAAAAe6A/VICe26G_2tA/s1600/cuela_EDICRT20140123_0001_3.jpg">
            <a:extLst>
              <a:ext uri="{FF2B5EF4-FFF2-40B4-BE49-F238E27FC236}">
                <a16:creationId xmlns:a16="http://schemas.microsoft.com/office/drawing/2014/main" id="{59FED557-1645-4D56-B8D2-3FF938F3C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33194" y="1487804"/>
            <a:ext cx="6774413" cy="3834004"/>
          </a:xfrm>
          <a:prstGeom prst="rect">
            <a:avLst/>
          </a:prstGeom>
          <a:noFill/>
          <a:ln>
            <a:noFill/>
          </a:ln>
        </p:spPr>
      </p:pic>
      <p:graphicFrame>
        <p:nvGraphicFramePr>
          <p:cNvPr id="15" name="Tabla 14">
            <a:extLst>
              <a:ext uri="{FF2B5EF4-FFF2-40B4-BE49-F238E27FC236}">
                <a16:creationId xmlns:a16="http://schemas.microsoft.com/office/drawing/2014/main" id="{EABF5660-1AE0-4327-9C42-42FCF338A3C8}"/>
              </a:ext>
            </a:extLst>
          </p:cNvPr>
          <p:cNvGraphicFramePr>
            <a:graphicFrameLocks noGrp="1"/>
          </p:cNvGraphicFramePr>
          <p:nvPr>
            <p:extLst>
              <p:ext uri="{D42A27DB-BD31-4B8C-83A1-F6EECF244321}">
                <p14:modId xmlns:p14="http://schemas.microsoft.com/office/powerpoint/2010/main" val="2606600103"/>
              </p:ext>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Tree>
    <p:extLst>
      <p:ext uri="{BB962C8B-B14F-4D97-AF65-F5344CB8AC3E}">
        <p14:creationId xmlns:p14="http://schemas.microsoft.com/office/powerpoint/2010/main" val="274557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lstStyle/>
          <a:p>
            <a:r>
              <a:rPr lang="es-ES" dirty="0"/>
              <a:t>Encuesta de población activa</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descr="Evolución de los datos de las últimas Encuestas de Población Activa del INE">
            <a:extLst>
              <a:ext uri="{FF2B5EF4-FFF2-40B4-BE49-F238E27FC236}">
                <a16:creationId xmlns:a16="http://schemas.microsoft.com/office/drawing/2014/main" id="{CA917D79-4190-4E71-BA5C-F083702B4DA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9883" y="1333949"/>
            <a:ext cx="6406971" cy="4085945"/>
          </a:xfrm>
          <a:prstGeom prst="rect">
            <a:avLst/>
          </a:prstGeom>
          <a:noFill/>
          <a:ln>
            <a:noFill/>
          </a:ln>
        </p:spPr>
      </p:pic>
      <p:graphicFrame>
        <p:nvGraphicFramePr>
          <p:cNvPr id="16" name="Tabla 15">
            <a:extLst>
              <a:ext uri="{FF2B5EF4-FFF2-40B4-BE49-F238E27FC236}">
                <a16:creationId xmlns:a16="http://schemas.microsoft.com/office/drawing/2014/main" id="{174F86EB-DDDE-4CB0-955C-B9D48D319636}"/>
              </a:ext>
            </a:extLst>
          </p:cNvPr>
          <p:cNvGraphicFramePr>
            <a:graphicFrameLocks noGrp="1"/>
          </p:cNvGraphicFramePr>
          <p:nvPr>
            <p:extLst>
              <p:ext uri="{D42A27DB-BD31-4B8C-83A1-F6EECF244321}">
                <p14:modId xmlns:p14="http://schemas.microsoft.com/office/powerpoint/2010/main" val="1793794412"/>
              </p:ext>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464367F7-B795-42E9-A327-B243AE66B920}"/>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350" b="1" dirty="0">
                <a:solidFill>
                  <a:srgbClr val="FD9101"/>
                </a:solidFill>
              </a:rPr>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256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lstStyle/>
          <a:p>
            <a:r>
              <a:rPr lang="es-ES" dirty="0"/>
              <a:t>Encuesta de población activa</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B3DA47E8-33AC-4F00-8C14-6F03F0C5C285}"/>
              </a:ext>
            </a:extLst>
          </p:cNvPr>
          <p:cNvPicPr>
            <a:picLocks noChangeAspect="1"/>
          </p:cNvPicPr>
          <p:nvPr/>
        </p:nvPicPr>
        <p:blipFill>
          <a:blip r:embed="rId4"/>
          <a:stretch>
            <a:fillRect/>
          </a:stretch>
        </p:blipFill>
        <p:spPr>
          <a:xfrm>
            <a:off x="2197787" y="1289595"/>
            <a:ext cx="6499469" cy="4471125"/>
          </a:xfrm>
          <a:prstGeom prst="rect">
            <a:avLst/>
          </a:prstGeom>
        </p:spPr>
      </p:pic>
      <p:graphicFrame>
        <p:nvGraphicFramePr>
          <p:cNvPr id="17" name="Tabla 16">
            <a:extLst>
              <a:ext uri="{FF2B5EF4-FFF2-40B4-BE49-F238E27FC236}">
                <a16:creationId xmlns:a16="http://schemas.microsoft.com/office/drawing/2014/main" id="{2D191C93-2BC9-4F33-B45E-9C2C1E47A7D0}"/>
              </a:ext>
            </a:extLst>
          </p:cNvPr>
          <p:cNvGraphicFramePr>
            <a:graphicFrameLocks noGrp="1"/>
          </p:cNvGraphicFramePr>
          <p:nvPr>
            <p:extLst>
              <p:ext uri="{D42A27DB-BD31-4B8C-83A1-F6EECF244321}">
                <p14:modId xmlns:p14="http://schemas.microsoft.com/office/powerpoint/2010/main" val="1793794412"/>
              </p:ext>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2" name="Rectángulo 11">
            <a:extLst>
              <a:ext uri="{FF2B5EF4-FFF2-40B4-BE49-F238E27FC236}">
                <a16:creationId xmlns:a16="http://schemas.microsoft.com/office/drawing/2014/main" id="{F28EF12E-E462-47A3-9D73-B163061DFE02}"/>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350" b="1" dirty="0">
                <a:solidFill>
                  <a:srgbClr val="FD9101"/>
                </a:solidFill>
              </a:rPr>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4547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lstStyle/>
          <a:p>
            <a:r>
              <a:rPr lang="es-ES" dirty="0"/>
              <a:t>Encuesta de población activa</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abla 16">
            <a:extLst>
              <a:ext uri="{FF2B5EF4-FFF2-40B4-BE49-F238E27FC236}">
                <a16:creationId xmlns:a16="http://schemas.microsoft.com/office/drawing/2014/main" id="{2D191C93-2BC9-4F33-B45E-9C2C1E47A7D0}"/>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2" name="Rectángulo 11">
            <a:extLst>
              <a:ext uri="{FF2B5EF4-FFF2-40B4-BE49-F238E27FC236}">
                <a16:creationId xmlns:a16="http://schemas.microsoft.com/office/drawing/2014/main" id="{F28EF12E-E462-47A3-9D73-B163061DFE02}"/>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350" b="1" dirty="0">
                <a:solidFill>
                  <a:srgbClr val="FD9101"/>
                </a:solidFill>
              </a:rPr>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pic>
        <p:nvPicPr>
          <p:cNvPr id="3" name="Imagen 2">
            <a:extLst>
              <a:ext uri="{FF2B5EF4-FFF2-40B4-BE49-F238E27FC236}">
                <a16:creationId xmlns:a16="http://schemas.microsoft.com/office/drawing/2014/main" id="{F4577A6F-2E79-4E7B-B255-1BFED77A8714}"/>
              </a:ext>
            </a:extLst>
          </p:cNvPr>
          <p:cNvPicPr>
            <a:picLocks noChangeAspect="1"/>
          </p:cNvPicPr>
          <p:nvPr/>
        </p:nvPicPr>
        <p:blipFill>
          <a:blip r:embed="rId4"/>
          <a:stretch>
            <a:fillRect/>
          </a:stretch>
        </p:blipFill>
        <p:spPr>
          <a:xfrm>
            <a:off x="2919955" y="1098555"/>
            <a:ext cx="5046828" cy="4736761"/>
          </a:xfrm>
          <a:prstGeom prst="rect">
            <a:avLst/>
          </a:prstGeom>
        </p:spPr>
      </p:pic>
    </p:spTree>
    <p:extLst>
      <p:ext uri="{BB962C8B-B14F-4D97-AF65-F5344CB8AC3E}">
        <p14:creationId xmlns:p14="http://schemas.microsoft.com/office/powerpoint/2010/main" val="3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lstStyle/>
          <a:p>
            <a:r>
              <a:rPr lang="es-ES" dirty="0"/>
              <a:t>Encuesta de población activa</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6D62F2C1-8F2C-4AAC-87F1-9BC8B3E741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0592" y="1322450"/>
            <a:ext cx="6486311" cy="4281207"/>
          </a:xfrm>
          <a:prstGeom prst="rect">
            <a:avLst/>
          </a:prstGeom>
          <a:noFill/>
          <a:ln>
            <a:noFill/>
          </a:ln>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ext uri="{D42A27DB-BD31-4B8C-83A1-F6EECF244321}">
                <p14:modId xmlns:p14="http://schemas.microsoft.com/office/powerpoint/2010/main" val="1793794412"/>
              </p:ext>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1" name="Rectángulo 10">
            <a:extLst>
              <a:ext uri="{FF2B5EF4-FFF2-40B4-BE49-F238E27FC236}">
                <a16:creationId xmlns:a16="http://schemas.microsoft.com/office/drawing/2014/main" id="{9419AB2E-A6C3-4895-8CE5-AAE330A889BB}"/>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350" b="1" dirty="0">
                <a:solidFill>
                  <a:srgbClr val="FD9101"/>
                </a:solidFill>
              </a:rPr>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778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normAutofit/>
          </a:bodyPr>
          <a:lstStyle/>
          <a:p>
            <a:r>
              <a:rPr lang="es-ES" dirty="0"/>
              <a:t>Objetivos</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974242C8-7D53-4777-BAFD-D39AE36DB37A}"/>
              </a:ext>
            </a:extLst>
          </p:cNvPr>
          <p:cNvSpPr/>
          <p:nvPr/>
        </p:nvSpPr>
        <p:spPr>
          <a:xfrm>
            <a:off x="2300324" y="993753"/>
            <a:ext cx="6553220" cy="4370427"/>
          </a:xfrm>
          <a:prstGeom prst="rect">
            <a:avLst/>
          </a:prstGeom>
        </p:spPr>
        <p:txBody>
          <a:bodyPr wrap="square">
            <a:spAutoFit/>
          </a:bodyPr>
          <a:lstStyle/>
          <a:p>
            <a:pPr marL="285750" indent="-285750">
              <a:spcBef>
                <a:spcPts val="1800"/>
              </a:spcBef>
              <a:buFontTx/>
              <a:buChar char="-"/>
            </a:pPr>
            <a:r>
              <a:rPr lang="es-ES" dirty="0"/>
              <a:t>Desarrollo de una herramienta que sirva como soporte para:</a:t>
            </a:r>
          </a:p>
          <a:p>
            <a:pPr marL="742950" lvl="1" indent="-285750">
              <a:spcBef>
                <a:spcPts val="600"/>
              </a:spcBef>
              <a:buFont typeface="Arial" panose="020B0604020202020204" pitchFamily="34" charset="0"/>
              <a:buChar char="•"/>
            </a:pPr>
            <a:r>
              <a:rPr lang="es-ES" dirty="0"/>
              <a:t>Interpretar, almacenar, procesar y normalizar los datos</a:t>
            </a:r>
          </a:p>
          <a:p>
            <a:pPr marL="742950" lvl="1" indent="-285750">
              <a:spcBef>
                <a:spcPts val="600"/>
              </a:spcBef>
              <a:buFont typeface="Arial" panose="020B0604020202020204" pitchFamily="34" charset="0"/>
              <a:buChar char="•"/>
            </a:pPr>
            <a:r>
              <a:rPr lang="es-ES" dirty="0"/>
              <a:t>Análisis exploratorio sobre los datos recogidos</a:t>
            </a:r>
          </a:p>
          <a:p>
            <a:pPr marL="742950" lvl="1" indent="-285750">
              <a:spcBef>
                <a:spcPts val="600"/>
              </a:spcBef>
              <a:buFont typeface="Arial" panose="020B0604020202020204" pitchFamily="34" charset="0"/>
              <a:buChar char="•"/>
            </a:pPr>
            <a:r>
              <a:rPr lang="es-ES" dirty="0"/>
              <a:t>Aplicación de técnicas de aprendizaje computacional no supervisado, como clustering o reglas de asociación.</a:t>
            </a:r>
          </a:p>
          <a:p>
            <a:pPr marL="742950" lvl="1" indent="-285750">
              <a:spcBef>
                <a:spcPts val="600"/>
              </a:spcBef>
              <a:buFont typeface="Arial" panose="020B0604020202020204" pitchFamily="34" charset="0"/>
              <a:buChar char="•"/>
            </a:pPr>
            <a:r>
              <a:rPr lang="es-ES" dirty="0"/>
              <a:t>Generación de informes</a:t>
            </a:r>
          </a:p>
          <a:p>
            <a:pPr marL="285750" indent="-285750">
              <a:spcBef>
                <a:spcPts val="1800"/>
              </a:spcBef>
              <a:buFontTx/>
              <a:buChar char="-"/>
            </a:pPr>
            <a:r>
              <a:rPr lang="es-ES" dirty="0"/>
              <a:t>Base de datos actualizable con la información trimestral de cada ejercicio, obtenida del repositorio oficial de la EPA.</a:t>
            </a:r>
          </a:p>
          <a:p>
            <a:pPr marL="285750" indent="-285750">
              <a:spcBef>
                <a:spcPts val="1800"/>
              </a:spcBef>
              <a:buFontTx/>
              <a:buChar char="-"/>
            </a:pPr>
            <a:r>
              <a:rPr lang="es-ES" dirty="0"/>
              <a:t>Interfaz de usuario debe ser atractiva, visual y amigable.</a:t>
            </a:r>
          </a:p>
          <a:p>
            <a:pPr marL="285750" indent="-285750">
              <a:spcBef>
                <a:spcPts val="1800"/>
              </a:spcBef>
              <a:buFontTx/>
              <a:buChar char="-"/>
            </a:pPr>
            <a:r>
              <a:rPr lang="es-ES" dirty="0"/>
              <a:t>Basada en un entorno web.</a:t>
            </a:r>
          </a:p>
          <a:p>
            <a:pPr marL="285750" indent="-285750">
              <a:spcBef>
                <a:spcPts val="1800"/>
              </a:spcBef>
              <a:buFontTx/>
              <a:buChar char="-"/>
            </a:pPr>
            <a:endParaRPr lang="es-ES" dirty="0"/>
          </a:p>
        </p:txBody>
      </p:sp>
      <p:graphicFrame>
        <p:nvGraphicFramePr>
          <p:cNvPr id="16" name="Tabla 15">
            <a:extLst>
              <a:ext uri="{FF2B5EF4-FFF2-40B4-BE49-F238E27FC236}">
                <a16:creationId xmlns:a16="http://schemas.microsoft.com/office/drawing/2014/main" id="{96D69B2C-ED84-48B5-A589-912D8FDB66C6}"/>
              </a:ext>
            </a:extLst>
          </p:cNvPr>
          <p:cNvGraphicFramePr>
            <a:graphicFrameLocks noGrp="1"/>
          </p:cNvGraphicFramePr>
          <p:nvPr>
            <p:extLst>
              <p:ext uri="{D42A27DB-BD31-4B8C-83A1-F6EECF244321}">
                <p14:modId xmlns:p14="http://schemas.microsoft.com/office/powerpoint/2010/main" val="1793794412"/>
              </p:ext>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20" name="Rectángulo 19">
            <a:extLst>
              <a:ext uri="{FF2B5EF4-FFF2-40B4-BE49-F238E27FC236}">
                <a16:creationId xmlns:a16="http://schemas.microsoft.com/office/drawing/2014/main" id="{3F02F676-49E4-4567-AC9D-748E6ECE744C}"/>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350" dirty="0"/>
              <a:t>EPA</a:t>
            </a:r>
          </a:p>
          <a:p>
            <a:pPr marL="108000" indent="-72000">
              <a:buFontTx/>
              <a:buChar char="-"/>
            </a:pPr>
            <a:r>
              <a:rPr lang="es-ES" sz="1350" b="1" dirty="0">
                <a:solidFill>
                  <a:srgbClr val="FD9101"/>
                </a:solidFill>
              </a:rPr>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2145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normAutofit/>
          </a:bodyPr>
          <a:lstStyle/>
          <a:p>
            <a:r>
              <a:rPr lang="es-ES" dirty="0"/>
              <a:t>Metodología de desarrollo</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2" name="Imagen 11" descr="http://3.bp.blogspot.com/-ODVA-vjGrKU/VCD0aPHTrlI/AAAAAAAAAF8/cQ6kgjSO8Xc/s1600/Modelo%2BIterativo.png">
            <a:extLst>
              <a:ext uri="{FF2B5EF4-FFF2-40B4-BE49-F238E27FC236}">
                <a16:creationId xmlns:a16="http://schemas.microsoft.com/office/drawing/2014/main" id="{B70E04E2-3808-41D5-8434-113EE5C7CE4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96976" y="1866489"/>
            <a:ext cx="6892786" cy="2355850"/>
          </a:xfrm>
          <a:prstGeom prst="rect">
            <a:avLst/>
          </a:prstGeom>
          <a:noFill/>
          <a:ln>
            <a:noFill/>
          </a:ln>
        </p:spPr>
      </p:pic>
      <p:sp>
        <p:nvSpPr>
          <p:cNvPr id="11" name="Rectángulo 10">
            <a:extLst>
              <a:ext uri="{FF2B5EF4-FFF2-40B4-BE49-F238E27FC236}">
                <a16:creationId xmlns:a16="http://schemas.microsoft.com/office/drawing/2014/main" id="{83BA2C1E-E4D4-4C69-8114-DA8B8E2CF831}"/>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350" b="1" dirty="0">
                <a:solidFill>
                  <a:srgbClr val="FD9101"/>
                </a:solidFill>
              </a:rPr>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77458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3195" y="198971"/>
            <a:ext cx="6820349" cy="887552"/>
          </a:xfrm>
        </p:spPr>
        <p:txBody>
          <a:bodyPr>
            <a:normAutofit/>
          </a:bodyPr>
          <a:lstStyle/>
          <a:p>
            <a:r>
              <a:rPr lang="es-ES" dirty="0"/>
              <a:t>ETAPAS DE DESARROLLO</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75302"/>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4711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Imagen 14">
            <a:extLst>
              <a:ext uri="{FF2B5EF4-FFF2-40B4-BE49-F238E27FC236}">
                <a16:creationId xmlns:a16="http://schemas.microsoft.com/office/drawing/2014/main" id="{2EF9A8BF-3178-4296-ACD8-4DE4B9A3F0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33195" y="1265327"/>
            <a:ext cx="6694866" cy="4431477"/>
          </a:xfrm>
          <a:prstGeom prst="rect">
            <a:avLst/>
          </a:prstGeom>
          <a:noFill/>
          <a:ln>
            <a:noFill/>
          </a:ln>
        </p:spPr>
      </p:pic>
      <p:sp>
        <p:nvSpPr>
          <p:cNvPr id="11" name="Rectángulo 10">
            <a:extLst>
              <a:ext uri="{FF2B5EF4-FFF2-40B4-BE49-F238E27FC236}">
                <a16:creationId xmlns:a16="http://schemas.microsoft.com/office/drawing/2014/main" id="{2E445EF6-B4BE-4692-9D2C-6CC51D898914}"/>
              </a:ext>
            </a:extLst>
          </p:cNvPr>
          <p:cNvSpPr/>
          <p:nvPr/>
        </p:nvSpPr>
        <p:spPr>
          <a:xfrm>
            <a:off x="0" y="873306"/>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350" dirty="0"/>
              <a:t>Metodología</a:t>
            </a:r>
          </a:p>
          <a:p>
            <a:pPr marL="108000" indent="-72000">
              <a:buFontTx/>
              <a:buChar char="-"/>
            </a:pPr>
            <a:r>
              <a:rPr lang="es-ES" sz="1350" b="1" dirty="0">
                <a:solidFill>
                  <a:srgbClr val="FD9101"/>
                </a:solidFill>
              </a:rPr>
              <a:t>Etapas</a:t>
            </a:r>
          </a:p>
          <a:p>
            <a:pPr marL="108000" indent="-72000">
              <a:buFontTx/>
              <a:buChar char="-"/>
            </a:pPr>
            <a:r>
              <a:rPr lang="es-ES" sz="1350" dirty="0"/>
              <a:t>Presupuesto</a:t>
            </a:r>
          </a:p>
          <a:p>
            <a:endParaRPr lang="es-ES" sz="1350" b="1" u="sng" dirty="0"/>
          </a:p>
          <a:p>
            <a:r>
              <a:rPr lang="es-ES" sz="1350" u="sng" dirty="0">
                <a:solidFill>
                  <a:schemeClr val="bg1"/>
                </a:solidFill>
              </a:rPr>
              <a:t>Desarrollo</a:t>
            </a:r>
          </a:p>
          <a:p>
            <a:pPr marL="108000" indent="-72000">
              <a:buFontTx/>
              <a:buChar char="-"/>
            </a:pPr>
            <a:r>
              <a:rPr lang="es-ES" sz="1350" dirty="0"/>
              <a:t>Framework Shiny</a:t>
            </a:r>
          </a:p>
          <a:p>
            <a:pPr marL="108000" indent="-72000">
              <a:buFontTx/>
              <a:buChar char="-"/>
            </a:pPr>
            <a:r>
              <a:rPr lang="es-ES" sz="1350" dirty="0"/>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827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13419</TotalTime>
  <Words>2350</Words>
  <Application>Microsoft Office PowerPoint</Application>
  <PresentationFormat>Presentación en pantalla (4:3)</PresentationFormat>
  <Paragraphs>560</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Cambria</vt:lpstr>
      <vt:lpstr>Tw Cen MT</vt:lpstr>
      <vt:lpstr>URWPalladioL-Bold</vt:lpstr>
      <vt:lpstr>Gota</vt:lpstr>
      <vt:lpstr>Software de preparación, procesado y análisis de datos de la EPA</vt:lpstr>
      <vt:lpstr>Contenidos</vt:lpstr>
      <vt:lpstr>Encuesta de población activa</vt:lpstr>
      <vt:lpstr>Encuesta de población activa</vt:lpstr>
      <vt:lpstr>Encuesta de población activa</vt:lpstr>
      <vt:lpstr>Encuesta de población activa</vt:lpstr>
      <vt:lpstr>Objetivos</vt:lpstr>
      <vt:lpstr>Metodología de desarrollo</vt:lpstr>
      <vt:lpstr>ETAPAS DE DESARROLLO</vt:lpstr>
      <vt:lpstr>ETAPAS DE DESARROLLO</vt:lpstr>
      <vt:lpstr>PRESUPUESTO</vt:lpstr>
      <vt:lpstr>SHINY - Cliente-Servidor</vt:lpstr>
      <vt:lpstr>SHINY - GESTION DE SESIONES</vt:lpstr>
      <vt:lpstr>Shiny - ESTRUCTURA</vt:lpstr>
      <vt:lpstr>INTERFAZ VISUAL</vt:lpstr>
      <vt:lpstr>INTERFAZ VISUAL</vt:lpstr>
      <vt:lpstr>TECNOLOGIAS UTILIZADAS</vt:lpstr>
      <vt:lpstr>DEMOSTRACIÓN</vt:lpstr>
      <vt:lpstr>Presentación de PowerPoint</vt:lpstr>
      <vt:lpstr>Presentación de PowerPoint</vt:lpstr>
      <vt:lpstr>Presentación de PowerPoint</vt:lpstr>
      <vt:lpstr>Software de preparación, procesado y análisis de datos de la EPA</vt:lpstr>
      <vt:lpstr>BACKUPS</vt:lpstr>
      <vt:lpstr>Encuesta de población activa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Simulación Cinética en  Entornos Distribuidos</dc:title>
  <dc:creator>Jerónimo Abujas Pereira</dc:creator>
  <cp:lastModifiedBy>Pepiyo Sauco</cp:lastModifiedBy>
  <cp:revision>804</cp:revision>
  <dcterms:created xsi:type="dcterms:W3CDTF">2017-03-06T15:44:40Z</dcterms:created>
  <dcterms:modified xsi:type="dcterms:W3CDTF">2017-09-18T19:11:10Z</dcterms:modified>
</cp:coreProperties>
</file>