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48"/>
  </p:notesMasterIdLst>
  <p:handoutMasterIdLst>
    <p:handoutMasterId r:id="rId49"/>
  </p:handoutMasterIdLst>
  <p:sldIdLst>
    <p:sldId id="256" r:id="rId2"/>
    <p:sldId id="437" r:id="rId3"/>
    <p:sldId id="438" r:id="rId4"/>
    <p:sldId id="397" r:id="rId5"/>
    <p:sldId id="399" r:id="rId6"/>
    <p:sldId id="400" r:id="rId7"/>
    <p:sldId id="429" r:id="rId8"/>
    <p:sldId id="439" r:id="rId9"/>
    <p:sldId id="404" r:id="rId10"/>
    <p:sldId id="405" r:id="rId11"/>
    <p:sldId id="407" r:id="rId12"/>
    <p:sldId id="440" r:id="rId13"/>
    <p:sldId id="430" r:id="rId14"/>
    <p:sldId id="398" r:id="rId15"/>
    <p:sldId id="414" r:id="rId16"/>
    <p:sldId id="423" r:id="rId17"/>
    <p:sldId id="425" r:id="rId18"/>
    <p:sldId id="426" r:id="rId19"/>
    <p:sldId id="427" r:id="rId20"/>
    <p:sldId id="428" r:id="rId21"/>
    <p:sldId id="432" r:id="rId22"/>
    <p:sldId id="431" r:id="rId23"/>
    <p:sldId id="433" r:id="rId24"/>
    <p:sldId id="434" r:id="rId25"/>
    <p:sldId id="411" r:id="rId26"/>
    <p:sldId id="421" r:id="rId27"/>
    <p:sldId id="443" r:id="rId28"/>
    <p:sldId id="435" r:id="rId29"/>
    <p:sldId id="441" r:id="rId30"/>
    <p:sldId id="412" r:id="rId31"/>
    <p:sldId id="444" r:id="rId32"/>
    <p:sldId id="442" r:id="rId33"/>
    <p:sldId id="389" r:id="rId34"/>
    <p:sldId id="436" r:id="rId35"/>
    <p:sldId id="396" r:id="rId36"/>
    <p:sldId id="347" r:id="rId37"/>
    <p:sldId id="413" r:id="rId38"/>
    <p:sldId id="401" r:id="rId39"/>
    <p:sldId id="408" r:id="rId40"/>
    <p:sldId id="410" r:id="rId41"/>
    <p:sldId id="409" r:id="rId42"/>
    <p:sldId id="420" r:id="rId43"/>
    <p:sldId id="422" r:id="rId44"/>
    <p:sldId id="406" r:id="rId45"/>
    <p:sldId id="402" r:id="rId46"/>
    <p:sldId id="40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09" autoAdjust="0"/>
    <p:restoredTop sz="81319" autoAdjust="0"/>
  </p:normalViewPr>
  <p:slideViewPr>
    <p:cSldViewPr snapToGrid="0">
      <p:cViewPr varScale="1">
        <p:scale>
          <a:sx n="93" d="100"/>
          <a:sy n="93" d="100"/>
        </p:scale>
        <p:origin x="49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04/10/2017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04/10/2017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realizada con la ayuda de los tutores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esta</a:t>
            </a:r>
            <a:r>
              <a:rPr lang="es-ES_tradnl" baseline="0" dirty="0"/>
              <a:t> podemos observar tanto las iteraciones definidas, como una relación del tiempo estimado para el desarrollo para cada iteración así como su desviación real. Se observan ciertas desviaciones importantes al inicio del proyecto por el tiempo invertido en el inicio a estudiar las tecnologías utilizadas.</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2412937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infraestructura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El INE publica de forma trimestral la</a:t>
            </a:r>
            <a:r>
              <a:rPr lang="es-ES_tradnl" baseline="0" dirty="0"/>
              <a:t> información recogida en el EPA en ficheros de texto plano en forma de tabla, donde cada file supone a un encuestado y las columnas corresponderían a las respuestas de dicho encuestado en la encuesta.</a:t>
            </a:r>
            <a:endParaRPr lang="es-ES_tradnl" dirty="0"/>
          </a:p>
          <a:p>
            <a:endParaRPr lang="es-ES_tradnl" dirty="0"/>
          </a:p>
          <a:p>
            <a:r>
              <a:rPr lang="es-ES_tradnl" dirty="0"/>
              <a:t>Para trabajar con estos datos,</a:t>
            </a:r>
            <a:r>
              <a:rPr lang="es-ES_tradnl" baseline="0" dirty="0"/>
              <a:t> la herramienta debe ser capaz de interpretar la información coleccionada en estos ficheros así como realizar ciertas operaciones de normalizado.</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Para realizar esta interpretación</a:t>
            </a:r>
            <a:r>
              <a:rPr lang="es-ES_tradnl" baseline="0" dirty="0"/>
              <a:t> tomaremos como entrada la guía de interpretación de dichos datos disponible en la web del INE.</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Entrando en una descripción de las funciones de la herramienta</a:t>
            </a:r>
            <a:r>
              <a:rPr lang="es-ES" baseline="0" dirty="0"/>
              <a:t> empezamos con la entrada de datos a la misma.</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171450" indent="-171450">
              <a:buFont typeface="Arial" panose="020B0604020202020204" pitchFamily="34" charset="0"/>
              <a:buChar char="•"/>
            </a:pPr>
            <a:r>
              <a:rPr lang="es-ES" dirty="0"/>
              <a:t>El Modelo: Es la representación de la información con la cual el sistema opera, por lo tanto gestiona todos los accesos a dicha información, tanto consultas como actualizaciones, implementando también los privilegios de acceso que se hayan descrito en las especificaciones de la aplicación (lógica de negocio). Envía a la 'vista' aquella parte de la información que en cada momento se le solicita para que sea mostrada (típicamente a un usuario). Las peticiones de acceso o manipulación de información llegan al 'modelo' a través del 'controlador'.12​</a:t>
            </a:r>
          </a:p>
          <a:p>
            <a:pPr marL="171450" indent="-171450">
              <a:buFont typeface="Arial" panose="020B0604020202020204" pitchFamily="34" charset="0"/>
              <a:buChar char="•"/>
            </a:pPr>
            <a:r>
              <a:rPr lang="es-ES" dirty="0"/>
              <a:t>El Controlador: Responde a eventos (usualmente acciones del usuario) e invoca peticiones al 'modelo' cuando se hace alguna solicitud sobre la información (por ejemplo, editar un documento o un registro en una base de datos). También puede enviar comandos a su 'vista' asociada si se solicita un cambio en la forma en que se presenta el 'modelo' (por ejemplo, desplazamiento o </a:t>
            </a:r>
            <a:r>
              <a:rPr lang="es-ES" dirty="0" err="1"/>
              <a:t>scroll</a:t>
            </a:r>
            <a:r>
              <a:rPr lang="es-ES" dirty="0"/>
              <a:t> por un documento o por los diferentes registros de una base de datos), por tanto se podría decir que el 'controlador' hace de intermediario entre la 'vista' y el 'modelo' (véase Middleware).</a:t>
            </a:r>
          </a:p>
          <a:p>
            <a:pPr marL="171450" indent="-171450">
              <a:buFont typeface="Arial" panose="020B0604020202020204" pitchFamily="34" charset="0"/>
              <a:buChar char="•"/>
            </a:pPr>
            <a:r>
              <a:rPr lang="es-ES" dirty="0"/>
              <a:t>La Vista: Presenta el 'modelo' (información y lógica de negocio) en un formato adecuado para interactuar (usualmente la interfaz de usuario), por tanto requiere de dicho 'modelo' la información que debe representar como salida.</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Se plantea el uso de R por</a:t>
            </a:r>
            <a:r>
              <a:rPr lang="es-ES_tradnl" baseline="0" dirty="0"/>
              <a:t> su creciente </a:t>
            </a:r>
            <a:r>
              <a:rPr lang="es-ES" dirty="0"/>
              <a:t>popularidad en el campo de la computación estadística y sus motores de visualización gráfica.</a:t>
            </a:r>
          </a:p>
          <a:p>
            <a:endParaRPr lang="es-ES" dirty="0"/>
          </a:p>
          <a:p>
            <a:r>
              <a:rPr lang="es-ES" dirty="0"/>
              <a:t>R</a:t>
            </a:r>
            <a:r>
              <a:rPr lang="es-ES" baseline="0" dirty="0"/>
              <a:t> es extensible a través de paquetes desarrollados por la comunidad, de los cuales en este proyecto usamos varios de ellos en este proyecto.</a:t>
            </a:r>
          </a:p>
          <a:p>
            <a:endParaRPr lang="es-ES_tradnl" baseline="0" dirty="0"/>
          </a:p>
          <a:p>
            <a:r>
              <a:rPr lang="es-ES_tradnl" baseline="0" dirty="0"/>
              <a:t>Como entorno de desarrollo hemos seleccionado Rstudio por su integración con muchos de los paquetes mas conocidos de R.</a:t>
            </a:r>
          </a:p>
          <a:p>
            <a:endParaRPr lang="es-ES_tradnl" baseline="0" dirty="0"/>
          </a:p>
          <a:p>
            <a:r>
              <a:rPr lang="es-ES_tradnl" baseline="0" dirty="0"/>
              <a:t>Para el almacenamiento de los datos de la EPA hacemos uso de una base de datos SQLite.</a:t>
            </a:r>
          </a:p>
          <a:p>
            <a:endParaRPr lang="es-ES_tradnl" baseline="0" dirty="0"/>
          </a:p>
          <a:p>
            <a:r>
              <a:rPr lang="es-ES_tradnl" baseline="0" dirty="0"/>
              <a:t>Y como sistema de control de versiones de fichero usamos git.</a:t>
            </a:r>
            <a:endParaRPr lang="es-ES" baseline="0" dirty="0"/>
          </a:p>
          <a:p>
            <a:endParaRPr lang="es-ES_tradnl" baseline="0" dirty="0"/>
          </a:p>
          <a:p>
            <a:endParaRPr lang="es-ES_tradnl" baseline="0" dirty="0"/>
          </a:p>
          <a:p>
            <a:endParaRPr lang="es-ES_tradnl" baseline="0" dirty="0"/>
          </a:p>
          <a:p>
            <a:endParaRPr lang="es-ES" dirty="0"/>
          </a:p>
          <a:p>
            <a:r>
              <a:rPr lang="es-ES" dirty="0"/>
              <a:t>Como entorno de desarrollo se ha elegido RStudio [8], debido a su integración con paquetes de uso muy extendido de R, como pueden ser Shiny o RMarkdown.</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autocontenida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RStudio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Shiny.</a:t>
            </a:r>
          </a:p>
          <a:p>
            <a:endParaRPr lang="es-ES_tradnl" baseline="0" dirty="0"/>
          </a:p>
          <a:p>
            <a:r>
              <a:rPr lang="es-ES_tradnl" baseline="0" dirty="0"/>
              <a:t>Shiny es un framework que nos permite definir en R por un lado una interfaz web de usuario y por otro la lógica de como reaccionará la aplicación a las acciones del usuario.</a:t>
            </a:r>
          </a:p>
          <a:p>
            <a:endParaRPr lang="es-ES_tradnl" baseline="0" dirty="0"/>
          </a:p>
          <a:p>
            <a:r>
              <a:rPr lang="es-ES_tradnl" baseline="0" dirty="0"/>
              <a:t>De esta forma, una aplicación escrita con Shiny permanece en ejecución en un equipo que hace de servidor, accesible a través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	Las pruebas de caja blanca se centran en la implementación del programa para selección de casos de prueba. Es lo que llamamos enfoque estructural.</a:t>
            </a:r>
          </a:p>
          <a:p>
            <a:r>
              <a:rPr lang="es-ES" dirty="0"/>
              <a:t>•	Las pruebas de caja negra se centran en lo que se espera de cada parte. Se suministran datos de entrada y se estudia la salida sin preocupar que hace por dentro el módulo. Este tipo de pruebas se apoya en la especificación de requisitos. A diferencia de la caja blanca, este se conoce como enfoque funcional.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492585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En concreto,</a:t>
            </a:r>
            <a:r>
              <a:rPr lang="es-ES_tradnl" baseline="0" dirty="0"/>
              <a:t> dentro de los paquetes de R utilizados destaca Shiny.</a:t>
            </a:r>
          </a:p>
          <a:p>
            <a:endParaRPr lang="es-ES_tradnl" baseline="0" dirty="0"/>
          </a:p>
          <a:p>
            <a:r>
              <a:rPr lang="es-ES_tradnl" baseline="0" dirty="0"/>
              <a:t>Shiny es un framework que nos permite definir en R por un lado una interfaz web de usuario y por otro la lógica de como reaccionará la aplicación a las acciones del usuario.</a:t>
            </a:r>
          </a:p>
          <a:p>
            <a:endParaRPr lang="es-ES_tradnl" baseline="0" dirty="0"/>
          </a:p>
          <a:p>
            <a:r>
              <a:rPr lang="es-ES_tradnl" baseline="0" dirty="0"/>
              <a:t>De esta forma, una aplicación escrita con Shiny permanece en ejecución en un equipo que hace de servidor, accesible a través de un navegador web.</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a:p>
            <a:r>
              <a:rPr lang="es-ES" dirty="0"/>
              <a:t>DEMO:</a:t>
            </a:r>
          </a:p>
          <a:p>
            <a:endParaRPr lang="es-ES" dirty="0"/>
          </a:p>
          <a:p>
            <a:r>
              <a:rPr lang="es-ES" dirty="0"/>
              <a:t>1.- Actualizar para incluir el trimestre 2017T2.</a:t>
            </a:r>
          </a:p>
          <a:p>
            <a:endParaRPr lang="es-ES" dirty="0"/>
          </a:p>
          <a:p>
            <a:r>
              <a:rPr lang="es-ES" dirty="0"/>
              <a:t>2.- ¿Distribución de la cantidad de meses desde la renovación del contrato?</a:t>
            </a:r>
          </a:p>
          <a:p>
            <a:r>
              <a:rPr lang="es-ES" dirty="0"/>
              <a:t>    ¿Como varia el numero de horas pactadas por contrato entre hombres y mujeres?</a:t>
            </a:r>
          </a:p>
          <a:p>
            <a:r>
              <a:rPr lang="es-ES" dirty="0"/>
              <a:t>    ¿Diferencias entre la edad de fin de estudios dependiendo del nivel de estudio?</a:t>
            </a:r>
          </a:p>
          <a:p>
            <a:endParaRPr lang="es-ES" dirty="0"/>
          </a:p>
          <a:p>
            <a:r>
              <a:rPr lang="es-ES" dirty="0"/>
              <a:t>3.- Dos variables: ¿Comparar Horas pactadas con horas que desearía trabajar?</a:t>
            </a:r>
          </a:p>
          <a:p>
            <a:endParaRPr lang="es-ES" dirty="0"/>
          </a:p>
          <a:p>
            <a:r>
              <a:rPr lang="es-ES" dirty="0"/>
              <a:t>?.- Generar nota de prensa del periodo 2016T3.</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a:p>
            <a:r>
              <a:rPr lang="es-ES" dirty="0"/>
              <a:t>DEMO:</a:t>
            </a:r>
          </a:p>
          <a:p>
            <a:endParaRPr lang="es-ES" dirty="0"/>
          </a:p>
          <a:p>
            <a:r>
              <a:rPr lang="es-ES" dirty="0"/>
              <a:t>1.- Actualizar para incluir el trimestre 2017T2.</a:t>
            </a:r>
          </a:p>
          <a:p>
            <a:endParaRPr lang="es-ES" dirty="0"/>
          </a:p>
          <a:p>
            <a:r>
              <a:rPr lang="es-ES" dirty="0"/>
              <a:t>2.- ¿Distribución de la cantidad de meses desde la renovación del contrato?</a:t>
            </a:r>
          </a:p>
          <a:p>
            <a:r>
              <a:rPr lang="es-ES" dirty="0"/>
              <a:t>    ¿Como varia el numero de horas pactadas por contrato entre hombres y mujeres?</a:t>
            </a:r>
          </a:p>
          <a:p>
            <a:r>
              <a:rPr lang="es-ES" dirty="0"/>
              <a:t>    ¿Diferencias entre la edad de fin de estudios dependiendo del nivel de estudio?</a:t>
            </a:r>
          </a:p>
          <a:p>
            <a:endParaRPr lang="es-ES" dirty="0"/>
          </a:p>
          <a:p>
            <a:r>
              <a:rPr lang="es-ES" dirty="0"/>
              <a:t>3.- Dos variables: ¿Comparar Horas pactadas con horas que desearía trabajar?</a:t>
            </a:r>
          </a:p>
          <a:p>
            <a:endParaRPr lang="es-ES" dirty="0"/>
          </a:p>
          <a:p>
            <a:r>
              <a:rPr lang="es-ES" dirty="0"/>
              <a:t>?.- Generar nota de prensa del periodo 2016T3.</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1037482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285750" indent="-285750">
              <a:spcBef>
                <a:spcPts val="1800"/>
              </a:spcBef>
              <a:buFontTx/>
              <a:buChar char="-"/>
            </a:pPr>
            <a:r>
              <a:rPr lang="es-ES" sz="1200" dirty="0"/>
              <a:t>Presentado EPA Explorer, un programa para procesado, análisis, ...</a:t>
            </a:r>
          </a:p>
          <a:p>
            <a:pPr marL="285750" indent="-285750">
              <a:spcBef>
                <a:spcPts val="1800"/>
              </a:spcBef>
              <a:buFontTx/>
              <a:buChar char="-"/>
            </a:pPr>
            <a:r>
              <a:rPr lang="es-ES" sz="1200" dirty="0"/>
              <a:t>Recuerdo de motivación: destinado a equipos de investigación, gente que quiera profundizas, etc etc.</a:t>
            </a:r>
          </a:p>
          <a:p>
            <a:pPr marL="285750" indent="-285750">
              <a:spcBef>
                <a:spcPts val="1800"/>
              </a:spcBef>
              <a:buFontTx/>
              <a:buChar char="-"/>
            </a:pPr>
            <a:r>
              <a:rPr lang="es-ES" sz="1200" dirty="0"/>
              <a:t>Interfaz intuitiva, etc</a:t>
            </a:r>
          </a:p>
          <a:p>
            <a:pPr marL="285750" indent="-285750">
              <a:spcBef>
                <a:spcPts val="1800"/>
              </a:spcBef>
              <a:buFontTx/>
              <a:buChar char="-"/>
            </a:pPr>
            <a:r>
              <a:rPr lang="es-ES" sz="1200" dirty="0"/>
              <a:t>Se ha intentado dar un enfoque muy visual que ayude al análisis de los datos.</a:t>
            </a:r>
          </a:p>
          <a:p>
            <a:pPr marL="285750" indent="-285750">
              <a:spcBef>
                <a:spcPts val="1800"/>
              </a:spcBef>
              <a:buFontTx/>
              <a:buChar char="-"/>
            </a:pPr>
            <a:r>
              <a:rPr lang="es-ES" sz="1200" dirty="0"/>
              <a:t>Valoración sobre las tecnologías</a:t>
            </a:r>
          </a:p>
          <a:p>
            <a:pPr marL="285750" indent="-285750">
              <a:spcBef>
                <a:spcPts val="1800"/>
              </a:spcBef>
              <a:buFontTx/>
              <a:buChar char="-"/>
            </a:pPr>
            <a:r>
              <a:rPr lang="es-ES" sz="1200" dirty="0"/>
              <a:t>Valoración sobre las metodología, ha sido acertado por que tal</a:t>
            </a:r>
            <a:endParaRPr lang="es-ES" sz="1200" u="sng" dirty="0"/>
          </a:p>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33</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34</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35</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36</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37</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38</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39</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Para empezar, para poner un poco en contexto, hablaremos de la encuesta de población activa (o EPA).</a:t>
            </a: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Esta Encuesta,</a:t>
            </a:r>
            <a:r>
              <a:rPr lang="es-ES_tradnl" baseline="0" dirty="0"/>
              <a:t> elaborada por el Instituto Nacional de Estadística, es un estudio destinado a capturar datos sobre el mercado de trabajo. </a:t>
            </a:r>
            <a:r>
              <a:rPr lang="es-ES" sz="1200" kern="1200" dirty="0">
                <a:solidFill>
                  <a:schemeClr val="tx1"/>
                </a:solidFill>
                <a:effectLst/>
                <a:latin typeface="+mn-lt"/>
                <a:ea typeface="+mn-ea"/>
                <a:cs typeface="+mn-cs"/>
              </a:rPr>
              <a:t>Los datos se recogen con periodicidad trimestral mediante entrevista personal o telefónica, y s</a:t>
            </a:r>
            <a:r>
              <a:rPr lang="es-ES_tradnl" baseline="0" dirty="0"/>
              <a:t>e utiliza principalmente para calcular la tasa de desempleo. Este seria un ejemplo de información extraída de la EPA</a:t>
            </a:r>
            <a:endParaRPr lang="es-ES" dirty="0"/>
          </a:p>
          <a:p>
            <a:endParaRPr lang="es-ES" dirty="0"/>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a:solidFill>
                  <a:schemeClr val="tx1"/>
                </a:solidFill>
                <a:effectLst/>
                <a:latin typeface="+mn-lt"/>
                <a:ea typeface="+mn-ea"/>
                <a:cs typeface="+mn-cs"/>
              </a:rPr>
              <a:t>ui.R: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a:solidFill>
                  <a:schemeClr val="tx1"/>
                </a:solidFill>
                <a:effectLst/>
                <a:latin typeface="+mn-lt"/>
                <a:ea typeface="+mn-ea"/>
                <a:cs typeface="+mn-cs"/>
              </a:rPr>
              <a:t>server.R: Script de servidor. Correspondiendo a la parte Modelo del patrón MVC, el fichero server.R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framework.</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40</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Exploración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41</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a:t>
            </a:r>
            <a:r>
              <a:rPr lang="es-ES" baseline="0" dirty="0"/>
              <a:t> ilustrar el funcionamiento de Shiny mostramos en el siguiente ejemplo…</a:t>
            </a:r>
            <a:endParaRPr lang="es-ES" dirty="0"/>
          </a:p>
          <a:p>
            <a:endParaRPr lang="es-ES" dirty="0"/>
          </a:p>
          <a:p>
            <a:r>
              <a:rPr lang="es-ES" dirty="0"/>
              <a:t>facilitar la estructura cliente servidor se ha utilizado el framework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42</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clustering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43</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44</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framework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45</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workers)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46</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El INE ofrece en su web una herramienta simple de análisis</a:t>
            </a:r>
            <a:r>
              <a:rPr lang="es-ES_tradnl" baseline="0" dirty="0"/>
              <a:t> de datos para Windows llamada PC-Axis. Esta herramienta se limita a presentar tablas y gráficos simples, pensado principalmente para terminar volcando los datos en una Excel.</a:t>
            </a: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_tradnl" dirty="0"/>
              <a:t>Nos planteamos entonces como motivación</a:t>
            </a:r>
            <a:r>
              <a:rPr lang="es-ES_tradnl" baseline="0" dirty="0"/>
              <a:t> el permitir un acceso mas simple a la información, sin la necesidad de tener conocimientos profundos de computación.</a:t>
            </a:r>
          </a:p>
          <a:p>
            <a:endParaRPr lang="es-ES_tradnl" baseline="0" dirty="0"/>
          </a:p>
          <a:p>
            <a:r>
              <a:rPr lang="es-ES_tradnl" baseline="0" dirty="0"/>
              <a:t>Para ello nos planteamos el desarrollar una herramienta que nos permita estos puntos:</a:t>
            </a:r>
          </a:p>
          <a:p>
            <a:pPr marL="742950" lvl="1" indent="-285750">
              <a:spcBef>
                <a:spcPts val="600"/>
              </a:spcBef>
              <a:buFont typeface="Arial" panose="020B0604020202020204" pitchFamily="34" charset="0"/>
              <a:buChar char="•"/>
            </a:pPr>
            <a:r>
              <a:rPr lang="es-ES" sz="2400" dirty="0"/>
              <a:t>Interpretar, almacenar y procesar los datos recogidos de la EPA.</a:t>
            </a:r>
          </a:p>
          <a:p>
            <a:pPr marL="742950" lvl="1" indent="-285750">
              <a:spcBef>
                <a:spcPts val="600"/>
              </a:spcBef>
              <a:buFont typeface="Arial" panose="020B0604020202020204" pitchFamily="34" charset="0"/>
              <a:buChar char="•"/>
            </a:pPr>
            <a:r>
              <a:rPr lang="es-ES" sz="2400" dirty="0"/>
              <a:t>Realizar análisis exploratorio sobre los datos recogidos.</a:t>
            </a:r>
          </a:p>
          <a:p>
            <a:pPr marL="742950" lvl="1" indent="-285750">
              <a:spcBef>
                <a:spcPts val="600"/>
              </a:spcBef>
              <a:buFont typeface="Arial" panose="020B0604020202020204" pitchFamily="34" charset="0"/>
              <a:buChar char="•"/>
            </a:pPr>
            <a:r>
              <a:rPr lang="es-ES" sz="2400" dirty="0"/>
              <a:t>Aplicación de ciertas</a:t>
            </a:r>
            <a:r>
              <a:rPr lang="es-ES" sz="2400" baseline="0" dirty="0"/>
              <a:t> </a:t>
            </a:r>
            <a:r>
              <a:rPr lang="es-ES" sz="2400" dirty="0"/>
              <a:t>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Automatizar</a:t>
            </a:r>
            <a:r>
              <a:rPr lang="es-ES" sz="2400" baseline="0" dirty="0"/>
              <a:t> la g</a:t>
            </a:r>
            <a:r>
              <a:rPr lang="es-ES" sz="2400" dirty="0"/>
              <a:t>eneración de algunos informes extraídos de los datos almacenados.</a:t>
            </a:r>
          </a:p>
          <a:p>
            <a:endParaRPr lang="es-ES_tradnl" dirty="0"/>
          </a:p>
          <a:p>
            <a:r>
              <a:rPr lang="es-ES_tradnl" dirty="0"/>
              <a:t>Además incluiremos la capacidad de</a:t>
            </a:r>
            <a:r>
              <a:rPr lang="es-ES_tradnl" baseline="0" dirty="0"/>
              <a:t> poder utilizar los datos que el INE sigua publicando de la EPA.</a:t>
            </a:r>
            <a:endParaRPr lang="es-ES" dirty="0"/>
          </a:p>
          <a:p>
            <a:endParaRPr lang="es-ES_tradnl" dirty="0"/>
          </a:p>
          <a:p>
            <a:r>
              <a:rPr lang="es-ES_tradnl" dirty="0"/>
              <a:t>Incluimos</a:t>
            </a:r>
            <a:r>
              <a:rPr lang="es-ES_tradnl" baseline="0" dirty="0"/>
              <a:t> también que la interfaz de uso pues sea amigable, intuitiva, fácil de usar.</a:t>
            </a:r>
            <a:endParaRPr lang="es-ES_tradnl"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indent="0">
              <a:buFontTx/>
              <a:buNone/>
            </a:pPr>
            <a:r>
              <a:rPr lang="es-ES_tradnl" dirty="0"/>
              <a:t>Esta presentación</a:t>
            </a:r>
            <a:r>
              <a:rPr lang="es-ES_tradnl" baseline="0" dirty="0"/>
              <a:t> se ha planteado con los siguientes puntos:</a:t>
            </a:r>
          </a:p>
          <a:p>
            <a:pPr marL="171450" indent="-171450">
              <a:buFontTx/>
              <a:buChar char="-"/>
            </a:pPr>
            <a:r>
              <a:rPr lang="es-ES_tradnl" baseline="0" dirty="0"/>
              <a:t>Hablaremos de la motivación del proyecto, así como los objetivos planteados.</a:t>
            </a:r>
          </a:p>
          <a:p>
            <a:pPr marL="171450" indent="-171450">
              <a:buFontTx/>
              <a:buChar char="-"/>
            </a:pPr>
            <a:r>
              <a:rPr lang="es-ES_tradnl" baseline="0" dirty="0"/>
              <a:t>Otro punto sobre ciertos detalles de la planificación del mismo.</a:t>
            </a:r>
          </a:p>
          <a:p>
            <a:pPr marL="171450" indent="-171450">
              <a:buFontTx/>
              <a:buChar char="-"/>
            </a:pPr>
            <a:r>
              <a:rPr lang="es-ES_tradnl" baseline="0" dirty="0"/>
              <a:t>En un tercer punto hablaremos de ciertos puntos clave del desarrollo del proyecto.</a:t>
            </a:r>
          </a:p>
          <a:p>
            <a:pPr marL="171450" indent="-171450">
              <a:buFontTx/>
              <a:buChar char="-"/>
            </a:pPr>
            <a:r>
              <a:rPr lang="es-ES_tradnl" baseline="0" dirty="0"/>
              <a:t>A continuación, haremos una pequeña demostración de la herramienta desarrollada</a:t>
            </a:r>
          </a:p>
          <a:p>
            <a:pPr marL="171450" indent="-171450">
              <a:buFontTx/>
              <a:buChar char="-"/>
            </a:pPr>
            <a:r>
              <a:rPr lang="es-ES_tradnl" baseline="0" dirty="0"/>
              <a:t>Y finalizaremos con algunas conclusiones.</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Hablando de la planificación del proyecto,</a:t>
            </a:r>
            <a:r>
              <a:rPr lang="es-ES" baseline="0" dirty="0"/>
              <a:t> en concreto de la metodología de desarrollo utilizada, se ha optado por un modelo de desarrollo de tipo incremental. Este se caracteriza por definir una serie de iteraciones donde al final de cada una se obtiene una versión funcional de la aplicación con un conjunto concreto de funcionalidad.</a:t>
            </a:r>
          </a:p>
          <a:p>
            <a:endParaRPr lang="es-ES_tradnl" baseline="0" dirty="0"/>
          </a:p>
          <a:p>
            <a:r>
              <a:rPr lang="es-ES_tradnl" baseline="0" dirty="0"/>
              <a:t>Este modelo parece adecuado para nuestro proyecto en cuestión, al estar planteado como un conjunto de herramientas aparentemente independientes sobre un mismo conjunto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381630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dirty="0"/>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10/4/2017</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10/4/2017</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10/4/2017</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10/4/2017</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10/4/2017</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10/4/2017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dirty="0"/>
              <a:t>
              </a:t>
            </a:r>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6.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65386" y="1922117"/>
            <a:ext cx="9530860" cy="2509213"/>
          </a:xfrm>
        </p:spPr>
        <p:txBody>
          <a:bodyPr>
            <a:normAutofit/>
          </a:bodyPr>
          <a:lstStyle/>
          <a:p>
            <a:r>
              <a:rPr lang="es-ES" sz="3600" dirty="0"/>
              <a:t>Software de preparación, procesado y análisis de datos de la EPA</a:t>
            </a:r>
          </a:p>
        </p:txBody>
      </p:sp>
      <p:sp>
        <p:nvSpPr>
          <p:cNvPr id="3" name="Subtítulo 2"/>
          <p:cNvSpPr>
            <a:spLocks noGrp="1"/>
          </p:cNvSpPr>
          <p:nvPr>
            <p:ph type="subTitle" idx="1"/>
          </p:nvPr>
        </p:nvSpPr>
        <p:spPr>
          <a:xfrm>
            <a:off x="1804533" y="4343400"/>
            <a:ext cx="8689976" cy="1371599"/>
          </a:xfrm>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91738" y="5042493"/>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Tutores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pic>
        <p:nvPicPr>
          <p:cNvPr id="8"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94558" y="910723"/>
            <a:ext cx="5109939" cy="268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235AD57F-9787-42F2-8FE5-1A351F2184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2816816360"/>
              </p:ext>
            </p:extLst>
          </p:nvPr>
        </p:nvGraphicFramePr>
        <p:xfrm>
          <a:off x="2977111" y="1219396"/>
          <a:ext cx="8030857" cy="4389120"/>
        </p:xfrm>
        <a:graphic>
          <a:graphicData uri="http://schemas.openxmlformats.org/drawingml/2006/table">
            <a:tbl>
              <a:tblPr firstRow="1" firstCol="1" bandRow="1">
                <a:tableStyleId>{9D7B26C5-4107-4FEC-AEDC-1716B250A1EF}</a:tableStyleId>
              </a:tblPr>
              <a:tblGrid>
                <a:gridCol w="4291196">
                  <a:extLst>
                    <a:ext uri="{9D8B030D-6E8A-4147-A177-3AD203B41FA5}">
                      <a16:colId xmlns:a16="http://schemas.microsoft.com/office/drawing/2014/main" val="3756444116"/>
                    </a:ext>
                  </a:extLst>
                </a:gridCol>
                <a:gridCol w="1981200">
                  <a:extLst>
                    <a:ext uri="{9D8B030D-6E8A-4147-A177-3AD203B41FA5}">
                      <a16:colId xmlns:a16="http://schemas.microsoft.com/office/drawing/2014/main" val="661221149"/>
                    </a:ext>
                  </a:extLst>
                </a:gridCol>
                <a:gridCol w="1758461">
                  <a:extLst>
                    <a:ext uri="{9D8B030D-6E8A-4147-A177-3AD203B41FA5}">
                      <a16:colId xmlns:a16="http://schemas.microsoft.com/office/drawing/2014/main" val="20002"/>
                    </a:ext>
                  </a:extLst>
                </a:gridCol>
              </a:tblGrid>
              <a:tr h="375709">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Iteraciones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Estimados</a:t>
                      </a:r>
                    </a:p>
                  </a:txBody>
                  <a:tcPr marL="68580" marR="68580" marT="0" marB="0"/>
                </a:tc>
                <a:tc>
                  <a:txBody>
                    <a:bodyPr/>
                    <a:lstStyle/>
                    <a:p>
                      <a:pPr marL="0" algn="ctr">
                        <a:lnSpc>
                          <a:spcPct val="200000"/>
                        </a:lnSpc>
                        <a:spcBef>
                          <a:spcPts val="600"/>
                        </a:spcBef>
                        <a:spcAft>
                          <a:spcPts val="600"/>
                        </a:spcAft>
                      </a:pPr>
                      <a:r>
                        <a:rPr lang="es-ES" sz="1600" b="1" kern="1200" dirty="0">
                          <a:solidFill>
                            <a:schemeClr val="tx1"/>
                          </a:solidFill>
                          <a:effectLst/>
                          <a:latin typeface="+mn-lt"/>
                          <a:ea typeface="+mn-ea"/>
                          <a:cs typeface="+mn-cs"/>
                        </a:rPr>
                        <a:t>Reales</a:t>
                      </a:r>
                    </a:p>
                  </a:txBody>
                  <a:tcPr marL="68580" marR="68580" marT="0" marB="0"/>
                </a:tc>
                <a:extLst>
                  <a:ext uri="{0D108BD9-81ED-4DB2-BD59-A6C34878D82A}">
                    <a16:rowId xmlns:a16="http://schemas.microsoft.com/office/drawing/2014/main" val="2432673530"/>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1º: Interpretación de los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50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60 (+10)</a:t>
                      </a:r>
                    </a:p>
                  </a:txBody>
                  <a:tcPr marL="68580" marR="68580" marT="0" marB="0"/>
                </a:tc>
                <a:extLst>
                  <a:ext uri="{0D108BD9-81ED-4DB2-BD59-A6C34878D82A}">
                    <a16:rowId xmlns:a16="http://schemas.microsoft.com/office/drawing/2014/main" val="4115906051"/>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2º: Diseño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 (+5)</a:t>
                      </a:r>
                    </a:p>
                  </a:txBody>
                  <a:tcPr marL="68580" marR="68580" marT="0" marB="0"/>
                </a:tc>
                <a:extLst>
                  <a:ext uri="{0D108BD9-81ED-4DB2-BD59-A6C34878D82A}">
                    <a16:rowId xmlns:a16="http://schemas.microsoft.com/office/drawing/2014/main" val="53807872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3º: Análisis Exploratorio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38 (+3)</a:t>
                      </a:r>
                    </a:p>
                  </a:txBody>
                  <a:tcPr marL="68580" marR="68580" marT="0" marB="0"/>
                </a:tc>
                <a:extLst>
                  <a:ext uri="{0D108BD9-81ED-4DB2-BD59-A6C34878D82A}">
                    <a16:rowId xmlns:a16="http://schemas.microsoft.com/office/drawing/2014/main" val="10003"/>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4º: Motor para exportación documental</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36 (+6)</a:t>
                      </a:r>
                    </a:p>
                  </a:txBody>
                  <a:tcPr marL="68580" marR="68580" marT="0" marB="0"/>
                </a:tc>
                <a:extLst>
                  <a:ext uri="{0D108BD9-81ED-4DB2-BD59-A6C34878D82A}">
                    <a16:rowId xmlns:a16="http://schemas.microsoft.com/office/drawing/2014/main" val="10004"/>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5º: Actualización de la Base de Datos</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20</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22 (+2)</a:t>
                      </a:r>
                    </a:p>
                  </a:txBody>
                  <a:tcPr marL="68580" marR="68580" marT="0" marB="0"/>
                </a:tc>
                <a:extLst>
                  <a:ext uri="{0D108BD9-81ED-4DB2-BD59-A6C34878D82A}">
                    <a16:rowId xmlns:a16="http://schemas.microsoft.com/office/drawing/2014/main" val="10005"/>
                  </a:ext>
                </a:extLst>
              </a:tr>
              <a:tr h="375709">
                <a:tc>
                  <a:txBody>
                    <a:bodyPr/>
                    <a:lstStyle/>
                    <a:p>
                      <a:pPr marL="0">
                        <a:lnSpc>
                          <a:spcPct val="200000"/>
                        </a:lnSpc>
                        <a:spcBef>
                          <a:spcPts val="600"/>
                        </a:spcBef>
                        <a:spcAft>
                          <a:spcPts val="600"/>
                        </a:spcAft>
                      </a:pPr>
                      <a:r>
                        <a:rPr lang="es-ES" sz="1600" b="1" kern="1200" dirty="0">
                          <a:solidFill>
                            <a:schemeClr val="tx1"/>
                          </a:solidFill>
                          <a:effectLst/>
                          <a:latin typeface="+mn-lt"/>
                          <a:ea typeface="+mn-ea"/>
                          <a:cs typeface="+mn-cs"/>
                        </a:rPr>
                        <a:t>Iteración 6º: Reglas de Asociación</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17 (+2)</a:t>
                      </a: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200000"/>
                        </a:lnSpc>
                        <a:spcBef>
                          <a:spcPts val="600"/>
                        </a:spcBef>
                        <a:spcAft>
                          <a:spcPts val="600"/>
                        </a:spcAft>
                      </a:pPr>
                      <a:r>
                        <a:rPr lang="es-ES" sz="1600" b="1" kern="1200" dirty="0">
                          <a:solidFill>
                            <a:schemeClr val="tx1"/>
                          </a:solidFill>
                          <a:effectLst/>
                          <a:latin typeface="+mn-lt"/>
                          <a:ea typeface="+mn-ea"/>
                          <a:cs typeface="+mn-cs"/>
                        </a:rPr>
                        <a:t>Iteración 7º: Técnicas de Agrupamiento</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15</a:t>
                      </a:r>
                    </a:p>
                  </a:txBody>
                  <a:tcPr marL="68580" marR="68580" marT="0" marB="0"/>
                </a:tc>
                <a:tc>
                  <a:txBody>
                    <a:bodyPr/>
                    <a:lstStyle/>
                    <a:p>
                      <a:pPr marL="0" algn="ctr">
                        <a:lnSpc>
                          <a:spcPct val="200000"/>
                        </a:lnSpc>
                        <a:spcBef>
                          <a:spcPts val="600"/>
                        </a:spcBef>
                        <a:spcAft>
                          <a:spcPts val="600"/>
                        </a:spcAft>
                      </a:pPr>
                      <a:r>
                        <a:rPr lang="es-ES" sz="1600" kern="1200" dirty="0">
                          <a:solidFill>
                            <a:schemeClr val="tx1"/>
                          </a:solidFill>
                          <a:effectLst/>
                          <a:latin typeface="+mn-lt"/>
                          <a:ea typeface="+mn-ea"/>
                          <a:cs typeface="+mn-cs"/>
                        </a:rPr>
                        <a:t>16 (+1)</a:t>
                      </a: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200000"/>
                        </a:lnSpc>
                        <a:spcBef>
                          <a:spcPts val="600"/>
                        </a:spcBef>
                        <a:spcAft>
                          <a:spcPts val="600"/>
                        </a:spcAft>
                      </a:pPr>
                      <a:r>
                        <a:rPr lang="es-ES" sz="1600" dirty="0">
                          <a:effectLst/>
                        </a:rPr>
                        <a:t>Totales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200000"/>
                        </a:lnSpc>
                        <a:spcBef>
                          <a:spcPts val="600"/>
                        </a:spcBef>
                        <a:spcAft>
                          <a:spcPts val="600"/>
                        </a:spcAft>
                      </a:pPr>
                      <a:r>
                        <a:rPr lang="es-ES" sz="1600" dirty="0">
                          <a:effectLst/>
                        </a:rPr>
                        <a:t>190 días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defTabSz="914400" rtl="0" eaLnBrk="1" latinLnBrk="0" hangingPunct="1">
                        <a:lnSpc>
                          <a:spcPct val="200000"/>
                        </a:lnSpc>
                        <a:spcBef>
                          <a:spcPts val="600"/>
                        </a:spcBef>
                        <a:spcAft>
                          <a:spcPts val="600"/>
                        </a:spcAft>
                      </a:pPr>
                      <a:r>
                        <a:rPr lang="es-ES_tradnl" sz="1600" kern="1200" dirty="0">
                          <a:solidFill>
                            <a:schemeClr val="tx1"/>
                          </a:solidFill>
                          <a:effectLst/>
                          <a:latin typeface="+mn-lt"/>
                          <a:ea typeface="+mn-ea"/>
                          <a:cs typeface="+mn-cs"/>
                        </a:rPr>
                        <a:t>219 días</a:t>
                      </a:r>
                      <a:endParaRPr lang="es-ES" sz="1600" kern="1200" dirty="0">
                        <a:solidFill>
                          <a:schemeClr val="tx1"/>
                        </a:solidFill>
                        <a:effectLst/>
                        <a:latin typeface="+mn-lt"/>
                        <a:ea typeface="+mn-ea"/>
                        <a:cs typeface="+mn-cs"/>
                      </a:endParaRPr>
                    </a:p>
                  </a:txBody>
                  <a:tcPr marL="68580" marR="68580" marT="0" marB="0"/>
                </a:tc>
                <a:extLst>
                  <a:ext uri="{0D108BD9-81ED-4DB2-BD59-A6C34878D82A}">
                    <a16:rowId xmlns:a16="http://schemas.microsoft.com/office/drawing/2014/main" val="333326071"/>
                  </a:ext>
                </a:extLst>
              </a:tr>
            </a:tbl>
          </a:graphicData>
        </a:graphic>
      </p:graphicFrame>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1717227641"/>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ctr">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Coste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1.968,20 €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8.694,34 €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944708" cy="830997"/>
          </a:xfrm>
          <a:prstGeom prst="rect">
            <a:avLst/>
          </a:prstGeom>
        </p:spPr>
        <p:txBody>
          <a:bodyPr wrap="square">
            <a:spAutoFit/>
          </a:bodyPr>
          <a:lstStyle/>
          <a:p>
            <a:pPr marL="285750" indent="-285750">
              <a:spcBef>
                <a:spcPts val="1800"/>
              </a:spcBef>
              <a:buFontTx/>
              <a:buChar char="-"/>
            </a:pPr>
            <a:r>
              <a:rPr lang="es-ES" sz="2400" dirty="0"/>
              <a:t>Se dedicó un periodo aproximado de 2 meses en tareas de análisis y 5 en el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pic>
        <p:nvPicPr>
          <p:cNvPr id="23" name="Picture 2" descr="D:\workarea\epa_explorer\mem\logo\logo epa explorer final.png">
            <a:extLst>
              <a:ext uri="{FF2B5EF4-FFF2-40B4-BE49-F238E27FC236}">
                <a16:creationId xmlns:a16="http://schemas.microsoft.com/office/drawing/2014/main"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970220785"/>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85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REQUISITOS FUNCIONALES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79875216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a:t>Importación de nuevos datos remotos</a:t>
            </a:r>
          </a:p>
          <a:p>
            <a:pPr marL="285750" indent="-285750">
              <a:lnSpc>
                <a:spcPct val="150000"/>
              </a:lnSpc>
              <a:spcBef>
                <a:spcPts val="1800"/>
              </a:spcBef>
              <a:buFontTx/>
              <a:buChar char="-"/>
            </a:pPr>
            <a:r>
              <a:rPr lang="es-ES" sz="2400" dirty="0"/>
              <a:t>Análisis Exploratorio de Datos</a:t>
            </a:r>
          </a:p>
          <a:p>
            <a:pPr marL="285750" indent="-285750">
              <a:lnSpc>
                <a:spcPct val="150000"/>
              </a:lnSpc>
              <a:spcBef>
                <a:spcPts val="1800"/>
              </a:spcBef>
              <a:buFontTx/>
              <a:buChar char="-"/>
            </a:pPr>
            <a:r>
              <a:rPr lang="es-ES" sz="2400" dirty="0"/>
              <a:t>Técnicas de aprendizaje no supervisados</a:t>
            </a:r>
          </a:p>
          <a:p>
            <a:pPr marL="285750" indent="-285750">
              <a:lnSpc>
                <a:spcPct val="150000"/>
              </a:lnSpc>
              <a:spcBef>
                <a:spcPts val="1800"/>
              </a:spcBef>
              <a:buFontTx/>
              <a:buChar char="-"/>
            </a:pPr>
            <a:r>
              <a:rPr lang="es-ES" sz="2400" dirty="0"/>
              <a:t>Generación de Informes</a:t>
            </a:r>
            <a:endParaRPr lang="es-ES" dirty="0"/>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4734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D:\workarea\epa_explorer\mem\logo\logo epa explorer final.png">
            <a:extLst>
              <a:ext uri="{FF2B5EF4-FFF2-40B4-BE49-F238E27FC236}">
                <a16:creationId xmlns:a16="http://schemas.microsoft.com/office/drawing/2014/main"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r="26893" b="42184"/>
          <a:stretch/>
        </p:blipFill>
        <p:spPr>
          <a:xfrm>
            <a:off x="2382948" y="1147409"/>
            <a:ext cx="6360558" cy="4721110"/>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12">
            <a:extLst>
              <a:ext uri="{FF2B5EF4-FFF2-40B4-BE49-F238E27FC236}">
                <a16:creationId xmlns:a16="http://schemas.microsoft.com/office/drawing/2014/main" id="{60CE9BEE-3F25-484E-9169-C245C436D472}"/>
              </a:ext>
            </a:extLst>
          </p:cNvPr>
          <p:cNvSpPr/>
          <p:nvPr/>
        </p:nvSpPr>
        <p:spPr>
          <a:xfrm>
            <a:off x="9261230" y="1656845"/>
            <a:ext cx="2708031" cy="4431983"/>
          </a:xfrm>
          <a:prstGeom prst="rect">
            <a:avLst/>
          </a:prstGeom>
        </p:spPr>
        <p:txBody>
          <a:bodyPr wrap="square">
            <a:spAutoFit/>
          </a:bodyPr>
          <a:lstStyle/>
          <a:p>
            <a:pPr>
              <a:spcBef>
                <a:spcPts val="1800"/>
              </a:spcBef>
            </a:pPr>
            <a:r>
              <a:rPr lang="es-ES_tradnl" dirty="0"/>
              <a:t>Tipos de datos:</a:t>
            </a:r>
          </a:p>
          <a:p>
            <a:pPr marL="285750" indent="-285750">
              <a:spcBef>
                <a:spcPts val="1800"/>
              </a:spcBef>
              <a:buFont typeface="Arial" panose="020B0604020202020204" pitchFamily="34" charset="0"/>
              <a:buChar char="•"/>
            </a:pPr>
            <a:r>
              <a:rPr lang="es-ES_tradnl" dirty="0"/>
              <a:t>Demográficos</a:t>
            </a:r>
          </a:p>
          <a:p>
            <a:pPr marL="285750" indent="-285750">
              <a:spcBef>
                <a:spcPts val="1800"/>
              </a:spcBef>
              <a:buFont typeface="Arial" panose="020B0604020202020204" pitchFamily="34" charset="0"/>
              <a:buChar char="•"/>
            </a:pPr>
            <a:r>
              <a:rPr lang="es-ES_tradnl" dirty="0"/>
              <a:t>Formación</a:t>
            </a:r>
          </a:p>
          <a:p>
            <a:pPr marL="285750" indent="-285750">
              <a:spcBef>
                <a:spcPts val="1800"/>
              </a:spcBef>
              <a:buFont typeface="Arial" panose="020B0604020202020204" pitchFamily="34" charset="0"/>
              <a:buChar char="•"/>
            </a:pPr>
            <a:r>
              <a:rPr lang="es-ES_tradnl" dirty="0"/>
              <a:t>Situación Laboral</a:t>
            </a:r>
          </a:p>
          <a:p>
            <a:pPr marL="285750" indent="-285750">
              <a:spcBef>
                <a:spcPts val="1800"/>
              </a:spcBef>
              <a:buFont typeface="Arial" panose="020B0604020202020204" pitchFamily="34" charset="0"/>
              <a:buChar char="•"/>
            </a:pPr>
            <a:r>
              <a:rPr lang="es-ES_tradnl" dirty="0"/>
              <a:t>Búsqueda de Empleo</a:t>
            </a:r>
          </a:p>
          <a:p>
            <a:pPr marL="285750" indent="-285750">
              <a:spcBef>
                <a:spcPts val="1800"/>
              </a:spcBef>
              <a:buFont typeface="Arial" panose="020B0604020202020204" pitchFamily="34" charset="0"/>
              <a:buChar char="•"/>
            </a:pPr>
            <a:r>
              <a:rPr lang="es-ES_tradnl" dirty="0"/>
              <a:t>Etc…</a:t>
            </a:r>
          </a:p>
          <a:p>
            <a:pPr marL="285750" indent="-285750">
              <a:spcBef>
                <a:spcPts val="1800"/>
              </a:spcBef>
              <a:buFont typeface="Arial" panose="020B0604020202020204" pitchFamily="34" charset="0"/>
              <a:buChar char="•"/>
            </a:pPr>
            <a:endParaRPr lang="es-ES_tradnl" dirty="0"/>
          </a:p>
          <a:p>
            <a:pPr>
              <a:spcBef>
                <a:spcPts val="1800"/>
              </a:spcBef>
            </a:pPr>
            <a:r>
              <a:rPr lang="es-ES_tradnl" dirty="0"/>
              <a:t>90 atributos en total</a:t>
            </a:r>
          </a:p>
          <a:p>
            <a:pPr marL="285750" indent="-285750">
              <a:spcBef>
                <a:spcPts val="1800"/>
              </a:spcBef>
              <a:buFont typeface="Arial" panose="020B0604020202020204" pitchFamily="34" charset="0"/>
              <a:buChar char="•"/>
            </a:pPr>
            <a:endParaRPr lang="es-ES" dirty="0"/>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Importación de nuevos datos remotos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3210817"/>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3198388"/>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a16="http://schemas.microsoft.com/office/drawing/2014/main" id="{49CC09B0-B615-4F4F-85C9-1BE054533F53}"/>
              </a:ext>
            </a:extLst>
          </p:cNvPr>
          <p:cNvSpPr/>
          <p:nvPr/>
        </p:nvSpPr>
        <p:spPr>
          <a:xfrm rot="16200000">
            <a:off x="4957074" y="3242211"/>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1" name="Flecha: hacia abajo 20">
            <a:extLst>
              <a:ext uri="{FF2B5EF4-FFF2-40B4-BE49-F238E27FC236}">
                <a16:creationId xmlns:a16="http://schemas.microsoft.com/office/drawing/2014/main" id="{82C58D3F-C0A6-4872-8131-C3680BBEEFA4}"/>
              </a:ext>
            </a:extLst>
          </p:cNvPr>
          <p:cNvSpPr/>
          <p:nvPr/>
        </p:nvSpPr>
        <p:spPr>
          <a:xfrm rot="16200000">
            <a:off x="9069112" y="3242210"/>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1032" name="Picture 8" descr="https://www.shareicon.net/data/512x512/2016/08/05/807400_document_512x512.png">
            <a:extLst>
              <a:ext uri="{FF2B5EF4-FFF2-40B4-BE49-F238E27FC236}">
                <a16:creationId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4260118"/>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2393983"/>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3827E979-9584-4648-8DE3-614A0E883567}"/>
              </a:ext>
            </a:extLst>
          </p:cNvPr>
          <p:cNvSpPr/>
          <p:nvPr/>
        </p:nvSpPr>
        <p:spPr>
          <a:xfrm>
            <a:off x="2614186" y="4643257"/>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id="{6052D181-28D7-48B0-99A2-9D1244D39F83}"/>
              </a:ext>
            </a:extLst>
          </p:cNvPr>
          <p:cNvSpPr/>
          <p:nvPr/>
        </p:nvSpPr>
        <p:spPr>
          <a:xfrm>
            <a:off x="4772030" y="4870754"/>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id="{EA854A35-C440-4E69-A3C8-DF14F9F4AC1B}"/>
              </a:ext>
            </a:extLst>
          </p:cNvPr>
          <p:cNvSpPr/>
          <p:nvPr/>
        </p:nvSpPr>
        <p:spPr>
          <a:xfrm>
            <a:off x="10358768" y="4661302"/>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id="{3764036F-C368-47C2-86EE-A29083A8CEF1}"/>
              </a:ext>
            </a:extLst>
          </p:cNvPr>
          <p:cNvSpPr/>
          <p:nvPr/>
        </p:nvSpPr>
        <p:spPr>
          <a:xfrm rot="10800000" flipH="1">
            <a:off x="6042335" y="2622849"/>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Rectángulo 26">
            <a:extLst>
              <a:ext uri="{FF2B5EF4-FFF2-40B4-BE49-F238E27FC236}">
                <a16:creationId xmlns:a16="http://schemas.microsoft.com/office/drawing/2014/main" id="{BEAC62FA-12C5-4400-943E-7DDAC97CAD5C}"/>
              </a:ext>
            </a:extLst>
          </p:cNvPr>
          <p:cNvSpPr/>
          <p:nvPr/>
        </p:nvSpPr>
        <p:spPr>
          <a:xfrm>
            <a:off x="5506949" y="2066768"/>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id="{C509946F-63AE-4ED0-A6EF-88C92F12E3B5}"/>
              </a:ext>
            </a:extLst>
          </p:cNvPr>
          <p:cNvSpPr/>
          <p:nvPr/>
        </p:nvSpPr>
        <p:spPr>
          <a:xfrm>
            <a:off x="8325562" y="4105904"/>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a16="http://schemas.microsoft.com/office/drawing/2014/main"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504883"/>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D:\workarea\epa_explorer\mem\logo\logo epa explorer final.png">
            <a:extLst>
              <a:ext uri="{FF2B5EF4-FFF2-40B4-BE49-F238E27FC236}">
                <a16:creationId xmlns:a16="http://schemas.microsoft.com/office/drawing/2014/main"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6"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Análisis Exploratorio de Datos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a16="http://schemas.microsoft.com/office/drawing/2014/main"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a16="http://schemas.microsoft.com/office/drawing/2014/main"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supervisados</a:t>
            </a:r>
          </a:p>
          <a:p>
            <a:pPr marL="285750" indent="-285750">
              <a:buFontTx/>
              <a:buChar char="-"/>
            </a:pPr>
            <a:r>
              <a:rPr lang="es-ES" sz="2400" dirty="0"/>
              <a:t>Aprendizaje</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4098" name="Picture 2" descr="https://maxcdn.icons8.com/Share/icon/p1em/Very_Basic/folder1600.png">
            <a:extLst>
              <a:ext uri="{FF2B5EF4-FFF2-40B4-BE49-F238E27FC236}">
                <a16:creationId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7" name="Rectángulo 26">
            <a:extLst>
              <a:ext uri="{FF2B5EF4-FFF2-40B4-BE49-F238E27FC236}">
                <a16:creationId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a16="http://schemas.microsoft.com/office/drawing/2014/main"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a16="http://schemas.microsoft.com/office/drawing/2014/main"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10">
            <a:extLst>
              <a:ext uri="{FF2B5EF4-FFF2-40B4-BE49-F238E27FC236}">
                <a16:creationId xmlns:a16="http://schemas.microsoft.com/office/drawing/2014/main" id="{974242C8-7D53-4777-BAFD-D39AE36DB37A}"/>
              </a:ext>
            </a:extLst>
          </p:cNvPr>
          <p:cNvSpPr/>
          <p:nvPr/>
        </p:nvSpPr>
        <p:spPr>
          <a:xfrm>
            <a:off x="2438400" y="993762"/>
            <a:ext cx="8521700" cy="830997"/>
          </a:xfrm>
          <a:prstGeom prst="rect">
            <a:avLst/>
          </a:prstGeom>
        </p:spPr>
        <p:txBody>
          <a:bodyPr wrap="square">
            <a:spAutoFit/>
          </a:bodyPr>
          <a:lstStyle/>
          <a:p>
            <a:pPr>
              <a:spcBef>
                <a:spcPts val="1800"/>
              </a:spcBef>
            </a:pPr>
            <a:r>
              <a:rPr lang="es-ES" sz="2400" dirty="0"/>
              <a:t>Técnicas de aprendizaje no supervisados</a:t>
            </a:r>
          </a:p>
          <a:p>
            <a:pPr marL="285750" indent="-285750">
              <a:buFontTx/>
              <a:buChar char="-"/>
            </a:pPr>
            <a:r>
              <a:rPr lang="es-ES" sz="2400" dirty="0"/>
              <a:t>Visualización</a:t>
            </a:r>
          </a:p>
        </p:txBody>
      </p:sp>
      <p:sp>
        <p:nvSpPr>
          <p:cNvPr id="2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0427992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4133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sp>
        <p:nvSpPr>
          <p:cNvPr id="39" name="Rectángulo 38">
            <a:extLst>
              <a:ext uri="{FF2B5EF4-FFF2-40B4-BE49-F238E27FC236}">
                <a16:creationId xmlns:a16="http://schemas.microsoft.com/office/drawing/2014/main"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err="1"/>
              <a:t>DESCRIPCIóN</a:t>
            </a:r>
            <a:r>
              <a:rPr lang="es-ES" dirty="0"/>
              <a:t>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a:spcBef>
                <a:spcPts val="1800"/>
              </a:spcBef>
            </a:pPr>
            <a:r>
              <a:rPr lang="es-ES" sz="2400" dirty="0"/>
              <a:t>Generación de Informes</a:t>
            </a:r>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31" name="Rectángulo 30">
            <a:extLst>
              <a:ext uri="{FF2B5EF4-FFF2-40B4-BE49-F238E27FC236}">
                <a16:creationId xmlns:a16="http://schemas.microsoft.com/office/drawing/2014/main"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8" name="Picture 4" descr="https://www.rstudio.com/wp-content/uploads/2017/05/rmarkdown.png">
            <a:extLst>
              <a:ext uri="{FF2B5EF4-FFF2-40B4-BE49-F238E27FC236}">
                <a16:creationId xmlns:a16="http://schemas.microsoft.com/office/drawing/2014/main" id="{7AC6BE0C-AA0A-4CDA-8862-D3627206C9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pic>
        <p:nvPicPr>
          <p:cNvPr id="36" name="Picture 2" descr="D:\workarea\epa_explorer\mem\logo\logo epa explorer final BN.png">
            <a:extLst>
              <a:ext uri="{FF2B5EF4-FFF2-40B4-BE49-F238E27FC236}">
                <a16:creationId xmlns:a16="http://schemas.microsoft.com/office/drawing/2014/main" id="{67176D6D-E45B-4EA2-A47C-274DF883F74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a16="http://schemas.microsoft.com/office/drawing/2014/main" id="{D5BE74E7-F240-4C78-9717-64A4598E4FD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maxcdn.icons8.com/Share/icon/p1em/Very_Basic/document1600.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28971" y="4164509"/>
            <a:ext cx="782115" cy="782115"/>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nodeType="withEffect">
                                  <p:stCondLst>
                                    <p:cond delay="0"/>
                                  </p:stCondLst>
                                  <p:childTnLst>
                                    <p:set>
                                      <p:cBhvr>
                                        <p:cTn id="26" dur="1" fill="hold">
                                          <p:stCondLst>
                                            <p:cond delay="0"/>
                                          </p:stCondLst>
                                        </p:cTn>
                                        <p:tgtEl>
                                          <p:spTgt spid="2050"/>
                                        </p:tgtEl>
                                        <p:attrNameLst>
                                          <p:attrName>style.visibility</p:attrName>
                                        </p:attrNameLst>
                                      </p:cBhvr>
                                      <p:to>
                                        <p:strVal val="visible"/>
                                      </p:to>
                                    </p:set>
                                    <p:animEffect transition="in" filter="fade">
                                      <p:cBhvr>
                                        <p:cTn id="2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REQUISITOS NO FUNCIONALES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81168716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3575538" y="1638909"/>
            <a:ext cx="6178062" cy="3000821"/>
          </a:xfrm>
          <a:prstGeom prst="rect">
            <a:avLst/>
          </a:prstGeom>
        </p:spPr>
        <p:txBody>
          <a:bodyPr wrap="square">
            <a:spAutoFit/>
          </a:bodyPr>
          <a:lstStyle/>
          <a:p>
            <a:pPr marL="285750" indent="-285750">
              <a:lnSpc>
                <a:spcPct val="150000"/>
              </a:lnSpc>
              <a:spcBef>
                <a:spcPts val="1800"/>
              </a:spcBef>
              <a:buFontTx/>
              <a:buChar char="-"/>
            </a:pPr>
            <a:r>
              <a:rPr lang="es-ES" sz="2400" dirty="0"/>
              <a:t>Tiempos de respuesta razonables</a:t>
            </a:r>
          </a:p>
          <a:p>
            <a:pPr marL="285750" indent="-285750">
              <a:lnSpc>
                <a:spcPct val="150000"/>
              </a:lnSpc>
              <a:spcBef>
                <a:spcPts val="1800"/>
              </a:spcBef>
              <a:buFontTx/>
              <a:buChar char="-"/>
            </a:pPr>
            <a:r>
              <a:rPr lang="es-ES_tradnl" sz="2400" dirty="0"/>
              <a:t>Concurrencia de varios usuarios</a:t>
            </a:r>
          </a:p>
          <a:p>
            <a:pPr marL="285750" indent="-285750">
              <a:lnSpc>
                <a:spcPct val="150000"/>
              </a:lnSpc>
              <a:spcBef>
                <a:spcPts val="1800"/>
              </a:spcBef>
              <a:buFontTx/>
              <a:buChar char="-"/>
            </a:pPr>
            <a:r>
              <a:rPr lang="es-ES_tradnl" sz="2400" dirty="0"/>
              <a:t>Visual e Intuitiva</a:t>
            </a:r>
          </a:p>
          <a:p>
            <a:pPr marL="285750" indent="-285750">
              <a:lnSpc>
                <a:spcPct val="150000"/>
              </a:lnSpc>
              <a:spcBef>
                <a:spcPts val="1800"/>
              </a:spcBef>
              <a:buFontTx/>
              <a:buChar char="-"/>
            </a:pPr>
            <a:r>
              <a:rPr lang="es-ES_tradnl" sz="2400" dirty="0"/>
              <a:t>Disponibilidad</a:t>
            </a:r>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b="1" dirty="0">
                <a:solidFill>
                  <a:srgbClr val="FD9101"/>
                </a:solidFill>
              </a:rPr>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8076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CASOS de USO</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46188029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9457" y="1345606"/>
            <a:ext cx="6390698" cy="4066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6376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Modelo de comportamiento</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2093078748"/>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1" name="10 Imagen" descr="C:\Users\Gaulent\AppData\Local\Microsoft\Windows\INetCache\Content.Word\dss_9.png"/>
          <p:cNvPicPr/>
          <p:nvPr/>
        </p:nvPicPr>
        <p:blipFill>
          <a:blip r:embed="rId5">
            <a:extLst>
              <a:ext uri="{28A0092B-C50C-407E-A947-70E740481C1C}">
                <a14:useLocalDpi xmlns:a14="http://schemas.microsoft.com/office/drawing/2010/main" val="0"/>
              </a:ext>
            </a:extLst>
          </a:blip>
          <a:srcRect/>
          <a:stretch>
            <a:fillRect/>
          </a:stretch>
        </p:blipFill>
        <p:spPr bwMode="auto">
          <a:xfrm>
            <a:off x="3248129" y="1358141"/>
            <a:ext cx="6341661" cy="4299646"/>
          </a:xfrm>
          <a:prstGeom prst="rect">
            <a:avLst/>
          </a:prstGeom>
          <a:noFill/>
          <a:ln>
            <a:noFill/>
          </a:ln>
        </p:spPr>
      </p:pic>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b="1" dirty="0">
                <a:solidFill>
                  <a:srgbClr val="FD9101"/>
                </a:solidFill>
              </a:rPr>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61763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Modelo-VISTA-CONTROLADOR</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1255060680"/>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13" name="12 Imagen"/>
          <p:cNvPicPr/>
          <p:nvPr/>
        </p:nvPicPr>
        <p:blipFill>
          <a:blip r:embed="rId5">
            <a:extLst>
              <a:ext uri="{28A0092B-C50C-407E-A947-70E740481C1C}">
                <a14:useLocalDpi xmlns:a14="http://schemas.microsoft.com/office/drawing/2010/main" val="0"/>
              </a:ext>
            </a:extLst>
          </a:blip>
          <a:srcRect/>
          <a:stretch>
            <a:fillRect/>
          </a:stretch>
        </p:blipFill>
        <p:spPr bwMode="auto">
          <a:xfrm>
            <a:off x="3363058" y="1502749"/>
            <a:ext cx="7256680" cy="3737463"/>
          </a:xfrm>
          <a:prstGeom prst="rect">
            <a:avLst/>
          </a:prstGeom>
          <a:noFill/>
          <a:ln>
            <a:noFill/>
          </a:ln>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b="1" dirty="0">
                <a:solidFill>
                  <a:srgbClr val="FD9101"/>
                </a:solidFill>
              </a:rPr>
              <a:t>Diseño del Sistema</a:t>
            </a:r>
            <a:endParaRPr lang="es-ES" sz="1250" b="1" dirty="0">
              <a:solidFill>
                <a:srgbClr val="FD9101"/>
              </a:solidFill>
            </a:endParaRPr>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415148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b="1" dirty="0">
                <a:solidFill>
                  <a:srgbClr val="FD9101"/>
                </a:solidFill>
              </a:rPr>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9952" y="1056054"/>
            <a:ext cx="7131887" cy="4400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b="1" dirty="0">
                <a:solidFill>
                  <a:srgbClr val="FD9101"/>
                </a:solidFill>
              </a:rPr>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Pruebas y validación</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438400" y="1087546"/>
            <a:ext cx="8521700" cy="461665"/>
          </a:xfrm>
          <a:prstGeom prst="rect">
            <a:avLst/>
          </a:prstGeom>
        </p:spPr>
        <p:txBody>
          <a:bodyPr wrap="square">
            <a:spAutoFit/>
          </a:bodyPr>
          <a:lstStyle/>
          <a:p>
            <a:r>
              <a:rPr lang="es-ES" sz="2400" dirty="0"/>
              <a:t>Pruebas de Caja Blanca: </a:t>
            </a:r>
            <a:r>
              <a:rPr lang="es-ES_tradnl" sz="2400" dirty="0"/>
              <a:t>sobre las lógica internas de un módulo</a:t>
            </a:r>
            <a:endParaRPr lang="es-ES" sz="2400" dirty="0"/>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a:t>
            </a:r>
            <a:r>
              <a:rPr lang="es-ES" sz="1250" b="1" dirty="0">
                <a:solidFill>
                  <a:srgbClr val="FD9101"/>
                </a:solidFill>
              </a:rPr>
              <a:t> </a:t>
            </a:r>
            <a:r>
              <a:rPr lang="es-ES" sz="1250" dirty="0"/>
              <a:t>Empleadas</a:t>
            </a:r>
          </a:p>
          <a:p>
            <a:pPr marL="108000" indent="-72000">
              <a:buFontTx/>
              <a:buChar char="-"/>
            </a:pPr>
            <a:r>
              <a:rPr lang="es-ES" sz="1250" b="1" dirty="0">
                <a:solidFill>
                  <a:srgbClr val="FD9101"/>
                </a:solidFill>
              </a:rPr>
              <a:t>Pruebas y Validación</a:t>
            </a:r>
          </a:p>
          <a:p>
            <a:endParaRPr lang="es-ES" sz="1350" dirty="0"/>
          </a:p>
          <a:p>
            <a:r>
              <a:rPr lang="es-ES" sz="1350" u="sng" dirty="0"/>
              <a:t>Demostración</a:t>
            </a:r>
          </a:p>
          <a:p>
            <a:endParaRPr lang="es-ES" sz="1350" dirty="0"/>
          </a:p>
          <a:p>
            <a:r>
              <a:rPr lang="es-ES" sz="1350" u="sng" dirty="0"/>
              <a:t>Conclusiones</a:t>
            </a:r>
          </a:p>
        </p:txBody>
      </p:sp>
      <p:pic>
        <p:nvPicPr>
          <p:cNvPr id="3" name="Imagen 2">
            <a:extLst>
              <a:ext uri="{FF2B5EF4-FFF2-40B4-BE49-F238E27FC236}">
                <a16:creationId xmlns:a16="http://schemas.microsoft.com/office/drawing/2014/main" id="{1A544402-88BF-4353-9C1C-07A7E63796C7}"/>
              </a:ext>
            </a:extLst>
          </p:cNvPr>
          <p:cNvPicPr>
            <a:picLocks noChangeAspect="1"/>
          </p:cNvPicPr>
          <p:nvPr/>
        </p:nvPicPr>
        <p:blipFill>
          <a:blip r:embed="rId5"/>
          <a:stretch>
            <a:fillRect/>
          </a:stretch>
        </p:blipFill>
        <p:spPr>
          <a:xfrm>
            <a:off x="4503737" y="1725786"/>
            <a:ext cx="4391025" cy="1533525"/>
          </a:xfrm>
          <a:prstGeom prst="rect">
            <a:avLst/>
          </a:prstGeom>
        </p:spPr>
      </p:pic>
      <p:sp>
        <p:nvSpPr>
          <p:cNvPr id="14" name="Rectángulo 13">
            <a:extLst>
              <a:ext uri="{FF2B5EF4-FFF2-40B4-BE49-F238E27FC236}">
                <a16:creationId xmlns:a16="http://schemas.microsoft.com/office/drawing/2014/main" id="{8C08A366-7490-4DC0-83BF-B4D068164AB3}"/>
              </a:ext>
            </a:extLst>
          </p:cNvPr>
          <p:cNvSpPr/>
          <p:nvPr/>
        </p:nvSpPr>
        <p:spPr>
          <a:xfrm>
            <a:off x="2438399" y="3427574"/>
            <a:ext cx="8521700" cy="830997"/>
          </a:xfrm>
          <a:prstGeom prst="rect">
            <a:avLst/>
          </a:prstGeom>
        </p:spPr>
        <p:txBody>
          <a:bodyPr wrap="square">
            <a:spAutoFit/>
          </a:bodyPr>
          <a:lstStyle/>
          <a:p>
            <a:r>
              <a:rPr lang="es-ES" sz="2400" dirty="0"/>
              <a:t>Pruebas de Caja Negra: s</a:t>
            </a:r>
            <a:r>
              <a:rPr lang="es-ES_tradnl" sz="2400" dirty="0"/>
              <a:t>e centran en los requisitos funcionales</a:t>
            </a:r>
            <a:endParaRPr lang="es-ES" sz="2400" dirty="0"/>
          </a:p>
          <a:p>
            <a:endParaRPr lang="es-ES_tradnl" sz="2400" dirty="0"/>
          </a:p>
        </p:txBody>
      </p:sp>
      <p:pic>
        <p:nvPicPr>
          <p:cNvPr id="4" name="Imagen 3">
            <a:extLst>
              <a:ext uri="{FF2B5EF4-FFF2-40B4-BE49-F238E27FC236}">
                <a16:creationId xmlns:a16="http://schemas.microsoft.com/office/drawing/2014/main" id="{405902CC-0F1B-4EE8-B053-DC5F6FEF6971}"/>
              </a:ext>
            </a:extLst>
          </p:cNvPr>
          <p:cNvPicPr>
            <a:picLocks noChangeAspect="1"/>
          </p:cNvPicPr>
          <p:nvPr/>
        </p:nvPicPr>
        <p:blipFill>
          <a:blip r:embed="rId6"/>
          <a:stretch>
            <a:fillRect/>
          </a:stretch>
        </p:blipFill>
        <p:spPr>
          <a:xfrm>
            <a:off x="4537074" y="4157258"/>
            <a:ext cx="4324350" cy="1552575"/>
          </a:xfrm>
          <a:prstGeom prst="rect">
            <a:avLst/>
          </a:prstGeom>
        </p:spPr>
      </p:pic>
    </p:spTree>
    <p:extLst>
      <p:ext uri="{BB962C8B-B14F-4D97-AF65-F5344CB8AC3E}">
        <p14:creationId xmlns:p14="http://schemas.microsoft.com/office/powerpoint/2010/main" val="215106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Pruebas y validación</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974242C8-7D53-4777-BAFD-D39AE36DB37A}"/>
              </a:ext>
            </a:extLst>
          </p:cNvPr>
          <p:cNvSpPr/>
          <p:nvPr/>
        </p:nvSpPr>
        <p:spPr>
          <a:xfrm>
            <a:off x="2438400" y="1087546"/>
            <a:ext cx="8521700" cy="830997"/>
          </a:xfrm>
          <a:prstGeom prst="rect">
            <a:avLst/>
          </a:prstGeom>
        </p:spPr>
        <p:txBody>
          <a:bodyPr wrap="square">
            <a:spAutoFit/>
          </a:bodyPr>
          <a:lstStyle/>
          <a:p>
            <a:pPr>
              <a:spcBef>
                <a:spcPts val="1800"/>
              </a:spcBef>
            </a:pPr>
            <a:r>
              <a:rPr lang="es-ES" sz="2400" dirty="0"/>
              <a:t>	En cada iteración se han realizado pruebas de la funcionalidad asignada a dicha iteración.</a:t>
            </a:r>
          </a:p>
        </p:txBody>
      </p:sp>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a:t>
            </a:r>
            <a:r>
              <a:rPr lang="es-ES" sz="1250" b="1" dirty="0">
                <a:solidFill>
                  <a:srgbClr val="FD9101"/>
                </a:solidFill>
              </a:rPr>
              <a:t> </a:t>
            </a:r>
            <a:r>
              <a:rPr lang="es-ES" sz="1250" dirty="0"/>
              <a:t>Empleadas</a:t>
            </a:r>
          </a:p>
          <a:p>
            <a:pPr marL="108000" indent="-72000">
              <a:buFontTx/>
              <a:buChar char="-"/>
            </a:pPr>
            <a:r>
              <a:rPr lang="es-ES" sz="1250" b="1" dirty="0">
                <a:solidFill>
                  <a:srgbClr val="FD9101"/>
                </a:solidFill>
              </a:rPr>
              <a:t>Pruebas y Validación</a:t>
            </a:r>
          </a:p>
          <a:p>
            <a:endParaRPr lang="es-ES" sz="1350" dirty="0"/>
          </a:p>
          <a:p>
            <a:r>
              <a:rPr lang="es-ES" sz="1350" u="sng" dirty="0"/>
              <a:t>Demostración</a:t>
            </a:r>
          </a:p>
          <a:p>
            <a:endParaRPr lang="es-ES" sz="1350" dirty="0"/>
          </a:p>
          <a:p>
            <a:r>
              <a:rPr lang="es-ES" sz="1350" u="sng" dirty="0"/>
              <a:t>Conclusiones</a:t>
            </a:r>
          </a:p>
        </p:txBody>
      </p:sp>
      <p:pic>
        <p:nvPicPr>
          <p:cNvPr id="3" name="Imagen 2">
            <a:extLst>
              <a:ext uri="{FF2B5EF4-FFF2-40B4-BE49-F238E27FC236}">
                <a16:creationId xmlns:a16="http://schemas.microsoft.com/office/drawing/2014/main" id="{8B0F92C3-177A-4A2A-B072-9950211D7180}"/>
              </a:ext>
            </a:extLst>
          </p:cNvPr>
          <p:cNvPicPr>
            <a:picLocks noChangeAspect="1"/>
          </p:cNvPicPr>
          <p:nvPr/>
        </p:nvPicPr>
        <p:blipFill>
          <a:blip r:embed="rId5"/>
          <a:stretch>
            <a:fillRect/>
          </a:stretch>
        </p:blipFill>
        <p:spPr>
          <a:xfrm>
            <a:off x="3271678" y="2392064"/>
            <a:ext cx="7391400" cy="2486025"/>
          </a:xfrm>
          <a:prstGeom prst="rect">
            <a:avLst/>
          </a:prstGeom>
        </p:spPr>
      </p:pic>
    </p:spTree>
    <p:extLst>
      <p:ext uri="{BB962C8B-B14F-4D97-AF65-F5344CB8AC3E}">
        <p14:creationId xmlns:p14="http://schemas.microsoft.com/office/powerpoint/2010/main" val="111196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192944447"/>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01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b="1" dirty="0">
                <a:solidFill>
                  <a:srgbClr val="FD9101"/>
                </a:solidFill>
                <a:effectLst>
                  <a:outerShdw blurRad="38100" dist="38100" dir="2700000" algn="tl">
                    <a:srgbClr val="000000">
                      <a:alpha val="43137"/>
                    </a:srgbClr>
                  </a:outerShdw>
                </a:effectLst>
              </a:rPr>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286935753"/>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132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085655" y="1363192"/>
            <a:ext cx="10387172" cy="4382639"/>
          </a:xfrm>
        </p:spPr>
        <p:txBody>
          <a:bodyPr>
            <a:normAutofit/>
          </a:bodyPr>
          <a:lstStyle/>
          <a:p>
            <a:pPr marL="0" indent="0">
              <a:lnSpc>
                <a:spcPct val="200000"/>
              </a:lnSpc>
              <a:buNone/>
            </a:pPr>
            <a:r>
              <a:rPr lang="es-ES" sz="2400" cap="none" dirty="0"/>
              <a:t>1.- Actualizar los datos del ultimo trimestre 2017T2</a:t>
            </a:r>
          </a:p>
          <a:p>
            <a:pPr marL="0" indent="0">
              <a:lnSpc>
                <a:spcPct val="200000"/>
              </a:lnSpc>
              <a:buNone/>
            </a:pPr>
            <a:r>
              <a:rPr lang="es-ES" sz="2400" cap="none" dirty="0"/>
              <a:t>2.- ¿Distribución de la cantidad de meses desde la renovación del contrato?</a:t>
            </a:r>
          </a:p>
          <a:p>
            <a:pPr marL="0" indent="0">
              <a:lnSpc>
                <a:spcPct val="200000"/>
              </a:lnSpc>
              <a:buNone/>
            </a:pPr>
            <a:r>
              <a:rPr lang="es-ES" sz="2400" cap="none" dirty="0"/>
              <a:t>3.- ¿Cómo varia la edad de fin de estudios dependiendo del nivel de formación?</a:t>
            </a:r>
          </a:p>
          <a:p>
            <a:pPr marL="0" indent="0">
              <a:lnSpc>
                <a:spcPct val="200000"/>
              </a:lnSpc>
              <a:buNone/>
            </a:pPr>
            <a:r>
              <a:rPr lang="es-ES" sz="2400" cap="none" dirty="0"/>
              <a:t>4.- Comparar Horas pactadas con horas que desearía trabajar</a:t>
            </a:r>
          </a:p>
          <a:p>
            <a:pPr marL="0" indent="0">
              <a:lnSpc>
                <a:spcPct val="200000"/>
              </a:lnSpc>
              <a:buNone/>
            </a:pPr>
            <a:r>
              <a:rPr lang="es-ES" sz="2400" cap="none" dirty="0"/>
              <a:t>5.- Evolución de la población por nivel de formación desde 2011</a:t>
            </a:r>
          </a:p>
          <a:p>
            <a:pPr marL="0" indent="0">
              <a:buNone/>
            </a:pPr>
            <a:endParaRPr lang="es-ES" sz="2400" cap="none" dirty="0"/>
          </a:p>
          <a:p>
            <a:pPr marL="0" indent="0">
              <a:buNone/>
            </a:pPr>
            <a:endParaRPr lang="es-ES" sz="2400" cap="none" dirty="0"/>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939064" y="1478550"/>
            <a:ext cx="7520682" cy="3812642"/>
          </a:xfrm>
        </p:spPr>
        <p:txBody>
          <a:bodyPr>
            <a:normAutofit/>
          </a:bodyPr>
          <a:lstStyle/>
          <a:p>
            <a:pPr marL="0" indent="0">
              <a:lnSpc>
                <a:spcPct val="100000"/>
              </a:lnSpc>
              <a:buNone/>
            </a:pPr>
            <a:r>
              <a:rPr lang="es-ES" sz="2400" cap="none" dirty="0"/>
              <a:t>6.- </a:t>
            </a:r>
            <a:r>
              <a:rPr lang="es-ES" sz="2400" cap="none" dirty="0" err="1"/>
              <a:t>Clustering</a:t>
            </a:r>
            <a:r>
              <a:rPr lang="es-ES" sz="2400" cap="none" dirty="0"/>
              <a:t>. 3 </a:t>
            </a:r>
            <a:r>
              <a:rPr lang="es-ES" sz="2400" cap="none" dirty="0" err="1"/>
              <a:t>clusters</a:t>
            </a:r>
            <a:r>
              <a:rPr lang="es-ES" sz="2400" cap="none" dirty="0"/>
              <a:t>, incluyendo los atributos</a:t>
            </a:r>
            <a:br>
              <a:rPr lang="es-ES" sz="2400" cap="none" dirty="0"/>
            </a:br>
            <a:r>
              <a:rPr lang="es-ES" sz="2400" cap="none" dirty="0"/>
              <a:t>HORASP, HORDES y SEXO</a:t>
            </a:r>
          </a:p>
          <a:p>
            <a:pPr marL="0" indent="0">
              <a:lnSpc>
                <a:spcPct val="100000"/>
              </a:lnSpc>
              <a:buNone/>
            </a:pPr>
            <a:endParaRPr lang="es-ES" sz="2400" cap="none" dirty="0"/>
          </a:p>
          <a:p>
            <a:pPr marL="0" indent="0">
              <a:lnSpc>
                <a:spcPct val="100000"/>
              </a:lnSpc>
              <a:buNone/>
            </a:pPr>
            <a:r>
              <a:rPr lang="es-ES" sz="2400" cap="none" dirty="0"/>
              <a:t>7.- Reglas de Asociación, incluyendo los atributos</a:t>
            </a:r>
            <a:br>
              <a:rPr lang="es-ES" sz="2400" cap="none" dirty="0"/>
            </a:br>
            <a:r>
              <a:rPr lang="es-ES" sz="2400" cap="none" dirty="0"/>
              <a:t>SEXO, EDAD, ECIV, NFORMA, HORASP, HORASD</a:t>
            </a:r>
          </a:p>
          <a:p>
            <a:pPr marL="0" indent="0">
              <a:lnSpc>
                <a:spcPct val="100000"/>
              </a:lnSpc>
              <a:buNone/>
            </a:pPr>
            <a:endParaRPr lang="es-ES" sz="2400" cap="none" dirty="0"/>
          </a:p>
          <a:p>
            <a:pPr marL="0" indent="0">
              <a:lnSpc>
                <a:spcPct val="200000"/>
              </a:lnSpc>
              <a:buNone/>
            </a:pPr>
            <a:r>
              <a:rPr lang="es-ES" sz="2400" cap="none" dirty="0"/>
              <a:t>8.- Generación de Informe de Ejemplo</a:t>
            </a:r>
          </a:p>
          <a:p>
            <a:pPr marL="0" indent="0">
              <a:buNone/>
            </a:pPr>
            <a:endParaRPr lang="es-ES" sz="2400" cap="none" dirty="0"/>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2"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b="1" u="sng" dirty="0">
                <a:solidFill>
                  <a:srgbClr val="FD9101"/>
                </a:solidFill>
              </a:rPr>
              <a:t>Demostración</a:t>
            </a:r>
          </a:p>
          <a:p>
            <a:endParaRPr lang="es-ES" sz="1350" dirty="0"/>
          </a:p>
          <a:p>
            <a:r>
              <a:rPr lang="es-ES" sz="1350" u="sng" dirty="0"/>
              <a:t>Conclusiones</a:t>
            </a:r>
          </a:p>
        </p:txBody>
      </p:sp>
    </p:spTree>
    <p:extLst>
      <p:ext uri="{BB962C8B-B14F-4D97-AF65-F5344CB8AC3E}">
        <p14:creationId xmlns:p14="http://schemas.microsoft.com/office/powerpoint/2010/main" val="2086795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dirty="0"/>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39958177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16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Conclusiones Técnicas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411383" y="1338140"/>
            <a:ext cx="6966170" cy="4339650"/>
          </a:xfrm>
          <a:prstGeom prst="rect">
            <a:avLst/>
          </a:prstGeom>
        </p:spPr>
        <p:txBody>
          <a:bodyPr wrap="square">
            <a:spAutoFit/>
          </a:bodyPr>
          <a:lstStyle/>
          <a:p>
            <a:pPr marL="285750" indent="-285750">
              <a:lnSpc>
                <a:spcPct val="150000"/>
              </a:lnSpc>
              <a:spcBef>
                <a:spcPts val="1800"/>
              </a:spcBef>
              <a:buFontTx/>
              <a:buChar char="-"/>
            </a:pPr>
            <a:r>
              <a:rPr lang="es-ES" sz="2400" dirty="0"/>
              <a:t>EPA Explorer, destinado a usuarios e investigadores que deseen profundizar en el análisis de datos</a:t>
            </a:r>
          </a:p>
          <a:p>
            <a:pPr marL="285750" indent="-285750">
              <a:lnSpc>
                <a:spcPct val="150000"/>
              </a:lnSpc>
              <a:spcBef>
                <a:spcPts val="1800"/>
              </a:spcBef>
              <a:buFontTx/>
              <a:buChar char="-"/>
            </a:pPr>
            <a:r>
              <a:rPr lang="es-ES" sz="2400" dirty="0"/>
              <a:t>Basado en técnicas de aprendizaje no supervisado</a:t>
            </a:r>
          </a:p>
          <a:p>
            <a:pPr marL="285750" indent="-285750">
              <a:lnSpc>
                <a:spcPct val="150000"/>
              </a:lnSpc>
              <a:spcBef>
                <a:spcPts val="1800"/>
              </a:spcBef>
              <a:buFontTx/>
              <a:buChar char="-"/>
            </a:pPr>
            <a:r>
              <a:rPr lang="es-ES" sz="2400" dirty="0"/>
              <a:t>Se ha conseguido una interfaz intuitiva y visual</a:t>
            </a:r>
          </a:p>
          <a:p>
            <a:pPr marL="285750" indent="-285750">
              <a:lnSpc>
                <a:spcPct val="150000"/>
              </a:lnSpc>
              <a:spcBef>
                <a:spcPts val="1800"/>
              </a:spcBef>
              <a:buFontTx/>
              <a:buChar char="-"/>
            </a:pPr>
            <a:r>
              <a:rPr lang="es-ES" sz="2400" dirty="0"/>
              <a:t>Descubrimiento y exploración de R y Shiny</a:t>
            </a:r>
          </a:p>
          <a:p>
            <a:pPr marL="285750" indent="-285750">
              <a:lnSpc>
                <a:spcPct val="150000"/>
              </a:lnSpc>
              <a:spcBef>
                <a:spcPts val="1800"/>
              </a:spcBef>
              <a:buFontTx/>
              <a:buChar char="-"/>
            </a:pPr>
            <a:r>
              <a:rPr lang="es-ES" sz="2400" dirty="0"/>
              <a:t>Selección y uso de metodologías adecuadas</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Trabajos Futuros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156488"/>
          </a:xfrm>
          <a:prstGeom prst="rect">
            <a:avLst/>
          </a:prstGeom>
        </p:spPr>
        <p:txBody>
          <a:bodyPr wrap="square">
            <a:spAutoFit/>
          </a:bodyPr>
          <a:lstStyle/>
          <a:p>
            <a:pPr marL="285750" indent="-285750">
              <a:lnSpc>
                <a:spcPct val="150000"/>
              </a:lnSpc>
              <a:spcBef>
                <a:spcPts val="1800"/>
              </a:spcBef>
              <a:buFontTx/>
              <a:buChar char="-"/>
            </a:pPr>
            <a:r>
              <a:rPr lang="es-ES" sz="2400" dirty="0"/>
              <a:t>Inclusión de otros algoritmos de aprendizaje máquina</a:t>
            </a:r>
          </a:p>
          <a:p>
            <a:pPr marL="285750" indent="-285750">
              <a:lnSpc>
                <a:spcPct val="150000"/>
              </a:lnSpc>
              <a:spcBef>
                <a:spcPts val="1800"/>
              </a:spcBef>
              <a:buFontTx/>
              <a:buChar char="-"/>
            </a:pPr>
            <a:r>
              <a:rPr lang="es-ES" sz="2400" dirty="0"/>
              <a:t>Inclusión de más tipos de informes</a:t>
            </a:r>
          </a:p>
          <a:p>
            <a:pPr marL="285750" indent="-285750">
              <a:lnSpc>
                <a:spcPct val="150000"/>
              </a:lnSpc>
              <a:spcBef>
                <a:spcPts val="1800"/>
              </a:spcBef>
              <a:buFontTx/>
              <a:buChar char="-"/>
            </a:pPr>
            <a:r>
              <a:rPr lang="es-ES" sz="2400" dirty="0"/>
              <a:t>Gestión de procesamiento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824416662"/>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26644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156488"/>
          </a:xfrm>
          <a:prstGeom prst="rect">
            <a:avLst/>
          </a:prstGeom>
        </p:spPr>
        <p:txBody>
          <a:bodyPr wrap="square">
            <a:spAutoFit/>
          </a:bodyPr>
          <a:lstStyle/>
          <a:p>
            <a:pPr marL="285750" indent="-285750">
              <a:lnSpc>
                <a:spcPct val="150000"/>
              </a:lnSpc>
              <a:spcBef>
                <a:spcPts val="1800"/>
              </a:spcBef>
              <a:buFontTx/>
              <a:buChar char="-"/>
            </a:pPr>
            <a:r>
              <a:rPr lang="es-ES" sz="2400" dirty="0"/>
              <a:t>Satisfacción por los objetivos cumplidos</a:t>
            </a:r>
          </a:p>
          <a:p>
            <a:pPr marL="285750" indent="-285750">
              <a:lnSpc>
                <a:spcPct val="150000"/>
              </a:lnSpc>
              <a:spcBef>
                <a:spcPts val="1800"/>
              </a:spcBef>
              <a:buFontTx/>
              <a:buChar char="-"/>
            </a:pPr>
            <a:r>
              <a:rPr lang="es-ES" sz="2400" dirty="0"/>
              <a:t>Aplicabilidad en el ámbito profesional</a:t>
            </a:r>
          </a:p>
          <a:p>
            <a:pPr marL="285750" indent="-285750">
              <a:lnSpc>
                <a:spcPct val="150000"/>
              </a:lnSpc>
              <a:spcBef>
                <a:spcPts val="1800"/>
              </a:spcBef>
              <a:buFontTx/>
              <a:buChar char="-"/>
            </a:pPr>
            <a:r>
              <a:rPr lang="es-ES" sz="2400" dirty="0"/>
              <a:t>Puesta en valor de la información</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b="1" u="sng" dirty="0">
                <a:solidFill>
                  <a:srgbClr val="FD9101"/>
                </a:solidFill>
              </a:rPr>
              <a:t>Conclusiones</a:t>
            </a:r>
          </a:p>
        </p:txBody>
      </p:sp>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b="1" dirty="0">
                <a:solidFill>
                  <a:srgbClr val="FD9101"/>
                </a:solidFill>
              </a:rPr>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a:latin typeface="Courier New" panose="02070309020205020404" pitchFamily="49" charset="0"/>
                <a:cs typeface="Courier New" panose="02070309020205020404" pitchFamily="49" charset="0"/>
              </a:rPr>
              <a:t>ui &lt;- fluidPage(</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sliderInput("num",</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max = 50,</a:t>
            </a:r>
          </a:p>
          <a:p>
            <a:r>
              <a:rPr lang="es-ES" sz="1400" b="1" dirty="0">
                <a:latin typeface="Courier New" panose="02070309020205020404" pitchFamily="49" charset="0"/>
                <a:cs typeface="Courier New" panose="02070309020205020404" pitchFamily="49" charset="0"/>
              </a:rPr>
              <a:t>              value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plotOutput("histPlot")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function(input,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output$histPlot &lt;- renderPlot({</a:t>
            </a:r>
          </a:p>
          <a:p>
            <a:r>
              <a:rPr lang="es-ES" sz="1400" b="1" dirty="0">
                <a:latin typeface="Courier New" panose="02070309020205020404" pitchFamily="49" charset="0"/>
                <a:cs typeface="Courier New" panose="02070309020205020404" pitchFamily="49" charset="0"/>
              </a:rPr>
              <a:t>      hist(rnorm(input$num))</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a16="http://schemas.microsoft.com/office/drawing/2014/main"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inapp. En el rmarkdown cambiar el texto por placeholder para hacer el análisis.</a:t>
            </a:r>
          </a:p>
          <a:p>
            <a:pPr marL="285750" indent="-285750">
              <a:spcBef>
                <a:spcPts val="1800"/>
              </a:spcBef>
              <a:buFontTx/>
              <a:buChar char="-"/>
            </a:pPr>
            <a:r>
              <a:rPr lang="es-ES" sz="2400" dirty="0"/>
              <a:t>Puff puff</a:t>
            </a:r>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b="1" dirty="0">
                <a:solidFill>
                  <a:srgbClr val="FD9101"/>
                </a:solidFill>
              </a:rPr>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MOTIVACIÓN</a:t>
            </a:r>
          </a:p>
        </p:txBody>
      </p:sp>
      <p:sp>
        <p:nvSpPr>
          <p:cNvPr id="11" name="Rectángulo 10">
            <a:extLst>
              <a:ext uri="{FF2B5EF4-FFF2-40B4-BE49-F238E27FC236}">
                <a16:creationId xmlns:a16="http://schemas.microsoft.com/office/drawing/2014/main" id="{974242C8-7D53-4777-BAFD-D39AE36DB37A}"/>
              </a:ext>
            </a:extLst>
          </p:cNvPr>
          <p:cNvSpPr/>
          <p:nvPr/>
        </p:nvSpPr>
        <p:spPr>
          <a:xfrm>
            <a:off x="3059723" y="1423869"/>
            <a:ext cx="8135816" cy="3831818"/>
          </a:xfrm>
          <a:prstGeom prst="rect">
            <a:avLst/>
          </a:prstGeom>
        </p:spPr>
        <p:txBody>
          <a:bodyPr wrap="square">
            <a:spAutoFit/>
          </a:bodyPr>
          <a:lstStyle/>
          <a:p>
            <a:pPr marL="285750" indent="-285750">
              <a:spcBef>
                <a:spcPts val="1800"/>
              </a:spcBef>
              <a:buFontTx/>
              <a:buChar char="-"/>
            </a:pPr>
            <a:r>
              <a:rPr lang="es-ES" sz="2400" dirty="0"/>
              <a:t>Este proyecto surge como particular de un grupo de investigación del área de economía de la UCA</a:t>
            </a:r>
          </a:p>
          <a:p>
            <a:pPr marL="285750" indent="-285750">
              <a:spcBef>
                <a:spcPts val="1800"/>
              </a:spcBef>
              <a:buFontTx/>
              <a:buChar char="-"/>
            </a:pPr>
            <a:endParaRPr lang="es-ES" sz="2400" dirty="0"/>
          </a:p>
          <a:p>
            <a:pPr marL="285750" indent="-285750">
              <a:spcBef>
                <a:spcPts val="1800"/>
              </a:spcBef>
              <a:buFontTx/>
              <a:buChar char="-"/>
            </a:pPr>
            <a:r>
              <a:rPr lang="es-ES" sz="2400" dirty="0"/>
              <a:t>Ofrecer ayuda en la interpretación y análisis de estos datos</a:t>
            </a:r>
          </a:p>
          <a:p>
            <a:pPr marL="285750" indent="-285750">
              <a:spcBef>
                <a:spcPts val="1800"/>
              </a:spcBef>
              <a:buFontTx/>
              <a:buChar char="-"/>
            </a:pPr>
            <a:endParaRPr lang="es-ES" sz="2400" dirty="0"/>
          </a:p>
          <a:p>
            <a:pPr marL="285750" indent="-285750">
              <a:spcBef>
                <a:spcPts val="1800"/>
              </a:spcBef>
              <a:buFontTx/>
              <a:buChar char="-"/>
            </a:pPr>
            <a:r>
              <a:rPr lang="es-ES" sz="2400" dirty="0"/>
              <a:t>Motivación: Facilitar el acceso a la información</a:t>
            </a:r>
          </a:p>
          <a:p>
            <a:pPr marL="285750" indent="-285750">
              <a:spcBef>
                <a:spcPts val="1800"/>
              </a:spcBef>
              <a:buFontTx/>
              <a:buChar char="-"/>
            </a:pPr>
            <a:endParaRPr lang="es-ES" sz="2400"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4"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356104871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2438400" y="1345833"/>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y procesar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intuitiva y amigable</a:t>
            </a:r>
          </a:p>
          <a:p>
            <a:pPr marL="285750" indent="-285750">
              <a:spcBef>
                <a:spcPts val="1800"/>
              </a:spcBef>
              <a:buFontTx/>
              <a:buChar char="-"/>
            </a:pPr>
            <a:endParaRPr lang="es-ES" dirty="0"/>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5"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Objetivos</a:t>
            </a:r>
          </a:p>
          <a:p>
            <a:pPr marL="108000" indent="-72000">
              <a:buFontTx/>
              <a:buChar char="-"/>
            </a:pPr>
            <a:r>
              <a:rPr lang="es-ES" sz="1250" dirty="0"/>
              <a:t>Antecedentes</a:t>
            </a:r>
          </a:p>
          <a:p>
            <a:pPr marL="108000" indent="-72000">
              <a:buFontTx/>
              <a:buChar char="-"/>
            </a:pPr>
            <a:r>
              <a:rPr lang="es-ES_tradnl" sz="1250" b="1" dirty="0">
                <a:solidFill>
                  <a:srgbClr val="FD9101"/>
                </a:solidFill>
              </a:rPr>
              <a:t>Objetivos</a:t>
            </a:r>
            <a:endParaRPr lang="es-ES" sz="1250" b="1" dirty="0">
              <a:solidFill>
                <a:srgbClr val="FD9101"/>
              </a:solidFill>
            </a:endParaRP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180104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0" indent="0">
              <a:lnSpc>
                <a:spcPct val="200000"/>
              </a:lnSpc>
              <a:buNone/>
            </a:pPr>
            <a:r>
              <a:rPr lang="es-ES" sz="2400" dirty="0"/>
              <a:t>1.	 Objetivos</a:t>
            </a:r>
          </a:p>
          <a:p>
            <a:pPr marL="0" indent="0">
              <a:lnSpc>
                <a:spcPct val="200000"/>
              </a:lnSpc>
              <a:buNone/>
            </a:pPr>
            <a:r>
              <a:rPr lang="es-ES" sz="2400" b="1" dirty="0">
                <a:solidFill>
                  <a:srgbClr val="FD9101"/>
                </a:solidFill>
                <a:effectLst>
                  <a:outerShdw blurRad="38100" dist="38100" dir="2700000" algn="tl">
                    <a:srgbClr val="000000">
                      <a:alpha val="43137"/>
                    </a:srgbClr>
                  </a:outerShdw>
                </a:effectLst>
              </a:rPr>
              <a:t>2.	Planificación</a:t>
            </a:r>
          </a:p>
          <a:p>
            <a:pPr marL="0" indent="0">
              <a:lnSpc>
                <a:spcPct val="200000"/>
              </a:lnSpc>
              <a:buNone/>
            </a:pPr>
            <a:r>
              <a:rPr lang="es-ES" sz="2400" dirty="0"/>
              <a:t>3.	Desarrollo del proyecto</a:t>
            </a:r>
          </a:p>
          <a:p>
            <a:pPr marL="0" indent="0">
              <a:lnSpc>
                <a:spcPct val="200000"/>
              </a:lnSpc>
              <a:buNone/>
            </a:pPr>
            <a:r>
              <a:rPr lang="es-ES" sz="2400" dirty="0"/>
              <a:t>4.	Demostración</a:t>
            </a:r>
          </a:p>
          <a:p>
            <a:pPr marL="0" indent="0">
              <a:lnSpc>
                <a:spcPct val="200000"/>
              </a:lnSpc>
              <a:buNone/>
            </a:pPr>
            <a:r>
              <a:rPr lang="es-ES" sz="2400" dirty="0"/>
              <a:t>5.	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3683384749"/>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66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fontScale="90000"/>
          </a:bodyPr>
          <a:lstStyle/>
          <a:p>
            <a:r>
              <a:rPr lang="es-ES" dirty="0"/>
              <a:t>Metodología de desarrollo Incremental</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D:\workarea\epa_explorer\mem\logo\logo epa explorer final.png">
            <a:extLst>
              <a:ext uri="{FF2B5EF4-FFF2-40B4-BE49-F238E27FC236}">
                <a16:creationId xmlns:a16="http://schemas.microsoft.com/office/drawing/2014/main"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t>Objetivos</a:t>
            </a:r>
          </a:p>
          <a:p>
            <a:pPr marL="108000" indent="-72000">
              <a:buFontTx/>
              <a:buChar char="-"/>
            </a:pPr>
            <a:r>
              <a:rPr lang="es-ES" sz="1250" dirty="0"/>
              <a:t>Antecedentes</a:t>
            </a:r>
          </a:p>
          <a:p>
            <a:pPr marL="108000" indent="-72000">
              <a:buFontTx/>
              <a:buChar char="-"/>
            </a:pPr>
            <a:r>
              <a:rPr lang="es-ES_tradnl" sz="1250" dirty="0"/>
              <a:t>Objetivos</a:t>
            </a:r>
            <a:endParaRPr lang="es-ES" sz="1250" dirty="0"/>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_tradnl" sz="1250" dirty="0"/>
              <a:t>Esp. de Requisitos</a:t>
            </a:r>
          </a:p>
          <a:p>
            <a:pPr marL="108000" indent="-72000">
              <a:buFontTx/>
              <a:buChar char="-"/>
            </a:pPr>
            <a:r>
              <a:rPr lang="es-ES_tradnl" sz="1250" dirty="0"/>
              <a:t>Análisis del Sistema</a:t>
            </a:r>
          </a:p>
          <a:p>
            <a:pPr marL="108000" indent="-72000">
              <a:buFontTx/>
              <a:buChar char="-"/>
            </a:pPr>
            <a:r>
              <a:rPr lang="es-ES_tradnl" sz="1250" dirty="0"/>
              <a:t>Diseño del Sistema</a:t>
            </a:r>
            <a:endParaRPr lang="es-ES" sz="1250" dirty="0"/>
          </a:p>
          <a:p>
            <a:pPr marL="108000" indent="-72000">
              <a:buFontTx/>
              <a:buChar char="-"/>
            </a:pPr>
            <a:r>
              <a:rPr lang="es-ES" sz="1250" dirty="0"/>
              <a:t>Tecnologías Empleadas</a:t>
            </a:r>
          </a:p>
          <a:p>
            <a:pPr marL="108000" indent="-72000">
              <a:buFontTx/>
              <a:buChar char="-"/>
            </a:pPr>
            <a:r>
              <a:rPr lang="es-ES" sz="1250" dirty="0"/>
              <a:t>Pruebas y Validación</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14268</TotalTime>
  <Words>5692</Words>
  <Application>Microsoft Office PowerPoint</Application>
  <PresentationFormat>Panorámica</PresentationFormat>
  <Paragraphs>1406</Paragraphs>
  <Slides>46</Slides>
  <Notes>46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46</vt:i4>
      </vt:variant>
    </vt:vector>
  </HeadingPairs>
  <TitlesOfParts>
    <vt:vector size="53"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Contenidos</vt:lpstr>
      <vt:lpstr>Encuesta de población activa</vt:lpstr>
      <vt:lpstr>Encuesta de población activa</vt:lpstr>
      <vt:lpstr>MOTIVACIÓN</vt:lpstr>
      <vt:lpstr>Objetivos</vt:lpstr>
      <vt:lpstr>Contenidos</vt:lpstr>
      <vt:lpstr>Metodología de desarrollo Incremental</vt:lpstr>
      <vt:lpstr>ETAPAS DE DESARROLLO</vt:lpstr>
      <vt:lpstr>PRESUPUESTO</vt:lpstr>
      <vt:lpstr>Contenidos</vt:lpstr>
      <vt:lpstr>REQUISITOS FUNCIONALES</vt:lpstr>
      <vt:lpstr>Encuesta de población activa</vt:lpstr>
      <vt:lpstr>Encuesta de población activa</vt:lpstr>
      <vt:lpstr>DESCRIPCION Funcional</vt:lpstr>
      <vt:lpstr>DESCRIPCION Funcional</vt:lpstr>
      <vt:lpstr>DESCRIPCION Funcional</vt:lpstr>
      <vt:lpstr>DESCRIPCION Funcional</vt:lpstr>
      <vt:lpstr>DESCRIPCIóN Funcional</vt:lpstr>
      <vt:lpstr>REQUISITOS NO FUNCIONALES</vt:lpstr>
      <vt:lpstr>CASOS de USO</vt:lpstr>
      <vt:lpstr>Modelo de comportamiento</vt:lpstr>
      <vt:lpstr>Modelo-VISTA-CONTROLADOR</vt:lpstr>
      <vt:lpstr>TECNOLOGIAS UTILIZADAS</vt:lpstr>
      <vt:lpstr>SHINY - Cliente-Servidor</vt:lpstr>
      <vt:lpstr>Pruebas y validación</vt:lpstr>
      <vt:lpstr>Pruebas y validación</vt:lpstr>
      <vt:lpstr>Contenidos</vt:lpstr>
      <vt:lpstr>Demostración - Guion</vt:lpstr>
      <vt:lpstr>Demostración - Guion</vt:lpstr>
      <vt:lpstr>Contenidos</vt:lpstr>
      <vt:lpstr>Presentación de PowerPoint</vt:lpstr>
      <vt:lpstr>Presentación de PowerPoint</vt:lpstr>
      <vt:lpstr>Presentación de PowerPoint</vt:lpstr>
      <vt:lpstr>Software de preparación, procesado y análisis de datos de la EPA</vt:lpstr>
      <vt:lpstr>BACKUPS</vt:lpstr>
      <vt:lpstr>Encuesta de población activa</vt:lpstr>
      <vt:lpstr>INTERFAZ VISUAL</vt:lpstr>
      <vt:lpstr>Shiny - ESTRUCTURA</vt:lpstr>
      <vt:lpstr>INTERFAZ VISUAL</vt:lpstr>
      <vt:lpstr>SHINY - Cliente-Servidor</vt:lpstr>
      <vt:lpstr>DESARROLLO</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931</cp:revision>
  <dcterms:created xsi:type="dcterms:W3CDTF">2017-03-06T15:44:40Z</dcterms:created>
  <dcterms:modified xsi:type="dcterms:W3CDTF">2017-10-04T19:07:48Z</dcterms:modified>
</cp:coreProperties>
</file>