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notesMasterIdLst>
    <p:notesMasterId r:id="rId48"/>
  </p:notesMasterIdLst>
  <p:handoutMasterIdLst>
    <p:handoutMasterId r:id="rId49"/>
  </p:handoutMasterIdLst>
  <p:sldIdLst>
    <p:sldId id="256" r:id="rId2"/>
    <p:sldId id="437" r:id="rId3"/>
    <p:sldId id="438" r:id="rId4"/>
    <p:sldId id="397" r:id="rId5"/>
    <p:sldId id="399" r:id="rId6"/>
    <p:sldId id="400" r:id="rId7"/>
    <p:sldId id="398" r:id="rId8"/>
    <p:sldId id="414" r:id="rId9"/>
    <p:sldId id="429" r:id="rId10"/>
    <p:sldId id="439" r:id="rId11"/>
    <p:sldId id="404" r:id="rId12"/>
    <p:sldId id="405" r:id="rId13"/>
    <p:sldId id="407" r:id="rId14"/>
    <p:sldId id="440" r:id="rId15"/>
    <p:sldId id="430" r:id="rId16"/>
    <p:sldId id="423" r:id="rId17"/>
    <p:sldId id="425" r:id="rId18"/>
    <p:sldId id="426" r:id="rId19"/>
    <p:sldId id="427" r:id="rId20"/>
    <p:sldId id="428" r:id="rId21"/>
    <p:sldId id="432" r:id="rId22"/>
    <p:sldId id="431" r:id="rId23"/>
    <p:sldId id="433" r:id="rId24"/>
    <p:sldId id="434" r:id="rId25"/>
    <p:sldId id="411" r:id="rId26"/>
    <p:sldId id="421" r:id="rId27"/>
    <p:sldId id="443" r:id="rId28"/>
    <p:sldId id="435" r:id="rId29"/>
    <p:sldId id="441" r:id="rId30"/>
    <p:sldId id="412" r:id="rId31"/>
    <p:sldId id="444" r:id="rId32"/>
    <p:sldId id="442" r:id="rId33"/>
    <p:sldId id="389" r:id="rId34"/>
    <p:sldId id="436" r:id="rId35"/>
    <p:sldId id="396" r:id="rId36"/>
    <p:sldId id="347" r:id="rId37"/>
    <p:sldId id="413" r:id="rId38"/>
    <p:sldId id="420" r:id="rId39"/>
    <p:sldId id="401" r:id="rId40"/>
    <p:sldId id="408" r:id="rId41"/>
    <p:sldId id="410" r:id="rId42"/>
    <p:sldId id="409" r:id="rId43"/>
    <p:sldId id="422" r:id="rId44"/>
    <p:sldId id="406" r:id="rId45"/>
    <p:sldId id="402" r:id="rId46"/>
    <p:sldId id="40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101"/>
    <a:srgbClr val="698CB8"/>
    <a:srgbClr val="FF0000"/>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9" autoAdjust="0"/>
    <p:restoredTop sz="81319" autoAdjust="0"/>
  </p:normalViewPr>
  <p:slideViewPr>
    <p:cSldViewPr snapToGrid="0">
      <p:cViewPr varScale="1">
        <p:scale>
          <a:sx n="93" d="100"/>
          <a:sy n="93" d="100"/>
        </p:scale>
        <p:origin x="102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05/10/2017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05/10/2017</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 el permiso del tribunal procedo a la lectura de mi proyecto de fin de carrera “Software de Preparación, Procesado y Análisis de datos de la EPA”, realizada con la ayuda de los tutores Elisa Guerrero Vázquez y Andrés Yáñez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Hablando de la planificación del proyecto,</a:t>
            </a:r>
            <a:r>
              <a:rPr lang="es-ES" baseline="0" dirty="0"/>
              <a:t> en concreto de la metodología de desarrollo utilizada, se ha optado por un modelo de desarrollo de tipo incremental. Este se caracteriza por definir una serie de iteraciones donde al final de cada una se obtiene una versión funcional de la aplicación con un conjunto concreto de funcionalidad.</a:t>
            </a:r>
          </a:p>
          <a:p>
            <a:endParaRPr lang="es-ES_tradnl" baseline="0" dirty="0"/>
          </a:p>
          <a:p>
            <a:r>
              <a:rPr lang="es-ES_tradnl" baseline="0" dirty="0"/>
              <a:t>Este modelo parece adecuado para nuestro proyecto en cuestión, al estar planteado como un conjunto de herramientas aparentemente independientes sobre un mismo conjunto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38163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En esta</a:t>
            </a:r>
            <a:r>
              <a:rPr lang="es-ES_tradnl" baseline="0" dirty="0"/>
              <a:t> podemos observar tanto las iteraciones definidas, como una relación del tiempo estimado para el desarrollo para cada iteración así como su desviación real. Se observan ciertas desviaciones importantes al inicio del proyecto por el tiempo invertido en el inicio a estudiar las tecnologías utilizadas.</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2412937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una estimación de costes del proyecto, incluyendo la infraestructura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Entrando en una descripción de las funciones de la herramienta</a:t>
            </a:r>
            <a:r>
              <a:rPr lang="es-ES" baseline="0" dirty="0"/>
              <a:t> empezamos con la entrada de datos a la misma.</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1365530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clustering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1041028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clustering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3419653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clustering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418881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clustering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209968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dirty="0"/>
              <a:t>El Modelo: Es la representación de la información con la cual el sistema opera, por lo tanto gestiona todos los accesos a dicha información, tanto consultas como actualizaciones, implementando también los privilegios de acceso que se hayan descrito en las especificaciones de la aplicación (lógica de negocio). Envía a la 'vista' aquella parte de la información que en cada momento se le solicita para que sea mostrada (típicamente a un usuario). Las peticiones de acceso o manipulación de información llegan al 'modelo' a través del 'controlador'.12​</a:t>
            </a:r>
          </a:p>
          <a:p>
            <a:pPr marL="171450" indent="-171450">
              <a:buFont typeface="Arial" panose="020B0604020202020204" pitchFamily="34" charset="0"/>
              <a:buChar char="•"/>
            </a:pPr>
            <a:r>
              <a:rPr lang="es-ES" dirty="0"/>
              <a:t>El Controlador: Responde a eventos (usualmente acciones del usuario) e invoca peticiones al 'modelo' cuando se hace alguna solicitud sobre la información (por ejemplo, editar un documento o un registro en una base de datos). También puede enviar comandos a su 'vista' asociada si se solicita un cambio en la forma en que se presenta el 'modelo' (por ejemplo, desplazamiento o </a:t>
            </a:r>
            <a:r>
              <a:rPr lang="es-ES" dirty="0" err="1"/>
              <a:t>scroll</a:t>
            </a:r>
            <a:r>
              <a:rPr lang="es-ES" dirty="0"/>
              <a:t> por un documento o por los diferentes registros de una base de datos), por tanto se podría decir que el 'controlador' hace de intermediario entre la 'vista' y el 'modelo' (véase Middleware).</a:t>
            </a:r>
          </a:p>
          <a:p>
            <a:pPr marL="171450" indent="-171450">
              <a:buFont typeface="Arial" panose="020B0604020202020204" pitchFamily="34" charset="0"/>
              <a:buChar char="•"/>
            </a:pPr>
            <a:r>
              <a:rPr lang="es-ES" dirty="0"/>
              <a:t>La Vista: Presenta el 'modelo' (información y lógica de negocio) en un formato adecuado para interactuar (usualmente la interfaz de usuario), por tanto requiere de dicho 'modelo' la información que debe representar como salida.</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Se plantea el uso de R por</a:t>
            </a:r>
            <a:r>
              <a:rPr lang="es-ES_tradnl" baseline="0" dirty="0"/>
              <a:t> su creciente </a:t>
            </a:r>
            <a:r>
              <a:rPr lang="es-ES" dirty="0"/>
              <a:t>popularidad en el campo de la computación estadística y sus motores de visualización gráfica.</a:t>
            </a:r>
          </a:p>
          <a:p>
            <a:endParaRPr lang="es-ES" dirty="0"/>
          </a:p>
          <a:p>
            <a:r>
              <a:rPr lang="es-ES" dirty="0"/>
              <a:t>R</a:t>
            </a:r>
            <a:r>
              <a:rPr lang="es-ES" baseline="0" dirty="0"/>
              <a:t> es extensible a través de paquetes desarrollados por la comunidad, de los cuales en este proyecto usamos varios de ellos en este proyecto.</a:t>
            </a:r>
          </a:p>
          <a:p>
            <a:endParaRPr lang="es-ES_tradnl" baseline="0" dirty="0"/>
          </a:p>
          <a:p>
            <a:r>
              <a:rPr lang="es-ES_tradnl" baseline="0" dirty="0"/>
              <a:t>Como entorno de desarrollo hemos seleccionado Rstudio por su integración con muchos de los paquetes mas conocidos de R.</a:t>
            </a:r>
          </a:p>
          <a:p>
            <a:endParaRPr lang="es-ES_tradnl" baseline="0" dirty="0"/>
          </a:p>
          <a:p>
            <a:r>
              <a:rPr lang="es-ES_tradnl" baseline="0" dirty="0"/>
              <a:t>Para el almacenamiento de los datos de la EPA hacemos uso de una base de datos SQLite.</a:t>
            </a:r>
          </a:p>
          <a:p>
            <a:endParaRPr lang="es-ES_tradnl" baseline="0" dirty="0"/>
          </a:p>
          <a:p>
            <a:r>
              <a:rPr lang="es-ES_tradnl" baseline="0" dirty="0"/>
              <a:t>Y como sistema de control de versiones de fichero usamos git.</a:t>
            </a:r>
            <a:endParaRPr lang="es-ES" baseline="0" dirty="0"/>
          </a:p>
          <a:p>
            <a:endParaRPr lang="es-ES_tradnl" baseline="0" dirty="0"/>
          </a:p>
          <a:p>
            <a:endParaRPr lang="es-ES_tradnl" baseline="0" dirty="0"/>
          </a:p>
          <a:p>
            <a:endParaRPr lang="es-ES_tradnl" baseline="0" dirty="0"/>
          </a:p>
          <a:p>
            <a:endParaRPr lang="es-ES" dirty="0"/>
          </a:p>
          <a:p>
            <a:r>
              <a:rPr lang="es-ES" dirty="0"/>
              <a:t>Como entorno de desarrollo se ha elegido RStudio [8], debido a su integración con paquetes de uso muy extendido de R, como pueden ser Shiny o RMarkdown.</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autocontenida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RStudio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25</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En concreto,</a:t>
            </a:r>
            <a:r>
              <a:rPr lang="es-ES_tradnl" baseline="0" dirty="0"/>
              <a:t> dentro de los paquetes de R utilizados destaca Shiny.</a:t>
            </a:r>
          </a:p>
          <a:p>
            <a:endParaRPr lang="es-ES_tradnl" baseline="0" dirty="0"/>
          </a:p>
          <a:p>
            <a:r>
              <a:rPr lang="es-ES_tradnl" baseline="0" dirty="0"/>
              <a:t>Shiny es un framework que nos permite definir en R por un lado una interfaz web de usuario y por otro la lógica de como reaccionará la aplicación a las acciones del usuario.</a:t>
            </a:r>
          </a:p>
          <a:p>
            <a:endParaRPr lang="es-ES_tradnl" baseline="0" dirty="0"/>
          </a:p>
          <a:p>
            <a:r>
              <a:rPr lang="es-ES_tradnl" baseline="0" dirty="0"/>
              <a:t>De esta forma, una aplicación escrita con Shiny permanece en ejecución en un equipo que hace de servidor, accesible a través de un navegador web.</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26</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	Las pruebas de caja blanca se centran en la implementación del programa para selección de casos de prueba. Es lo que llamamos enfoque estructural.</a:t>
            </a:r>
          </a:p>
          <a:p>
            <a:r>
              <a:rPr lang="es-ES" dirty="0"/>
              <a:t>•	Las pruebas de caja negra se centran en lo que se espera de cada parte. Se suministran datos de entrada y se estudia la salida sin preocupar que hace por dentro el módulo. Este tipo de pruebas se apoya en la especificación de requisitos. A diferencia de la caja blanca, este se conoce como enfoque funcional.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27</a:t>
            </a:fld>
            <a:endParaRPr lang="es-ES" dirty="0"/>
          </a:p>
        </p:txBody>
      </p:sp>
    </p:spTree>
    <p:extLst>
      <p:ext uri="{BB962C8B-B14F-4D97-AF65-F5344CB8AC3E}">
        <p14:creationId xmlns:p14="http://schemas.microsoft.com/office/powerpoint/2010/main" val="49258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En concreto,</a:t>
            </a:r>
            <a:r>
              <a:rPr lang="es-ES_tradnl" baseline="0" dirty="0"/>
              <a:t> dentro de los paquetes de R utilizados destaca Shiny.</a:t>
            </a:r>
          </a:p>
          <a:p>
            <a:endParaRPr lang="es-ES_tradnl" baseline="0" dirty="0"/>
          </a:p>
          <a:p>
            <a:r>
              <a:rPr lang="es-ES_tradnl" baseline="0" dirty="0"/>
              <a:t>Shiny es un framework que nos permite definir en R por un lado una interfaz web de usuario y por otro la lógica de como reaccionará la aplicación a las acciones del usuario.</a:t>
            </a:r>
          </a:p>
          <a:p>
            <a:endParaRPr lang="es-ES_tradnl" baseline="0" dirty="0"/>
          </a:p>
          <a:p>
            <a:r>
              <a:rPr lang="es-ES_tradnl" baseline="0" dirty="0"/>
              <a:t>De esta forma, una aplicación escrita con Shiny permanece en ejecución en un equipo que hace de servidor, accesible a través de un navegador web.</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28</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29</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a:p>
            <a:r>
              <a:rPr lang="es-ES" dirty="0"/>
              <a:t>DEMO:</a:t>
            </a:r>
          </a:p>
          <a:p>
            <a:endParaRPr lang="es-ES" dirty="0"/>
          </a:p>
          <a:p>
            <a:r>
              <a:rPr lang="es-ES" dirty="0"/>
              <a:t>1.- Actualizar para incluir el trimestre 2017T2.</a:t>
            </a:r>
          </a:p>
          <a:p>
            <a:endParaRPr lang="es-ES" dirty="0"/>
          </a:p>
          <a:p>
            <a:r>
              <a:rPr lang="es-ES" dirty="0"/>
              <a:t>2.- ¿Distribución de la cantidad de meses desde la renovación del contrato?</a:t>
            </a:r>
          </a:p>
          <a:p>
            <a:r>
              <a:rPr lang="es-ES" dirty="0"/>
              <a:t>    ¿Como varia el numero de horas pactadas por contrato entre hombres y mujeres?</a:t>
            </a:r>
          </a:p>
          <a:p>
            <a:r>
              <a:rPr lang="es-ES" dirty="0"/>
              <a:t>    ¿Diferencias entre la edad de fin de estudios dependiendo del nivel de estudio?</a:t>
            </a:r>
          </a:p>
          <a:p>
            <a:endParaRPr lang="es-ES" dirty="0"/>
          </a:p>
          <a:p>
            <a:r>
              <a:rPr lang="es-ES" dirty="0"/>
              <a:t>3.- Dos variables: ¿Comparar Horas pactadas con horas que desearía trabajar?</a:t>
            </a:r>
          </a:p>
          <a:p>
            <a:endParaRPr lang="es-ES" dirty="0"/>
          </a:p>
          <a:p>
            <a:r>
              <a:rPr lang="es-ES" dirty="0"/>
              <a:t>?.- Generar nota de prensa del periodo 2016T3.</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30</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a:p>
            <a:r>
              <a:rPr lang="es-ES" dirty="0"/>
              <a:t>DEMO:</a:t>
            </a:r>
          </a:p>
          <a:p>
            <a:endParaRPr lang="es-ES" dirty="0"/>
          </a:p>
          <a:p>
            <a:r>
              <a:rPr lang="es-ES" dirty="0"/>
              <a:t>1.- Actualizar para incluir el trimestre 2017T2.</a:t>
            </a:r>
          </a:p>
          <a:p>
            <a:endParaRPr lang="es-ES" dirty="0"/>
          </a:p>
          <a:p>
            <a:r>
              <a:rPr lang="es-ES" dirty="0"/>
              <a:t>2.- ¿Distribución de la cantidad de meses desde la renovación del contrato?</a:t>
            </a:r>
          </a:p>
          <a:p>
            <a:r>
              <a:rPr lang="es-ES" dirty="0"/>
              <a:t>    ¿Como varia el numero de horas pactadas por contrato entre hombres y mujeres?</a:t>
            </a:r>
          </a:p>
          <a:p>
            <a:r>
              <a:rPr lang="es-ES" dirty="0"/>
              <a:t>    ¿Diferencias entre la edad de fin de estudios dependiendo del nivel de estudio?</a:t>
            </a:r>
          </a:p>
          <a:p>
            <a:endParaRPr lang="es-ES" dirty="0"/>
          </a:p>
          <a:p>
            <a:r>
              <a:rPr lang="es-ES" dirty="0"/>
              <a:t>3.- Dos variables: ¿Comparar Horas pactadas con horas que desearía trabajar?</a:t>
            </a:r>
          </a:p>
          <a:p>
            <a:endParaRPr lang="es-ES" dirty="0"/>
          </a:p>
          <a:p>
            <a:r>
              <a:rPr lang="es-ES" dirty="0"/>
              <a:t>?.- Generar nota de prensa del periodo 2016T3.</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31</a:t>
            </a:fld>
            <a:endParaRPr lang="es-ES" dirty="0"/>
          </a:p>
        </p:txBody>
      </p:sp>
    </p:spTree>
    <p:extLst>
      <p:ext uri="{BB962C8B-B14F-4D97-AF65-F5344CB8AC3E}">
        <p14:creationId xmlns:p14="http://schemas.microsoft.com/office/powerpoint/2010/main" val="1037482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285750" indent="-285750">
              <a:spcBef>
                <a:spcPts val="1800"/>
              </a:spcBef>
              <a:buFontTx/>
              <a:buChar char="-"/>
            </a:pPr>
            <a:r>
              <a:rPr lang="es-ES" sz="1200" dirty="0"/>
              <a:t>Presentado EPA Explorer, un programa para procesado, análisis, ...</a:t>
            </a:r>
          </a:p>
          <a:p>
            <a:pPr marL="285750" indent="-285750">
              <a:spcBef>
                <a:spcPts val="1800"/>
              </a:spcBef>
              <a:buFontTx/>
              <a:buChar char="-"/>
            </a:pPr>
            <a:r>
              <a:rPr lang="es-ES" sz="1200" dirty="0"/>
              <a:t>Recuerdo de motivación: destinado a equipos de investigación, gente que quiera profundizas, etc etc.</a:t>
            </a:r>
          </a:p>
          <a:p>
            <a:pPr marL="285750" indent="-285750">
              <a:spcBef>
                <a:spcPts val="1800"/>
              </a:spcBef>
              <a:buFontTx/>
              <a:buChar char="-"/>
            </a:pPr>
            <a:r>
              <a:rPr lang="es-ES" sz="1200" dirty="0"/>
              <a:t>Interfaz intuitiva, etc</a:t>
            </a:r>
          </a:p>
          <a:p>
            <a:pPr marL="285750" indent="-285750">
              <a:spcBef>
                <a:spcPts val="1800"/>
              </a:spcBef>
              <a:buFontTx/>
              <a:buChar char="-"/>
            </a:pPr>
            <a:r>
              <a:rPr lang="es-ES" sz="1200" dirty="0"/>
              <a:t>Se ha intentado dar un enfoque muy visual que ayude al análisis de los datos.</a:t>
            </a:r>
          </a:p>
          <a:p>
            <a:pPr marL="285750" indent="-285750">
              <a:spcBef>
                <a:spcPts val="1800"/>
              </a:spcBef>
              <a:buFontTx/>
              <a:buChar char="-"/>
            </a:pPr>
            <a:r>
              <a:rPr lang="es-ES" sz="1200" dirty="0"/>
              <a:t>Valoración sobre las tecnologías</a:t>
            </a:r>
          </a:p>
          <a:p>
            <a:pPr marL="285750" indent="-285750">
              <a:spcBef>
                <a:spcPts val="1800"/>
              </a:spcBef>
              <a:buFontTx/>
              <a:buChar char="-"/>
            </a:pPr>
            <a:r>
              <a:rPr lang="es-ES" sz="1200" dirty="0"/>
              <a:t>Valoración sobre las metodología, ha sido acertado por que tal</a:t>
            </a:r>
            <a:endParaRPr lang="es-ES" sz="1200" u="sng" dirty="0"/>
          </a:p>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33</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34</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35</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36</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37</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a:t>
            </a:r>
            <a:r>
              <a:rPr lang="es-ES" baseline="0" dirty="0"/>
              <a:t> ilustrar el funcionamiento de Shiny mostramos en el siguiente ejemplo…</a:t>
            </a:r>
            <a:endParaRPr lang="es-ES" dirty="0"/>
          </a:p>
          <a:p>
            <a:endParaRPr lang="es-ES" dirty="0"/>
          </a:p>
          <a:p>
            <a:r>
              <a:rPr lang="es-ES" dirty="0"/>
              <a:t>facilitar la estructura cliente servidor se ha utilizado el framework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38</a:t>
            </a:fld>
            <a:endParaRPr lang="es-ES" dirty="0"/>
          </a:p>
        </p:txBody>
      </p:sp>
    </p:spTree>
    <p:extLst>
      <p:ext uri="{BB962C8B-B14F-4D97-AF65-F5344CB8AC3E}">
        <p14:creationId xmlns:p14="http://schemas.microsoft.com/office/powerpoint/2010/main" val="3210092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39</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Para empezar, para poner un poco en contexto, hablaremos de la encuesta de población activa (o EPA).</a:t>
            </a:r>
          </a:p>
          <a:p>
            <a:endParaRPr lang="es-ES_tradnl"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Esta Encuesta,</a:t>
            </a:r>
            <a:r>
              <a:rPr lang="es-ES_tradnl" baseline="0" dirty="0"/>
              <a:t> elaborada por el Instituto Nacional de Estadística, es un estudio destinado a capturar datos sobre el mercado de trabajo. </a:t>
            </a:r>
            <a:r>
              <a:rPr lang="es-ES" sz="1200" kern="1200" dirty="0">
                <a:solidFill>
                  <a:schemeClr val="tx1"/>
                </a:solidFill>
                <a:effectLst/>
                <a:latin typeface="+mn-lt"/>
                <a:ea typeface="+mn-ea"/>
                <a:cs typeface="+mn-cs"/>
              </a:rPr>
              <a:t>Los datos se recogen con periodicidad trimestral mediante entrevista personal o telefónica, y s</a:t>
            </a:r>
            <a:r>
              <a:rPr lang="es-ES_tradnl" baseline="0" dirty="0"/>
              <a:t>e utiliza principalmente para calcular la tasa de desempleo. Este seria un ejemplo de información extraída de la EPA</a:t>
            </a:r>
            <a:endParaRPr lang="es-ES" dirty="0"/>
          </a:p>
          <a:p>
            <a:endParaRPr lang="es-ES" dirty="0"/>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40</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Shiny se compone de varios ficheros de código fuente (scripts), donde destacan principalmente dos de ellos:</a:t>
            </a:r>
          </a:p>
          <a:p>
            <a:pPr marL="171450" lvl="0" indent="-171450">
              <a:buFontTx/>
              <a:buChar char="-"/>
            </a:pPr>
            <a:r>
              <a:rPr lang="es-ES" sz="1200" kern="1200" dirty="0">
                <a:solidFill>
                  <a:schemeClr val="tx1"/>
                </a:solidFill>
                <a:effectLst/>
                <a:latin typeface="+mn-lt"/>
                <a:ea typeface="+mn-ea"/>
                <a:cs typeface="+mn-cs"/>
              </a:rPr>
              <a:t>ui.R: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a:solidFill>
                  <a:schemeClr val="tx1"/>
                </a:solidFill>
                <a:effectLst/>
                <a:latin typeface="+mn-lt"/>
                <a:ea typeface="+mn-ea"/>
                <a:cs typeface="+mn-cs"/>
              </a:rPr>
              <a:t>server.R: Script de servidor. Correspondiendo a la parte Modelo del patrón MVC, el fichero server.R contiene los distintos scripts que serán ejecutados de forma reactiva a las acciones del usuario sobre la interfaz. Shiny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framework.</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41</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el siguiente ejemplo vemos por ejemplo la vista de Exploración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42</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clustering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43</a:t>
            </a:fld>
            <a:endParaRPr lang="es-ES" dirty="0"/>
          </a:p>
        </p:txBody>
      </p:sp>
    </p:spTree>
    <p:extLst>
      <p:ext uri="{BB962C8B-B14F-4D97-AF65-F5344CB8AC3E}">
        <p14:creationId xmlns:p14="http://schemas.microsoft.com/office/powerpoint/2010/main" val="1347454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44</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framework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45</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Shiny gestionará las sesiones de R (o workers)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46</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El INE ofrece en su web una herramienta simple de análisis</a:t>
            </a:r>
            <a:r>
              <a:rPr lang="es-ES_tradnl" baseline="0" dirty="0"/>
              <a:t> de datos para Windows llamada PC-Axis. Esta herramienta se limita a presentar tablas y gráficos simples, pensado principalmente para terminar volcando los datos en una Excel.</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El INE publica de forma trimestral la</a:t>
            </a:r>
            <a:r>
              <a:rPr lang="es-ES_tradnl" baseline="0" dirty="0"/>
              <a:t> información recogida en el EPA en ficheros de texto plano en forma de tabla, donde cada file supone a un encuestado y las columnas corresponderían a las respuestas de dicho encuestado en la encuesta.</a:t>
            </a:r>
            <a:endParaRPr lang="es-ES_tradnl" dirty="0"/>
          </a:p>
          <a:p>
            <a:endParaRPr lang="es-ES_tradnl" dirty="0"/>
          </a:p>
          <a:p>
            <a:r>
              <a:rPr lang="es-ES_tradnl" dirty="0"/>
              <a:t>Para trabajar con estos datos,</a:t>
            </a:r>
            <a:r>
              <a:rPr lang="es-ES_tradnl" baseline="0" dirty="0"/>
              <a:t> la herramienta debe ser capaz de interpretar la información coleccionada en estos ficheros así como realizar ciertas operaciones de normalizado.</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Para realizar esta interpretación</a:t>
            </a:r>
            <a:r>
              <a:rPr lang="es-ES_tradnl" baseline="0" dirty="0"/>
              <a:t> tomaremos como entrada la guía de interpretación de dichos datos disponible en la web del INE.</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2628330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Picture 2" descr="\\DROBO-FS\QuickDrops\JB\PPTX NG\Droplets\LightingOverlay.png">
            <a:extLst>
              <a:ext uri="{FF2B5EF4-FFF2-40B4-BE49-F238E27FC236}">
                <a16:creationId xmlns:a16="http://schemas.microsoft.com/office/drawing/2014/main" id="{BB2D9638-EDAA-452D-B8E9-76EDB852D265}"/>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7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773916EC-B53F-4095-9EDD-26FC18F0654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E59FC717-03B1-4EF9-8C14-64CCC0F5C5FD}"/>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9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2" descr="\\DROBO-FS\QuickDrops\JB\PPTX NG\Droplets\LightingOverlay.png">
            <a:extLst>
              <a:ext uri="{FF2B5EF4-FFF2-40B4-BE49-F238E27FC236}">
                <a16:creationId xmlns:a16="http://schemas.microsoft.com/office/drawing/2014/main" id="{BCD924DC-8B74-4338-A94A-1C7FABD6244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287775C8-476D-453C-A5B5-DC48C825545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2" descr="\\DROBO-FS\QuickDrops\JB\PPTX NG\Droplets\LightingOverlay.png">
            <a:extLst>
              <a:ext uri="{FF2B5EF4-FFF2-40B4-BE49-F238E27FC236}">
                <a16:creationId xmlns:a16="http://schemas.microsoft.com/office/drawing/2014/main" id="{B4051DFC-68E6-4EAE-9204-D15EC9C64AE4}"/>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4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2" descr="\\DROBO-FS\QuickDrops\JB\PPTX NG\Droplets\LightingOverlay.png">
            <a:extLst>
              <a:ext uri="{FF2B5EF4-FFF2-40B4-BE49-F238E27FC236}">
                <a16:creationId xmlns:a16="http://schemas.microsoft.com/office/drawing/2014/main" id="{262D40C3-2F55-45C0-9D33-68B4872A0C7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1DE70837-6AB2-4EB4-95FE-1788667BFBB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4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0" name="Picture 2" descr="\\DROBO-FS\QuickDrops\JB\PPTX NG\Droplets\LightingOverlay.png">
            <a:extLst>
              <a:ext uri="{FF2B5EF4-FFF2-40B4-BE49-F238E27FC236}">
                <a16:creationId xmlns:a16="http://schemas.microsoft.com/office/drawing/2014/main" id="{A7263DB3-5F45-4A4E-A63B-2A39A8C2D96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Droplets-SD-Content-R1d.png">
            <a:extLst>
              <a:ext uri="{FF2B5EF4-FFF2-40B4-BE49-F238E27FC236}">
                <a16:creationId xmlns:a16="http://schemas.microsoft.com/office/drawing/2014/main" id="{5CB1D05B-5BA2-435D-8EC2-C6382F45EF4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06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4AE98F2D-F613-4F2A-BEA5-5E73007DD25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10/5/2017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E64C476D-6EA0-4DD8-BFD8-04539BCA98C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AC113B1-0728-4CFA-9FD0-6F086F28038F}"/>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5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10/5/2017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1" name="Picture 2" descr="\\DROBO-FS\QuickDrops\JB\PPTX NG\Droplets\LightingOverlay.png">
            <a:extLst>
              <a:ext uri="{FF2B5EF4-FFF2-40B4-BE49-F238E27FC236}">
                <a16:creationId xmlns:a16="http://schemas.microsoft.com/office/drawing/2014/main" id="{9F483685-90B5-46AE-8B86-502564A856D6}"/>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10/5/2017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Picture 2" descr="\\DROBO-FS\QuickDrops\JB\PPTX NG\Droplets\LightingOverlay.png">
            <a:extLst>
              <a:ext uri="{FF2B5EF4-FFF2-40B4-BE49-F238E27FC236}">
                <a16:creationId xmlns:a16="http://schemas.microsoft.com/office/drawing/2014/main" id="{3B652FAF-E18A-44B8-8571-1CFE72785B2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1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884882-FB12-4BC8-9960-9AD8104D7FAE}" type="datetimeFigureOut">
              <a:rPr lang="en-US" smtClean="0"/>
              <a:t>10/5/2017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Picture 2" descr="\\DROBO-FS\QuickDrops\JB\PPTX NG\Droplets\LightingOverlay.png">
            <a:extLst>
              <a:ext uri="{FF2B5EF4-FFF2-40B4-BE49-F238E27FC236}">
                <a16:creationId xmlns:a16="http://schemas.microsoft.com/office/drawing/2014/main" id="{7C6D86A9-83AE-489A-803C-E561AE2AA21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6BB96B7D-248E-491E-840E-F7EFDFC8D28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0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10/5/2017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6B66F00-0400-47C9-9E89-88DE2A513FF0}"/>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10/5/2017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dirty="0"/>
              <a:t>
              </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985744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65386" y="1922117"/>
            <a:ext cx="9530860" cy="2509213"/>
          </a:xfrm>
        </p:spPr>
        <p:txBody>
          <a:bodyPr>
            <a:normAutofit/>
          </a:bodyPr>
          <a:lstStyle/>
          <a:p>
            <a:r>
              <a:rPr lang="es-ES" sz="3600" dirty="0"/>
              <a:t>Software de preparación, procesado y análisis de datos de la EPA</a:t>
            </a:r>
          </a:p>
        </p:txBody>
      </p:sp>
      <p:sp>
        <p:nvSpPr>
          <p:cNvPr id="3" name="Subtítulo 2"/>
          <p:cNvSpPr>
            <a:spLocks noGrp="1"/>
          </p:cNvSpPr>
          <p:nvPr>
            <p:ph type="subTitle" idx="1"/>
          </p:nvPr>
        </p:nvSpPr>
        <p:spPr>
          <a:xfrm>
            <a:off x="1804533" y="4343400"/>
            <a:ext cx="8689976" cy="1371599"/>
          </a:xfrm>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4491738" y="5042493"/>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a16="http://schemas.microsoft.com/office/drawing/2014/main" id="{9719150C-A15C-468E-9E6D-794A35485442}"/>
              </a:ext>
            </a:extLst>
          </p:cNvPr>
          <p:cNvSpPr txBox="1">
            <a:spLocks/>
          </p:cNvSpPr>
          <p:nvPr/>
        </p:nvSpPr>
        <p:spPr>
          <a:xfrm>
            <a:off x="8411197" y="55396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a:solidFill>
                  <a:schemeClr val="tx1">
                    <a:lumMod val="95000"/>
                  </a:schemeClr>
                </a:solidFill>
              </a:rPr>
              <a:t>Tutores</a:t>
            </a:r>
          </a:p>
          <a:p>
            <a:r>
              <a:rPr lang="es-ES" dirty="0">
                <a:solidFill>
                  <a:schemeClr val="tx1">
                    <a:lumMod val="95000"/>
                  </a:schemeClr>
                </a:solidFill>
              </a:rPr>
              <a:t>Dª. Elisa Guerrero Vázquez</a:t>
            </a:r>
          </a:p>
          <a:p>
            <a:r>
              <a:rPr lang="es-ES" dirty="0">
                <a:solidFill>
                  <a:schemeClr val="tx1">
                    <a:lumMod val="95000"/>
                  </a:schemeClr>
                </a:solidFill>
              </a:rPr>
              <a:t>D. Andrés Yáñez Escolano</a:t>
            </a:r>
          </a:p>
        </p:txBody>
      </p:sp>
      <p:pic>
        <p:nvPicPr>
          <p:cNvPr id="8"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558" y="910723"/>
            <a:ext cx="5109939" cy="268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96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683384749"/>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6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979716-BB6B-4225-849C-BBCF6D95E2B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fontScale="90000"/>
          </a:bodyPr>
          <a:lstStyle/>
          <a:p>
            <a:r>
              <a:rPr lang="es-ES" dirty="0"/>
              <a:t>Metodología de desarrollo Incremental</a:t>
            </a:r>
          </a:p>
        </p:txBody>
      </p:sp>
      <p:pic>
        <p:nvPicPr>
          <p:cNvPr id="12" name="Imagen 11" descr="http://3.bp.blogspot.com/-ODVA-vjGrKU/VCD0aPHTrlI/AAAAAAAAAF8/cQ6kgjSO8Xc/s1600/Modelo%2BIterativo.png">
            <a:extLst>
              <a:ext uri="{FF2B5EF4-FFF2-40B4-BE49-F238E27FC236}">
                <a16:creationId xmlns:a16="http://schemas.microsoft.com/office/drawing/2014/main" id="{B70E04E2-3808-41D5-8434-113EE5C7C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278" y="1596408"/>
            <a:ext cx="9982200" cy="3411765"/>
          </a:xfrm>
          <a:prstGeom prst="rect">
            <a:avLst/>
          </a:prstGeom>
          <a:noFill/>
          <a:ln>
            <a:noFill/>
          </a:ln>
        </p:spPr>
      </p:pic>
      <p:sp>
        <p:nvSpPr>
          <p:cNvPr id="10" name="Rectángulo 9">
            <a:extLst>
              <a:ext uri="{FF2B5EF4-FFF2-40B4-BE49-F238E27FC236}">
                <a16:creationId xmlns:a16="http://schemas.microsoft.com/office/drawing/2014/main" id="{BC60AC0D-4196-43F8-9BC3-1CBB0A77BF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4E42434B-C29D-4CA6-913B-EF6D13D4550E}"/>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7517955D-E128-4CEE-B04B-EEBDCF3F2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70A6C5A1-5496-479B-B765-9A48563CA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b="1" dirty="0">
                <a:solidFill>
                  <a:srgbClr val="FD9101"/>
                </a:solidFill>
              </a:rPr>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8E070362-FF56-4DEE-A259-484E5C1C6F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sp>
        <p:nvSpPr>
          <p:cNvPr id="10" name="Rectángulo 9">
            <a:extLst>
              <a:ext uri="{FF2B5EF4-FFF2-40B4-BE49-F238E27FC236}">
                <a16:creationId xmlns:a16="http://schemas.microsoft.com/office/drawing/2014/main" id="{6EA308CA-9C3C-4659-B1AB-0C6BF0F780B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910092A-A255-4547-BB17-E12335125EA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235394A8-7844-4EC3-9194-3553A9D2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235AD57F-9787-42F2-8FE5-1A351F2184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2816816360"/>
              </p:ext>
            </p:extLst>
          </p:nvPr>
        </p:nvGraphicFramePr>
        <p:xfrm>
          <a:off x="2977111" y="1219396"/>
          <a:ext cx="8030857" cy="4389120"/>
        </p:xfrm>
        <a:graphic>
          <a:graphicData uri="http://schemas.openxmlformats.org/drawingml/2006/table">
            <a:tbl>
              <a:tblPr firstRow="1" firstCol="1" bandRow="1">
                <a:tableStyleId>{9D7B26C5-4107-4FEC-AEDC-1716B250A1EF}</a:tableStyleId>
              </a:tblPr>
              <a:tblGrid>
                <a:gridCol w="4291196">
                  <a:extLst>
                    <a:ext uri="{9D8B030D-6E8A-4147-A177-3AD203B41FA5}">
                      <a16:colId xmlns:a16="http://schemas.microsoft.com/office/drawing/2014/main" val="3756444116"/>
                    </a:ext>
                  </a:extLst>
                </a:gridCol>
                <a:gridCol w="1981200">
                  <a:extLst>
                    <a:ext uri="{9D8B030D-6E8A-4147-A177-3AD203B41FA5}">
                      <a16:colId xmlns:a16="http://schemas.microsoft.com/office/drawing/2014/main" val="661221149"/>
                    </a:ext>
                  </a:extLst>
                </a:gridCol>
                <a:gridCol w="1758461">
                  <a:extLst>
                    <a:ext uri="{9D8B030D-6E8A-4147-A177-3AD203B41FA5}">
                      <a16:colId xmlns:a16="http://schemas.microsoft.com/office/drawing/2014/main" val="20002"/>
                    </a:ext>
                  </a:extLst>
                </a:gridCol>
              </a:tblGrid>
              <a:tr h="375709">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Iteraciones</a:t>
                      </a:r>
                    </a:p>
                  </a:txBody>
                  <a:tcPr marL="68580" marR="68580" marT="0" marB="0"/>
                </a:tc>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Estimados</a:t>
                      </a:r>
                    </a:p>
                  </a:txBody>
                  <a:tcPr marL="68580" marR="68580" marT="0" marB="0"/>
                </a:tc>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Reales</a:t>
                      </a:r>
                    </a:p>
                  </a:txBody>
                  <a:tcPr marL="68580" marR="68580" marT="0" marB="0"/>
                </a:tc>
                <a:extLst>
                  <a:ext uri="{0D108BD9-81ED-4DB2-BD59-A6C34878D82A}">
                    <a16:rowId xmlns:a16="http://schemas.microsoft.com/office/drawing/2014/main" val="2432673530"/>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1º: Interpretación de los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50</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60 (+10)</a:t>
                      </a:r>
                    </a:p>
                  </a:txBody>
                  <a:tcPr marL="68580" marR="68580" marT="0" marB="0"/>
                </a:tc>
                <a:extLst>
                  <a:ext uri="{0D108BD9-81ED-4DB2-BD59-A6C34878D82A}">
                    <a16:rowId xmlns:a16="http://schemas.microsoft.com/office/drawing/2014/main" val="4115906051"/>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2º: Diseño de la base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30 (+5)</a:t>
                      </a:r>
                    </a:p>
                  </a:txBody>
                  <a:tcPr marL="68580" marR="68580" marT="0" marB="0"/>
                </a:tc>
                <a:extLst>
                  <a:ext uri="{0D108BD9-81ED-4DB2-BD59-A6C34878D82A}">
                    <a16:rowId xmlns:a16="http://schemas.microsoft.com/office/drawing/2014/main" val="538078724"/>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3º: Análisis Exploratorio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38 (+3)</a:t>
                      </a:r>
                    </a:p>
                  </a:txBody>
                  <a:tcPr marL="68580" marR="68580" marT="0" marB="0"/>
                </a:tc>
                <a:extLst>
                  <a:ext uri="{0D108BD9-81ED-4DB2-BD59-A6C34878D82A}">
                    <a16:rowId xmlns:a16="http://schemas.microsoft.com/office/drawing/2014/main" val="10003"/>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4º: Motor para exportación documental</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30</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36 (+6)</a:t>
                      </a:r>
                    </a:p>
                  </a:txBody>
                  <a:tcPr marL="68580" marR="68580" marT="0" marB="0"/>
                </a:tc>
                <a:extLst>
                  <a:ext uri="{0D108BD9-81ED-4DB2-BD59-A6C34878D82A}">
                    <a16:rowId xmlns:a16="http://schemas.microsoft.com/office/drawing/2014/main" val="10004"/>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5º: Actualización de la Base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20</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22 (+2)</a:t>
                      </a:r>
                    </a:p>
                  </a:txBody>
                  <a:tcPr marL="68580" marR="68580" marT="0" marB="0"/>
                </a:tc>
                <a:extLst>
                  <a:ext uri="{0D108BD9-81ED-4DB2-BD59-A6C34878D82A}">
                    <a16:rowId xmlns:a16="http://schemas.microsoft.com/office/drawing/2014/main" val="10005"/>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6º: Reglas de Asociación</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17 (+2)</a:t>
                      </a: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200000"/>
                        </a:lnSpc>
                        <a:spcBef>
                          <a:spcPts val="600"/>
                        </a:spcBef>
                        <a:spcAft>
                          <a:spcPts val="600"/>
                        </a:spcAft>
                      </a:pPr>
                      <a:r>
                        <a:rPr lang="es-ES" sz="1600" b="1" kern="1200" dirty="0">
                          <a:solidFill>
                            <a:schemeClr val="tx1"/>
                          </a:solidFill>
                          <a:effectLst/>
                          <a:latin typeface="+mn-lt"/>
                          <a:ea typeface="+mn-ea"/>
                          <a:cs typeface="+mn-cs"/>
                        </a:rPr>
                        <a:t>Iteración 7º: Técnicas de Agrupamiento</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16 (+1)</a:t>
                      </a: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200000"/>
                        </a:lnSpc>
                        <a:spcBef>
                          <a:spcPts val="600"/>
                        </a:spcBef>
                        <a:spcAft>
                          <a:spcPts val="600"/>
                        </a:spcAft>
                      </a:pPr>
                      <a:r>
                        <a:rPr lang="es-ES" sz="1600" dirty="0">
                          <a:effectLst/>
                        </a:rPr>
                        <a:t>Totales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200000"/>
                        </a:lnSpc>
                        <a:spcBef>
                          <a:spcPts val="600"/>
                        </a:spcBef>
                        <a:spcAft>
                          <a:spcPts val="600"/>
                        </a:spcAft>
                      </a:pPr>
                      <a:r>
                        <a:rPr lang="es-ES" sz="1600" dirty="0">
                          <a:effectLst/>
                        </a:rPr>
                        <a:t>190 días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defTabSz="914400" rtl="0" eaLnBrk="1" latinLnBrk="0" hangingPunct="1">
                        <a:lnSpc>
                          <a:spcPct val="200000"/>
                        </a:lnSpc>
                        <a:spcBef>
                          <a:spcPts val="600"/>
                        </a:spcBef>
                        <a:spcAft>
                          <a:spcPts val="600"/>
                        </a:spcAft>
                      </a:pPr>
                      <a:r>
                        <a:rPr lang="es-ES_tradnl" sz="1600" kern="1200" dirty="0">
                          <a:solidFill>
                            <a:schemeClr val="tx1"/>
                          </a:solidFill>
                          <a:effectLst/>
                          <a:latin typeface="+mn-lt"/>
                          <a:ea typeface="+mn-ea"/>
                          <a:cs typeface="+mn-cs"/>
                        </a:rPr>
                        <a:t>219 días</a:t>
                      </a:r>
                      <a:endParaRPr lang="es-ES" sz="16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333326071"/>
                  </a:ext>
                </a:extLst>
              </a:tr>
            </a:tbl>
          </a:graphicData>
        </a:graphic>
      </p:graphicFrame>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b="1" dirty="0">
                <a:solidFill>
                  <a:srgbClr val="FD9101"/>
                </a:solidFill>
              </a:rPr>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B06810B5-A355-4542-AF94-4C0FD93B2A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PRESUPUESTO</a:t>
            </a:r>
          </a:p>
        </p:txBody>
      </p:sp>
      <p:graphicFrame>
        <p:nvGraphicFramePr>
          <p:cNvPr id="8"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1717227641"/>
              </p:ext>
            </p:extLst>
          </p:nvPr>
        </p:nvGraphicFramePr>
        <p:xfrm>
          <a:off x="4188450" y="2081674"/>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a16="http://schemas.microsoft.com/office/drawing/2014/main" val="3756444116"/>
                    </a:ext>
                  </a:extLst>
                </a:gridCol>
                <a:gridCol w="2476500">
                  <a:extLst>
                    <a:ext uri="{9D8B030D-6E8A-4147-A177-3AD203B41FA5}">
                      <a16:colId xmlns:a16="http://schemas.microsoft.com/office/drawing/2014/main" val="661221149"/>
                    </a:ext>
                  </a:extLst>
                </a:gridCol>
              </a:tblGrid>
              <a:tr h="375709">
                <a:tc>
                  <a:txBody>
                    <a:bodyPr/>
                    <a:lstStyle/>
                    <a:p>
                      <a:pPr marL="0" algn="ctr">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Coste (euros)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1.968,20 €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8.694,34 €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333326071"/>
                  </a:ext>
                </a:extLst>
              </a:tr>
            </a:tbl>
          </a:graphicData>
        </a:graphic>
      </p:graphicFrame>
      <p:sp>
        <p:nvSpPr>
          <p:cNvPr id="10" name="Rectángulo 9">
            <a:extLst>
              <a:ext uri="{FF2B5EF4-FFF2-40B4-BE49-F238E27FC236}">
                <a16:creationId xmlns:a16="http://schemas.microsoft.com/office/drawing/2014/main" id="{51ED2D57-2C48-4D38-AB0F-17B2CF3224F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8513DFD-63E8-42E6-B011-4DE8BDF3429C}"/>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755852E1-36DA-4B00-B93B-C78228AE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B9AF272F-5B6B-41F2-9E41-51DB81C39DB2}"/>
              </a:ext>
            </a:extLst>
          </p:cNvPr>
          <p:cNvSpPr/>
          <p:nvPr/>
        </p:nvSpPr>
        <p:spPr>
          <a:xfrm>
            <a:off x="2438400" y="993762"/>
            <a:ext cx="8944708" cy="830997"/>
          </a:xfrm>
          <a:prstGeom prst="rect">
            <a:avLst/>
          </a:prstGeom>
        </p:spPr>
        <p:txBody>
          <a:bodyPr wrap="square">
            <a:spAutoFit/>
          </a:bodyPr>
          <a:lstStyle/>
          <a:p>
            <a:pPr marL="285750" indent="-285750">
              <a:spcBef>
                <a:spcPts val="1800"/>
              </a:spcBef>
              <a:buFontTx/>
              <a:buChar char="-"/>
            </a:pPr>
            <a:r>
              <a:rPr lang="es-ES" sz="2400" dirty="0"/>
              <a:t>Se dedicó un periodo aproximado de 2 meses en tareas de análisis y 5 en el desarrollo del software, ambos periodos en media jornada:</a:t>
            </a:r>
          </a:p>
        </p:txBody>
      </p:sp>
      <p:sp>
        <p:nvSpPr>
          <p:cNvPr id="13" name="Rectángulo 12">
            <a:extLst>
              <a:ext uri="{FF2B5EF4-FFF2-40B4-BE49-F238E27FC236}">
                <a16:creationId xmlns:a16="http://schemas.microsoft.com/office/drawing/2014/main" id="{01C0BEBD-D0BF-4F81-B867-066734CE337B}"/>
              </a:ext>
            </a:extLst>
          </p:cNvPr>
          <p:cNvSpPr/>
          <p:nvPr/>
        </p:nvSpPr>
        <p:spPr>
          <a:xfrm>
            <a:off x="2438400" y="4762666"/>
            <a:ext cx="8521700" cy="707886"/>
          </a:xfrm>
          <a:prstGeom prst="rect">
            <a:avLst/>
          </a:prstGeom>
        </p:spPr>
        <p:txBody>
          <a:bodyPr wrap="square">
            <a:spAutoFit/>
          </a:bodyPr>
          <a:lstStyle/>
          <a:p>
            <a:pPr>
              <a:spcBef>
                <a:spcPts val="1800"/>
              </a:spcBef>
            </a:pPr>
            <a:r>
              <a:rPr lang="es-ES" sz="2000" dirty="0"/>
              <a:t>NOTA: Sueldo de analista y programador extraídos del “</a:t>
            </a:r>
            <a:r>
              <a:rPr lang="es-ES" sz="2000" i="1" dirty="0"/>
              <a:t>Convenio colectivo nacional de empresas de ingeniería y oficinas de estudios técnicos</a:t>
            </a:r>
            <a:r>
              <a:rPr lang="es-ES" sz="2000" dirty="0"/>
              <a:t>”.</a:t>
            </a:r>
          </a:p>
        </p:txBody>
      </p:sp>
      <p:pic>
        <p:nvPicPr>
          <p:cNvPr id="23" name="Picture 2" descr="D:\workarea\epa_explorer\mem\logo\logo epa explorer final.png">
            <a:extLst>
              <a:ext uri="{FF2B5EF4-FFF2-40B4-BE49-F238E27FC236}">
                <a16:creationId xmlns:a16="http://schemas.microsoft.com/office/drawing/2014/main" id="{3C9000C3-716E-443C-8A05-2CE21EDDB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b="1" dirty="0">
                <a:solidFill>
                  <a:srgbClr val="FD9101"/>
                </a:solidFill>
              </a:rPr>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970220785"/>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5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REQUISITOS FUNCIONALES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798752160"/>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3575538" y="1638909"/>
            <a:ext cx="6178062" cy="3000821"/>
          </a:xfrm>
          <a:prstGeom prst="rect">
            <a:avLst/>
          </a:prstGeom>
        </p:spPr>
        <p:txBody>
          <a:bodyPr wrap="square">
            <a:spAutoFit/>
          </a:bodyPr>
          <a:lstStyle/>
          <a:p>
            <a:pPr marL="285750" indent="-285750">
              <a:lnSpc>
                <a:spcPct val="150000"/>
              </a:lnSpc>
              <a:spcBef>
                <a:spcPts val="1800"/>
              </a:spcBef>
              <a:buFontTx/>
              <a:buChar char="-"/>
            </a:pPr>
            <a:r>
              <a:rPr lang="es-ES" sz="2400" dirty="0"/>
              <a:t>Importación de nuevos datos remotos</a:t>
            </a:r>
          </a:p>
          <a:p>
            <a:pPr marL="285750" indent="-285750">
              <a:lnSpc>
                <a:spcPct val="150000"/>
              </a:lnSpc>
              <a:spcBef>
                <a:spcPts val="1800"/>
              </a:spcBef>
              <a:buFontTx/>
              <a:buChar char="-"/>
            </a:pPr>
            <a:r>
              <a:rPr lang="es-ES" sz="2400" dirty="0"/>
              <a:t>Análisis Exploratorio de Datos</a:t>
            </a:r>
          </a:p>
          <a:p>
            <a:pPr marL="285750" indent="-285750">
              <a:lnSpc>
                <a:spcPct val="150000"/>
              </a:lnSpc>
              <a:spcBef>
                <a:spcPts val="1800"/>
              </a:spcBef>
              <a:buFontTx/>
              <a:buChar char="-"/>
            </a:pPr>
            <a:r>
              <a:rPr lang="es-ES" sz="2400" dirty="0"/>
              <a:t>Técnicas de aprendizaje no supervisados</a:t>
            </a:r>
          </a:p>
          <a:p>
            <a:pPr marL="285750" indent="-285750">
              <a:lnSpc>
                <a:spcPct val="150000"/>
              </a:lnSpc>
              <a:spcBef>
                <a:spcPts val="1800"/>
              </a:spcBef>
              <a:buFontTx/>
              <a:buChar char="-"/>
            </a:pPr>
            <a:r>
              <a:rPr lang="es-ES" sz="2400" dirty="0"/>
              <a:t>Generación de Informes</a:t>
            </a:r>
            <a:endParaRPr lang="es-ES" dirty="0"/>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4734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id="{98274B25-7F02-4E21-A894-7A4D5CDBC24D}"/>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Importación de nuevos datos remotos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ftp icon">
            <a:extLst>
              <a:ext uri="{FF2B5EF4-FFF2-40B4-BE49-F238E27FC236}">
                <a16:creationId xmlns:a16="http://schemas.microsoft.com/office/drawing/2014/main" id="{B89D86DC-76DA-486A-BC34-7BE6F0692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424" y="3210817"/>
            <a:ext cx="1432440" cy="1432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4402" y="3198388"/>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0" name="Flecha: hacia abajo 19">
            <a:extLst>
              <a:ext uri="{FF2B5EF4-FFF2-40B4-BE49-F238E27FC236}">
                <a16:creationId xmlns:a16="http://schemas.microsoft.com/office/drawing/2014/main" id="{49CC09B0-B615-4F4F-85C9-1BE054533F53}"/>
              </a:ext>
            </a:extLst>
          </p:cNvPr>
          <p:cNvSpPr/>
          <p:nvPr/>
        </p:nvSpPr>
        <p:spPr>
          <a:xfrm rot="16200000">
            <a:off x="4957074" y="3242211"/>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Flecha: hacia abajo 20">
            <a:extLst>
              <a:ext uri="{FF2B5EF4-FFF2-40B4-BE49-F238E27FC236}">
                <a16:creationId xmlns:a16="http://schemas.microsoft.com/office/drawing/2014/main" id="{82C58D3F-C0A6-4872-8131-C3680BBEEFA4}"/>
              </a:ext>
            </a:extLst>
          </p:cNvPr>
          <p:cNvSpPr/>
          <p:nvPr/>
        </p:nvSpPr>
        <p:spPr>
          <a:xfrm rot="16200000">
            <a:off x="9069112" y="3242210"/>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032" name="Picture 8" descr="https://www.shareicon.net/data/512x512/2016/08/05/807400_document_512x512.png">
            <a:extLst>
              <a:ext uri="{FF2B5EF4-FFF2-40B4-BE49-F238E27FC236}">
                <a16:creationId xmlns:a16="http://schemas.microsoft.com/office/drawing/2014/main" id="{15CCF72E-395E-4AF2-9DF3-C1483FD5F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137" y="4260118"/>
            <a:ext cx="574812" cy="574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8/86/Microsoft_Excel_2013_logo.svg/1200px-Microsoft_Excel_2013_logo.svg.png">
            <a:extLst>
              <a:ext uri="{FF2B5EF4-FFF2-40B4-BE49-F238E27FC236}">
                <a16:creationId xmlns:a16="http://schemas.microsoft.com/office/drawing/2014/main" id="{63375419-A141-4B0F-8642-65B1AB6A75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415" y="2393983"/>
            <a:ext cx="650002" cy="638039"/>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3827E979-9584-4648-8DE3-614A0E883567}"/>
              </a:ext>
            </a:extLst>
          </p:cNvPr>
          <p:cNvSpPr/>
          <p:nvPr/>
        </p:nvSpPr>
        <p:spPr>
          <a:xfrm>
            <a:off x="2614186" y="4643257"/>
            <a:ext cx="1469838" cy="523220"/>
          </a:xfrm>
          <a:prstGeom prst="rect">
            <a:avLst/>
          </a:prstGeom>
        </p:spPr>
        <p:txBody>
          <a:bodyPr wrap="square">
            <a:spAutoFit/>
          </a:bodyPr>
          <a:lstStyle/>
          <a:p>
            <a:pPr algn="ctr"/>
            <a:r>
              <a:rPr lang="es-ES" sz="1400" dirty="0"/>
              <a:t>Repositorio</a:t>
            </a:r>
          </a:p>
          <a:p>
            <a:pPr algn="ctr"/>
            <a:r>
              <a:rPr lang="es-ES" sz="1400" dirty="0"/>
              <a:t>online del INE</a:t>
            </a:r>
          </a:p>
        </p:txBody>
      </p:sp>
      <p:sp>
        <p:nvSpPr>
          <p:cNvPr id="24" name="Rectángulo 23">
            <a:extLst>
              <a:ext uri="{FF2B5EF4-FFF2-40B4-BE49-F238E27FC236}">
                <a16:creationId xmlns:a16="http://schemas.microsoft.com/office/drawing/2014/main" id="{6052D181-28D7-48B0-99A2-9D1244D39F83}"/>
              </a:ext>
            </a:extLst>
          </p:cNvPr>
          <p:cNvSpPr/>
          <p:nvPr/>
        </p:nvSpPr>
        <p:spPr>
          <a:xfrm>
            <a:off x="4772030" y="4870754"/>
            <a:ext cx="1469838" cy="523220"/>
          </a:xfrm>
          <a:prstGeom prst="rect">
            <a:avLst/>
          </a:prstGeom>
        </p:spPr>
        <p:txBody>
          <a:bodyPr wrap="square">
            <a:spAutoFit/>
          </a:bodyPr>
          <a:lstStyle/>
          <a:p>
            <a:pPr algn="ctr"/>
            <a:r>
              <a:rPr lang="es-ES" sz="1400" dirty="0"/>
              <a:t>Fichero</a:t>
            </a:r>
          </a:p>
          <a:p>
            <a:pPr algn="ctr"/>
            <a:r>
              <a:rPr lang="es-ES" sz="1400" dirty="0"/>
              <a:t>de Datos</a:t>
            </a:r>
          </a:p>
        </p:txBody>
      </p:sp>
      <p:sp>
        <p:nvSpPr>
          <p:cNvPr id="25" name="Rectángulo 24">
            <a:extLst>
              <a:ext uri="{FF2B5EF4-FFF2-40B4-BE49-F238E27FC236}">
                <a16:creationId xmlns:a16="http://schemas.microsoft.com/office/drawing/2014/main" id="{EA854A35-C440-4E69-A3C8-DF14F9F4AC1B}"/>
              </a:ext>
            </a:extLst>
          </p:cNvPr>
          <p:cNvSpPr/>
          <p:nvPr/>
        </p:nvSpPr>
        <p:spPr>
          <a:xfrm>
            <a:off x="10358768" y="4661302"/>
            <a:ext cx="1164700" cy="523220"/>
          </a:xfrm>
          <a:prstGeom prst="rect">
            <a:avLst/>
          </a:prstGeom>
        </p:spPr>
        <p:txBody>
          <a:bodyPr wrap="square">
            <a:spAutoFit/>
          </a:bodyPr>
          <a:lstStyle/>
          <a:p>
            <a:pPr algn="ctr"/>
            <a:r>
              <a:rPr lang="es-ES" sz="1400" dirty="0"/>
              <a:t>Base de datos interna</a:t>
            </a:r>
          </a:p>
        </p:txBody>
      </p:sp>
      <p:sp>
        <p:nvSpPr>
          <p:cNvPr id="8" name="Flecha: doblada hacia arriba 7">
            <a:extLst>
              <a:ext uri="{FF2B5EF4-FFF2-40B4-BE49-F238E27FC236}">
                <a16:creationId xmlns:a16="http://schemas.microsoft.com/office/drawing/2014/main" id="{3764036F-C368-47C2-86EE-A29083A8CEF1}"/>
              </a:ext>
            </a:extLst>
          </p:cNvPr>
          <p:cNvSpPr/>
          <p:nvPr/>
        </p:nvSpPr>
        <p:spPr>
          <a:xfrm rot="10800000" flipH="1">
            <a:off x="6042335" y="2622849"/>
            <a:ext cx="1103297" cy="818346"/>
          </a:xfrm>
          <a:prstGeom prst="bentUpArrow">
            <a:avLst>
              <a:gd name="adj1" fmla="val 15696"/>
              <a:gd name="adj2" fmla="val 1236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Rectángulo 26">
            <a:extLst>
              <a:ext uri="{FF2B5EF4-FFF2-40B4-BE49-F238E27FC236}">
                <a16:creationId xmlns:a16="http://schemas.microsoft.com/office/drawing/2014/main" id="{BEAC62FA-12C5-4400-943E-7DDAC97CAD5C}"/>
              </a:ext>
            </a:extLst>
          </p:cNvPr>
          <p:cNvSpPr/>
          <p:nvPr/>
        </p:nvSpPr>
        <p:spPr>
          <a:xfrm>
            <a:off x="5506949" y="2066768"/>
            <a:ext cx="1794869" cy="307777"/>
          </a:xfrm>
          <a:prstGeom prst="rect">
            <a:avLst/>
          </a:prstGeom>
        </p:spPr>
        <p:txBody>
          <a:bodyPr wrap="square">
            <a:spAutoFit/>
          </a:bodyPr>
          <a:lstStyle/>
          <a:p>
            <a:pPr algn="ctr"/>
            <a:r>
              <a:rPr lang="es-ES" sz="1400" dirty="0"/>
              <a:t>Diccionario de Datos</a:t>
            </a:r>
          </a:p>
        </p:txBody>
      </p:sp>
      <p:sp>
        <p:nvSpPr>
          <p:cNvPr id="28" name="Rectángulo 27">
            <a:extLst>
              <a:ext uri="{FF2B5EF4-FFF2-40B4-BE49-F238E27FC236}">
                <a16:creationId xmlns:a16="http://schemas.microsoft.com/office/drawing/2014/main" id="{C509946F-63AE-4ED0-A6EF-88C92F12E3B5}"/>
              </a:ext>
            </a:extLst>
          </p:cNvPr>
          <p:cNvSpPr/>
          <p:nvPr/>
        </p:nvSpPr>
        <p:spPr>
          <a:xfrm>
            <a:off x="8325562" y="4105904"/>
            <a:ext cx="1469838" cy="307777"/>
          </a:xfrm>
          <a:prstGeom prst="rect">
            <a:avLst/>
          </a:prstGeom>
        </p:spPr>
        <p:txBody>
          <a:bodyPr wrap="square">
            <a:spAutoFit/>
          </a:bodyPr>
          <a:lstStyle/>
          <a:p>
            <a:pPr algn="ctr"/>
            <a:r>
              <a:rPr lang="es-ES" sz="1400" dirty="0"/>
              <a:t>Almacenar</a:t>
            </a:r>
          </a:p>
        </p:txBody>
      </p:sp>
      <p:pic>
        <p:nvPicPr>
          <p:cNvPr id="3" name="Picture 2" descr="D:\workarea\epa_explorer\mem\logo\logo epa explorer final BN.png">
            <a:extLst>
              <a:ext uri="{FF2B5EF4-FFF2-40B4-BE49-F238E27FC236}">
                <a16:creationId xmlns:a16="http://schemas.microsoft.com/office/drawing/2014/main" id="{8923348F-1D93-448B-A231-2888C26912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2364" y="3504883"/>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D:\workarea\epa_explorer\mem\logo\logo epa explorer final.png">
            <a:extLst>
              <a:ext uri="{FF2B5EF4-FFF2-40B4-BE49-F238E27FC236}">
                <a16:creationId xmlns:a16="http://schemas.microsoft.com/office/drawing/2014/main" id="{D9DDD4DA-E6F5-4A3D-8EC3-9FC780BEC7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6"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036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P spid="8" grpId="0" animBg="1"/>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a:extLst>
              <a:ext uri="{FF2B5EF4-FFF2-40B4-BE49-F238E27FC236}">
                <a16:creationId xmlns:a16="http://schemas.microsoft.com/office/drawing/2014/main" id="{67C31B93-859C-4049-BCF9-8145A92D229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Análisis Exploratorio de Datos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076" y="255294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216639" y="398637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88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503460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66615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922652"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Rectángulo 30">
            <a:extLst>
              <a:ext uri="{FF2B5EF4-FFF2-40B4-BE49-F238E27FC236}">
                <a16:creationId xmlns:a16="http://schemas.microsoft.com/office/drawing/2014/main" id="{1B80B17E-D29F-4F43-B416-7309EA40FFA7}"/>
              </a:ext>
            </a:extLst>
          </p:cNvPr>
          <p:cNvSpPr/>
          <p:nvPr/>
        </p:nvSpPr>
        <p:spPr>
          <a:xfrm>
            <a:off x="255000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9258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21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4905261"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472842" y="3464350"/>
            <a:ext cx="1164700" cy="307777"/>
          </a:xfrm>
          <a:prstGeom prst="rect">
            <a:avLst/>
          </a:prstGeom>
        </p:spPr>
        <p:txBody>
          <a:bodyPr wrap="square">
            <a:spAutoFit/>
          </a:bodyPr>
          <a:lstStyle/>
          <a:p>
            <a:pPr algn="ctr"/>
            <a:r>
              <a:rPr lang="es-ES" sz="1400" dirty="0"/>
              <a:t>Recuperar</a:t>
            </a:r>
          </a:p>
        </p:txBody>
      </p:sp>
      <p:pic>
        <p:nvPicPr>
          <p:cNvPr id="24" name="Picture 2" descr="D:\workarea\epa_explorer\mem\logo\logo epa explorer final BN.png">
            <a:extLst>
              <a:ext uri="{FF2B5EF4-FFF2-40B4-BE49-F238E27FC236}">
                <a16:creationId xmlns:a16="http://schemas.microsoft.com/office/drawing/2014/main" id="{09DFCB45-A325-460E-B3F5-9EEDA9A42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9857" y="2726520"/>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D:\workarea\epa_explorer\mem\logo\logo epa explorer final.png">
            <a:extLst>
              <a:ext uri="{FF2B5EF4-FFF2-40B4-BE49-F238E27FC236}">
                <a16:creationId xmlns:a16="http://schemas.microsoft.com/office/drawing/2014/main" id="{90FB1D5C-3B53-4C61-B29C-053292FC8E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942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DBF0311C-4BC7-4612-9E69-0BDCA3B64C4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830997"/>
          </a:xfrm>
          <a:prstGeom prst="rect">
            <a:avLst/>
          </a:prstGeom>
        </p:spPr>
        <p:txBody>
          <a:bodyPr wrap="square">
            <a:spAutoFit/>
          </a:bodyPr>
          <a:lstStyle/>
          <a:p>
            <a:pPr>
              <a:spcBef>
                <a:spcPts val="1800"/>
              </a:spcBef>
            </a:pPr>
            <a:r>
              <a:rPr lang="es-ES" sz="2400" dirty="0"/>
              <a:t>Técnicas de aprendizaje no supervisados</a:t>
            </a:r>
          </a:p>
          <a:p>
            <a:pPr marL="285750" indent="-285750">
              <a:buFontTx/>
              <a:buChar char="-"/>
            </a:pPr>
            <a:r>
              <a:rPr lang="es-ES" sz="2400" dirty="0"/>
              <a:t>Aprendizaje</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0705" y="2172796"/>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165071" y="3617573"/>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257" y="1997032"/>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871281" y="2060604"/>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Rectángulo 30">
            <a:extLst>
              <a:ext uri="{FF2B5EF4-FFF2-40B4-BE49-F238E27FC236}">
                <a16:creationId xmlns:a16="http://schemas.microsoft.com/office/drawing/2014/main" id="{1B80B17E-D29F-4F43-B416-7309EA40FFA7}"/>
              </a:ext>
            </a:extLst>
          </p:cNvPr>
          <p:cNvSpPr/>
          <p:nvPr/>
        </p:nvSpPr>
        <p:spPr>
          <a:xfrm>
            <a:off x="2601373" y="3537480"/>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48504" y="2481468"/>
            <a:ext cx="1164700" cy="307777"/>
          </a:xfrm>
          <a:prstGeom prst="rect">
            <a:avLst/>
          </a:prstGeom>
        </p:spPr>
        <p:txBody>
          <a:bodyPr wrap="square">
            <a:spAutoFit/>
          </a:bodyPr>
          <a:lstStyle/>
          <a:p>
            <a:pPr algn="ctr"/>
            <a:r>
              <a:rPr lang="es-ES" sz="1400" dirty="0"/>
              <a:t>Solicitud</a:t>
            </a:r>
          </a:p>
        </p:txBody>
      </p:sp>
      <p:sp>
        <p:nvSpPr>
          <p:cNvPr id="34" name="Rectángulo 33">
            <a:extLst>
              <a:ext uri="{FF2B5EF4-FFF2-40B4-BE49-F238E27FC236}">
                <a16:creationId xmlns:a16="http://schemas.microsoft.com/office/drawing/2014/main" id="{E8ECB42A-D853-4341-B265-CD6160092F29}"/>
              </a:ext>
            </a:extLst>
          </p:cNvPr>
          <p:cNvSpPr/>
          <p:nvPr/>
        </p:nvSpPr>
        <p:spPr>
          <a:xfrm>
            <a:off x="8421471" y="3084203"/>
            <a:ext cx="1164700" cy="307777"/>
          </a:xfrm>
          <a:prstGeom prst="rect">
            <a:avLst/>
          </a:prstGeom>
        </p:spPr>
        <p:txBody>
          <a:bodyPr wrap="square">
            <a:spAutoFit/>
          </a:bodyPr>
          <a:lstStyle/>
          <a:p>
            <a:pPr algn="ctr"/>
            <a:r>
              <a:rPr lang="es-ES" sz="1400" dirty="0"/>
              <a:t>Recuperar</a:t>
            </a:r>
          </a:p>
        </p:txBody>
      </p:sp>
      <p:sp>
        <p:nvSpPr>
          <p:cNvPr id="22" name="Flecha: hacia abajo 21">
            <a:extLst>
              <a:ext uri="{FF2B5EF4-FFF2-40B4-BE49-F238E27FC236}">
                <a16:creationId xmlns:a16="http://schemas.microsoft.com/office/drawing/2014/main" id="{1EC1C216-283D-41B3-8EC1-461FC11637AF}"/>
              </a:ext>
            </a:extLst>
          </p:cNvPr>
          <p:cNvSpPr/>
          <p:nvPr/>
        </p:nvSpPr>
        <p:spPr>
          <a:xfrm rot="16200000">
            <a:off x="4898314" y="2073241"/>
            <a:ext cx="265080" cy="161599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098" name="Picture 2" descr="https://maxcdn.icons8.com/Share/icon/p1em/Very_Basic/folder1600.png">
            <a:extLst>
              <a:ext uri="{FF2B5EF4-FFF2-40B4-BE49-F238E27FC236}">
                <a16:creationId xmlns:a16="http://schemas.microsoft.com/office/drawing/2014/main" id="{1488C889-106C-499D-B011-FCFE82145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603" y="3865771"/>
            <a:ext cx="1018788" cy="1018788"/>
          </a:xfrm>
          <a:prstGeom prst="rect">
            <a:avLst/>
          </a:prstGeom>
          <a:noFill/>
          <a:extLst>
            <a:ext uri="{909E8E84-426E-40DD-AFC4-6F175D3DCCD1}">
              <a14:hiddenFill xmlns:a14="http://schemas.microsoft.com/office/drawing/2010/main">
                <a:solidFill>
                  <a:srgbClr val="FFFFFF"/>
                </a:solidFill>
              </a14:hiddenFill>
            </a:ext>
          </a:extLst>
        </p:spPr>
      </p:pic>
      <p:sp>
        <p:nvSpPr>
          <p:cNvPr id="24" name="Flecha: doblada hacia arriba 23">
            <a:extLst>
              <a:ext uri="{FF2B5EF4-FFF2-40B4-BE49-F238E27FC236}">
                <a16:creationId xmlns:a16="http://schemas.microsoft.com/office/drawing/2014/main" id="{14972AC8-3510-418B-9537-B272512ECE05}"/>
              </a:ext>
            </a:extLst>
          </p:cNvPr>
          <p:cNvSpPr/>
          <p:nvPr/>
        </p:nvSpPr>
        <p:spPr>
          <a:xfrm rot="16200000" flipH="1" flipV="1">
            <a:off x="6985058" y="3669460"/>
            <a:ext cx="739127"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Rectángulo 26">
            <a:extLst>
              <a:ext uri="{FF2B5EF4-FFF2-40B4-BE49-F238E27FC236}">
                <a16:creationId xmlns:a16="http://schemas.microsoft.com/office/drawing/2014/main" id="{A9D9333A-5508-46D0-802C-6F6ECADC0A2A}"/>
              </a:ext>
            </a:extLst>
          </p:cNvPr>
          <p:cNvSpPr/>
          <p:nvPr/>
        </p:nvSpPr>
        <p:spPr>
          <a:xfrm>
            <a:off x="8277251" y="4818148"/>
            <a:ext cx="1164700" cy="523220"/>
          </a:xfrm>
          <a:prstGeom prst="rect">
            <a:avLst/>
          </a:prstGeom>
        </p:spPr>
        <p:txBody>
          <a:bodyPr wrap="square">
            <a:spAutoFit/>
          </a:bodyPr>
          <a:lstStyle/>
          <a:p>
            <a:pPr algn="ctr"/>
            <a:r>
              <a:rPr lang="es-ES" sz="1400" dirty="0"/>
              <a:t>Colección de Sistemas</a:t>
            </a:r>
          </a:p>
        </p:txBody>
      </p:sp>
      <p:sp>
        <p:nvSpPr>
          <p:cNvPr id="29" name="Rectángulo 28">
            <a:extLst>
              <a:ext uri="{FF2B5EF4-FFF2-40B4-BE49-F238E27FC236}">
                <a16:creationId xmlns:a16="http://schemas.microsoft.com/office/drawing/2014/main" id="{6AECE523-D320-49DB-B979-FF78CBBA9472}"/>
              </a:ext>
            </a:extLst>
          </p:cNvPr>
          <p:cNvSpPr/>
          <p:nvPr/>
        </p:nvSpPr>
        <p:spPr>
          <a:xfrm>
            <a:off x="6641091" y="4539751"/>
            <a:ext cx="1164700" cy="307777"/>
          </a:xfrm>
          <a:prstGeom prst="rect">
            <a:avLst/>
          </a:prstGeom>
        </p:spPr>
        <p:txBody>
          <a:bodyPr wrap="square">
            <a:spAutoFit/>
          </a:bodyPr>
          <a:lstStyle/>
          <a:p>
            <a:pPr algn="ctr"/>
            <a:r>
              <a:rPr lang="es-ES" sz="1400" dirty="0"/>
              <a:t>Almacenar</a:t>
            </a:r>
          </a:p>
        </p:txBody>
      </p:sp>
      <p:pic>
        <p:nvPicPr>
          <p:cNvPr id="28" name="Picture 2" descr="D:\workarea\epa_explorer\mem\logo\logo epa explorer final BN.png">
            <a:extLst>
              <a:ext uri="{FF2B5EF4-FFF2-40B4-BE49-F238E27FC236}">
                <a16:creationId xmlns:a16="http://schemas.microsoft.com/office/drawing/2014/main" id="{09058D92-5188-487A-B0CE-F4474F20E0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6564" y="233558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id="{1720B96D-3EAC-4F84-A2B5-C2FCDFC310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135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4098"/>
                                        </p:tgtEl>
                                        <p:attrNameLst>
                                          <p:attrName>style.visibility</p:attrName>
                                        </p:attrNameLst>
                                      </p:cBhvr>
                                      <p:to>
                                        <p:strVal val="visible"/>
                                      </p:to>
                                    </p:set>
                                    <p:animEffect transition="in" filter="fade">
                                      <p:cBhvr>
                                        <p:cTn id="24" dur="500"/>
                                        <p:tgtEl>
                                          <p:spTgt spid="409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animBg="1"/>
      <p:bldP spid="34" grpId="0"/>
      <p:bldP spid="24" grpId="0" animBg="1"/>
      <p:bldP spid="27"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FAEA9034-F6F9-4493-8971-C7B6CEA2140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51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498323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61478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747989"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Rectángulo 30">
            <a:extLst>
              <a:ext uri="{FF2B5EF4-FFF2-40B4-BE49-F238E27FC236}">
                <a16:creationId xmlns:a16="http://schemas.microsoft.com/office/drawing/2014/main" id="{1B80B17E-D29F-4F43-B416-7309EA40FFA7}"/>
              </a:ext>
            </a:extLst>
          </p:cNvPr>
          <p:cNvSpPr/>
          <p:nvPr/>
        </p:nvSpPr>
        <p:spPr>
          <a:xfrm>
            <a:off x="249863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4121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84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4586764"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298179" y="3464350"/>
            <a:ext cx="1164700" cy="307777"/>
          </a:xfrm>
          <a:prstGeom prst="rect">
            <a:avLst/>
          </a:prstGeom>
        </p:spPr>
        <p:txBody>
          <a:bodyPr wrap="square">
            <a:spAutoFit/>
          </a:bodyPr>
          <a:lstStyle/>
          <a:p>
            <a:pPr algn="ctr"/>
            <a:r>
              <a:rPr lang="es-ES" sz="1400" dirty="0"/>
              <a:t>Recuperar</a:t>
            </a:r>
          </a:p>
        </p:txBody>
      </p:sp>
      <p:pic>
        <p:nvPicPr>
          <p:cNvPr id="22" name="Picture 2" descr="https://maxcdn.icons8.com/Share/icon/p1em/Very_Basic/folder1600.png">
            <a:extLst>
              <a:ext uri="{FF2B5EF4-FFF2-40B4-BE49-F238E27FC236}">
                <a16:creationId xmlns:a16="http://schemas.microsoft.com/office/drawing/2014/main" id="{92EF6479-CA24-40A1-A40C-B4408C17C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985" y="2475024"/>
            <a:ext cx="1434288" cy="1434288"/>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8E4CBF84-632A-4B2C-A811-CD139660DFA3}"/>
              </a:ext>
            </a:extLst>
          </p:cNvPr>
          <p:cNvSpPr/>
          <p:nvPr/>
        </p:nvSpPr>
        <p:spPr>
          <a:xfrm>
            <a:off x="10041976" y="3913824"/>
            <a:ext cx="1164700" cy="523220"/>
          </a:xfrm>
          <a:prstGeom prst="rect">
            <a:avLst/>
          </a:prstGeom>
        </p:spPr>
        <p:txBody>
          <a:bodyPr wrap="square">
            <a:spAutoFit/>
          </a:bodyPr>
          <a:lstStyle/>
          <a:p>
            <a:pPr algn="ctr"/>
            <a:r>
              <a:rPr lang="es-ES" sz="1400" dirty="0"/>
              <a:t>Colección de Sistemas</a:t>
            </a:r>
          </a:p>
        </p:txBody>
      </p:sp>
      <p:pic>
        <p:nvPicPr>
          <p:cNvPr id="27" name="Picture 2" descr="D:\workarea\epa_explorer\mem\logo\logo epa explorer final BN.png">
            <a:extLst>
              <a:ext uri="{FF2B5EF4-FFF2-40B4-BE49-F238E27FC236}">
                <a16:creationId xmlns:a16="http://schemas.microsoft.com/office/drawing/2014/main" id="{DE352BB1-358B-43E8-995C-666DCAA187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4109" y="270560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id="{C6753F15-C209-471C-ADC4-E4B0473EC0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10">
            <a:extLst>
              <a:ext uri="{FF2B5EF4-FFF2-40B4-BE49-F238E27FC236}">
                <a16:creationId xmlns:a16="http://schemas.microsoft.com/office/drawing/2014/main" id="{974242C8-7D53-4777-BAFD-D39AE36DB37A}"/>
              </a:ext>
            </a:extLst>
          </p:cNvPr>
          <p:cNvSpPr/>
          <p:nvPr/>
        </p:nvSpPr>
        <p:spPr>
          <a:xfrm>
            <a:off x="2438400" y="993762"/>
            <a:ext cx="8521700" cy="830997"/>
          </a:xfrm>
          <a:prstGeom prst="rect">
            <a:avLst/>
          </a:prstGeom>
        </p:spPr>
        <p:txBody>
          <a:bodyPr wrap="square">
            <a:spAutoFit/>
          </a:bodyPr>
          <a:lstStyle/>
          <a:p>
            <a:pPr>
              <a:spcBef>
                <a:spcPts val="1800"/>
              </a:spcBef>
            </a:pPr>
            <a:r>
              <a:rPr lang="es-ES" sz="2400" dirty="0"/>
              <a:t>Técnicas de aprendizaje no supervisados</a:t>
            </a:r>
          </a:p>
          <a:p>
            <a:pPr marL="285750" indent="-285750">
              <a:buFontTx/>
              <a:buChar char="-"/>
            </a:pPr>
            <a:r>
              <a:rPr lang="es-ES" sz="2400" dirty="0"/>
              <a:t>Visualización</a:t>
            </a:r>
          </a:p>
        </p:txBody>
      </p:sp>
      <p:sp>
        <p:nvSpPr>
          <p:cNvPr id="2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6740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p:bldP spid="34"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0427992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3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sp>
        <p:nvSpPr>
          <p:cNvPr id="39" name="Rectángulo 38">
            <a:extLst>
              <a:ext uri="{FF2B5EF4-FFF2-40B4-BE49-F238E27FC236}">
                <a16:creationId xmlns:a16="http://schemas.microsoft.com/office/drawing/2014/main" id="{505D8D9B-7F6C-4727-8AC4-72959C26B7BC}"/>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err="1"/>
              <a:t>DESCRIPCIóN</a:t>
            </a:r>
            <a:r>
              <a:rPr lang="es-ES" dirty="0"/>
              <a:t>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Generación de Informes</a:t>
            </a:r>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865" y="32515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021428" y="468501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692" y="307581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4952409" y="308880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583956" y="342628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727441" y="313939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Rectángulo 30">
            <a:extLst>
              <a:ext uri="{FF2B5EF4-FFF2-40B4-BE49-F238E27FC236}">
                <a16:creationId xmlns:a16="http://schemas.microsoft.com/office/drawing/2014/main" id="{1B80B17E-D29F-4F43-B416-7309EA40FFA7}"/>
              </a:ext>
            </a:extLst>
          </p:cNvPr>
          <p:cNvSpPr/>
          <p:nvPr/>
        </p:nvSpPr>
        <p:spPr>
          <a:xfrm>
            <a:off x="2467808" y="461626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10392" y="3323046"/>
            <a:ext cx="1164700" cy="307777"/>
          </a:xfrm>
          <a:prstGeom prst="rect">
            <a:avLst/>
          </a:prstGeom>
        </p:spPr>
        <p:txBody>
          <a:bodyPr wrap="square">
            <a:spAutoFit/>
          </a:bodyPr>
          <a:lstStyle/>
          <a:p>
            <a:pPr algn="ctr"/>
            <a:r>
              <a:rPr lang="es-ES" sz="1400" dirty="0"/>
              <a:t>Parámetros</a:t>
            </a:r>
          </a:p>
        </p:txBody>
      </p:sp>
      <p:sp>
        <p:nvSpPr>
          <p:cNvPr id="33" name="Rectángulo 32">
            <a:extLst>
              <a:ext uri="{FF2B5EF4-FFF2-40B4-BE49-F238E27FC236}">
                <a16:creationId xmlns:a16="http://schemas.microsoft.com/office/drawing/2014/main" id="{6FF9FBC9-95FD-47C6-8A41-22C735457845}"/>
              </a:ext>
            </a:extLst>
          </p:cNvPr>
          <p:cNvSpPr/>
          <p:nvPr/>
        </p:nvSpPr>
        <p:spPr>
          <a:xfrm>
            <a:off x="4437679" y="4861606"/>
            <a:ext cx="1164700" cy="307777"/>
          </a:xfrm>
          <a:prstGeom prst="rect">
            <a:avLst/>
          </a:prstGeom>
        </p:spPr>
        <p:txBody>
          <a:bodyPr wrap="square">
            <a:spAutoFit/>
          </a:bodyPr>
          <a:lstStyle/>
          <a:p>
            <a:pPr algn="ctr"/>
            <a:r>
              <a:rPr lang="es-ES" sz="1400" dirty="0"/>
              <a:t>Informe</a:t>
            </a:r>
          </a:p>
        </p:txBody>
      </p:sp>
      <p:sp>
        <p:nvSpPr>
          <p:cNvPr id="34" name="Rectángulo 33">
            <a:extLst>
              <a:ext uri="{FF2B5EF4-FFF2-40B4-BE49-F238E27FC236}">
                <a16:creationId xmlns:a16="http://schemas.microsoft.com/office/drawing/2014/main" id="{E8ECB42A-D853-4341-B265-CD6160092F29}"/>
              </a:ext>
            </a:extLst>
          </p:cNvPr>
          <p:cNvSpPr/>
          <p:nvPr/>
        </p:nvSpPr>
        <p:spPr>
          <a:xfrm>
            <a:off x="8277631" y="4162990"/>
            <a:ext cx="1164700" cy="307777"/>
          </a:xfrm>
          <a:prstGeom prst="rect">
            <a:avLst/>
          </a:prstGeom>
        </p:spPr>
        <p:txBody>
          <a:bodyPr wrap="square">
            <a:spAutoFit/>
          </a:bodyPr>
          <a:lstStyle/>
          <a:p>
            <a:pPr algn="ctr"/>
            <a:r>
              <a:rPr lang="es-ES" sz="1400" dirty="0"/>
              <a:t>Recuperar</a:t>
            </a:r>
          </a:p>
        </p:txBody>
      </p:sp>
      <p:pic>
        <p:nvPicPr>
          <p:cNvPr id="6148" name="Picture 4" descr="https://www.rstudio.com/wp-content/uploads/2017/05/rmarkdown.png">
            <a:extLst>
              <a:ext uri="{FF2B5EF4-FFF2-40B4-BE49-F238E27FC236}">
                <a16:creationId xmlns:a16="http://schemas.microsoft.com/office/drawing/2014/main" id="{7AC6BE0C-AA0A-4CDA-8862-D3627206C9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0513" y="1825091"/>
            <a:ext cx="713165" cy="8266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id="{57BE7AA4-877F-4E16-873A-84A912DFD76B}"/>
              </a:ext>
            </a:extLst>
          </p:cNvPr>
          <p:cNvSpPr/>
          <p:nvPr/>
        </p:nvSpPr>
        <p:spPr>
          <a:xfrm>
            <a:off x="4308961" y="2219206"/>
            <a:ext cx="1164700" cy="307777"/>
          </a:xfrm>
          <a:prstGeom prst="rect">
            <a:avLst/>
          </a:prstGeom>
        </p:spPr>
        <p:txBody>
          <a:bodyPr wrap="square">
            <a:spAutoFit/>
          </a:bodyPr>
          <a:lstStyle/>
          <a:p>
            <a:pPr algn="ctr"/>
            <a:r>
              <a:rPr lang="es-ES" sz="1400" dirty="0"/>
              <a:t>Plantilla</a:t>
            </a:r>
          </a:p>
        </p:txBody>
      </p:sp>
      <p:sp>
        <p:nvSpPr>
          <p:cNvPr id="27" name="Flecha: doblada hacia arriba 26">
            <a:extLst>
              <a:ext uri="{FF2B5EF4-FFF2-40B4-BE49-F238E27FC236}">
                <a16:creationId xmlns:a16="http://schemas.microsoft.com/office/drawing/2014/main" id="{F4E46941-B308-4392-8BB3-383106B7FEE0}"/>
              </a:ext>
            </a:extLst>
          </p:cNvPr>
          <p:cNvSpPr/>
          <p:nvPr/>
        </p:nvSpPr>
        <p:spPr>
          <a:xfrm flipV="1">
            <a:off x="6195995" y="2378779"/>
            <a:ext cx="823914"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6" name="Picture 2" descr="D:\workarea\epa_explorer\mem\logo\logo epa explorer final BN.png">
            <a:extLst>
              <a:ext uri="{FF2B5EF4-FFF2-40B4-BE49-F238E27FC236}">
                <a16:creationId xmlns:a16="http://schemas.microsoft.com/office/drawing/2014/main" id="{67176D6D-E45B-4EA2-A47C-274DF883F7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4199" y="340424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workarea\epa_explorer\mem\logo\logo epa explorer final.png">
            <a:extLst>
              <a:ext uri="{FF2B5EF4-FFF2-40B4-BE49-F238E27FC236}">
                <a16:creationId xmlns:a16="http://schemas.microsoft.com/office/drawing/2014/main" id="{D5BE74E7-F240-4C78-9717-64A4598E4F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maxcdn.icons8.com/Share/icon/p1em/Very_Basic/document16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8971" y="4164509"/>
            <a:ext cx="782115" cy="782115"/>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5828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REQUISITOS NO FUNCIONALES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181168716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3575538" y="1638909"/>
            <a:ext cx="6178062" cy="3000821"/>
          </a:xfrm>
          <a:prstGeom prst="rect">
            <a:avLst/>
          </a:prstGeom>
        </p:spPr>
        <p:txBody>
          <a:bodyPr wrap="square">
            <a:spAutoFit/>
          </a:bodyPr>
          <a:lstStyle/>
          <a:p>
            <a:pPr marL="285750" indent="-285750">
              <a:lnSpc>
                <a:spcPct val="150000"/>
              </a:lnSpc>
              <a:spcBef>
                <a:spcPts val="1800"/>
              </a:spcBef>
              <a:buFontTx/>
              <a:buChar char="-"/>
            </a:pPr>
            <a:r>
              <a:rPr lang="es-ES" sz="2400" dirty="0"/>
              <a:t>Tiempos de respuesta razonables</a:t>
            </a:r>
          </a:p>
          <a:p>
            <a:pPr marL="285750" indent="-285750">
              <a:lnSpc>
                <a:spcPct val="150000"/>
              </a:lnSpc>
              <a:spcBef>
                <a:spcPts val="1800"/>
              </a:spcBef>
              <a:buFontTx/>
              <a:buChar char="-"/>
            </a:pPr>
            <a:r>
              <a:rPr lang="es-ES_tradnl" sz="2400" dirty="0"/>
              <a:t>Concurrencia de varios usuarios</a:t>
            </a:r>
          </a:p>
          <a:p>
            <a:pPr marL="285750" indent="-285750">
              <a:lnSpc>
                <a:spcPct val="150000"/>
              </a:lnSpc>
              <a:spcBef>
                <a:spcPts val="1800"/>
              </a:spcBef>
              <a:buFontTx/>
              <a:buChar char="-"/>
            </a:pPr>
            <a:r>
              <a:rPr lang="es-ES_tradnl" sz="2400" dirty="0"/>
              <a:t>Visual e Intuitiva</a:t>
            </a:r>
          </a:p>
          <a:p>
            <a:pPr marL="285750" indent="-285750">
              <a:lnSpc>
                <a:spcPct val="150000"/>
              </a:lnSpc>
              <a:spcBef>
                <a:spcPts val="1800"/>
              </a:spcBef>
              <a:buFontTx/>
              <a:buChar char="-"/>
            </a:pPr>
            <a:r>
              <a:rPr lang="es-ES_tradnl" sz="2400" dirty="0"/>
              <a:t>Disponibilidad</a:t>
            </a:r>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28076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CASOS de USO</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46188029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9457" y="1345606"/>
            <a:ext cx="6390698" cy="4066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b="1" dirty="0">
                <a:solidFill>
                  <a:srgbClr val="FD9101"/>
                </a:solidFill>
              </a:rPr>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6376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Modelo de comportamiento</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093078748"/>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1" name="10 Imagen" descr="C:\Users\Gaulent\AppData\Local\Microsoft\Windows\INetCache\Content.Word\dss_9.png"/>
          <p:cNvPicPr/>
          <p:nvPr/>
        </p:nvPicPr>
        <p:blipFill>
          <a:blip r:embed="rId5">
            <a:extLst>
              <a:ext uri="{28A0092B-C50C-407E-A947-70E740481C1C}">
                <a14:useLocalDpi xmlns:a14="http://schemas.microsoft.com/office/drawing/2010/main" val="0"/>
              </a:ext>
            </a:extLst>
          </a:blip>
          <a:srcRect/>
          <a:stretch>
            <a:fillRect/>
          </a:stretch>
        </p:blipFill>
        <p:spPr bwMode="auto">
          <a:xfrm>
            <a:off x="3248129" y="1358141"/>
            <a:ext cx="6341661" cy="4299646"/>
          </a:xfrm>
          <a:prstGeom prst="rect">
            <a:avLst/>
          </a:prstGeom>
          <a:noFill/>
          <a:ln>
            <a:noFill/>
          </a:ln>
        </p:spPr>
      </p:pic>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b="1" dirty="0">
                <a:solidFill>
                  <a:srgbClr val="FD9101"/>
                </a:solidFill>
              </a:rPr>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6176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Modelo-VISTA-CONTROLADOR</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1255060680"/>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3" name="12 Imagen"/>
          <p:cNvPicPr/>
          <p:nvPr/>
        </p:nvPicPr>
        <p:blipFill>
          <a:blip r:embed="rId5">
            <a:extLst>
              <a:ext uri="{28A0092B-C50C-407E-A947-70E740481C1C}">
                <a14:useLocalDpi xmlns:a14="http://schemas.microsoft.com/office/drawing/2010/main" val="0"/>
              </a:ext>
            </a:extLst>
          </a:blip>
          <a:srcRect/>
          <a:stretch>
            <a:fillRect/>
          </a:stretch>
        </p:blipFill>
        <p:spPr bwMode="auto">
          <a:xfrm>
            <a:off x="3363058" y="1502749"/>
            <a:ext cx="7256680" cy="3737463"/>
          </a:xfrm>
          <a:prstGeom prst="rect">
            <a:avLst/>
          </a:prstGeom>
          <a:noFill/>
          <a:ln>
            <a:noFill/>
          </a:ln>
        </p:spPr>
      </p:pic>
      <p:sp>
        <p:nvSpPr>
          <p:cNvPr id="14"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b="1" dirty="0">
                <a:solidFill>
                  <a:srgbClr val="FD9101"/>
                </a:solidFill>
              </a:rPr>
              <a:t>Diseño del Sistema</a:t>
            </a:r>
            <a:endParaRPr lang="es-ES" sz="1250" b="1" dirty="0">
              <a:solidFill>
                <a:srgbClr val="FD9101"/>
              </a:solidFill>
            </a:endParaRPr>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415148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45EBB1B-E341-4AF5-AFFF-648C70AD4AE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TECNOLOGIAS UTILIZADAS</a:t>
            </a:r>
          </a:p>
        </p:txBody>
      </p:sp>
      <p:sp>
        <p:nvSpPr>
          <p:cNvPr id="12" name="Rectángulo 11">
            <a:extLst>
              <a:ext uri="{FF2B5EF4-FFF2-40B4-BE49-F238E27FC236}">
                <a16:creationId xmlns:a16="http://schemas.microsoft.com/office/drawing/2014/main" id="{90E585D4-0ACA-4D12-857C-2F7C50F9EFCE}"/>
              </a:ext>
            </a:extLst>
          </p:cNvPr>
          <p:cNvSpPr/>
          <p:nvPr/>
        </p:nvSpPr>
        <p:spPr>
          <a:xfrm>
            <a:off x="4443995" y="1086532"/>
            <a:ext cx="6693193" cy="4603311"/>
          </a:xfrm>
          <a:prstGeom prst="rect">
            <a:avLst/>
          </a:prstGeom>
        </p:spPr>
        <p:txBody>
          <a:bodyPr wrap="square">
            <a:spAutoFit/>
          </a:bodyPr>
          <a:lstStyle/>
          <a:p>
            <a:pPr>
              <a:lnSpc>
                <a:spcPct val="200000"/>
              </a:lnSpc>
              <a:spcBef>
                <a:spcPts val="1800"/>
              </a:spcBef>
            </a:pPr>
            <a:r>
              <a:rPr lang="es-ES" sz="2400" dirty="0"/>
              <a:t>Lenguaje de programación para análisis estadístico</a:t>
            </a:r>
          </a:p>
          <a:p>
            <a:pPr>
              <a:lnSpc>
                <a:spcPct val="200000"/>
              </a:lnSpc>
              <a:spcBef>
                <a:spcPts val="1800"/>
              </a:spcBef>
            </a:pPr>
            <a:r>
              <a:rPr lang="es-ES" sz="2400" dirty="0"/>
              <a:t>Varios paquetes extensiones del Lenguaje R</a:t>
            </a:r>
          </a:p>
          <a:p>
            <a:pPr>
              <a:lnSpc>
                <a:spcPct val="200000"/>
              </a:lnSpc>
              <a:spcBef>
                <a:spcPts val="1800"/>
              </a:spcBef>
            </a:pPr>
            <a:r>
              <a:rPr lang="es-ES" sz="2400" dirty="0"/>
              <a:t>Entorno de desarrollo diseñado para su uso con R</a:t>
            </a:r>
          </a:p>
          <a:p>
            <a:pPr>
              <a:lnSpc>
                <a:spcPct val="200000"/>
              </a:lnSpc>
              <a:spcBef>
                <a:spcPts val="1800"/>
              </a:spcBef>
            </a:pPr>
            <a:r>
              <a:rPr lang="es-ES" sz="2400" dirty="0"/>
              <a:t>Sistema de gestión de base de datos</a:t>
            </a:r>
          </a:p>
          <a:p>
            <a:pPr>
              <a:lnSpc>
                <a:spcPct val="200000"/>
              </a:lnSpc>
              <a:spcBef>
                <a:spcPts val="1800"/>
              </a:spcBef>
            </a:pPr>
            <a:r>
              <a:rPr lang="es-ES" sz="2400" dirty="0"/>
              <a:t>Sistema de control de configuración</a:t>
            </a:r>
          </a:p>
        </p:txBody>
      </p:sp>
      <p:pic>
        <p:nvPicPr>
          <p:cNvPr id="2050" name="Picture 2" descr="Resultado de imagen de r language icon">
            <a:extLst>
              <a:ext uri="{FF2B5EF4-FFF2-40B4-BE49-F238E27FC236}">
                <a16:creationId xmlns:a16="http://schemas.microsoft.com/office/drawing/2014/main" id="{A55B891A-D116-49AA-BC7C-9FC51A9CA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390"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a16="http://schemas.microsoft.com/office/drawing/2014/main" id="{F1B8E7B7-00F1-41C1-AF84-689E1DFDC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96" y="3271633"/>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a16="http://schemas.microsoft.com/office/drawing/2014/main" id="{C31BD88C-AD1D-4E1F-989E-248B7359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94" y="4185971"/>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a16="http://schemas.microsoft.com/office/drawing/2014/main" id="{8DD8B382-A625-4A72-B51E-75F6A3892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904" y="521584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a16="http://schemas.microsoft.com/office/drawing/2014/main" id="{BEA8242B-153E-446C-BA6B-8D8536E9E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456" y="2101173"/>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id="{63026AE6-FA47-4F91-8FC3-6CAB7DF51E2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8" name="Tabla 17">
            <a:extLst>
              <a:ext uri="{FF2B5EF4-FFF2-40B4-BE49-F238E27FC236}">
                <a16:creationId xmlns:a16="http://schemas.microsoft.com/office/drawing/2014/main" id="{C9AC818E-B486-4B6F-B32B-030DEACA99B9}"/>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20" name="Picture 6" descr="Resultado de imagen de universidad de cádiz">
            <a:extLst>
              <a:ext uri="{FF2B5EF4-FFF2-40B4-BE49-F238E27FC236}">
                <a16:creationId xmlns:a16="http://schemas.microsoft.com/office/drawing/2014/main" id="{A9C7D96D-FDBE-41FF-9EB4-B8E09D9782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7BA184F5-AE8F-4287-8283-63ECD7F360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b="1" dirty="0">
                <a:solidFill>
                  <a:srgbClr val="FD9101"/>
                </a:solidFill>
              </a:rPr>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9952" y="1056054"/>
            <a:ext cx="7131887" cy="440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b="1" dirty="0">
                <a:solidFill>
                  <a:srgbClr val="FD9101"/>
                </a:solidFill>
              </a:rPr>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2466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Pruebas y validación</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974242C8-7D53-4777-BAFD-D39AE36DB37A}"/>
              </a:ext>
            </a:extLst>
          </p:cNvPr>
          <p:cNvSpPr/>
          <p:nvPr/>
        </p:nvSpPr>
        <p:spPr>
          <a:xfrm>
            <a:off x="2438400" y="1087546"/>
            <a:ext cx="8521700" cy="461665"/>
          </a:xfrm>
          <a:prstGeom prst="rect">
            <a:avLst/>
          </a:prstGeom>
        </p:spPr>
        <p:txBody>
          <a:bodyPr wrap="square">
            <a:spAutoFit/>
          </a:bodyPr>
          <a:lstStyle/>
          <a:p>
            <a:r>
              <a:rPr lang="es-ES" sz="2400" dirty="0"/>
              <a:t>Pruebas de Caja Blanca: </a:t>
            </a:r>
            <a:r>
              <a:rPr lang="es-ES_tradnl" sz="2400" dirty="0"/>
              <a:t>sobre las lógica internas de un módulo</a:t>
            </a:r>
            <a:endParaRPr lang="es-ES" sz="2400" dirty="0"/>
          </a:p>
        </p:txBody>
      </p:sp>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a:t>
            </a:r>
            <a:r>
              <a:rPr lang="es-ES" sz="1250" b="1" dirty="0">
                <a:solidFill>
                  <a:srgbClr val="FD9101"/>
                </a:solidFill>
              </a:rPr>
              <a:t> </a:t>
            </a:r>
            <a:r>
              <a:rPr lang="es-ES" sz="1250" dirty="0"/>
              <a:t>Empleadas</a:t>
            </a:r>
          </a:p>
          <a:p>
            <a:pPr marL="108000" indent="-72000">
              <a:buFontTx/>
              <a:buChar char="-"/>
            </a:pPr>
            <a:r>
              <a:rPr lang="es-ES" sz="1250" b="1" dirty="0">
                <a:solidFill>
                  <a:srgbClr val="FD9101"/>
                </a:solidFill>
              </a:rPr>
              <a:t>Pruebas y Validación</a:t>
            </a:r>
          </a:p>
          <a:p>
            <a:endParaRPr lang="es-ES" sz="1350" dirty="0"/>
          </a:p>
          <a:p>
            <a:r>
              <a:rPr lang="es-ES" sz="1350" u="sng" dirty="0"/>
              <a:t>Demostración</a:t>
            </a:r>
          </a:p>
          <a:p>
            <a:endParaRPr lang="es-ES" sz="1350" dirty="0"/>
          </a:p>
          <a:p>
            <a:r>
              <a:rPr lang="es-ES" sz="1350" u="sng" dirty="0"/>
              <a:t>Conclusiones</a:t>
            </a:r>
          </a:p>
        </p:txBody>
      </p:sp>
      <p:pic>
        <p:nvPicPr>
          <p:cNvPr id="3" name="Imagen 2">
            <a:extLst>
              <a:ext uri="{FF2B5EF4-FFF2-40B4-BE49-F238E27FC236}">
                <a16:creationId xmlns:a16="http://schemas.microsoft.com/office/drawing/2014/main" id="{1A544402-88BF-4353-9C1C-07A7E63796C7}"/>
              </a:ext>
            </a:extLst>
          </p:cNvPr>
          <p:cNvPicPr>
            <a:picLocks noChangeAspect="1"/>
          </p:cNvPicPr>
          <p:nvPr/>
        </p:nvPicPr>
        <p:blipFill>
          <a:blip r:embed="rId5"/>
          <a:stretch>
            <a:fillRect/>
          </a:stretch>
        </p:blipFill>
        <p:spPr>
          <a:xfrm>
            <a:off x="4503737" y="1725786"/>
            <a:ext cx="4391025" cy="1533525"/>
          </a:xfrm>
          <a:prstGeom prst="rect">
            <a:avLst/>
          </a:prstGeom>
        </p:spPr>
      </p:pic>
      <p:sp>
        <p:nvSpPr>
          <p:cNvPr id="14" name="Rectángulo 13">
            <a:extLst>
              <a:ext uri="{FF2B5EF4-FFF2-40B4-BE49-F238E27FC236}">
                <a16:creationId xmlns:a16="http://schemas.microsoft.com/office/drawing/2014/main" id="{8C08A366-7490-4DC0-83BF-B4D068164AB3}"/>
              </a:ext>
            </a:extLst>
          </p:cNvPr>
          <p:cNvSpPr/>
          <p:nvPr/>
        </p:nvSpPr>
        <p:spPr>
          <a:xfrm>
            <a:off x="2438399" y="3427574"/>
            <a:ext cx="8521700" cy="830997"/>
          </a:xfrm>
          <a:prstGeom prst="rect">
            <a:avLst/>
          </a:prstGeom>
        </p:spPr>
        <p:txBody>
          <a:bodyPr wrap="square">
            <a:spAutoFit/>
          </a:bodyPr>
          <a:lstStyle/>
          <a:p>
            <a:r>
              <a:rPr lang="es-ES" sz="2400" dirty="0"/>
              <a:t>Pruebas de Caja Negra: s</a:t>
            </a:r>
            <a:r>
              <a:rPr lang="es-ES_tradnl" sz="2400" dirty="0"/>
              <a:t>e centran en los requisitos funcionales</a:t>
            </a:r>
            <a:endParaRPr lang="es-ES" sz="2400" dirty="0"/>
          </a:p>
          <a:p>
            <a:endParaRPr lang="es-ES_tradnl" sz="2400" dirty="0"/>
          </a:p>
        </p:txBody>
      </p:sp>
      <p:pic>
        <p:nvPicPr>
          <p:cNvPr id="4" name="Imagen 3">
            <a:extLst>
              <a:ext uri="{FF2B5EF4-FFF2-40B4-BE49-F238E27FC236}">
                <a16:creationId xmlns:a16="http://schemas.microsoft.com/office/drawing/2014/main" id="{405902CC-0F1B-4EE8-B053-DC5F6FEF6971}"/>
              </a:ext>
            </a:extLst>
          </p:cNvPr>
          <p:cNvPicPr>
            <a:picLocks noChangeAspect="1"/>
          </p:cNvPicPr>
          <p:nvPr/>
        </p:nvPicPr>
        <p:blipFill>
          <a:blip r:embed="rId6"/>
          <a:stretch>
            <a:fillRect/>
          </a:stretch>
        </p:blipFill>
        <p:spPr>
          <a:xfrm>
            <a:off x="4537074" y="4157258"/>
            <a:ext cx="4324350" cy="1552575"/>
          </a:xfrm>
          <a:prstGeom prst="rect">
            <a:avLst/>
          </a:prstGeom>
        </p:spPr>
      </p:pic>
    </p:spTree>
    <p:extLst>
      <p:ext uri="{BB962C8B-B14F-4D97-AF65-F5344CB8AC3E}">
        <p14:creationId xmlns:p14="http://schemas.microsoft.com/office/powerpoint/2010/main" val="215106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Pruebas y validación</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974242C8-7D53-4777-BAFD-D39AE36DB37A}"/>
              </a:ext>
            </a:extLst>
          </p:cNvPr>
          <p:cNvSpPr/>
          <p:nvPr/>
        </p:nvSpPr>
        <p:spPr>
          <a:xfrm>
            <a:off x="2438400" y="1087546"/>
            <a:ext cx="8521700" cy="830997"/>
          </a:xfrm>
          <a:prstGeom prst="rect">
            <a:avLst/>
          </a:prstGeom>
        </p:spPr>
        <p:txBody>
          <a:bodyPr wrap="square">
            <a:spAutoFit/>
          </a:bodyPr>
          <a:lstStyle/>
          <a:p>
            <a:pPr>
              <a:spcBef>
                <a:spcPts val="1800"/>
              </a:spcBef>
            </a:pPr>
            <a:r>
              <a:rPr lang="es-ES" sz="2400" dirty="0"/>
              <a:t>	En cada iteración se han realizado pruebas de la funcionalidad asignada a dicha iteración.</a:t>
            </a:r>
          </a:p>
        </p:txBody>
      </p:sp>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a:t>
            </a:r>
            <a:r>
              <a:rPr lang="es-ES" sz="1250" b="1" dirty="0">
                <a:solidFill>
                  <a:srgbClr val="FD9101"/>
                </a:solidFill>
              </a:rPr>
              <a:t> </a:t>
            </a:r>
            <a:r>
              <a:rPr lang="es-ES" sz="1250" dirty="0"/>
              <a:t>Empleadas</a:t>
            </a:r>
          </a:p>
          <a:p>
            <a:pPr marL="108000" indent="-72000">
              <a:buFontTx/>
              <a:buChar char="-"/>
            </a:pPr>
            <a:r>
              <a:rPr lang="es-ES" sz="1250" b="1" dirty="0">
                <a:solidFill>
                  <a:srgbClr val="FD9101"/>
                </a:solidFill>
              </a:rPr>
              <a:t>Pruebas y Validación</a:t>
            </a:r>
          </a:p>
          <a:p>
            <a:endParaRPr lang="es-ES" sz="1350" dirty="0"/>
          </a:p>
          <a:p>
            <a:r>
              <a:rPr lang="es-ES" sz="1350" u="sng" dirty="0"/>
              <a:t>Demostración</a:t>
            </a:r>
          </a:p>
          <a:p>
            <a:endParaRPr lang="es-ES" sz="1350" dirty="0"/>
          </a:p>
          <a:p>
            <a:r>
              <a:rPr lang="es-ES" sz="1350" u="sng" dirty="0"/>
              <a:t>Conclusiones</a:t>
            </a:r>
          </a:p>
        </p:txBody>
      </p:sp>
      <p:pic>
        <p:nvPicPr>
          <p:cNvPr id="3" name="Imagen 2">
            <a:extLst>
              <a:ext uri="{FF2B5EF4-FFF2-40B4-BE49-F238E27FC236}">
                <a16:creationId xmlns:a16="http://schemas.microsoft.com/office/drawing/2014/main" id="{8B0F92C3-177A-4A2A-B072-9950211D7180}"/>
              </a:ext>
            </a:extLst>
          </p:cNvPr>
          <p:cNvPicPr>
            <a:picLocks noChangeAspect="1"/>
          </p:cNvPicPr>
          <p:nvPr/>
        </p:nvPicPr>
        <p:blipFill>
          <a:blip r:embed="rId5"/>
          <a:stretch>
            <a:fillRect/>
          </a:stretch>
        </p:blipFill>
        <p:spPr>
          <a:xfrm>
            <a:off x="3271678" y="2392064"/>
            <a:ext cx="7391400" cy="2486025"/>
          </a:xfrm>
          <a:prstGeom prst="rect">
            <a:avLst/>
          </a:prstGeom>
        </p:spPr>
      </p:pic>
    </p:spTree>
    <p:extLst>
      <p:ext uri="{BB962C8B-B14F-4D97-AF65-F5344CB8AC3E}">
        <p14:creationId xmlns:p14="http://schemas.microsoft.com/office/powerpoint/2010/main" val="111196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19294444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b="1" u="sng" dirty="0">
                <a:solidFill>
                  <a:srgbClr val="FD9101"/>
                </a:solidFill>
              </a:rPr>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1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b="1" dirty="0">
                <a:solidFill>
                  <a:srgbClr val="FD9101"/>
                </a:solidFill>
                <a:effectLst>
                  <a:outerShdw blurRad="38100" dist="38100" dir="2700000" algn="tl">
                    <a:srgbClr val="000000">
                      <a:alpha val="43137"/>
                    </a:srgbClr>
                  </a:outerShdw>
                </a:effectLst>
              </a:rPr>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286935753"/>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32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CD0886FD-50B9-4E9D-B0EA-5EEDED17828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 - Guion</a:t>
            </a:r>
          </a:p>
        </p:txBody>
      </p:sp>
      <p:sp>
        <p:nvSpPr>
          <p:cNvPr id="8" name="Rectángulo 7">
            <a:extLst>
              <a:ext uri="{FF2B5EF4-FFF2-40B4-BE49-F238E27FC236}">
                <a16:creationId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id="{0B80F54A-D1C0-4138-8BD5-636181E387A2}"/>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Picture 6" descr="Resultado de imagen de universidad de cádiz">
            <a:extLst>
              <a:ext uri="{FF2B5EF4-FFF2-40B4-BE49-F238E27FC236}">
                <a16:creationId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2">
            <a:extLst>
              <a:ext uri="{FF2B5EF4-FFF2-40B4-BE49-F238E27FC236}">
                <a16:creationId xmlns:a16="http://schemas.microsoft.com/office/drawing/2014/main" id="{215DF987-C7B6-4842-A6A9-B13C74518C7A}"/>
              </a:ext>
            </a:extLst>
          </p:cNvPr>
          <p:cNvSpPr>
            <a:spLocks noGrp="1"/>
          </p:cNvSpPr>
          <p:nvPr>
            <p:ph sz="quarter" idx="13"/>
          </p:nvPr>
        </p:nvSpPr>
        <p:spPr>
          <a:xfrm>
            <a:off x="2085655" y="1363192"/>
            <a:ext cx="10387172" cy="4382639"/>
          </a:xfrm>
        </p:spPr>
        <p:txBody>
          <a:bodyPr>
            <a:normAutofit/>
          </a:bodyPr>
          <a:lstStyle/>
          <a:p>
            <a:pPr marL="0" indent="0">
              <a:lnSpc>
                <a:spcPct val="200000"/>
              </a:lnSpc>
              <a:buNone/>
            </a:pPr>
            <a:r>
              <a:rPr lang="es-ES" sz="2400" cap="none" dirty="0"/>
              <a:t>1.- Actualizar los datos del ultimo trimestre 2017T2</a:t>
            </a:r>
          </a:p>
          <a:p>
            <a:pPr marL="0" indent="0">
              <a:lnSpc>
                <a:spcPct val="200000"/>
              </a:lnSpc>
              <a:buNone/>
            </a:pPr>
            <a:r>
              <a:rPr lang="es-ES" sz="2400" cap="none" dirty="0"/>
              <a:t>2.- ¿Distribución de la cantidad de meses desde la renovación del contrato?</a:t>
            </a:r>
          </a:p>
          <a:p>
            <a:pPr marL="0" indent="0">
              <a:lnSpc>
                <a:spcPct val="200000"/>
              </a:lnSpc>
              <a:buNone/>
            </a:pPr>
            <a:r>
              <a:rPr lang="es-ES" sz="2400" cap="none" dirty="0"/>
              <a:t>3.- ¿Cómo varia la edad de fin de estudios dependiendo del nivel de formación?</a:t>
            </a:r>
          </a:p>
          <a:p>
            <a:pPr marL="0" indent="0">
              <a:lnSpc>
                <a:spcPct val="200000"/>
              </a:lnSpc>
              <a:buNone/>
            </a:pPr>
            <a:r>
              <a:rPr lang="es-ES" sz="2400" cap="none" dirty="0"/>
              <a:t>4.- Comparar Horas pactadas con horas que desearía trabajar</a:t>
            </a:r>
          </a:p>
          <a:p>
            <a:pPr marL="0" indent="0">
              <a:lnSpc>
                <a:spcPct val="200000"/>
              </a:lnSpc>
              <a:buNone/>
            </a:pPr>
            <a:r>
              <a:rPr lang="es-ES" sz="2400" cap="none" dirty="0"/>
              <a:t>5.- Evolución de la población por nivel de formación desde 2011</a:t>
            </a:r>
          </a:p>
          <a:p>
            <a:pPr marL="0" indent="0">
              <a:buNone/>
            </a:pPr>
            <a:endParaRPr lang="es-ES" sz="2400" cap="none" dirty="0"/>
          </a:p>
          <a:p>
            <a:pPr marL="0" indent="0">
              <a:buNone/>
            </a:pPr>
            <a:endParaRPr lang="es-ES" sz="2400" cap="none" dirty="0"/>
          </a:p>
        </p:txBody>
      </p:sp>
      <p:pic>
        <p:nvPicPr>
          <p:cNvPr id="21" name="Picture 2" descr="D:\workarea\epa_explorer\mem\logo\logo epa explorer final.png">
            <a:extLst>
              <a:ext uri="{FF2B5EF4-FFF2-40B4-BE49-F238E27FC236}">
                <a16:creationId xmlns:a16="http://schemas.microsoft.com/office/drawing/2014/main" id="{D38EB139-30F4-4D84-9262-E5C593FD4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b="1" u="sng" dirty="0">
                <a:solidFill>
                  <a:srgbClr val="FD9101"/>
                </a:solidFill>
              </a:rPr>
              <a:t>Demostración</a:t>
            </a:r>
          </a:p>
          <a:p>
            <a:endParaRPr lang="es-ES" sz="1350" dirty="0"/>
          </a:p>
          <a:p>
            <a:r>
              <a:rPr lang="es-ES" sz="1350" u="sng" dirty="0"/>
              <a:t>Conclusiones</a:t>
            </a:r>
          </a:p>
        </p:txBody>
      </p:sp>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CD0886FD-50B9-4E9D-B0EA-5EEDED17828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 - Guion</a:t>
            </a:r>
          </a:p>
        </p:txBody>
      </p:sp>
      <p:sp>
        <p:nvSpPr>
          <p:cNvPr id="8" name="Rectángulo 7">
            <a:extLst>
              <a:ext uri="{FF2B5EF4-FFF2-40B4-BE49-F238E27FC236}">
                <a16:creationId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id="{0B80F54A-D1C0-4138-8BD5-636181E387A2}"/>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Picture 6" descr="Resultado de imagen de universidad de cádiz">
            <a:extLst>
              <a:ext uri="{FF2B5EF4-FFF2-40B4-BE49-F238E27FC236}">
                <a16:creationId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2">
            <a:extLst>
              <a:ext uri="{FF2B5EF4-FFF2-40B4-BE49-F238E27FC236}">
                <a16:creationId xmlns:a16="http://schemas.microsoft.com/office/drawing/2014/main" id="{215DF987-C7B6-4842-A6A9-B13C74518C7A}"/>
              </a:ext>
            </a:extLst>
          </p:cNvPr>
          <p:cNvSpPr>
            <a:spLocks noGrp="1"/>
          </p:cNvSpPr>
          <p:nvPr>
            <p:ph sz="quarter" idx="13"/>
          </p:nvPr>
        </p:nvSpPr>
        <p:spPr>
          <a:xfrm>
            <a:off x="2939064" y="1478550"/>
            <a:ext cx="7520682" cy="3812642"/>
          </a:xfrm>
        </p:spPr>
        <p:txBody>
          <a:bodyPr>
            <a:normAutofit/>
          </a:bodyPr>
          <a:lstStyle/>
          <a:p>
            <a:pPr marL="0" indent="0">
              <a:lnSpc>
                <a:spcPct val="100000"/>
              </a:lnSpc>
              <a:buNone/>
            </a:pPr>
            <a:r>
              <a:rPr lang="es-ES" sz="2400" cap="none" dirty="0"/>
              <a:t>6.- </a:t>
            </a:r>
            <a:r>
              <a:rPr lang="es-ES" sz="2400" cap="none" dirty="0" err="1"/>
              <a:t>Clustering</a:t>
            </a:r>
            <a:r>
              <a:rPr lang="es-ES" sz="2400" cap="none" dirty="0"/>
              <a:t>. 3 </a:t>
            </a:r>
            <a:r>
              <a:rPr lang="es-ES" sz="2400" cap="none" dirty="0" err="1"/>
              <a:t>clusters</a:t>
            </a:r>
            <a:r>
              <a:rPr lang="es-ES" sz="2400" cap="none" dirty="0"/>
              <a:t>, incluyendo los atributos</a:t>
            </a:r>
            <a:br>
              <a:rPr lang="es-ES" sz="2400" cap="none" dirty="0"/>
            </a:br>
            <a:r>
              <a:rPr lang="es-ES" sz="2400" cap="none" dirty="0"/>
              <a:t>HORASP, HORDES y SEXO</a:t>
            </a:r>
          </a:p>
          <a:p>
            <a:pPr marL="0" indent="0">
              <a:lnSpc>
                <a:spcPct val="100000"/>
              </a:lnSpc>
              <a:buNone/>
            </a:pPr>
            <a:endParaRPr lang="es-ES" sz="2400" cap="none" dirty="0"/>
          </a:p>
          <a:p>
            <a:pPr marL="0" indent="0">
              <a:lnSpc>
                <a:spcPct val="100000"/>
              </a:lnSpc>
              <a:buNone/>
            </a:pPr>
            <a:r>
              <a:rPr lang="es-ES" sz="2400" cap="none" dirty="0"/>
              <a:t>7.- Reglas de Asociación, incluyendo los atributos</a:t>
            </a:r>
            <a:br>
              <a:rPr lang="es-ES" sz="2400" cap="none" dirty="0"/>
            </a:br>
            <a:r>
              <a:rPr lang="es-ES" sz="2400" cap="none" dirty="0"/>
              <a:t>SEXO, EDAD, ECIV, NFORMA, HORASP, HORASD</a:t>
            </a:r>
          </a:p>
          <a:p>
            <a:pPr marL="0" indent="0">
              <a:lnSpc>
                <a:spcPct val="100000"/>
              </a:lnSpc>
              <a:buNone/>
            </a:pPr>
            <a:endParaRPr lang="es-ES" sz="2400" cap="none" dirty="0"/>
          </a:p>
          <a:p>
            <a:pPr marL="0" indent="0">
              <a:lnSpc>
                <a:spcPct val="200000"/>
              </a:lnSpc>
              <a:buNone/>
            </a:pPr>
            <a:r>
              <a:rPr lang="es-ES" sz="2400" cap="none" dirty="0"/>
              <a:t>8.- Generación de Informe de Ejemplo</a:t>
            </a:r>
          </a:p>
          <a:p>
            <a:pPr marL="0" indent="0">
              <a:buNone/>
            </a:pPr>
            <a:endParaRPr lang="es-ES" sz="2400" cap="none" dirty="0"/>
          </a:p>
        </p:txBody>
      </p:sp>
      <p:pic>
        <p:nvPicPr>
          <p:cNvPr id="21" name="Picture 2" descr="D:\workarea\epa_explorer\mem\logo\logo epa explorer final.png">
            <a:extLst>
              <a:ext uri="{FF2B5EF4-FFF2-40B4-BE49-F238E27FC236}">
                <a16:creationId xmlns:a16="http://schemas.microsoft.com/office/drawing/2014/main" id="{D38EB139-30F4-4D84-9262-E5C593FD4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b="1" u="sng" dirty="0">
                <a:solidFill>
                  <a:srgbClr val="FD9101"/>
                </a:solidFill>
              </a:rPr>
              <a:t>Demostración</a:t>
            </a:r>
          </a:p>
          <a:p>
            <a:endParaRPr lang="es-ES" sz="1350" dirty="0"/>
          </a:p>
          <a:p>
            <a:r>
              <a:rPr lang="es-ES" sz="1350" u="sng" dirty="0"/>
              <a:t>Conclusiones</a:t>
            </a:r>
          </a:p>
        </p:txBody>
      </p:sp>
    </p:spTree>
    <p:extLst>
      <p:ext uri="{BB962C8B-B14F-4D97-AF65-F5344CB8AC3E}">
        <p14:creationId xmlns:p14="http://schemas.microsoft.com/office/powerpoint/2010/main" val="208679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39958177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6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Conclusiones Técnicas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411383" y="1338140"/>
            <a:ext cx="6966170" cy="4339650"/>
          </a:xfrm>
          <a:prstGeom prst="rect">
            <a:avLst/>
          </a:prstGeom>
        </p:spPr>
        <p:txBody>
          <a:bodyPr wrap="square">
            <a:spAutoFit/>
          </a:bodyPr>
          <a:lstStyle/>
          <a:p>
            <a:pPr marL="285750" indent="-285750">
              <a:lnSpc>
                <a:spcPct val="150000"/>
              </a:lnSpc>
              <a:spcBef>
                <a:spcPts val="1800"/>
              </a:spcBef>
              <a:buFontTx/>
              <a:buChar char="-"/>
            </a:pPr>
            <a:r>
              <a:rPr lang="es-ES" sz="2400" dirty="0"/>
              <a:t>EPA Explorer, destinado a usuarios e investigadores que deseen profundizar en el análisis de datos</a:t>
            </a:r>
          </a:p>
          <a:p>
            <a:pPr marL="285750" indent="-285750">
              <a:lnSpc>
                <a:spcPct val="150000"/>
              </a:lnSpc>
              <a:spcBef>
                <a:spcPts val="1800"/>
              </a:spcBef>
              <a:buFontTx/>
              <a:buChar char="-"/>
            </a:pPr>
            <a:r>
              <a:rPr lang="es-ES" sz="2400" dirty="0"/>
              <a:t>Basado en técnicas de aprendizaje no supervisado</a:t>
            </a:r>
          </a:p>
          <a:p>
            <a:pPr marL="285750" indent="-285750">
              <a:lnSpc>
                <a:spcPct val="150000"/>
              </a:lnSpc>
              <a:spcBef>
                <a:spcPts val="1800"/>
              </a:spcBef>
              <a:buFontTx/>
              <a:buChar char="-"/>
            </a:pPr>
            <a:r>
              <a:rPr lang="es-ES" sz="2400" dirty="0"/>
              <a:t>Se ha conseguido una interfaz intuitiva y visual</a:t>
            </a:r>
          </a:p>
          <a:p>
            <a:pPr marL="285750" indent="-285750">
              <a:lnSpc>
                <a:spcPct val="150000"/>
              </a:lnSpc>
              <a:spcBef>
                <a:spcPts val="1800"/>
              </a:spcBef>
              <a:buFontTx/>
              <a:buChar char="-"/>
            </a:pPr>
            <a:r>
              <a:rPr lang="es-ES" sz="2400" dirty="0"/>
              <a:t>Descubrimiento y exploración de R y Shiny</a:t>
            </a:r>
          </a:p>
          <a:p>
            <a:pPr marL="285750" indent="-285750">
              <a:lnSpc>
                <a:spcPct val="150000"/>
              </a:lnSpc>
              <a:spcBef>
                <a:spcPts val="1800"/>
              </a:spcBef>
              <a:buFontTx/>
              <a:buChar char="-"/>
            </a:pPr>
            <a:r>
              <a:rPr lang="es-ES" sz="2400" dirty="0"/>
              <a:t>Selección y uso de metodologías adecuadas</a:t>
            </a:r>
            <a:endParaRPr lang="es-ES" sz="2400"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Trabajos Futuros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26"/>
            <a:ext cx="7264424" cy="2156488"/>
          </a:xfrm>
          <a:prstGeom prst="rect">
            <a:avLst/>
          </a:prstGeom>
        </p:spPr>
        <p:txBody>
          <a:bodyPr wrap="square">
            <a:spAutoFit/>
          </a:bodyPr>
          <a:lstStyle/>
          <a:p>
            <a:pPr marL="285750" indent="-285750">
              <a:lnSpc>
                <a:spcPct val="150000"/>
              </a:lnSpc>
              <a:spcBef>
                <a:spcPts val="1800"/>
              </a:spcBef>
              <a:buFontTx/>
              <a:buChar char="-"/>
            </a:pPr>
            <a:r>
              <a:rPr lang="es-ES" sz="2400" dirty="0"/>
              <a:t>Inclusión de otros algoritmos de aprendizaje máquina</a:t>
            </a:r>
          </a:p>
          <a:p>
            <a:pPr marL="285750" indent="-285750">
              <a:lnSpc>
                <a:spcPct val="150000"/>
              </a:lnSpc>
              <a:spcBef>
                <a:spcPts val="1800"/>
              </a:spcBef>
              <a:buFontTx/>
              <a:buChar char="-"/>
            </a:pPr>
            <a:r>
              <a:rPr lang="es-ES" sz="2400" dirty="0"/>
              <a:t>Inclusión de más tipos de informes</a:t>
            </a:r>
          </a:p>
          <a:p>
            <a:pPr marL="285750" indent="-285750">
              <a:lnSpc>
                <a:spcPct val="150000"/>
              </a:lnSpc>
              <a:spcBef>
                <a:spcPts val="1800"/>
              </a:spcBef>
              <a:buFontTx/>
              <a:buChar char="-"/>
            </a:pPr>
            <a:r>
              <a:rPr lang="es-ES" sz="2400" dirty="0"/>
              <a:t>Gestión de procesamiento paralelo</a:t>
            </a:r>
            <a:endParaRPr lang="es-ES" sz="2400"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824416662"/>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26644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2E2760DD-3B8D-4095-8AD5-D39112B49DE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17"/>
            <a:ext cx="6782184" cy="2156488"/>
          </a:xfrm>
          <a:prstGeom prst="rect">
            <a:avLst/>
          </a:prstGeom>
        </p:spPr>
        <p:txBody>
          <a:bodyPr wrap="square">
            <a:spAutoFit/>
          </a:bodyPr>
          <a:lstStyle/>
          <a:p>
            <a:pPr marL="285750" indent="-285750">
              <a:lnSpc>
                <a:spcPct val="150000"/>
              </a:lnSpc>
              <a:spcBef>
                <a:spcPts val="1800"/>
              </a:spcBef>
              <a:buFontTx/>
              <a:buChar char="-"/>
            </a:pPr>
            <a:r>
              <a:rPr lang="es-ES" sz="2400" dirty="0"/>
              <a:t>Satisfacción por los objetivos cumplidos</a:t>
            </a:r>
          </a:p>
          <a:p>
            <a:pPr marL="285750" indent="-285750">
              <a:lnSpc>
                <a:spcPct val="150000"/>
              </a:lnSpc>
              <a:spcBef>
                <a:spcPts val="1800"/>
              </a:spcBef>
              <a:buFontTx/>
              <a:buChar char="-"/>
            </a:pPr>
            <a:r>
              <a:rPr lang="es-ES" sz="2400" dirty="0"/>
              <a:t>Aplicabilidad en el ámbito profesional</a:t>
            </a:r>
          </a:p>
          <a:p>
            <a:pPr marL="285750" indent="-285750">
              <a:lnSpc>
                <a:spcPct val="150000"/>
              </a:lnSpc>
              <a:spcBef>
                <a:spcPts val="1800"/>
              </a:spcBef>
              <a:buFontTx/>
              <a:buChar char="-"/>
            </a:pPr>
            <a:r>
              <a:rPr lang="es-ES" sz="2400" dirty="0"/>
              <a:t>Puesta en valor de la información</a:t>
            </a:r>
          </a:p>
        </p:txBody>
      </p:sp>
      <p:sp>
        <p:nvSpPr>
          <p:cNvPr id="11" name="Rectángulo 10">
            <a:extLst>
              <a:ext uri="{FF2B5EF4-FFF2-40B4-BE49-F238E27FC236}">
                <a16:creationId xmlns:a16="http://schemas.microsoft.com/office/drawing/2014/main" id="{836597AA-4245-4515-BEE1-A1BB26D3D7BF}"/>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4" name="Tabla 13">
            <a:extLst>
              <a:ext uri="{FF2B5EF4-FFF2-40B4-BE49-F238E27FC236}">
                <a16:creationId xmlns:a16="http://schemas.microsoft.com/office/drawing/2014/main" id="{3D53E60A-A0FE-49DC-B6CD-531A420087A0}"/>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a16="http://schemas.microsoft.com/office/drawing/2014/main" id="{C128B24E-4601-4941-AADE-2406FB351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EB64AB63-5832-4B37-B1A5-32DF3E98B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sp>
        <p:nvSpPr>
          <p:cNvPr id="10" name="Subtítulo 2"/>
          <p:cNvSpPr txBox="1">
            <a:spLocks/>
          </p:cNvSpPr>
          <p:nvPr/>
        </p:nvSpPr>
        <p:spPr>
          <a:xfrm>
            <a:off x="4792285" y="5500241"/>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pic>
        <p:nvPicPr>
          <p:cNvPr id="6" name="Picture 6" descr="Resultado de imagen de universidad de cádiz">
            <a:extLst>
              <a:ext uri="{FF2B5EF4-FFF2-40B4-BE49-F238E27FC236}">
                <a16:creationId xmlns:a16="http://schemas.microsoft.com/office/drawing/2014/main" id="{3981C21F-EA93-4B20-AFC6-CA6FAA19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E6C89FC-9B87-4A33-AA38-1F25168A7C72}"/>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a:extLst>
              <a:ext uri="{FF2B5EF4-FFF2-40B4-BE49-F238E27FC236}">
                <a16:creationId xmlns:a16="http://schemas.microsoft.com/office/drawing/2014/main" id="{EE4279AF-384E-46CE-8F59-ED4C765D24FC}"/>
              </a:ext>
            </a:extLst>
          </p:cNvPr>
          <p:cNvSpPr/>
          <p:nvPr/>
        </p:nvSpPr>
        <p:spPr>
          <a:xfrm>
            <a:off x="2024009" y="3920919"/>
            <a:ext cx="4458984" cy="16172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s-ES" dirty="0">
                <a:solidFill>
                  <a:schemeClr val="accent1">
                    <a:lumMod val="75000"/>
                  </a:schemeClr>
                </a:solidFill>
              </a:rPr>
              <a:t>SERVIDOR</a:t>
            </a:r>
          </a:p>
        </p:txBody>
      </p:sp>
      <p:sp>
        <p:nvSpPr>
          <p:cNvPr id="3" name="Rectángulo 2">
            <a:extLst>
              <a:ext uri="{FF2B5EF4-FFF2-40B4-BE49-F238E27FC236}">
                <a16:creationId xmlns:a16="http://schemas.microsoft.com/office/drawing/2014/main" id="{C88A0AD3-76B5-4739-B7CF-F807BE8B215E}"/>
              </a:ext>
            </a:extLst>
          </p:cNvPr>
          <p:cNvSpPr/>
          <p:nvPr/>
        </p:nvSpPr>
        <p:spPr>
          <a:xfrm>
            <a:off x="2024009" y="1243173"/>
            <a:ext cx="4458984" cy="256853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dirty="0">
                <a:solidFill>
                  <a:schemeClr val="accent3"/>
                </a:solidFill>
              </a:rPr>
              <a:t>UI</a:t>
            </a:r>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8A4EE5B1-BC2F-4F61-ADBB-837513477C57}"/>
              </a:ext>
            </a:extLst>
          </p:cNvPr>
          <p:cNvSpPr/>
          <p:nvPr/>
        </p:nvSpPr>
        <p:spPr>
          <a:xfrm>
            <a:off x="2191822" y="1352379"/>
            <a:ext cx="4414463" cy="4185761"/>
          </a:xfrm>
          <a:prstGeom prst="rect">
            <a:avLst/>
          </a:prstGeom>
        </p:spPr>
        <p:txBody>
          <a:bodyPr wrap="square">
            <a:spAutoFit/>
          </a:bodyPr>
          <a:lstStyle/>
          <a:p>
            <a:r>
              <a:rPr lang="es-ES" sz="1400" b="1" dirty="0">
                <a:latin typeface="Courier New" panose="02070309020205020404" pitchFamily="49" charset="0"/>
                <a:cs typeface="Courier New" panose="02070309020205020404" pitchFamily="49" charset="0"/>
              </a:rPr>
              <a:t>ui &lt;- fluidPage(</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sliderInput("num",</a:t>
            </a:r>
          </a:p>
          <a:p>
            <a:r>
              <a:rPr lang="es-ES" sz="1400" b="1" dirty="0">
                <a:latin typeface="Courier New" panose="02070309020205020404" pitchFamily="49" charset="0"/>
                <a:cs typeface="Courier New" panose="02070309020205020404" pitchFamily="49" charset="0"/>
              </a:rPr>
              <a:t>              "Observaciones:",</a:t>
            </a:r>
          </a:p>
          <a:p>
            <a:r>
              <a:rPr lang="es-ES" sz="1400" b="1" dirty="0">
                <a:latin typeface="Courier New" panose="02070309020205020404" pitchFamily="49" charset="0"/>
                <a:cs typeface="Courier New" panose="02070309020205020404" pitchFamily="49" charset="0"/>
              </a:rPr>
              <a:t>              min = 1,</a:t>
            </a:r>
          </a:p>
          <a:p>
            <a:r>
              <a:rPr lang="es-ES" sz="1400" b="1" dirty="0">
                <a:latin typeface="Courier New" panose="02070309020205020404" pitchFamily="49" charset="0"/>
                <a:cs typeface="Courier New" panose="02070309020205020404" pitchFamily="49" charset="0"/>
              </a:rPr>
              <a:t>              max = 50,</a:t>
            </a:r>
          </a:p>
          <a:p>
            <a:r>
              <a:rPr lang="es-ES" sz="1400" b="1" dirty="0">
                <a:latin typeface="Courier New" panose="02070309020205020404" pitchFamily="49" charset="0"/>
                <a:cs typeface="Courier New" panose="02070309020205020404" pitchFamily="49" charset="0"/>
              </a:rPr>
              <a:t>              value = 30),</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plotOutput("histPlot")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server &lt;- function(input, output){</a:t>
            </a:r>
          </a:p>
          <a:p>
            <a:r>
              <a:rPr lang="es-ES" sz="1400" b="1" dirty="0">
                <a:latin typeface="Courier New" panose="02070309020205020404" pitchFamily="49" charset="0"/>
                <a:cs typeface="Courier New" panose="02070309020205020404" pitchFamily="49" charset="0"/>
              </a:rPr>
              <a:t>   </a:t>
            </a:r>
          </a:p>
          <a:p>
            <a:r>
              <a:rPr lang="es-ES" sz="1400" b="1" dirty="0">
                <a:latin typeface="Courier New" panose="02070309020205020404" pitchFamily="49" charset="0"/>
                <a:cs typeface="Courier New" panose="02070309020205020404" pitchFamily="49" charset="0"/>
              </a:rPr>
              <a:t>   output$histPlot &lt;- renderPlot({</a:t>
            </a:r>
          </a:p>
          <a:p>
            <a:r>
              <a:rPr lang="es-ES" sz="1400" b="1" dirty="0">
                <a:latin typeface="Courier New" panose="02070309020205020404" pitchFamily="49" charset="0"/>
                <a:cs typeface="Courier New" panose="02070309020205020404" pitchFamily="49" charset="0"/>
              </a:rPr>
              <a:t>      hist(rnorm(input$num))</a:t>
            </a:r>
          </a:p>
          <a:p>
            <a:r>
              <a:rPr lang="es-ES" sz="1400" b="1" dirty="0">
                <a:latin typeface="Courier New" panose="02070309020205020404" pitchFamily="49" charset="0"/>
                <a:cs typeface="Courier New" panose="02070309020205020404" pitchFamily="49" charset="0"/>
              </a:rPr>
              <a:t>   })</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p:txBody>
      </p:sp>
      <p:pic>
        <p:nvPicPr>
          <p:cNvPr id="5" name="Imagen 4">
            <a:extLst>
              <a:ext uri="{FF2B5EF4-FFF2-40B4-BE49-F238E27FC236}">
                <a16:creationId xmlns:a16="http://schemas.microsoft.com/office/drawing/2014/main" id="{821EB40B-EA82-4C9F-AD4D-93E494E65248}"/>
              </a:ext>
            </a:extLst>
          </p:cNvPr>
          <p:cNvPicPr>
            <a:picLocks noChangeAspect="1"/>
          </p:cNvPicPr>
          <p:nvPr/>
        </p:nvPicPr>
        <p:blipFill>
          <a:blip r:embed="rId4"/>
          <a:stretch>
            <a:fillRect/>
          </a:stretch>
        </p:blipFill>
        <p:spPr>
          <a:xfrm>
            <a:off x="6889046" y="971058"/>
            <a:ext cx="4633592" cy="4948401"/>
          </a:xfrm>
          <a:prstGeom prst="rect">
            <a:avLst/>
          </a:prstGeom>
        </p:spPr>
      </p:pic>
      <p:sp>
        <p:nvSpPr>
          <p:cNvPr id="22" name="Rectángulo 21">
            <a:extLst>
              <a:ext uri="{FF2B5EF4-FFF2-40B4-BE49-F238E27FC236}">
                <a16:creationId xmlns:a16="http://schemas.microsoft.com/office/drawing/2014/main" id="{FDDDE9AC-5C65-4158-8E97-8D5AEB5AEC45}"/>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b="1" dirty="0">
                <a:solidFill>
                  <a:srgbClr val="FD9101"/>
                </a:solidFill>
              </a:rPr>
              <a:t>Tecnologías Empleadas</a:t>
            </a:r>
          </a:p>
          <a:p>
            <a:pPr marL="108000" indent="-72000">
              <a:buFontTx/>
              <a:buChar char="-"/>
            </a:pPr>
            <a:r>
              <a:rPr lang="es-ES" sz="1250" b="1" dirty="0">
                <a:solidFill>
                  <a:srgbClr val="FD9101"/>
                </a:solidFill>
              </a:rPr>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4" name="Picture 2" descr="D:\workarea\epa_explorer\mem\logo\logo epa explorer final.png">
            <a:extLst>
              <a:ext uri="{FF2B5EF4-FFF2-40B4-BE49-F238E27FC236}">
                <a16:creationId xmlns:a16="http://schemas.microsoft.com/office/drawing/2014/main" id="{D81073EA-207E-45BC-A58F-CB5B16FD1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a16="http://schemas.microsoft.com/office/drawing/2014/main"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203" y="1487804"/>
            <a:ext cx="6774413" cy="3834004"/>
          </a:xfrm>
          <a:prstGeom prst="rect">
            <a:avLst/>
          </a:prstGeom>
          <a:noFill/>
          <a:ln>
            <a:noFill/>
          </a:ln>
        </p:spPr>
      </p:pic>
      <p:graphicFrame>
        <p:nvGraphicFramePr>
          <p:cNvPr id="15" name="Tabla 14">
            <a:extLst>
              <a:ext uri="{FF2B5EF4-FFF2-40B4-BE49-F238E27FC236}">
                <a16:creationId xmlns:a16="http://schemas.microsoft.com/office/drawing/2014/main"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5931FCED-9213-4C93-8909-30F31086D7E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descr="Evolución de los datos de las últimas Encuestas de Población Activa del INE">
            <a:extLst>
              <a:ext uri="{FF2B5EF4-FFF2-40B4-BE49-F238E27FC236}">
                <a16:creationId xmlns:a16="http://schemas.microsoft.com/office/drawing/2014/main" id="{CA917D79-4190-4E71-BA5C-F083702B4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92" y="1333958"/>
            <a:ext cx="6406971" cy="4085945"/>
          </a:xfrm>
          <a:prstGeom prst="rect">
            <a:avLst/>
          </a:prstGeom>
          <a:noFill/>
          <a:ln>
            <a:noFill/>
          </a:ln>
        </p:spPr>
      </p:pic>
      <p:sp>
        <p:nvSpPr>
          <p:cNvPr id="11" name="Rectángulo 10">
            <a:extLst>
              <a:ext uri="{FF2B5EF4-FFF2-40B4-BE49-F238E27FC236}">
                <a16:creationId xmlns:a16="http://schemas.microsoft.com/office/drawing/2014/main" id="{8F072A1F-E831-47CC-93E5-5B409650656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EE256DC2-4F5D-432C-BAEF-D6DC5461CB5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10FF9D16-5A77-48D3-A30E-6CE80D668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874E07C0-6537-45BD-9ABB-6E441FF67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b="1" dirty="0">
                <a:solidFill>
                  <a:srgbClr val="FD9101"/>
                </a:solidFill>
              </a:rPr>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610" y="2050158"/>
            <a:ext cx="6807943" cy="1891222"/>
          </a:xfrm>
          <a:prstGeom prst="rect">
            <a:avLst/>
          </a:prstGeom>
          <a:noFill/>
          <a:ln>
            <a:noFill/>
          </a:ln>
        </p:spPr>
      </p:pic>
      <p:sp>
        <p:nvSpPr>
          <p:cNvPr id="12" name="Rectángulo 11">
            <a:extLst>
              <a:ext uri="{FF2B5EF4-FFF2-40B4-BE49-F238E27FC236}">
                <a16:creationId xmlns:a16="http://schemas.microsoft.com/office/drawing/2014/main" id="{35E83367-7C7B-4F54-9C68-35A0C1320A2E}"/>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A1D0A6D-5001-4EE2-8CF0-926E99C37858}"/>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pic>
        <p:nvPicPr>
          <p:cNvPr id="11" name="Imagen 10" descr="http://littleactuary.github.io/images/shiny_structure.png">
            <a:extLst>
              <a:ext uri="{FF2B5EF4-FFF2-40B4-BE49-F238E27FC236}">
                <a16:creationId xmlns:a16="http://schemas.microsoft.com/office/drawing/2014/main" id="{5966AF96-0FAB-41B4-83B8-FE9261E2A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5575" y="1691770"/>
            <a:ext cx="7106637" cy="3578609"/>
          </a:xfrm>
          <a:prstGeom prst="rect">
            <a:avLst/>
          </a:prstGeom>
          <a:noFill/>
          <a:ln>
            <a:noFill/>
          </a:ln>
        </p:spPr>
      </p:pic>
      <p:sp>
        <p:nvSpPr>
          <p:cNvPr id="12" name="Título 1">
            <a:extLst>
              <a:ext uri="{FF2B5EF4-FFF2-40B4-BE49-F238E27FC236}">
                <a16:creationId xmlns:a16="http://schemas.microsoft.com/office/drawing/2014/main" id="{57F65F59-F259-4B5D-9A76-51A66291F843}"/>
              </a:ext>
            </a:extLst>
          </p:cNvPr>
          <p:cNvSpPr>
            <a:spLocks noGrp="1"/>
          </p:cNvSpPr>
          <p:nvPr>
            <p:ph type="title"/>
          </p:nvPr>
        </p:nvSpPr>
        <p:spPr>
          <a:xfrm>
            <a:off x="3557204" y="198971"/>
            <a:ext cx="6820349" cy="887552"/>
          </a:xfrm>
        </p:spPr>
        <p:txBody>
          <a:bodyPr>
            <a:normAutofit/>
          </a:bodyPr>
          <a:lstStyle/>
          <a:p>
            <a:r>
              <a:rPr lang="es-ES" dirty="0"/>
              <a:t>Shiny - ESTRUCTURA</a:t>
            </a:r>
          </a:p>
        </p:txBody>
      </p:sp>
      <p:sp>
        <p:nvSpPr>
          <p:cNvPr id="10" name="Rectángulo 9">
            <a:extLst>
              <a:ext uri="{FF2B5EF4-FFF2-40B4-BE49-F238E27FC236}">
                <a16:creationId xmlns:a16="http://schemas.microsoft.com/office/drawing/2014/main" id="{9B727071-191E-45C8-B3B5-30768C7CFD07}"/>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8DA847F-4438-48C1-BE17-8D806CBF118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8" name="Rectángulo 17">
            <a:extLst>
              <a:ext uri="{FF2B5EF4-FFF2-40B4-BE49-F238E27FC236}">
                <a16:creationId xmlns:a16="http://schemas.microsoft.com/office/drawing/2014/main" id="{CFD57DBD-3AE3-4051-A311-C3F791965D57}"/>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9" name="Picture 6" descr="Resultado de imagen de universidad de cádiz">
            <a:extLst>
              <a:ext uri="{FF2B5EF4-FFF2-40B4-BE49-F238E27FC236}">
                <a16:creationId xmlns:a16="http://schemas.microsoft.com/office/drawing/2014/main" id="{434DC278-D2A5-439D-B332-E760A8579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a16="http://schemas.microsoft.com/office/drawing/2014/main" id="{750B4B42-43A8-4B19-9A68-F2EB51762FF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Imagen 14">
            <a:extLst>
              <a:ext uri="{FF2B5EF4-FFF2-40B4-BE49-F238E27FC236}">
                <a16:creationId xmlns:a16="http://schemas.microsoft.com/office/drawing/2014/main"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4668" y="988289"/>
            <a:ext cx="6266604" cy="4943535"/>
          </a:xfrm>
          <a:prstGeom prst="rect">
            <a:avLst/>
          </a:prstGeom>
          <a:noFill/>
          <a:ln>
            <a:noFill/>
          </a:ln>
        </p:spPr>
      </p:pic>
      <p:sp>
        <p:nvSpPr>
          <p:cNvPr id="11" name="Rectángulo 10">
            <a:extLst>
              <a:ext uri="{FF2B5EF4-FFF2-40B4-BE49-F238E27FC236}">
                <a16:creationId xmlns:a16="http://schemas.microsoft.com/office/drawing/2014/main" id="{A95C38C1-0531-4C59-B723-DEEDDFF82CCD}"/>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C2E23E2-0A07-49A8-90EB-2030ADE6E044}"/>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DESARROLLO</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3877985"/>
          </a:xfrm>
          <a:prstGeom prst="rect">
            <a:avLst/>
          </a:prstGeom>
        </p:spPr>
        <p:txBody>
          <a:bodyPr wrap="square">
            <a:spAutoFit/>
          </a:bodyPr>
          <a:lstStyle/>
          <a:p>
            <a:pPr marL="285750" indent="-285750">
              <a:spcBef>
                <a:spcPts val="1800"/>
              </a:spcBef>
              <a:buFontTx/>
              <a:buChar char="-"/>
            </a:pPr>
            <a:r>
              <a:rPr lang="es-ES" sz="2400" dirty="0"/>
              <a:t>Aquí toca vender la moto. Seguir los datos para contar los requisitos funcionales. También meter algo de pruebas.</a:t>
            </a:r>
          </a:p>
          <a:p>
            <a:pPr marL="285750" indent="-285750">
              <a:spcBef>
                <a:spcPts val="1800"/>
              </a:spcBef>
              <a:buFontTx/>
              <a:buChar char="-"/>
            </a:pPr>
            <a:endParaRPr lang="es-ES" sz="2400" dirty="0"/>
          </a:p>
          <a:p>
            <a:pPr marL="285750" indent="-285750">
              <a:spcBef>
                <a:spcPts val="1800"/>
              </a:spcBef>
              <a:buFontTx/>
              <a:buChar char="-"/>
            </a:pPr>
            <a:r>
              <a:rPr lang="es-ES" sz="2400" dirty="0"/>
              <a:t>Aparte para la APP: Notas. Meter de alguna forma manual de usuario inapp. En el rmarkdown cambiar el texto por placeholder para hacer el análisis.</a:t>
            </a:r>
          </a:p>
          <a:p>
            <a:pPr marL="285750" indent="-285750">
              <a:spcBef>
                <a:spcPts val="1800"/>
              </a:spcBef>
              <a:buFontTx/>
              <a:buChar char="-"/>
            </a:pPr>
            <a:r>
              <a:rPr lang="es-ES" sz="2400" dirty="0"/>
              <a:t>Puff puff</a:t>
            </a:r>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416005A7-6801-41A5-88AF-84E02ABC430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91171306-BC52-4BBF-90A4-849623046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54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8C9327A4-C13B-4524-BEDE-8F8FD05B009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1" name="Imagen 10">
            <a:extLst>
              <a:ext uri="{FF2B5EF4-FFF2-40B4-BE49-F238E27FC236}">
                <a16:creationId xmlns:a16="http://schemas.microsoft.com/office/drawing/2014/main" id="{3E1898F8-C579-48B2-94A3-C062839A6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68343" y="-101734"/>
            <a:ext cx="2598053" cy="6876415"/>
          </a:xfrm>
          <a:prstGeom prst="rect">
            <a:avLst/>
          </a:prstGeom>
          <a:noFill/>
          <a:ln>
            <a:noFill/>
          </a:ln>
        </p:spPr>
      </p:pic>
      <p:sp>
        <p:nvSpPr>
          <p:cNvPr id="10" name="Rectángulo 9">
            <a:extLst>
              <a:ext uri="{FF2B5EF4-FFF2-40B4-BE49-F238E27FC236}">
                <a16:creationId xmlns:a16="http://schemas.microsoft.com/office/drawing/2014/main" id="{6BEADDCA-3B7B-49D5-8771-692E4B2FF2C6}"/>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797AF702-C81A-4353-B55D-9081AFC0E1D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6E7C83E-DC7F-4505-AC3D-6AD042E687B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057B07AD-03E5-4BA6-9F21-34993E2B7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4074471-76A6-4630-886A-2BF04AB1C5A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pic>
        <p:nvPicPr>
          <p:cNvPr id="10" name="Imagen 9">
            <a:extLst>
              <a:ext uri="{FF2B5EF4-FFF2-40B4-BE49-F238E27FC236}">
                <a16:creationId xmlns:a16="http://schemas.microsoft.com/office/drawing/2014/main" id="{B9F62473-4127-4BAF-9D44-D9A2457C8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764" y="2040890"/>
            <a:ext cx="6271316" cy="2048510"/>
          </a:xfrm>
          <a:prstGeom prst="rect">
            <a:avLst/>
          </a:prstGeom>
          <a:noFill/>
          <a:ln>
            <a:noFill/>
          </a:ln>
        </p:spPr>
      </p:pic>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050599C0-E849-44BE-88C4-F7E7A1766C1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GESTION DE SESIONES</a:t>
            </a:r>
          </a:p>
        </p:txBody>
      </p:sp>
      <p:pic>
        <p:nvPicPr>
          <p:cNvPr id="11" name="Imagen 10">
            <a:extLst>
              <a:ext uri="{FF2B5EF4-FFF2-40B4-BE49-F238E27FC236}">
                <a16:creationId xmlns:a16="http://schemas.microsoft.com/office/drawing/2014/main" id="{C5ECB09B-88E8-45E0-9950-212B0D5DBA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131" y="1295400"/>
            <a:ext cx="6632476" cy="4172174"/>
          </a:xfrm>
          <a:prstGeom prst="rect">
            <a:avLst/>
          </a:prstGeom>
          <a:noFill/>
          <a:ln>
            <a:noFill/>
          </a:ln>
        </p:spPr>
      </p:pic>
      <p:sp>
        <p:nvSpPr>
          <p:cNvPr id="10" name="Rectángulo 9">
            <a:extLst>
              <a:ext uri="{FF2B5EF4-FFF2-40B4-BE49-F238E27FC236}">
                <a16:creationId xmlns:a16="http://schemas.microsoft.com/office/drawing/2014/main" id="{D7520D41-22DD-4D2C-9DD0-F6A50EAC74A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A72C6E3-85F9-40AA-BD47-3DF3B133293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4223DCC3-34D4-483A-8B19-07FBF96E129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4E45C54-F9B0-410F-8909-C3B2746D8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DA4F4AF2-A515-42FE-A873-8E33F859AD4A}"/>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07927EC-F164-4815-8098-6B6BEFB7ECA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a:extLst>
              <a:ext uri="{FF2B5EF4-FFF2-40B4-BE49-F238E27FC236}">
                <a16:creationId xmlns:a16="http://schemas.microsoft.com/office/drawing/2014/main" id="{6D62F2C1-8F2C-4AAC-87F1-9BC8B3E741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601" y="1322459"/>
            <a:ext cx="6486311" cy="4281207"/>
          </a:xfrm>
          <a:prstGeom prst="rect">
            <a:avLst/>
          </a:prstGeom>
          <a:noFill/>
          <a:ln>
            <a:noFill/>
          </a:ln>
        </p:spPr>
      </p:pic>
      <p:sp>
        <p:nvSpPr>
          <p:cNvPr id="10" name="Rectángulo 9">
            <a:extLst>
              <a:ext uri="{FF2B5EF4-FFF2-40B4-BE49-F238E27FC236}">
                <a16:creationId xmlns:a16="http://schemas.microsoft.com/office/drawing/2014/main" id="{E61AF71F-1254-4749-A2F8-89C01E3143E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B4D4509-E467-452B-9923-1D8A0D4886DA}"/>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81CF7D27-F963-46A8-ACB3-DAD486BB8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EB90D6DA-4616-4472-A13D-C7BF178B7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b="1" dirty="0">
                <a:solidFill>
                  <a:srgbClr val="FD9101"/>
                </a:solidFill>
              </a:rPr>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MOTIVACIÓN</a:t>
            </a:r>
          </a:p>
        </p:txBody>
      </p:sp>
      <p:sp>
        <p:nvSpPr>
          <p:cNvPr id="11" name="Rectángulo 10">
            <a:extLst>
              <a:ext uri="{FF2B5EF4-FFF2-40B4-BE49-F238E27FC236}">
                <a16:creationId xmlns:a16="http://schemas.microsoft.com/office/drawing/2014/main" id="{974242C8-7D53-4777-BAFD-D39AE36DB37A}"/>
              </a:ext>
            </a:extLst>
          </p:cNvPr>
          <p:cNvSpPr/>
          <p:nvPr/>
        </p:nvSpPr>
        <p:spPr>
          <a:xfrm>
            <a:off x="3059723" y="1423869"/>
            <a:ext cx="8135816" cy="3831818"/>
          </a:xfrm>
          <a:prstGeom prst="rect">
            <a:avLst/>
          </a:prstGeom>
        </p:spPr>
        <p:txBody>
          <a:bodyPr wrap="square">
            <a:spAutoFit/>
          </a:bodyPr>
          <a:lstStyle/>
          <a:p>
            <a:pPr marL="285750" indent="-285750">
              <a:spcBef>
                <a:spcPts val="1800"/>
              </a:spcBef>
              <a:buFontTx/>
              <a:buChar char="-"/>
            </a:pPr>
            <a:r>
              <a:rPr lang="es-ES" sz="2400" dirty="0"/>
              <a:t>Este proyecto surge como particular de un grupo de investigación del área de economía de la UCA</a:t>
            </a:r>
          </a:p>
          <a:p>
            <a:pPr marL="285750" indent="-285750">
              <a:spcBef>
                <a:spcPts val="1800"/>
              </a:spcBef>
              <a:buFontTx/>
              <a:buChar char="-"/>
            </a:pPr>
            <a:endParaRPr lang="es-ES" sz="2400" dirty="0"/>
          </a:p>
          <a:p>
            <a:pPr marL="285750" indent="-285750">
              <a:spcBef>
                <a:spcPts val="1800"/>
              </a:spcBef>
              <a:buFontTx/>
              <a:buChar char="-"/>
            </a:pPr>
            <a:r>
              <a:rPr lang="es-ES" sz="2400" dirty="0"/>
              <a:t>Ofrecer ayuda en la interpretación y análisis de estos datos</a:t>
            </a:r>
          </a:p>
          <a:p>
            <a:pPr marL="285750" indent="-285750">
              <a:spcBef>
                <a:spcPts val="1800"/>
              </a:spcBef>
              <a:buFontTx/>
              <a:buChar char="-"/>
            </a:pPr>
            <a:endParaRPr lang="es-ES" sz="2400" dirty="0"/>
          </a:p>
          <a:p>
            <a:pPr marL="285750" indent="-285750">
              <a:spcBef>
                <a:spcPts val="1800"/>
              </a:spcBef>
              <a:buFontTx/>
              <a:buChar char="-"/>
            </a:pPr>
            <a:r>
              <a:rPr lang="es-ES" sz="2400" dirty="0"/>
              <a:t>Motivación: Facilitar el acceso a la información</a:t>
            </a:r>
          </a:p>
          <a:p>
            <a:pPr marL="285750" indent="-285750">
              <a:spcBef>
                <a:spcPts val="1800"/>
              </a:spcBef>
              <a:buFontTx/>
              <a:buChar char="-"/>
            </a:pPr>
            <a:endParaRPr lang="es-ES" sz="2400"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b="1" dirty="0">
                <a:solidFill>
                  <a:srgbClr val="FD9101"/>
                </a:solidFill>
              </a:rPr>
              <a:t>Objetivos</a:t>
            </a:r>
            <a:endParaRPr lang="es-ES" sz="1250" b="1" dirty="0">
              <a:solidFill>
                <a:srgbClr val="FD9101"/>
              </a:solidFill>
            </a:endParaRP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57978FC9-0EA5-44C4-95CE-139782C4EFFF}"/>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MOTIVACIÓN</a:t>
            </a:r>
          </a:p>
        </p:txBody>
      </p:sp>
      <p:pic>
        <p:nvPicPr>
          <p:cNvPr id="11" name="Imagen 10">
            <a:extLst>
              <a:ext uri="{FF2B5EF4-FFF2-40B4-BE49-F238E27FC236}">
                <a16:creationId xmlns:a16="http://schemas.microsoft.com/office/drawing/2014/main" id="{B3DA47E8-33AC-4F00-8C14-6F03F0C5C285}"/>
              </a:ext>
            </a:extLst>
          </p:cNvPr>
          <p:cNvPicPr>
            <a:picLocks noChangeAspect="1"/>
          </p:cNvPicPr>
          <p:nvPr/>
        </p:nvPicPr>
        <p:blipFill rotWithShape="1">
          <a:blip r:embed="rId3"/>
          <a:srcRect t="-2444" b="21327"/>
          <a:stretch/>
        </p:blipFill>
        <p:spPr>
          <a:xfrm>
            <a:off x="2743734" y="943812"/>
            <a:ext cx="8490301" cy="4737798"/>
          </a:xfrm>
          <a:prstGeom prst="rect">
            <a:avLst/>
          </a:prstGeom>
        </p:spPr>
      </p:pic>
      <p:sp>
        <p:nvSpPr>
          <p:cNvPr id="10" name="Rectángulo 9">
            <a:extLst>
              <a:ext uri="{FF2B5EF4-FFF2-40B4-BE49-F238E27FC236}">
                <a16:creationId xmlns:a16="http://schemas.microsoft.com/office/drawing/2014/main" id="{DC43B3C9-52A7-46C4-B5E7-EDD8E6E10F0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6BF6D068-732B-4E05-8F5D-A3D4AC5F4FE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67C05CE7-76D9-4446-97FA-E9F496730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workarea\epa_explorer\mem\logo\logo epa explorer final.png">
            <a:extLst>
              <a:ext uri="{FF2B5EF4-FFF2-40B4-BE49-F238E27FC236}">
                <a16:creationId xmlns:a16="http://schemas.microsoft.com/office/drawing/2014/main" id="{AC2300B1-BB38-4D34-87C5-707D216ED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9">
            <a:extLst>
              <a:ext uri="{FF2B5EF4-FFF2-40B4-BE49-F238E27FC236}">
                <a16:creationId xmlns:a16="http://schemas.microsoft.com/office/drawing/2014/main" id="{FC622381-038B-4105-BA97-1140983B92E1}"/>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b="1" dirty="0">
                <a:solidFill>
                  <a:srgbClr val="FD9101"/>
                </a:solidFill>
              </a:rPr>
              <a:t>Objetivos</a:t>
            </a:r>
            <a:endParaRPr lang="es-ES" sz="1250" b="1" dirty="0">
              <a:solidFill>
                <a:srgbClr val="FD9101"/>
              </a:solidFill>
            </a:endParaRP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D6CF92E1-AF5A-4F62-A3FA-205FFD00D9B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MOTIVACIÓN</a:t>
            </a:r>
          </a:p>
        </p:txBody>
      </p:sp>
      <p:pic>
        <p:nvPicPr>
          <p:cNvPr id="3" name="Imagen 2">
            <a:extLst>
              <a:ext uri="{FF2B5EF4-FFF2-40B4-BE49-F238E27FC236}">
                <a16:creationId xmlns:a16="http://schemas.microsoft.com/office/drawing/2014/main" id="{F4577A6F-2E79-4E7B-B255-1BFED77A8714}"/>
              </a:ext>
            </a:extLst>
          </p:cNvPr>
          <p:cNvPicPr>
            <a:picLocks noChangeAspect="1"/>
          </p:cNvPicPr>
          <p:nvPr/>
        </p:nvPicPr>
        <p:blipFill rotWithShape="1">
          <a:blip r:embed="rId3"/>
          <a:srcRect r="26893" b="42184"/>
          <a:stretch/>
        </p:blipFill>
        <p:spPr>
          <a:xfrm>
            <a:off x="2382948" y="1147409"/>
            <a:ext cx="6360558" cy="4721110"/>
          </a:xfrm>
          <a:prstGeom prst="rect">
            <a:avLst/>
          </a:prstGeom>
        </p:spPr>
      </p:pic>
      <p:sp>
        <p:nvSpPr>
          <p:cNvPr id="10" name="Rectángulo 9">
            <a:extLst>
              <a:ext uri="{FF2B5EF4-FFF2-40B4-BE49-F238E27FC236}">
                <a16:creationId xmlns:a16="http://schemas.microsoft.com/office/drawing/2014/main" id="{BD56EC65-BD02-4A70-B83F-62310DCD42B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1" name="Tabla 10">
            <a:extLst>
              <a:ext uri="{FF2B5EF4-FFF2-40B4-BE49-F238E27FC236}">
                <a16:creationId xmlns:a16="http://schemas.microsoft.com/office/drawing/2014/main" id="{8F804D16-0E55-43BF-8B5E-BB77162D921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a16="http://schemas.microsoft.com/office/drawing/2014/main" id="{F68FBD5A-0051-4D71-A988-1784117F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69595DE9-3586-4AE8-9FE9-30EE51D42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2">
            <a:extLst>
              <a:ext uri="{FF2B5EF4-FFF2-40B4-BE49-F238E27FC236}">
                <a16:creationId xmlns:a16="http://schemas.microsoft.com/office/drawing/2014/main" id="{60CE9BEE-3F25-484E-9169-C245C436D472}"/>
              </a:ext>
            </a:extLst>
          </p:cNvPr>
          <p:cNvSpPr/>
          <p:nvPr/>
        </p:nvSpPr>
        <p:spPr>
          <a:xfrm>
            <a:off x="9261230" y="1656845"/>
            <a:ext cx="2708031" cy="4431983"/>
          </a:xfrm>
          <a:prstGeom prst="rect">
            <a:avLst/>
          </a:prstGeom>
        </p:spPr>
        <p:txBody>
          <a:bodyPr wrap="square">
            <a:spAutoFit/>
          </a:bodyPr>
          <a:lstStyle/>
          <a:p>
            <a:pPr>
              <a:spcBef>
                <a:spcPts val="1800"/>
              </a:spcBef>
            </a:pPr>
            <a:r>
              <a:rPr lang="es-ES_tradnl" dirty="0"/>
              <a:t>Tipos de datos:</a:t>
            </a:r>
          </a:p>
          <a:p>
            <a:pPr marL="285750" indent="-285750">
              <a:spcBef>
                <a:spcPts val="1800"/>
              </a:spcBef>
              <a:buFont typeface="Arial" panose="020B0604020202020204" pitchFamily="34" charset="0"/>
              <a:buChar char="•"/>
            </a:pPr>
            <a:r>
              <a:rPr lang="es-ES_tradnl" dirty="0"/>
              <a:t>Demográficos</a:t>
            </a:r>
          </a:p>
          <a:p>
            <a:pPr marL="285750" indent="-285750">
              <a:spcBef>
                <a:spcPts val="1800"/>
              </a:spcBef>
              <a:buFont typeface="Arial" panose="020B0604020202020204" pitchFamily="34" charset="0"/>
              <a:buChar char="•"/>
            </a:pPr>
            <a:r>
              <a:rPr lang="es-ES_tradnl" dirty="0"/>
              <a:t>Formación</a:t>
            </a:r>
          </a:p>
          <a:p>
            <a:pPr marL="285750" indent="-285750">
              <a:spcBef>
                <a:spcPts val="1800"/>
              </a:spcBef>
              <a:buFont typeface="Arial" panose="020B0604020202020204" pitchFamily="34" charset="0"/>
              <a:buChar char="•"/>
            </a:pPr>
            <a:r>
              <a:rPr lang="es-ES_tradnl" dirty="0"/>
              <a:t>Situación Laboral</a:t>
            </a:r>
          </a:p>
          <a:p>
            <a:pPr marL="285750" indent="-285750">
              <a:spcBef>
                <a:spcPts val="1800"/>
              </a:spcBef>
              <a:buFont typeface="Arial" panose="020B0604020202020204" pitchFamily="34" charset="0"/>
              <a:buChar char="•"/>
            </a:pPr>
            <a:r>
              <a:rPr lang="es-ES_tradnl" dirty="0"/>
              <a:t>Búsqueda de Empleo</a:t>
            </a:r>
          </a:p>
          <a:p>
            <a:pPr marL="285750" indent="-285750">
              <a:spcBef>
                <a:spcPts val="1800"/>
              </a:spcBef>
              <a:buFont typeface="Arial" panose="020B0604020202020204" pitchFamily="34" charset="0"/>
              <a:buChar char="•"/>
            </a:pPr>
            <a:r>
              <a:rPr lang="es-ES_tradnl" dirty="0"/>
              <a:t>Etc…</a:t>
            </a:r>
          </a:p>
          <a:p>
            <a:pPr marL="285750" indent="-285750">
              <a:spcBef>
                <a:spcPts val="1800"/>
              </a:spcBef>
              <a:buFont typeface="Arial" panose="020B0604020202020204" pitchFamily="34" charset="0"/>
              <a:buChar char="•"/>
            </a:pPr>
            <a:endParaRPr lang="es-ES_tradnl" dirty="0"/>
          </a:p>
          <a:p>
            <a:pPr>
              <a:spcBef>
                <a:spcPts val="1800"/>
              </a:spcBef>
            </a:pPr>
            <a:r>
              <a:rPr lang="es-ES_tradnl" dirty="0"/>
              <a:t>90 atributos en total</a:t>
            </a:r>
          </a:p>
          <a:p>
            <a:pPr marL="285750" indent="-285750">
              <a:spcBef>
                <a:spcPts val="1800"/>
              </a:spcBef>
              <a:buFont typeface="Arial" panose="020B0604020202020204" pitchFamily="34" charset="0"/>
              <a:buChar char="•"/>
            </a:pPr>
            <a:endParaRPr lang="es-ES" dirty="0"/>
          </a:p>
        </p:txBody>
      </p:sp>
      <p:sp>
        <p:nvSpPr>
          <p:cNvPr id="14" name="Rectángulo 9">
            <a:extLst>
              <a:ext uri="{FF2B5EF4-FFF2-40B4-BE49-F238E27FC236}">
                <a16:creationId xmlns:a16="http://schemas.microsoft.com/office/drawing/2014/main" id="{7A035D94-9B23-4A8A-A0FE-AB4C9867ED12}"/>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b="1" dirty="0">
                <a:solidFill>
                  <a:srgbClr val="FD9101"/>
                </a:solidFill>
              </a:rPr>
              <a:t>Objetivos</a:t>
            </a:r>
            <a:endParaRPr lang="es-ES" sz="1250" b="1" dirty="0">
              <a:solidFill>
                <a:srgbClr val="FD9101"/>
              </a:solidFill>
            </a:endParaRP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Objetivos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356104871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2438400" y="1345833"/>
            <a:ext cx="8521700" cy="4324261"/>
          </a:xfrm>
          <a:prstGeom prst="rect">
            <a:avLst/>
          </a:prstGeom>
        </p:spPr>
        <p:txBody>
          <a:bodyPr wrap="square">
            <a:spAutoFit/>
          </a:bodyPr>
          <a:lstStyle/>
          <a:p>
            <a:pPr marL="285750" indent="-285750">
              <a:spcBef>
                <a:spcPts val="1800"/>
              </a:spcBef>
              <a:buFontTx/>
              <a:buChar char="-"/>
            </a:pPr>
            <a:r>
              <a:rPr lang="es-ES" sz="2400" dirty="0"/>
              <a:t>Desarrollo de una herramienta que sirva como soporte para:</a:t>
            </a:r>
          </a:p>
          <a:p>
            <a:pPr marL="742950" lvl="1" indent="-285750">
              <a:spcBef>
                <a:spcPts val="600"/>
              </a:spcBef>
              <a:buFont typeface="Arial" panose="020B0604020202020204" pitchFamily="34" charset="0"/>
              <a:buChar char="•"/>
            </a:pPr>
            <a:r>
              <a:rPr lang="es-ES" sz="2400" dirty="0"/>
              <a:t>Interpretar, almacenar y procesar los datos</a:t>
            </a:r>
          </a:p>
          <a:p>
            <a:pPr marL="742950" lvl="1" indent="-285750">
              <a:spcBef>
                <a:spcPts val="600"/>
              </a:spcBef>
              <a:buFont typeface="Arial" panose="020B0604020202020204" pitchFamily="34" charset="0"/>
              <a:buChar char="•"/>
            </a:pPr>
            <a:r>
              <a:rPr lang="es-ES" sz="2400" dirty="0"/>
              <a:t>Análisis exploratorio sobre los datos recogidos</a:t>
            </a:r>
          </a:p>
          <a:p>
            <a:pPr marL="742950" lvl="1" indent="-285750">
              <a:spcBef>
                <a:spcPts val="600"/>
              </a:spcBef>
              <a:buFont typeface="Arial" panose="020B0604020202020204" pitchFamily="34" charset="0"/>
              <a:buChar char="•"/>
            </a:pPr>
            <a:r>
              <a:rPr lang="es-ES" sz="2400" dirty="0"/>
              <a:t>Aplicación de 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Generación de informes</a:t>
            </a:r>
          </a:p>
          <a:p>
            <a:pPr marL="285750" indent="-285750">
              <a:spcBef>
                <a:spcPts val="1800"/>
              </a:spcBef>
              <a:buFontTx/>
              <a:buChar char="-"/>
            </a:pPr>
            <a:r>
              <a:rPr lang="es-ES" sz="2400" dirty="0"/>
              <a:t>Base de datos actualizable</a:t>
            </a:r>
          </a:p>
          <a:p>
            <a:pPr marL="285750" indent="-285750">
              <a:spcBef>
                <a:spcPts val="1800"/>
              </a:spcBef>
              <a:buFontTx/>
              <a:buChar char="-"/>
            </a:pPr>
            <a:r>
              <a:rPr lang="es-ES" sz="2400" dirty="0"/>
              <a:t>Interfaz en entorno web: atractiva, intuitiva y amigable</a:t>
            </a:r>
          </a:p>
          <a:p>
            <a:pPr marL="285750" indent="-285750">
              <a:spcBef>
                <a:spcPts val="1800"/>
              </a:spcBef>
              <a:buFontTx/>
              <a:buChar char="-"/>
            </a:pPr>
            <a:endParaRPr lang="es-ES" dirty="0"/>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b="1" dirty="0">
                <a:solidFill>
                  <a:srgbClr val="FD9101"/>
                </a:solidFill>
              </a:rPr>
              <a:t>Objetivos</a:t>
            </a:r>
            <a:endParaRPr lang="es-ES" sz="1250" b="1" dirty="0">
              <a:solidFill>
                <a:srgbClr val="FD9101"/>
              </a:solidFill>
            </a:endParaRP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18010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14269</TotalTime>
  <Words>5686</Words>
  <Application>Microsoft Office PowerPoint</Application>
  <PresentationFormat>Panorámica</PresentationFormat>
  <Paragraphs>1406</Paragraphs>
  <Slides>46</Slides>
  <Notes>46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46</vt:i4>
      </vt:variant>
    </vt:vector>
  </HeadingPairs>
  <TitlesOfParts>
    <vt:vector size="53" baseType="lpstr">
      <vt:lpstr>Arial</vt:lpstr>
      <vt:lpstr>Calibri</vt:lpstr>
      <vt:lpstr>Cambria</vt:lpstr>
      <vt:lpstr>Courier New</vt:lpstr>
      <vt:lpstr>Tw Cen MT</vt:lpstr>
      <vt:lpstr>URWPalladioL-Bold</vt:lpstr>
      <vt:lpstr>Gota</vt:lpstr>
      <vt:lpstr>Software de preparación, procesado y análisis de datos de la EPA</vt:lpstr>
      <vt:lpstr>Contenidos</vt:lpstr>
      <vt:lpstr>Contenidos</vt:lpstr>
      <vt:lpstr>Encuesta de población activa</vt:lpstr>
      <vt:lpstr>Encuesta de población activa</vt:lpstr>
      <vt:lpstr>MOTIVACIÓN</vt:lpstr>
      <vt:lpstr>MOTIVACIÓN</vt:lpstr>
      <vt:lpstr>MOTIVACIÓN</vt:lpstr>
      <vt:lpstr>Objetivos</vt:lpstr>
      <vt:lpstr>Contenidos</vt:lpstr>
      <vt:lpstr>Metodología de desarrollo Incremental</vt:lpstr>
      <vt:lpstr>ETAPAS DE DESARROLLO</vt:lpstr>
      <vt:lpstr>PRESUPUESTO</vt:lpstr>
      <vt:lpstr>Contenidos</vt:lpstr>
      <vt:lpstr>REQUISITOS FUNCIONALES</vt:lpstr>
      <vt:lpstr>DESCRIPCION Funcional</vt:lpstr>
      <vt:lpstr>DESCRIPCION Funcional</vt:lpstr>
      <vt:lpstr>DESCRIPCION Funcional</vt:lpstr>
      <vt:lpstr>DESCRIPCION Funcional</vt:lpstr>
      <vt:lpstr>DESCRIPCIóN Funcional</vt:lpstr>
      <vt:lpstr>REQUISITOS NO FUNCIONALES</vt:lpstr>
      <vt:lpstr>CASOS de USO</vt:lpstr>
      <vt:lpstr>Modelo de comportamiento</vt:lpstr>
      <vt:lpstr>Modelo-VISTA-CONTROLADOR</vt:lpstr>
      <vt:lpstr>TECNOLOGIAS UTILIZADAS</vt:lpstr>
      <vt:lpstr>SHINY - Cliente-Servidor</vt:lpstr>
      <vt:lpstr>Pruebas y validación</vt:lpstr>
      <vt:lpstr>Pruebas y validación</vt:lpstr>
      <vt:lpstr>Contenidos</vt:lpstr>
      <vt:lpstr>Demostración - Guion</vt:lpstr>
      <vt:lpstr>Demostración - Guion</vt:lpstr>
      <vt:lpstr>Contenidos</vt:lpstr>
      <vt:lpstr>Presentación de PowerPoint</vt:lpstr>
      <vt:lpstr>Presentación de PowerPoint</vt:lpstr>
      <vt:lpstr>Presentación de PowerPoint</vt:lpstr>
      <vt:lpstr>Software de preparación, procesado y análisis de datos de la EPA</vt:lpstr>
      <vt:lpstr>BACKUPS</vt:lpstr>
      <vt:lpstr>SHINY - Cliente-Servidor</vt:lpstr>
      <vt:lpstr>Encuesta de población activa</vt:lpstr>
      <vt:lpstr>INTERFAZ VISUAL</vt:lpstr>
      <vt:lpstr>Shiny - ESTRUCTURA</vt:lpstr>
      <vt:lpstr>INTERFAZ VISUAL</vt:lpstr>
      <vt:lpstr>DESARROLLO</vt:lpstr>
      <vt:lpstr>ETAPAS DE DESARROLLO</vt:lpstr>
      <vt:lpstr>SHINY - Cliente-Servidor</vt:lpstr>
      <vt:lpstr>SHINY - GESTION DE SESIONES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preparación, procesado y análisis de datos de la EPA</dc:title>
  <dc:creator>Pepiyo Sauco</dc:creator>
  <cp:lastModifiedBy>Pepiyo Sauco</cp:lastModifiedBy>
  <cp:revision>933</cp:revision>
  <dcterms:created xsi:type="dcterms:W3CDTF">2017-03-06T15:44:40Z</dcterms:created>
  <dcterms:modified xsi:type="dcterms:W3CDTF">2017-10-05T06:26:03Z</dcterms:modified>
</cp:coreProperties>
</file>