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33"/>
  </p:notesMasterIdLst>
  <p:handoutMasterIdLst>
    <p:handoutMasterId r:id="rId34"/>
  </p:handoutMasterIdLst>
  <p:sldIdLst>
    <p:sldId id="256" r:id="rId2"/>
    <p:sldId id="394" r:id="rId3"/>
    <p:sldId id="397" r:id="rId4"/>
    <p:sldId id="399" r:id="rId5"/>
    <p:sldId id="400" r:id="rId6"/>
    <p:sldId id="398" r:id="rId7"/>
    <p:sldId id="414" r:id="rId8"/>
    <p:sldId id="404" r:id="rId9"/>
    <p:sldId id="405" r:id="rId10"/>
    <p:sldId id="407" r:id="rId11"/>
    <p:sldId id="411" r:id="rId12"/>
    <p:sldId id="421" r:id="rId13"/>
    <p:sldId id="420" r:id="rId14"/>
    <p:sldId id="423" r:id="rId15"/>
    <p:sldId id="425" r:id="rId16"/>
    <p:sldId id="426" r:id="rId17"/>
    <p:sldId id="427" r:id="rId18"/>
    <p:sldId id="428" r:id="rId19"/>
    <p:sldId id="412" r:id="rId20"/>
    <p:sldId id="389" r:id="rId21"/>
    <p:sldId id="396" r:id="rId22"/>
    <p:sldId id="347" r:id="rId23"/>
    <p:sldId id="413" r:id="rId24"/>
    <p:sldId id="422" r:id="rId25"/>
    <p:sldId id="401" r:id="rId26"/>
    <p:sldId id="408" r:id="rId27"/>
    <p:sldId id="410" r:id="rId28"/>
    <p:sldId id="409" r:id="rId29"/>
    <p:sldId id="406" r:id="rId30"/>
    <p:sldId id="402" r:id="rId31"/>
    <p:sldId id="40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698CB8"/>
    <a:srgbClr val="FF0000"/>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81265" autoAdjust="0"/>
  </p:normalViewPr>
  <p:slideViewPr>
    <p:cSldViewPr snapToGrid="0">
      <p:cViewPr varScale="1">
        <p:scale>
          <a:sx n="81" d="100"/>
          <a:sy n="81" d="100"/>
        </p:scale>
        <p:origin x="-78" y="-19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03/10/2017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03/10/2017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a:t>
            </a:r>
            <a:r>
              <a:rPr lang="es-ES" dirty="0" smtClean="0"/>
              <a:t>realizada con la ayuda de los tutores Elisa </a:t>
            </a:r>
            <a:r>
              <a:rPr lang="es-ES" dirty="0"/>
              <a:t>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a:t>
            </a:r>
            <a:r>
              <a:rPr lang="es-ES" dirty="0" err="1"/>
              <a:t>infrastructura</a:t>
            </a:r>
            <a:r>
              <a:rPr lang="es-ES" dirty="0"/>
              <a:t>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Se plantea el uso de R por</a:t>
            </a:r>
            <a:r>
              <a:rPr lang="es-ES_tradnl" baseline="0" dirty="0" smtClean="0"/>
              <a:t> su creciente </a:t>
            </a:r>
            <a:r>
              <a:rPr lang="es-ES" dirty="0" smtClean="0"/>
              <a:t>popularidad </a:t>
            </a:r>
            <a:r>
              <a:rPr lang="es-ES" dirty="0"/>
              <a:t>en el campo de la computación estadística y sus motores de visualización </a:t>
            </a:r>
            <a:r>
              <a:rPr lang="es-ES" dirty="0" smtClean="0"/>
              <a:t>gráfica.</a:t>
            </a:r>
          </a:p>
          <a:p>
            <a:endParaRPr lang="es-ES" dirty="0" smtClean="0"/>
          </a:p>
          <a:p>
            <a:r>
              <a:rPr lang="es-ES" dirty="0" smtClean="0"/>
              <a:t>R</a:t>
            </a:r>
            <a:r>
              <a:rPr lang="es-ES" baseline="0" dirty="0" smtClean="0"/>
              <a:t> es extensible </a:t>
            </a:r>
            <a:r>
              <a:rPr lang="es-ES" baseline="0" dirty="0" err="1" smtClean="0"/>
              <a:t>atraves</a:t>
            </a:r>
            <a:r>
              <a:rPr lang="es-ES" baseline="0" dirty="0" smtClean="0"/>
              <a:t> de paquetes desarrollados por la comunidad, de los cuales en este proyecto usamos varios de ellos en este proyecto.</a:t>
            </a:r>
          </a:p>
          <a:p>
            <a:endParaRPr lang="es-ES_tradnl" baseline="0" dirty="0" smtClean="0"/>
          </a:p>
          <a:p>
            <a:r>
              <a:rPr lang="es-ES_tradnl" baseline="0" dirty="0" smtClean="0"/>
              <a:t>Como entorno de desarrollo hemos seleccionado </a:t>
            </a:r>
            <a:r>
              <a:rPr lang="es-ES_tradnl" baseline="0" dirty="0" err="1" smtClean="0"/>
              <a:t>Rstudio</a:t>
            </a:r>
            <a:r>
              <a:rPr lang="es-ES_tradnl" baseline="0" dirty="0" smtClean="0"/>
              <a:t> por su </a:t>
            </a:r>
            <a:r>
              <a:rPr lang="es-ES_tradnl" baseline="0" dirty="0" err="1" smtClean="0"/>
              <a:t>integracion</a:t>
            </a:r>
            <a:r>
              <a:rPr lang="es-ES_tradnl" baseline="0" dirty="0" smtClean="0"/>
              <a:t> con muchos de los paquetes mas conocidos de R.</a:t>
            </a:r>
          </a:p>
          <a:p>
            <a:endParaRPr lang="es-ES_tradnl" baseline="0" dirty="0" smtClean="0"/>
          </a:p>
          <a:p>
            <a:r>
              <a:rPr lang="es-ES_tradnl" baseline="0" dirty="0" smtClean="0"/>
              <a:t>Para el almacenamiento de los datos de la EPA hacemos uso de una base de datos </a:t>
            </a:r>
            <a:r>
              <a:rPr lang="es-ES_tradnl" baseline="0" dirty="0" err="1" smtClean="0"/>
              <a:t>SQLite</a:t>
            </a:r>
            <a:r>
              <a:rPr lang="es-ES_tradnl" baseline="0" dirty="0" smtClean="0"/>
              <a:t>.</a:t>
            </a:r>
          </a:p>
          <a:p>
            <a:endParaRPr lang="es-ES_tradnl" baseline="0" dirty="0" smtClean="0"/>
          </a:p>
          <a:p>
            <a:r>
              <a:rPr lang="es-ES_tradnl" baseline="0" dirty="0" smtClean="0"/>
              <a:t>Y como sistema de control de versiones de fichero usamos </a:t>
            </a:r>
            <a:r>
              <a:rPr lang="es-ES_tradnl" baseline="0" dirty="0" err="1" smtClean="0"/>
              <a:t>git</a:t>
            </a:r>
            <a:r>
              <a:rPr lang="es-ES_tradnl" baseline="0" dirty="0" smtClean="0"/>
              <a:t>.</a:t>
            </a:r>
            <a:endParaRPr lang="es-ES" baseline="0" dirty="0" smtClean="0"/>
          </a:p>
          <a:p>
            <a:endParaRPr lang="es-ES_tradnl" baseline="0" dirty="0" smtClean="0"/>
          </a:p>
          <a:p>
            <a:endParaRPr lang="es-ES_tradnl" baseline="0" dirty="0" smtClean="0"/>
          </a:p>
          <a:p>
            <a:endParaRPr lang="es-ES_tradnl" baseline="0" dirty="0" smtClean="0"/>
          </a:p>
          <a:p>
            <a:endParaRPr lang="es-ES" dirty="0"/>
          </a:p>
          <a:p>
            <a:r>
              <a:rPr lang="es-ES" dirty="0"/>
              <a:t>Como entorno de desarrollo se ha elegido </a:t>
            </a:r>
            <a:r>
              <a:rPr lang="es-ES" dirty="0" err="1"/>
              <a:t>RStudio</a:t>
            </a:r>
            <a:r>
              <a:rPr lang="es-ES" dirty="0"/>
              <a:t> [8], debido a su integración con paquetes de uso muy extendido de R, como pueden ser Shiny o </a:t>
            </a:r>
            <a:r>
              <a:rPr lang="es-ES" dirty="0" err="1"/>
              <a:t>RMarkdown</a:t>
            </a:r>
            <a:r>
              <a:rPr lang="es-ES" dirty="0"/>
              <a:t>.</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t>
            </a:r>
            <a:r>
              <a:rPr lang="es-ES" sz="1200" kern="1200" dirty="0" err="1">
                <a:solidFill>
                  <a:schemeClr val="tx1"/>
                </a:solidFill>
                <a:effectLst/>
                <a:latin typeface="+mn-lt"/>
                <a:ea typeface="+mn-ea"/>
                <a:cs typeface="+mn-cs"/>
              </a:rPr>
              <a:t>autocontenida</a:t>
            </a:r>
            <a:r>
              <a:rPr lang="es-ES" sz="1200" kern="1200" dirty="0">
                <a:solidFill>
                  <a:schemeClr val="tx1"/>
                </a:solidFill>
                <a:effectLst/>
                <a:latin typeface="+mn-lt"/>
                <a:ea typeface="+mn-ea"/>
                <a:cs typeface="+mn-cs"/>
              </a:rPr>
              <a:t>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a:t>
            </a:r>
            <a:r>
              <a:rPr lang="es-ES" sz="1200" kern="1200" dirty="0" err="1">
                <a:solidFill>
                  <a:schemeClr val="tx1"/>
                </a:solidFill>
                <a:effectLst/>
                <a:latin typeface="+mn-lt"/>
                <a:ea typeface="+mn-ea"/>
                <a:cs typeface="+mn-cs"/>
              </a:rPr>
              <a:t>RStudio</a:t>
            </a:r>
            <a:r>
              <a:rPr lang="es-ES" sz="1200" kern="1200" dirty="0">
                <a:solidFill>
                  <a:schemeClr val="tx1"/>
                </a:solidFill>
                <a:effectLst/>
                <a:latin typeface="+mn-lt"/>
                <a:ea typeface="+mn-ea"/>
                <a:cs typeface="+mn-cs"/>
              </a:rPr>
              <a:t>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En concreto,</a:t>
            </a:r>
            <a:r>
              <a:rPr lang="es-ES_tradnl" baseline="0" dirty="0" smtClean="0"/>
              <a:t> dentro de los paquetes de R utilizados destaca </a:t>
            </a:r>
            <a:r>
              <a:rPr lang="es-ES_tradnl" baseline="0" dirty="0" err="1" smtClean="0"/>
              <a:t>Shiny</a:t>
            </a:r>
            <a:r>
              <a:rPr lang="es-ES_tradnl" baseline="0" dirty="0" smtClean="0"/>
              <a:t>.</a:t>
            </a:r>
          </a:p>
          <a:p>
            <a:endParaRPr lang="es-ES_tradnl" baseline="0" dirty="0" smtClean="0"/>
          </a:p>
          <a:p>
            <a:r>
              <a:rPr lang="es-ES_tradnl" baseline="0" dirty="0" err="1" smtClean="0"/>
              <a:t>Shiny</a:t>
            </a:r>
            <a:r>
              <a:rPr lang="es-ES_tradnl" baseline="0" dirty="0" smtClean="0"/>
              <a:t> es un </a:t>
            </a:r>
            <a:r>
              <a:rPr lang="es-ES_tradnl" baseline="0" dirty="0" err="1" smtClean="0"/>
              <a:t>framework</a:t>
            </a:r>
            <a:r>
              <a:rPr lang="es-ES_tradnl" baseline="0" dirty="0" smtClean="0"/>
              <a:t> que nos permite definir en R por un lado una interfaz web de usuario y por otro la </a:t>
            </a:r>
            <a:r>
              <a:rPr lang="es-ES_tradnl" baseline="0" dirty="0" err="1" smtClean="0"/>
              <a:t>logica</a:t>
            </a:r>
            <a:r>
              <a:rPr lang="es-ES_tradnl" baseline="0" dirty="0" smtClean="0"/>
              <a:t> de como reaccionará la aplicación a las acciones del usuario.</a:t>
            </a:r>
          </a:p>
          <a:p>
            <a:endParaRPr lang="es-ES_tradnl" baseline="0" dirty="0" smtClean="0"/>
          </a:p>
          <a:p>
            <a:r>
              <a:rPr lang="es-ES_tradnl" baseline="0" dirty="0" smtClean="0"/>
              <a:t>De esta forma, una aplicación escrita con </a:t>
            </a:r>
            <a:r>
              <a:rPr lang="es-ES_tradnl" baseline="0" dirty="0" err="1" smtClean="0"/>
              <a:t>Shiny</a:t>
            </a:r>
            <a:r>
              <a:rPr lang="es-ES_tradnl" baseline="0" dirty="0" smtClean="0"/>
              <a:t> permanece en </a:t>
            </a:r>
            <a:r>
              <a:rPr lang="es-ES_tradnl" baseline="0" dirty="0" err="1" smtClean="0"/>
              <a:t>ejecucion</a:t>
            </a:r>
            <a:r>
              <a:rPr lang="es-ES_tradnl" baseline="0" dirty="0" smtClean="0"/>
              <a:t> en un equipo que hace de servidor, accesible a </a:t>
            </a:r>
            <a:r>
              <a:rPr lang="es-ES_tradnl" baseline="0" dirty="0" err="1" smtClean="0"/>
              <a:t>traves</a:t>
            </a:r>
            <a:r>
              <a:rPr lang="es-ES_tradnl" baseline="0" dirty="0" smtClean="0"/>
              <a:t>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smtClean="0"/>
              <a:t>Para</a:t>
            </a:r>
            <a:r>
              <a:rPr lang="es-ES" baseline="0" dirty="0" smtClean="0"/>
              <a:t> ilustrar el funcionamiento de </a:t>
            </a:r>
            <a:r>
              <a:rPr lang="es-ES" baseline="0" dirty="0" err="1" smtClean="0"/>
              <a:t>Shiny</a:t>
            </a:r>
            <a:r>
              <a:rPr lang="es-ES" baseline="0" dirty="0" smtClean="0"/>
              <a:t> mostramos en el siguiente ejemplo…</a:t>
            </a:r>
            <a:endParaRPr lang="es-ES" dirty="0" smtClean="0"/>
          </a:p>
          <a:p>
            <a:endParaRPr lang="es-ES" dirty="0" smtClean="0"/>
          </a:p>
          <a:p>
            <a:r>
              <a:rPr lang="es-ES" dirty="0" smtClean="0"/>
              <a:t>facilitar </a:t>
            </a:r>
            <a:r>
              <a:rPr lang="es-ES" dirty="0"/>
              <a:t>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321009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smtClean="0"/>
              <a:t>Entrando en una </a:t>
            </a:r>
            <a:r>
              <a:rPr lang="es-ES" dirty="0" err="1" smtClean="0"/>
              <a:t>descripcion</a:t>
            </a:r>
            <a:r>
              <a:rPr lang="es-ES" dirty="0" smtClean="0"/>
              <a:t> de las funciones de la herramienta</a:t>
            </a:r>
            <a:r>
              <a:rPr lang="es-ES" baseline="0" dirty="0" smtClean="0"/>
              <a:t> empezamos con la entrada de datos a la misma.</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13655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1041028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3419653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4188814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2099682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smtClean="0"/>
          </a:p>
          <a:p>
            <a:r>
              <a:rPr lang="es-ES" dirty="0" smtClean="0"/>
              <a:t>DEMO:</a:t>
            </a:r>
          </a:p>
          <a:p>
            <a:endParaRPr lang="es-ES" dirty="0" smtClean="0"/>
          </a:p>
          <a:p>
            <a:r>
              <a:rPr lang="es-ES" dirty="0" smtClean="0"/>
              <a:t>1.- Actualizar para incluir el trimestre 2017T2.</a:t>
            </a:r>
          </a:p>
          <a:p>
            <a:endParaRPr lang="es-ES" dirty="0" smtClean="0"/>
          </a:p>
          <a:p>
            <a:r>
              <a:rPr lang="es-ES" dirty="0" smtClean="0"/>
              <a:t>2.- ¿Distribución de la cantidad de meses desde la </a:t>
            </a:r>
            <a:r>
              <a:rPr lang="es-ES" dirty="0" err="1" smtClean="0"/>
              <a:t>renovacion</a:t>
            </a:r>
            <a:r>
              <a:rPr lang="es-ES" dirty="0" smtClean="0"/>
              <a:t> del contrato?</a:t>
            </a:r>
          </a:p>
          <a:p>
            <a:r>
              <a:rPr lang="es-ES" dirty="0" smtClean="0"/>
              <a:t>    ¿Como varia el numero de horas pactadas por contrato entre hombres y mujeres?</a:t>
            </a:r>
          </a:p>
          <a:p>
            <a:r>
              <a:rPr lang="es-ES" dirty="0" smtClean="0"/>
              <a:t>    ¿Diferencias entre la edad de fin de estudios dependiendo del nivel de estudio?</a:t>
            </a:r>
          </a:p>
          <a:p>
            <a:endParaRPr lang="es-ES" dirty="0" smtClean="0"/>
          </a:p>
          <a:p>
            <a:r>
              <a:rPr lang="es-ES" dirty="0" smtClean="0"/>
              <a:t>3.- Dos variables: ¿Comparar Horas pactadas con horas que </a:t>
            </a:r>
            <a:r>
              <a:rPr lang="es-ES" dirty="0" err="1" smtClean="0"/>
              <a:t>desearia</a:t>
            </a:r>
            <a:r>
              <a:rPr lang="es-ES" dirty="0" smtClean="0"/>
              <a:t> trabajar?</a:t>
            </a:r>
          </a:p>
          <a:p>
            <a:endParaRPr lang="es-ES" dirty="0" smtClean="0"/>
          </a:p>
          <a:p>
            <a:r>
              <a:rPr lang="es-ES" dirty="0" smtClean="0"/>
              <a:t>?.- Generar nota de prensa del periodo 2016T3.</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smtClean="0"/>
              <a:t>Esta presentación</a:t>
            </a:r>
            <a:r>
              <a:rPr lang="es-ES_tradnl" baseline="0" dirty="0" smtClean="0"/>
              <a:t> se ha planteado con los siguientes puntos:</a:t>
            </a:r>
          </a:p>
          <a:p>
            <a:pPr marL="171450" indent="-171450">
              <a:buFontTx/>
              <a:buChar char="-"/>
            </a:pPr>
            <a:r>
              <a:rPr lang="es-ES_tradnl" baseline="0" dirty="0" smtClean="0"/>
              <a:t>Hablaremos de la </a:t>
            </a:r>
            <a:r>
              <a:rPr lang="es-ES_tradnl" baseline="0" dirty="0" err="1" smtClean="0"/>
              <a:t>motivacion</a:t>
            </a:r>
            <a:r>
              <a:rPr lang="es-ES_tradnl" baseline="0" dirty="0" smtClean="0"/>
              <a:t> del proyecto, así como los objetivos planteados.</a:t>
            </a:r>
          </a:p>
          <a:p>
            <a:pPr marL="171450" indent="-171450">
              <a:buFontTx/>
              <a:buChar char="-"/>
            </a:pPr>
            <a:r>
              <a:rPr lang="es-ES_tradnl" baseline="0" dirty="0" smtClean="0"/>
              <a:t>Otro punto sobre ciertos detalles de la </a:t>
            </a:r>
            <a:r>
              <a:rPr lang="es-ES_tradnl" baseline="0" dirty="0" err="1" smtClean="0"/>
              <a:t>planificacion</a:t>
            </a:r>
            <a:r>
              <a:rPr lang="es-ES_tradnl" baseline="0" dirty="0" smtClean="0"/>
              <a:t> del mismo.</a:t>
            </a:r>
          </a:p>
          <a:p>
            <a:pPr marL="171450" indent="-171450">
              <a:buFontTx/>
              <a:buChar char="-"/>
            </a:pPr>
            <a:r>
              <a:rPr lang="es-ES_tradnl" baseline="0" dirty="0" smtClean="0"/>
              <a:t>En un tercer punto hablaremos de ciertos puntos clave del desarrollo del proyecto.</a:t>
            </a:r>
          </a:p>
          <a:p>
            <a:pPr marL="171450" indent="-171450">
              <a:buFontTx/>
              <a:buChar char="-"/>
            </a:pPr>
            <a:r>
              <a:rPr lang="es-ES_tradnl" baseline="0" dirty="0" smtClean="0"/>
              <a:t>A </a:t>
            </a:r>
            <a:r>
              <a:rPr lang="es-ES_tradnl" baseline="0" dirty="0" err="1" smtClean="0"/>
              <a:t>continuacion</a:t>
            </a:r>
            <a:r>
              <a:rPr lang="es-ES_tradnl" baseline="0" dirty="0" smtClean="0"/>
              <a:t>, haremos una pequeña </a:t>
            </a:r>
            <a:r>
              <a:rPr lang="es-ES_tradnl" baseline="0" dirty="0" err="1" smtClean="0"/>
              <a:t>demostracion</a:t>
            </a:r>
            <a:r>
              <a:rPr lang="es-ES_tradnl" baseline="0" dirty="0" smtClean="0"/>
              <a:t> de la herramienta desarrollada</a:t>
            </a:r>
          </a:p>
          <a:p>
            <a:pPr marL="171450" indent="-171450">
              <a:buFontTx/>
              <a:buChar char="-"/>
            </a:pPr>
            <a:r>
              <a:rPr lang="es-ES_tradnl" baseline="0" dirty="0" smtClean="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1347454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Shiny se compone de varios ficheros de código fuente (scripts), donde destacan principalmente dos de ellos:</a:t>
            </a:r>
          </a:p>
          <a:p>
            <a:pPr marL="171450" lvl="0" indent="-171450">
              <a:buFontTx/>
              <a:buChar char="-"/>
            </a:pPr>
            <a:r>
              <a:rPr lang="es-ES" sz="1200" kern="1200" dirty="0" err="1">
                <a:solidFill>
                  <a:schemeClr val="tx1"/>
                </a:solidFill>
                <a:effectLst/>
                <a:latin typeface="+mn-lt"/>
                <a:ea typeface="+mn-ea"/>
                <a:cs typeface="+mn-cs"/>
              </a:rPr>
              <a:t>ui.R</a:t>
            </a:r>
            <a:r>
              <a:rPr lang="es-ES" sz="1200" kern="1200" dirty="0">
                <a:solidFill>
                  <a:schemeClr val="tx1"/>
                </a:solidFill>
                <a:effectLst/>
                <a:latin typeface="+mn-lt"/>
                <a:ea typeface="+mn-ea"/>
                <a:cs typeface="+mn-cs"/>
              </a:rPr>
              <a:t>: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Script de servidor. Correspondiendo a la parte Modelo del patrón MVC, el fichero </a:t>
            </a: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contiene los distintos scripts que serán ejecutados de forma reactiva a las acciones del usuario sobre la interfaz. Shiny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a:t>
            </a:r>
            <a:r>
              <a:rPr lang="es-ES" sz="1200" kern="1200" dirty="0" err="1">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27</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a:t>
            </a:r>
            <a:r>
              <a:rPr lang="es-ES" dirty="0" err="1"/>
              <a:t>Exploracion</a:t>
            </a:r>
            <a:r>
              <a:rPr lang="es-ES" dirty="0"/>
              <a:t>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28</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29</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Para empezar, para poner un poco en contexto, hablaremos de la encuesta de </a:t>
            </a:r>
            <a:r>
              <a:rPr lang="es-ES_tradnl" dirty="0" err="1" smtClean="0"/>
              <a:t>poblacion</a:t>
            </a:r>
            <a:r>
              <a:rPr lang="es-ES_tradnl" dirty="0" smtClean="0"/>
              <a:t> activa (o EPA).</a:t>
            </a:r>
          </a:p>
          <a:p>
            <a:endParaRPr lang="es-ES_tradnl"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smtClean="0"/>
              <a:t>Esta Encuesta,</a:t>
            </a:r>
            <a:r>
              <a:rPr lang="es-ES_tradnl" baseline="0" dirty="0" smtClean="0"/>
              <a:t> elaborada por el Instituto Nacional de </a:t>
            </a:r>
            <a:r>
              <a:rPr lang="es-ES_tradnl" baseline="0" dirty="0" err="1" smtClean="0"/>
              <a:t>Estadistica</a:t>
            </a:r>
            <a:r>
              <a:rPr lang="es-ES_tradnl" baseline="0" dirty="0" smtClean="0"/>
              <a:t>, es un estudio destinado a capturar datos sobre el mercado de trabajo. </a:t>
            </a:r>
            <a:r>
              <a:rPr lang="es-ES" sz="1200" kern="1200" dirty="0" smtClean="0">
                <a:solidFill>
                  <a:schemeClr val="tx1"/>
                </a:solidFill>
                <a:effectLst/>
                <a:latin typeface="+mn-lt"/>
                <a:ea typeface="+mn-ea"/>
                <a:cs typeface="+mn-cs"/>
              </a:rPr>
              <a:t>Los datos se recogen con periodicidad trimestral mediante entrevista personal o telefónica, y s</a:t>
            </a:r>
            <a:r>
              <a:rPr lang="es-ES_tradnl" baseline="0" dirty="0" smtClean="0"/>
              <a:t>e </a:t>
            </a:r>
            <a:r>
              <a:rPr lang="es-ES_tradnl" baseline="0" dirty="0" err="1" smtClean="0"/>
              <a:t>ultiliza</a:t>
            </a:r>
            <a:r>
              <a:rPr lang="es-ES_tradnl" baseline="0" dirty="0" smtClean="0"/>
              <a:t> principalmente para calcular la tasa de desempleo. Este seria un ejemplo de </a:t>
            </a:r>
            <a:r>
              <a:rPr lang="es-ES_tradnl" baseline="0" dirty="0" err="1" smtClean="0"/>
              <a:t>informacion</a:t>
            </a:r>
            <a:r>
              <a:rPr lang="es-ES_tradnl" baseline="0" dirty="0" smtClean="0"/>
              <a:t> </a:t>
            </a:r>
            <a:r>
              <a:rPr lang="es-ES_tradnl" baseline="0" dirty="0" err="1" smtClean="0"/>
              <a:t>extraida</a:t>
            </a:r>
            <a:r>
              <a:rPr lang="es-ES_tradnl" baseline="0" dirty="0" smtClean="0"/>
              <a:t> de la EPA</a:t>
            </a:r>
            <a:endParaRPr lang="es-ES" dirty="0"/>
          </a:p>
          <a:p>
            <a:endParaRPr lang="es-ES" dirty="0"/>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30</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Shiny gestionará las sesiones de R (o </a:t>
            </a:r>
            <a:r>
              <a:rPr lang="es-ES" sz="1200" kern="1200" dirty="0" err="1">
                <a:solidFill>
                  <a:schemeClr val="tx1"/>
                </a:solidFill>
                <a:effectLst/>
                <a:latin typeface="+mn-lt"/>
                <a:ea typeface="+mn-ea"/>
                <a:cs typeface="+mn-cs"/>
              </a:rPr>
              <a:t>workers</a:t>
            </a:r>
            <a:r>
              <a:rPr lang="es-ES" sz="1200" kern="1200" dirty="0">
                <a:solidFill>
                  <a:schemeClr val="tx1"/>
                </a:solidFill>
                <a:effectLst/>
                <a:latin typeface="+mn-lt"/>
                <a:ea typeface="+mn-ea"/>
                <a:cs typeface="+mn-cs"/>
              </a:rPr>
              <a:t>)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31</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El INE ofrece en su web una herramienta simple de </a:t>
            </a:r>
            <a:r>
              <a:rPr lang="es-ES_tradnl" dirty="0" err="1" smtClean="0"/>
              <a:t>analisis</a:t>
            </a:r>
            <a:r>
              <a:rPr lang="es-ES_tradnl" baseline="0" dirty="0" smtClean="0"/>
              <a:t> de datos para Windows llamada PC-Axis. Esta herramienta se limita a presentar tablas y </a:t>
            </a:r>
            <a:r>
              <a:rPr lang="es-ES_tradnl" baseline="0" dirty="0" err="1" smtClean="0"/>
              <a:t>graficos</a:t>
            </a:r>
            <a:r>
              <a:rPr lang="es-ES_tradnl" baseline="0" dirty="0" smtClean="0"/>
              <a:t> simples, pensado principalmente para terminar volcando los datos en una Excel.</a:t>
            </a:r>
            <a:endParaRPr lang="es-ES"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Nos planteamos entonces como motivación</a:t>
            </a:r>
            <a:r>
              <a:rPr lang="es-ES_tradnl" baseline="0" dirty="0" smtClean="0"/>
              <a:t> el </a:t>
            </a:r>
            <a:r>
              <a:rPr lang="es-ES_tradnl" baseline="0" dirty="0" err="1" smtClean="0"/>
              <a:t>permir</a:t>
            </a:r>
            <a:r>
              <a:rPr lang="es-ES_tradnl" baseline="0" dirty="0" smtClean="0"/>
              <a:t> un acceso mas simple a la </a:t>
            </a:r>
            <a:r>
              <a:rPr lang="es-ES_tradnl" baseline="0" dirty="0" err="1" smtClean="0"/>
              <a:t>informacion</a:t>
            </a:r>
            <a:r>
              <a:rPr lang="es-ES_tradnl" baseline="0" dirty="0" smtClean="0"/>
              <a:t>, sin la necesidad de tener conocimientos profundos de </a:t>
            </a:r>
            <a:r>
              <a:rPr lang="es-ES_tradnl" baseline="0" dirty="0" err="1" smtClean="0"/>
              <a:t>computacion</a:t>
            </a:r>
            <a:r>
              <a:rPr lang="es-ES_tradnl" baseline="0" dirty="0" smtClean="0"/>
              <a:t>.</a:t>
            </a:r>
          </a:p>
          <a:p>
            <a:endParaRPr lang="es-ES_tradnl" baseline="0" dirty="0" smtClean="0"/>
          </a:p>
          <a:p>
            <a:r>
              <a:rPr lang="es-ES_tradnl" baseline="0" dirty="0" smtClean="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smtClean="0"/>
              <a:t>Interpretar, almacenar y procesar los datos recogidos de la EPA.</a:t>
            </a:r>
          </a:p>
          <a:p>
            <a:pPr marL="742950" lvl="1" indent="-285750">
              <a:spcBef>
                <a:spcPts val="600"/>
              </a:spcBef>
              <a:buFont typeface="Arial" panose="020B0604020202020204" pitchFamily="34" charset="0"/>
              <a:buChar char="•"/>
            </a:pPr>
            <a:r>
              <a:rPr lang="es-ES" sz="2400" dirty="0" smtClean="0"/>
              <a:t>Realizar análisis exploratorio sobre los datos recogidos.</a:t>
            </a:r>
          </a:p>
          <a:p>
            <a:pPr marL="742950" lvl="1" indent="-285750">
              <a:spcBef>
                <a:spcPts val="600"/>
              </a:spcBef>
              <a:buFont typeface="Arial" panose="020B0604020202020204" pitchFamily="34" charset="0"/>
              <a:buChar char="•"/>
            </a:pPr>
            <a:r>
              <a:rPr lang="es-ES" sz="2400" dirty="0" smtClean="0"/>
              <a:t>Aplicación de ciertas</a:t>
            </a:r>
            <a:r>
              <a:rPr lang="es-ES" sz="2400" baseline="0" dirty="0" smtClean="0"/>
              <a:t> </a:t>
            </a:r>
            <a:r>
              <a:rPr lang="es-ES" sz="2400" dirty="0" smtClean="0"/>
              <a:t>técnicas de aprendizaje computacional no supervisado, como </a:t>
            </a:r>
            <a:r>
              <a:rPr lang="es-ES" sz="2400" dirty="0" err="1" smtClean="0"/>
              <a:t>clustering</a:t>
            </a:r>
            <a:r>
              <a:rPr lang="es-ES" sz="2400" dirty="0" smtClean="0"/>
              <a:t> o reglas de asociación.</a:t>
            </a:r>
          </a:p>
          <a:p>
            <a:pPr marL="742950" lvl="1" indent="-285750">
              <a:spcBef>
                <a:spcPts val="600"/>
              </a:spcBef>
              <a:buFont typeface="Arial" panose="020B0604020202020204" pitchFamily="34" charset="0"/>
              <a:buChar char="•"/>
            </a:pPr>
            <a:r>
              <a:rPr lang="es-ES" sz="2400" dirty="0" smtClean="0"/>
              <a:t>Automatizar</a:t>
            </a:r>
            <a:r>
              <a:rPr lang="es-ES" sz="2400" baseline="0" dirty="0" smtClean="0"/>
              <a:t> la g</a:t>
            </a:r>
            <a:r>
              <a:rPr lang="es-ES" sz="2400" dirty="0" smtClean="0"/>
              <a:t>eneración de algunos informes extraídos de los datos almacenados.</a:t>
            </a:r>
          </a:p>
          <a:p>
            <a:endParaRPr lang="es-ES_tradnl" dirty="0" smtClean="0"/>
          </a:p>
          <a:p>
            <a:r>
              <a:rPr lang="es-ES_tradnl" dirty="0" smtClean="0"/>
              <a:t>Además incluiremos la capacidad de</a:t>
            </a:r>
            <a:r>
              <a:rPr lang="es-ES_tradnl" baseline="0" dirty="0" smtClean="0"/>
              <a:t> poder utilizar los datos que el INE sigua publicando de la EPA.</a:t>
            </a:r>
            <a:endParaRPr lang="es-ES" dirty="0" smtClean="0"/>
          </a:p>
          <a:p>
            <a:endParaRPr lang="es-ES_tradnl" dirty="0" smtClean="0"/>
          </a:p>
          <a:p>
            <a:r>
              <a:rPr lang="es-ES_tradnl" dirty="0" smtClean="0"/>
              <a:t>Incluimos</a:t>
            </a:r>
            <a:r>
              <a:rPr lang="es-ES_tradnl" baseline="0" dirty="0" smtClean="0"/>
              <a:t> también que la interfaz de uso pues sea amigable, intuitiva, fácil de usar.</a:t>
            </a:r>
            <a:endParaRPr lang="es-ES_tradnl"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El INE publica de forma trimestral la</a:t>
            </a:r>
            <a:r>
              <a:rPr lang="es-ES_tradnl" baseline="0" dirty="0" smtClean="0"/>
              <a:t> información recogida en el EPA en ficheros de texto plano en forma de tabla, donde cada file supone a un encuestado y las columnas corresponderían a las respuestas de dicho encuestado en la encuesta.</a:t>
            </a:r>
            <a:endParaRPr lang="es-ES_tradnl" dirty="0" smtClean="0"/>
          </a:p>
          <a:p>
            <a:endParaRPr lang="es-ES_tradnl" dirty="0" smtClean="0"/>
          </a:p>
          <a:p>
            <a:r>
              <a:rPr lang="es-ES_tradnl" dirty="0" smtClean="0"/>
              <a:t>Para trabajar con estos datos,</a:t>
            </a:r>
            <a:r>
              <a:rPr lang="es-ES_tradnl" baseline="0" dirty="0" smtClean="0"/>
              <a:t> la herramienta debe ser capaz de interpretar la información coleccionada en estos ficheros así como realizar ciertas operaciones de normalizado.</a:t>
            </a:r>
            <a:endParaRPr lang="es-ES"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Para realizar esta </a:t>
            </a:r>
            <a:r>
              <a:rPr lang="es-ES_tradnl" dirty="0" err="1" smtClean="0"/>
              <a:t>innterpretacion</a:t>
            </a:r>
            <a:r>
              <a:rPr lang="es-ES_tradnl" baseline="0" dirty="0" smtClean="0"/>
              <a:t> tomaremos como entrada la </a:t>
            </a:r>
            <a:r>
              <a:rPr lang="es-ES_tradnl" baseline="0" dirty="0" err="1" smtClean="0"/>
              <a:t>guia</a:t>
            </a:r>
            <a:r>
              <a:rPr lang="es-ES_tradnl" baseline="0" dirty="0" smtClean="0"/>
              <a:t> de </a:t>
            </a:r>
            <a:r>
              <a:rPr lang="es-ES_tradnl" baseline="0" dirty="0" err="1" smtClean="0"/>
              <a:t>interpretacion</a:t>
            </a:r>
            <a:r>
              <a:rPr lang="es-ES_tradnl" baseline="0" dirty="0" smtClean="0"/>
              <a:t> de dichos datos disponible en la web del INE.</a:t>
            </a:r>
            <a:endParaRPr lang="es-ES" dirty="0" smtClean="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smtClean="0"/>
              <a:t>Hablando de la planificación del proyecto,</a:t>
            </a:r>
            <a:r>
              <a:rPr lang="es-ES" baseline="0" dirty="0" smtClean="0"/>
              <a:t> en concreto de la </a:t>
            </a:r>
            <a:r>
              <a:rPr lang="es-ES" baseline="0" dirty="0" err="1" smtClean="0"/>
              <a:t>metodologia</a:t>
            </a:r>
            <a:r>
              <a:rPr lang="es-ES" baseline="0" dirty="0" smtClean="0"/>
              <a:t> de desarrollo utilizada, se ha optado por un modelo de desarrollo de tipo incremental. Este se </a:t>
            </a:r>
            <a:r>
              <a:rPr lang="es-ES" baseline="0" dirty="0" err="1" smtClean="0"/>
              <a:t>cartacteriza</a:t>
            </a:r>
            <a:r>
              <a:rPr lang="es-ES" baseline="0" dirty="0" smtClean="0"/>
              <a:t> por definir una serie de iteraciones donde al final de cada una se obtiene una </a:t>
            </a:r>
            <a:r>
              <a:rPr lang="es-ES" baseline="0" dirty="0" err="1" smtClean="0"/>
              <a:t>version</a:t>
            </a:r>
            <a:r>
              <a:rPr lang="es-ES" baseline="0" dirty="0" smtClean="0"/>
              <a:t> funcional de la aplicación con un conjunto concreto de funcionalidad.</a:t>
            </a:r>
          </a:p>
          <a:p>
            <a:endParaRPr lang="es-ES_tradnl" baseline="0" dirty="0" smtClean="0"/>
          </a:p>
          <a:p>
            <a:r>
              <a:rPr lang="es-ES_tradnl" baseline="0" dirty="0" smtClean="0"/>
              <a:t>Este modelo parece adecuado para nuestro proyecto en </a:t>
            </a:r>
            <a:r>
              <a:rPr lang="es-ES_tradnl" baseline="0" dirty="0" err="1" smtClean="0"/>
              <a:t>cuestion</a:t>
            </a:r>
            <a:r>
              <a:rPr lang="es-ES_tradnl" baseline="0" dirty="0" smtClean="0"/>
              <a:t>, al estar planteado como un conjunto de herramientas aparentemente independientes sobre un mismo conjunto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381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smtClean="0"/>
              <a:t>En esta</a:t>
            </a:r>
            <a:r>
              <a:rPr lang="es-ES_tradnl" baseline="0" dirty="0" smtClean="0"/>
              <a:t> podemos observar tanto las iteraciones definidas, como una </a:t>
            </a:r>
            <a:r>
              <a:rPr lang="es-ES_tradnl" baseline="0" dirty="0" err="1" smtClean="0"/>
              <a:t>relacion</a:t>
            </a:r>
            <a:r>
              <a:rPr lang="es-ES_tradnl" baseline="0" dirty="0" smtClean="0"/>
              <a:t> del tiempo estimado para el desarrollo para cada </a:t>
            </a:r>
            <a:r>
              <a:rPr lang="es-ES_tradnl" baseline="0" dirty="0" err="1" smtClean="0"/>
              <a:t>iteracion</a:t>
            </a:r>
            <a:r>
              <a:rPr lang="es-ES_tradnl" baseline="0" dirty="0" smtClean="0"/>
              <a:t> </a:t>
            </a:r>
            <a:r>
              <a:rPr lang="es-ES_tradnl" baseline="0" dirty="0" err="1" smtClean="0"/>
              <a:t>asi</a:t>
            </a:r>
            <a:r>
              <a:rPr lang="es-ES_tradnl" baseline="0" dirty="0" smtClean="0"/>
              <a:t> como su </a:t>
            </a:r>
            <a:r>
              <a:rPr lang="es-ES_tradnl" baseline="0" dirty="0" err="1" smtClean="0"/>
              <a:t>desviacion</a:t>
            </a:r>
            <a:r>
              <a:rPr lang="es-ES_tradnl" baseline="0" dirty="0" smtClean="0"/>
              <a:t> real. Se observan ciertas desviaciones importantes al inicio del proyecto por el tiempo invertido en el inicio a estudiar las </a:t>
            </a:r>
            <a:r>
              <a:rPr lang="es-ES_tradnl" baseline="0" dirty="0" err="1" smtClean="0"/>
              <a:t>tecnologias</a:t>
            </a:r>
            <a:r>
              <a:rPr lang="es-ES_tradnl" baseline="0" dirty="0" smtClean="0"/>
              <a:t> utilizadas.</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2412937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10/3/2017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a16="http://schemas.microsoft.com/office/drawing/2014/main" xmlns=""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10/3/2017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xmlns=""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10/3/2017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xmlns=""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10/3/2017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a16="http://schemas.microsoft.com/office/drawing/2014/main" xmlns=""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10/3/2017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xmlns=""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10/3/2017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a16="http://schemas.microsoft.com/office/drawing/2014/main" xmlns=""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10/3/2017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a16="http://schemas.microsoft.com/office/drawing/2014/main" xmlns=""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10/3/2017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xmlns=""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10/3/2017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a16="http://schemas.microsoft.com/office/drawing/2014/main" xmlns=""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a16="http://schemas.microsoft.com/office/drawing/2014/main" xmlns=""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10/3/2017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xmlns=""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10/3/2017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xmlns=""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10/3/2017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xmlns=""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10/3/2017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a16="http://schemas.microsoft.com/office/drawing/2014/main" xmlns=""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10/3/2017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a16="http://schemas.microsoft.com/office/drawing/2014/main" xmlns=""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10/3/2017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a16="http://schemas.microsoft.com/office/drawing/2014/main" xmlns=""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10/3/2017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xmlns=""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10/3/2017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xmlns=""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10/3/2017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166551" y="1300795"/>
            <a:ext cx="7661190" cy="2509213"/>
          </a:xfrm>
        </p:spPr>
        <p:txBody>
          <a:bodyPr>
            <a:normAutofit/>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38217" y="4421171"/>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xmlns=""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smtClean="0">
                <a:solidFill>
                  <a:schemeClr val="tx1">
                    <a:lumMod val="95000"/>
                  </a:schemeClr>
                </a:solidFill>
              </a:rPr>
              <a:t>Tutores</a:t>
            </a:r>
            <a:endParaRPr lang="es-ES" b="1" dirty="0">
              <a:solidFill>
                <a:schemeClr val="tx1">
                  <a:lumMod val="95000"/>
                </a:schemeClr>
              </a:solidFill>
            </a:endParaRP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xmlns="" id="{B06810B5-A355-4542-AF94-4C0FD93B2A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a16="http://schemas.microsoft.com/office/drawing/2014/main" xmlns="" id="{9024CE8E-A5EA-4441-BAEC-7F1EDF93547E}"/>
              </a:ext>
            </a:extLst>
          </p:cNvPr>
          <p:cNvGraphicFramePr>
            <a:graphicFrameLocks noGrp="1"/>
          </p:cNvGraphicFramePr>
          <p:nvPr>
            <p:extLst>
              <p:ext uri="{D42A27DB-BD31-4B8C-83A1-F6EECF244321}">
                <p14:modId xmlns:p14="http://schemas.microsoft.com/office/powerpoint/2010/main" val="1717227641"/>
              </p:ext>
            </p:extLst>
          </p:nvPr>
        </p:nvGraphicFramePr>
        <p:xfrm>
          <a:off x="4188450" y="2081674"/>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xmlns="" val="3756444116"/>
                    </a:ext>
                  </a:extLst>
                </a:gridCol>
                <a:gridCol w="2476500">
                  <a:extLst>
                    <a:ext uri="{9D8B030D-6E8A-4147-A177-3AD203B41FA5}">
                      <a16:colId xmlns:a16="http://schemas.microsoft.com/office/drawing/2014/main" xmlns="" val="661221149"/>
                    </a:ext>
                  </a:extLst>
                </a:gridCol>
              </a:tblGrid>
              <a:tr h="375709">
                <a:tc>
                  <a:txBody>
                    <a:bodyPr/>
                    <a:lstStyle/>
                    <a:p>
                      <a:pPr marL="0" algn="ctr">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Coste </a:t>
                      </a:r>
                      <a:r>
                        <a:rPr lang="es-ES" sz="1600" dirty="0" smtClean="0">
                          <a:effectLst/>
                        </a:rPr>
                        <a:t>(</a:t>
                      </a:r>
                      <a:r>
                        <a:rPr lang="es-ES" sz="1600" dirty="0">
                          <a:effectLst/>
                        </a:rPr>
                        <a:t>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xmlns=""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smtClean="0">
                          <a:effectLst/>
                        </a:rPr>
                        <a:t>1.968,20 </a:t>
                      </a:r>
                      <a:r>
                        <a:rPr lang="es-ES" sz="1600" dirty="0">
                          <a:effectLst/>
                        </a:rPr>
                        <a:t>€</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xmlns=""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xmlns=""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xmlns=""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xmlns=""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smtClean="0">
                          <a:effectLst/>
                        </a:rPr>
                        <a:t>8.694,34 </a:t>
                      </a:r>
                      <a:r>
                        <a:rPr lang="es-ES" sz="1600" dirty="0">
                          <a:effectLst/>
                        </a:rPr>
                        <a:t>€</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xmlns="" val="333326071"/>
                  </a:ext>
                </a:extLst>
              </a:tr>
            </a:tbl>
          </a:graphicData>
        </a:graphic>
      </p:graphicFrame>
      <p:sp>
        <p:nvSpPr>
          <p:cNvPr id="10" name="Rectángulo 9">
            <a:extLst>
              <a:ext uri="{FF2B5EF4-FFF2-40B4-BE49-F238E27FC236}">
                <a16:creationId xmlns:a16="http://schemas.microsoft.com/office/drawing/2014/main" xmlns=""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7" name="Picture 6" descr="Resultado de imagen de universidad de cádiz">
            <a:extLst>
              <a:ext uri="{FF2B5EF4-FFF2-40B4-BE49-F238E27FC236}">
                <a16:creationId xmlns:a16="http://schemas.microsoft.com/office/drawing/2014/main" xmlns=""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xmlns="" id="{B9AF272F-5B6B-41F2-9E41-51DB81C39DB2}"/>
              </a:ext>
            </a:extLst>
          </p:cNvPr>
          <p:cNvSpPr/>
          <p:nvPr/>
        </p:nvSpPr>
        <p:spPr>
          <a:xfrm>
            <a:off x="2438400" y="993762"/>
            <a:ext cx="8944708" cy="830997"/>
          </a:xfrm>
          <a:prstGeom prst="rect">
            <a:avLst/>
          </a:prstGeom>
        </p:spPr>
        <p:txBody>
          <a:bodyPr wrap="square">
            <a:spAutoFit/>
          </a:bodyPr>
          <a:lstStyle/>
          <a:p>
            <a:pPr marL="285750" indent="-285750">
              <a:spcBef>
                <a:spcPts val="1800"/>
              </a:spcBef>
              <a:buFontTx/>
              <a:buChar char="-"/>
            </a:pPr>
            <a:r>
              <a:rPr lang="es-ES" sz="2400" dirty="0"/>
              <a:t>Se dedicó un periodo aproximado de </a:t>
            </a:r>
            <a:r>
              <a:rPr lang="es-ES" sz="2400" dirty="0"/>
              <a:t>2</a:t>
            </a:r>
            <a:r>
              <a:rPr lang="es-ES" sz="2400" dirty="0" smtClean="0"/>
              <a:t> meses </a:t>
            </a:r>
            <a:r>
              <a:rPr lang="es-ES" sz="2400" dirty="0"/>
              <a:t>en tareas de análisis y 5 </a:t>
            </a:r>
            <a:r>
              <a:rPr lang="es-ES" sz="2400" dirty="0" smtClean="0"/>
              <a:t>en el desarrollo </a:t>
            </a:r>
            <a:r>
              <a:rPr lang="es-ES" sz="2400" dirty="0"/>
              <a:t>del software, ambos periodos en media jornada:</a:t>
            </a:r>
          </a:p>
        </p:txBody>
      </p:sp>
      <p:sp>
        <p:nvSpPr>
          <p:cNvPr id="13" name="Rectángulo 12">
            <a:extLst>
              <a:ext uri="{FF2B5EF4-FFF2-40B4-BE49-F238E27FC236}">
                <a16:creationId xmlns:a16="http://schemas.microsoft.com/office/drawing/2014/main" xmlns="" id="{01C0BEBD-D0BF-4F81-B867-066734CE337B}"/>
              </a:ext>
            </a:extLst>
          </p:cNvPr>
          <p:cNvSpPr/>
          <p:nvPr/>
        </p:nvSpPr>
        <p:spPr>
          <a:xfrm>
            <a:off x="2438400" y="4762666"/>
            <a:ext cx="8521700" cy="707886"/>
          </a:xfrm>
          <a:prstGeom prst="rect">
            <a:avLst/>
          </a:prstGeom>
        </p:spPr>
        <p:txBody>
          <a:bodyPr wrap="square">
            <a:spAutoFit/>
          </a:bodyPr>
          <a:lstStyle/>
          <a:p>
            <a:pPr>
              <a:spcBef>
                <a:spcPts val="1800"/>
              </a:spcBef>
            </a:pPr>
            <a:r>
              <a:rPr lang="es-ES" sz="2000" dirty="0"/>
              <a:t>NOTA: Sueldo de analista y programador extraídos del “</a:t>
            </a:r>
            <a:r>
              <a:rPr lang="es-ES" sz="2000" i="1" dirty="0"/>
              <a:t>Convenio colectivo nacional de empresas de ingeniería y oficinas de estudios técnicos</a:t>
            </a:r>
            <a:r>
              <a:rPr lang="es-ES" sz="2000" dirty="0"/>
              <a:t>”.</a:t>
            </a:r>
          </a:p>
        </p:txBody>
      </p:sp>
      <p:sp>
        <p:nvSpPr>
          <p:cNvPr id="21" name="Rectángulo 20">
            <a:extLst>
              <a:ext uri="{FF2B5EF4-FFF2-40B4-BE49-F238E27FC236}">
                <a16:creationId xmlns:a16="http://schemas.microsoft.com/office/drawing/2014/main" xmlns="" id="{785FC858-85B2-4716-A144-4C5F8AD7E72A}"/>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b="1" dirty="0">
                <a:solidFill>
                  <a:srgbClr val="FD9101"/>
                </a:solidFill>
              </a:rPr>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xmlns="" id="{3C9000C3-716E-443C-8A05-2CE21EDDB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xmlns="" id="{545EBB1B-E341-4AF5-AFFF-648C70AD4AE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a16="http://schemas.microsoft.com/office/drawing/2014/main" xmlns="" id="{90E585D4-0ACA-4D12-857C-2F7C50F9EFCE}"/>
              </a:ext>
            </a:extLst>
          </p:cNvPr>
          <p:cNvSpPr/>
          <p:nvPr/>
        </p:nvSpPr>
        <p:spPr>
          <a:xfrm>
            <a:off x="4443995" y="1086532"/>
            <a:ext cx="6693193" cy="4603311"/>
          </a:xfrm>
          <a:prstGeom prst="rect">
            <a:avLst/>
          </a:prstGeom>
        </p:spPr>
        <p:txBody>
          <a:bodyPr wrap="square">
            <a:spAutoFit/>
          </a:bodyPr>
          <a:lstStyle/>
          <a:p>
            <a:pPr>
              <a:lnSpc>
                <a:spcPct val="200000"/>
              </a:lnSpc>
              <a:spcBef>
                <a:spcPts val="1800"/>
              </a:spcBef>
            </a:pPr>
            <a:r>
              <a:rPr lang="es-ES" sz="2400" dirty="0"/>
              <a:t>Lenguaje de programación para análisis estadístico</a:t>
            </a:r>
          </a:p>
          <a:p>
            <a:pPr>
              <a:lnSpc>
                <a:spcPct val="200000"/>
              </a:lnSpc>
              <a:spcBef>
                <a:spcPts val="1800"/>
              </a:spcBef>
            </a:pPr>
            <a:r>
              <a:rPr lang="es-ES" sz="2400" dirty="0"/>
              <a:t>Varios paquetes extensiones del Lenguaje R</a:t>
            </a:r>
          </a:p>
          <a:p>
            <a:pPr>
              <a:lnSpc>
                <a:spcPct val="200000"/>
              </a:lnSpc>
              <a:spcBef>
                <a:spcPts val="1800"/>
              </a:spcBef>
            </a:pPr>
            <a:r>
              <a:rPr lang="es-ES" sz="2400" dirty="0"/>
              <a:t>Entorno de desarrollo diseñado para su uso con R</a:t>
            </a:r>
          </a:p>
          <a:p>
            <a:pPr>
              <a:lnSpc>
                <a:spcPct val="200000"/>
              </a:lnSpc>
              <a:spcBef>
                <a:spcPts val="1800"/>
              </a:spcBef>
            </a:pPr>
            <a:r>
              <a:rPr lang="es-ES" sz="2400" dirty="0"/>
              <a:t>Sistema de gestión de base de datos</a:t>
            </a:r>
          </a:p>
          <a:p>
            <a:pPr>
              <a:lnSpc>
                <a:spcPct val="200000"/>
              </a:lnSpc>
              <a:spcBef>
                <a:spcPts val="1800"/>
              </a:spcBef>
            </a:pPr>
            <a:r>
              <a:rPr lang="es-ES" sz="2400" dirty="0"/>
              <a:t>Sistema de control de configuración</a:t>
            </a:r>
          </a:p>
        </p:txBody>
      </p:sp>
      <p:pic>
        <p:nvPicPr>
          <p:cNvPr id="2050" name="Picture 2" descr="Resultado de imagen de r language icon">
            <a:extLst>
              <a:ext uri="{FF2B5EF4-FFF2-40B4-BE49-F238E27FC236}">
                <a16:creationId xmlns:a16="http://schemas.microsoft.com/office/drawing/2014/main" xmlns=""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390"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xmlns=""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96" y="3271633"/>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xmlns=""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94" y="4185971"/>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xmlns=""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04" y="521584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xmlns=""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456" y="2101173"/>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xmlns=""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a16="http://schemas.microsoft.com/office/drawing/2014/main" xmlns=""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20" name="Picture 6" descr="Resultado de imagen de universidad de cádiz">
            <a:extLst>
              <a:ext uri="{FF2B5EF4-FFF2-40B4-BE49-F238E27FC236}">
                <a16:creationId xmlns:a16="http://schemas.microsoft.com/office/drawing/2014/main" xmlns=""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xmlns="" id="{7BA184F5-AE8F-4287-8283-63ECD7F360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xmlns="" id="{5B0F8A5C-D0D5-4678-9367-E50FC1D02C3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b="1" dirty="0">
                <a:solidFill>
                  <a:srgbClr val="FD9101"/>
                </a:solidFill>
              </a:rPr>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xmlns=""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xmlns=""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xmlns=""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8" name="Picture 6" descr="Resultado de imagen de universidad de cádiz">
            <a:extLst>
              <a:ext uri="{FF2B5EF4-FFF2-40B4-BE49-F238E27FC236}">
                <a16:creationId xmlns:a16="http://schemas.microsoft.com/office/drawing/2014/main" xmlns=""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1" name="Rectángulo 20">
            <a:extLst>
              <a:ext uri="{FF2B5EF4-FFF2-40B4-BE49-F238E27FC236}">
                <a16:creationId xmlns:a16="http://schemas.microsoft.com/office/drawing/2014/main" xmlns="" id="{CBDAF9E1-5F78-401D-AE58-E3A4D0EB5C94}"/>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xmlns=""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9952" y="1056054"/>
            <a:ext cx="7131887" cy="440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xmlns="" id="{4E6C89FC-9B87-4A33-AA38-1F25168A7C72}"/>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a:extLst>
              <a:ext uri="{FF2B5EF4-FFF2-40B4-BE49-F238E27FC236}">
                <a16:creationId xmlns:a16="http://schemas.microsoft.com/office/drawing/2014/main" xmlns="" id="{EE4279AF-384E-46CE-8F59-ED4C765D24FC}"/>
              </a:ext>
            </a:extLst>
          </p:cNvPr>
          <p:cNvSpPr/>
          <p:nvPr/>
        </p:nvSpPr>
        <p:spPr>
          <a:xfrm>
            <a:off x="2024009" y="3920919"/>
            <a:ext cx="4458984" cy="16172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s-ES" dirty="0">
                <a:solidFill>
                  <a:schemeClr val="accent1">
                    <a:lumMod val="75000"/>
                  </a:schemeClr>
                </a:solidFill>
              </a:rPr>
              <a:t>SERVIDOR</a:t>
            </a:r>
          </a:p>
        </p:txBody>
      </p:sp>
      <p:sp>
        <p:nvSpPr>
          <p:cNvPr id="3" name="Rectángulo 2">
            <a:extLst>
              <a:ext uri="{FF2B5EF4-FFF2-40B4-BE49-F238E27FC236}">
                <a16:creationId xmlns:a16="http://schemas.microsoft.com/office/drawing/2014/main" xmlns="" id="{C88A0AD3-76B5-4739-B7CF-F807BE8B215E}"/>
              </a:ext>
            </a:extLst>
          </p:cNvPr>
          <p:cNvSpPr/>
          <p:nvPr/>
        </p:nvSpPr>
        <p:spPr>
          <a:xfrm>
            <a:off x="2024009" y="1243173"/>
            <a:ext cx="4458984" cy="25685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dirty="0">
                <a:solidFill>
                  <a:schemeClr val="accent3"/>
                </a:solidFill>
              </a:rPr>
              <a:t>UI</a:t>
            </a:r>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xmlns=""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xmlns=""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8" name="Picture 6" descr="Resultado de imagen de universidad de cádiz">
            <a:extLst>
              <a:ext uri="{FF2B5EF4-FFF2-40B4-BE49-F238E27FC236}">
                <a16:creationId xmlns:a16="http://schemas.microsoft.com/office/drawing/2014/main" xmlns=""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xmlns="" id="{8A4EE5B1-BC2F-4F61-ADBB-837513477C57}"/>
              </a:ext>
            </a:extLst>
          </p:cNvPr>
          <p:cNvSpPr/>
          <p:nvPr/>
        </p:nvSpPr>
        <p:spPr>
          <a:xfrm>
            <a:off x="2191822" y="1352379"/>
            <a:ext cx="4414463" cy="4185761"/>
          </a:xfrm>
          <a:prstGeom prst="rect">
            <a:avLst/>
          </a:prstGeom>
        </p:spPr>
        <p:txBody>
          <a:bodyPr wrap="square">
            <a:spAutoFit/>
          </a:bodyPr>
          <a:lstStyle/>
          <a:p>
            <a:r>
              <a:rPr lang="es-ES" sz="1400" b="1" dirty="0" err="1">
                <a:latin typeface="Courier New" panose="02070309020205020404" pitchFamily="49" charset="0"/>
                <a:cs typeface="Courier New" panose="02070309020205020404" pitchFamily="49" charset="0"/>
              </a:rPr>
              <a:t>ui</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fluidPage</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sliderInput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"Observaciones:",</a:t>
            </a:r>
          </a:p>
          <a:p>
            <a:r>
              <a:rPr lang="es-ES" sz="1400" b="1" dirty="0">
                <a:latin typeface="Courier New" panose="02070309020205020404" pitchFamily="49" charset="0"/>
                <a:cs typeface="Courier New" panose="02070309020205020404" pitchFamily="49" charset="0"/>
              </a:rPr>
              <a:t>              min = 1,</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max</a:t>
            </a:r>
            <a:r>
              <a:rPr lang="es-ES" sz="1400" b="1" dirty="0">
                <a:latin typeface="Courier New" panose="02070309020205020404" pitchFamily="49" charset="0"/>
                <a:cs typeface="Courier New" panose="02070309020205020404" pitchFamily="49" charset="0"/>
              </a:rPr>
              <a:t> = 50,</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value</a:t>
            </a:r>
            <a:r>
              <a:rPr lang="es-ES" sz="1400" b="1" dirty="0">
                <a:latin typeface="Courier New" panose="02070309020205020404" pitchFamily="49" charset="0"/>
                <a:cs typeface="Courier New" panose="02070309020205020404" pitchFamily="49" charset="0"/>
              </a:rPr>
              <a:t> = 30),</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plotOutput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histPlot</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server &lt;- </a:t>
            </a:r>
            <a:r>
              <a:rPr lang="es-ES" sz="1400" b="1" dirty="0" err="1">
                <a:latin typeface="Courier New" panose="02070309020205020404" pitchFamily="49" charset="0"/>
                <a:cs typeface="Courier New" panose="02070309020205020404" pitchFamily="49" charset="0"/>
              </a:rPr>
              <a:t>function</a:t>
            </a:r>
            <a:r>
              <a:rPr lang="es-ES" sz="1400" b="1" dirty="0">
                <a:latin typeface="Courier New" panose="02070309020205020404" pitchFamily="49" charset="0"/>
                <a:cs typeface="Courier New" panose="02070309020205020404" pitchFamily="49" charset="0"/>
              </a:rPr>
              <a:t>(input, output){</a:t>
            </a:r>
          </a:p>
          <a:p>
            <a:r>
              <a:rPr lang="es-ES" sz="1400" b="1" dirty="0">
                <a:latin typeface="Courier New" panose="02070309020205020404" pitchFamily="49" charset="0"/>
                <a:cs typeface="Courier New" panose="02070309020205020404" pitchFamily="49" charset="0"/>
              </a:rPr>
              <a:t>   </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output$histPlot</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renderPlot</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hist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rnorm</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input$num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p:txBody>
      </p:sp>
      <p:pic>
        <p:nvPicPr>
          <p:cNvPr id="5" name="Imagen 4">
            <a:extLst>
              <a:ext uri="{FF2B5EF4-FFF2-40B4-BE49-F238E27FC236}">
                <a16:creationId xmlns:a16="http://schemas.microsoft.com/office/drawing/2014/main" xmlns="" id="{821EB40B-EA82-4C9F-AD4D-93E494E65248}"/>
              </a:ext>
            </a:extLst>
          </p:cNvPr>
          <p:cNvPicPr>
            <a:picLocks noChangeAspect="1"/>
          </p:cNvPicPr>
          <p:nvPr/>
        </p:nvPicPr>
        <p:blipFill>
          <a:blip r:embed="rId4"/>
          <a:stretch>
            <a:fillRect/>
          </a:stretch>
        </p:blipFill>
        <p:spPr>
          <a:xfrm>
            <a:off x="6889046" y="971058"/>
            <a:ext cx="4633592" cy="4948401"/>
          </a:xfrm>
          <a:prstGeom prst="rect">
            <a:avLst/>
          </a:prstGeom>
        </p:spPr>
      </p:pic>
      <p:sp>
        <p:nvSpPr>
          <p:cNvPr id="22" name="Rectángulo 21">
            <a:extLst>
              <a:ext uri="{FF2B5EF4-FFF2-40B4-BE49-F238E27FC236}">
                <a16:creationId xmlns:a16="http://schemas.microsoft.com/office/drawing/2014/main" xmlns="" id="{FDDDE9AC-5C65-4158-8E97-8D5AEB5AEC45}"/>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a16="http://schemas.microsoft.com/office/drawing/2014/main" xmlns="" id="{D81073EA-207E-45BC-A58F-CB5B16FD1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xmlns="" id="{98274B25-7F02-4E21-A894-7A4D5CDBC24D}"/>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xmlns=""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Actualización</a:t>
            </a:r>
          </a:p>
        </p:txBody>
      </p:sp>
      <p:sp>
        <p:nvSpPr>
          <p:cNvPr id="10" name="Rectángulo 9">
            <a:extLst>
              <a:ext uri="{FF2B5EF4-FFF2-40B4-BE49-F238E27FC236}">
                <a16:creationId xmlns:a16="http://schemas.microsoft.com/office/drawing/2014/main" xmlns=""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7" name="Picture 6" descr="Resultado de imagen de universidad de cádiz">
            <a:extLst>
              <a:ext uri="{FF2B5EF4-FFF2-40B4-BE49-F238E27FC236}">
                <a16:creationId xmlns:a16="http://schemas.microsoft.com/office/drawing/2014/main" xmlns=""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ftp icon">
            <a:extLst>
              <a:ext uri="{FF2B5EF4-FFF2-40B4-BE49-F238E27FC236}">
                <a16:creationId xmlns:a16="http://schemas.microsoft.com/office/drawing/2014/main" xmlns="" id="{B89D86DC-76DA-486A-BC34-7BE6F0692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424" y="2800512"/>
            <a:ext cx="1432440" cy="1432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xmlns="" id="{ABB11DD1-A653-49D6-8B63-498B47771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4402" y="27880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0" name="Flecha: hacia abajo 19">
            <a:extLst>
              <a:ext uri="{FF2B5EF4-FFF2-40B4-BE49-F238E27FC236}">
                <a16:creationId xmlns:a16="http://schemas.microsoft.com/office/drawing/2014/main" xmlns="" id="{49CC09B0-B615-4F4F-85C9-1BE054533F53}"/>
              </a:ext>
            </a:extLst>
          </p:cNvPr>
          <p:cNvSpPr/>
          <p:nvPr/>
        </p:nvSpPr>
        <p:spPr>
          <a:xfrm rot="16200000">
            <a:off x="4957074" y="2831906"/>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hacia abajo 20">
            <a:extLst>
              <a:ext uri="{FF2B5EF4-FFF2-40B4-BE49-F238E27FC236}">
                <a16:creationId xmlns:a16="http://schemas.microsoft.com/office/drawing/2014/main" xmlns="" id="{82C58D3F-C0A6-4872-8131-C3680BBEEFA4}"/>
              </a:ext>
            </a:extLst>
          </p:cNvPr>
          <p:cNvSpPr/>
          <p:nvPr/>
        </p:nvSpPr>
        <p:spPr>
          <a:xfrm rot="16200000">
            <a:off x="9069112" y="2831905"/>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2" name="Picture 8" descr="https://www.shareicon.net/data/512x512/2016/08/05/807400_document_512x512.png">
            <a:extLst>
              <a:ext uri="{FF2B5EF4-FFF2-40B4-BE49-F238E27FC236}">
                <a16:creationId xmlns:a16="http://schemas.microsoft.com/office/drawing/2014/main" xmlns="" id="{15CCF72E-395E-4AF2-9DF3-C1483FD5F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137" y="3849813"/>
            <a:ext cx="574812" cy="57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8/86/Microsoft_Excel_2013_logo.svg/1200px-Microsoft_Excel_2013_logo.svg.png">
            <a:extLst>
              <a:ext uri="{FF2B5EF4-FFF2-40B4-BE49-F238E27FC236}">
                <a16:creationId xmlns:a16="http://schemas.microsoft.com/office/drawing/2014/main" xmlns="" id="{63375419-A141-4B0F-8642-65B1AB6A75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415" y="1983678"/>
            <a:ext cx="650002" cy="638039"/>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xmlns="" id="{3827E979-9584-4648-8DE3-614A0E883567}"/>
              </a:ext>
            </a:extLst>
          </p:cNvPr>
          <p:cNvSpPr/>
          <p:nvPr/>
        </p:nvSpPr>
        <p:spPr>
          <a:xfrm>
            <a:off x="2614186" y="4232952"/>
            <a:ext cx="1469838" cy="523220"/>
          </a:xfrm>
          <a:prstGeom prst="rect">
            <a:avLst/>
          </a:prstGeom>
        </p:spPr>
        <p:txBody>
          <a:bodyPr wrap="square">
            <a:spAutoFit/>
          </a:bodyPr>
          <a:lstStyle/>
          <a:p>
            <a:pPr algn="ctr"/>
            <a:r>
              <a:rPr lang="es-ES" sz="1400" dirty="0"/>
              <a:t>Repositorio</a:t>
            </a:r>
          </a:p>
          <a:p>
            <a:pPr algn="ctr"/>
            <a:r>
              <a:rPr lang="es-ES" sz="1400" dirty="0"/>
              <a:t>online del INE</a:t>
            </a:r>
          </a:p>
        </p:txBody>
      </p:sp>
      <p:sp>
        <p:nvSpPr>
          <p:cNvPr id="24" name="Rectángulo 23">
            <a:extLst>
              <a:ext uri="{FF2B5EF4-FFF2-40B4-BE49-F238E27FC236}">
                <a16:creationId xmlns:a16="http://schemas.microsoft.com/office/drawing/2014/main" xmlns="" id="{6052D181-28D7-48B0-99A2-9D1244D39F83}"/>
              </a:ext>
            </a:extLst>
          </p:cNvPr>
          <p:cNvSpPr/>
          <p:nvPr/>
        </p:nvSpPr>
        <p:spPr>
          <a:xfrm>
            <a:off x="4772030" y="4460449"/>
            <a:ext cx="1469838" cy="523220"/>
          </a:xfrm>
          <a:prstGeom prst="rect">
            <a:avLst/>
          </a:prstGeom>
        </p:spPr>
        <p:txBody>
          <a:bodyPr wrap="square">
            <a:spAutoFit/>
          </a:bodyPr>
          <a:lstStyle/>
          <a:p>
            <a:pPr algn="ctr"/>
            <a:r>
              <a:rPr lang="es-ES" sz="1400" dirty="0"/>
              <a:t>Fichero</a:t>
            </a:r>
          </a:p>
          <a:p>
            <a:pPr algn="ctr"/>
            <a:r>
              <a:rPr lang="es-ES" sz="1400" dirty="0"/>
              <a:t>de Datos</a:t>
            </a:r>
          </a:p>
        </p:txBody>
      </p:sp>
      <p:sp>
        <p:nvSpPr>
          <p:cNvPr id="25" name="Rectángulo 24">
            <a:extLst>
              <a:ext uri="{FF2B5EF4-FFF2-40B4-BE49-F238E27FC236}">
                <a16:creationId xmlns:a16="http://schemas.microsoft.com/office/drawing/2014/main" xmlns="" id="{EA854A35-C440-4E69-A3C8-DF14F9F4AC1B}"/>
              </a:ext>
            </a:extLst>
          </p:cNvPr>
          <p:cNvSpPr/>
          <p:nvPr/>
        </p:nvSpPr>
        <p:spPr>
          <a:xfrm>
            <a:off x="10358768" y="4250997"/>
            <a:ext cx="1164700" cy="523220"/>
          </a:xfrm>
          <a:prstGeom prst="rect">
            <a:avLst/>
          </a:prstGeom>
        </p:spPr>
        <p:txBody>
          <a:bodyPr wrap="square">
            <a:spAutoFit/>
          </a:bodyPr>
          <a:lstStyle/>
          <a:p>
            <a:pPr algn="ctr"/>
            <a:r>
              <a:rPr lang="es-ES" sz="1400" dirty="0"/>
              <a:t>Base de datos interna</a:t>
            </a:r>
          </a:p>
        </p:txBody>
      </p:sp>
      <p:sp>
        <p:nvSpPr>
          <p:cNvPr id="8" name="Flecha: doblada hacia arriba 7">
            <a:extLst>
              <a:ext uri="{FF2B5EF4-FFF2-40B4-BE49-F238E27FC236}">
                <a16:creationId xmlns:a16="http://schemas.microsoft.com/office/drawing/2014/main" xmlns="" id="{3764036F-C368-47C2-86EE-A29083A8CEF1}"/>
              </a:ext>
            </a:extLst>
          </p:cNvPr>
          <p:cNvSpPr/>
          <p:nvPr/>
        </p:nvSpPr>
        <p:spPr>
          <a:xfrm rot="10800000" flipH="1">
            <a:off x="6042335" y="2212544"/>
            <a:ext cx="1103297" cy="818346"/>
          </a:xfrm>
          <a:prstGeom prst="bentUpArrow">
            <a:avLst>
              <a:gd name="adj1" fmla="val 15696"/>
              <a:gd name="adj2" fmla="val 1236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xmlns="" id="{BEAC62FA-12C5-4400-943E-7DDAC97CAD5C}"/>
              </a:ext>
            </a:extLst>
          </p:cNvPr>
          <p:cNvSpPr/>
          <p:nvPr/>
        </p:nvSpPr>
        <p:spPr>
          <a:xfrm>
            <a:off x="5506949" y="1656463"/>
            <a:ext cx="1794869" cy="307777"/>
          </a:xfrm>
          <a:prstGeom prst="rect">
            <a:avLst/>
          </a:prstGeom>
        </p:spPr>
        <p:txBody>
          <a:bodyPr wrap="square">
            <a:spAutoFit/>
          </a:bodyPr>
          <a:lstStyle/>
          <a:p>
            <a:pPr algn="ctr"/>
            <a:r>
              <a:rPr lang="es-ES" sz="1400" dirty="0"/>
              <a:t>Diccionario de Datos</a:t>
            </a:r>
          </a:p>
        </p:txBody>
      </p:sp>
      <p:sp>
        <p:nvSpPr>
          <p:cNvPr id="28" name="Rectángulo 27">
            <a:extLst>
              <a:ext uri="{FF2B5EF4-FFF2-40B4-BE49-F238E27FC236}">
                <a16:creationId xmlns:a16="http://schemas.microsoft.com/office/drawing/2014/main" xmlns="" id="{C509946F-63AE-4ED0-A6EF-88C92F12E3B5}"/>
              </a:ext>
            </a:extLst>
          </p:cNvPr>
          <p:cNvSpPr/>
          <p:nvPr/>
        </p:nvSpPr>
        <p:spPr>
          <a:xfrm>
            <a:off x="8325562" y="3695599"/>
            <a:ext cx="1469838" cy="307777"/>
          </a:xfrm>
          <a:prstGeom prst="rect">
            <a:avLst/>
          </a:prstGeom>
        </p:spPr>
        <p:txBody>
          <a:bodyPr wrap="square">
            <a:spAutoFit/>
          </a:bodyPr>
          <a:lstStyle/>
          <a:p>
            <a:pPr algn="ctr"/>
            <a:r>
              <a:rPr lang="es-ES" sz="1400" dirty="0"/>
              <a:t>Almacenar</a:t>
            </a:r>
          </a:p>
        </p:txBody>
      </p:sp>
      <p:pic>
        <p:nvPicPr>
          <p:cNvPr id="3" name="Picture 2" descr="D:\workarea\epa_explorer\mem\logo\logo epa explorer final BN.png">
            <a:extLst>
              <a:ext uri="{FF2B5EF4-FFF2-40B4-BE49-F238E27FC236}">
                <a16:creationId xmlns:a16="http://schemas.microsoft.com/office/drawing/2014/main" xmlns="" id="{8923348F-1D93-448B-A231-2888C26912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2364" y="3094578"/>
            <a:ext cx="2066538" cy="10862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xmlns="" id="{EC3B575E-F64C-4908-B1F5-E1A66E699E9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pic>
        <p:nvPicPr>
          <p:cNvPr id="32" name="Picture 2" descr="D:\workarea\epa_explorer\mem\logo\logo epa explorer final.png">
            <a:extLst>
              <a:ext uri="{FF2B5EF4-FFF2-40B4-BE49-F238E27FC236}">
                <a16:creationId xmlns:a16="http://schemas.microsoft.com/office/drawing/2014/main" xmlns="" id="{D9DDD4DA-E6F5-4A3D-8EC3-9FC780BEC7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6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P spid="8" grpId="0" animBg="1"/>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a:extLst>
              <a:ext uri="{FF2B5EF4-FFF2-40B4-BE49-F238E27FC236}">
                <a16:creationId xmlns:a16="http://schemas.microsoft.com/office/drawing/2014/main" xmlns="" id="{67C31B93-859C-4049-BCF9-8145A92D229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xmlns=""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Exploración</a:t>
            </a:r>
          </a:p>
        </p:txBody>
      </p:sp>
      <p:sp>
        <p:nvSpPr>
          <p:cNvPr id="10" name="Rectángulo 9">
            <a:extLst>
              <a:ext uri="{FF2B5EF4-FFF2-40B4-BE49-F238E27FC236}">
                <a16:creationId xmlns:a16="http://schemas.microsoft.com/office/drawing/2014/main" xmlns=""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7" name="Picture 6" descr="Resultado de imagen de universidad de cádiz">
            <a:extLst>
              <a:ext uri="{FF2B5EF4-FFF2-40B4-BE49-F238E27FC236}">
                <a16:creationId xmlns:a16="http://schemas.microsoft.com/office/drawing/2014/main" xmlns=""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xmlns=""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076" y="255294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xmlns="" id="{EA854A35-C440-4E69-A3C8-DF14F9F4AC1B}"/>
              </a:ext>
            </a:extLst>
          </p:cNvPr>
          <p:cNvSpPr/>
          <p:nvPr/>
        </p:nvSpPr>
        <p:spPr>
          <a:xfrm>
            <a:off x="10216639" y="398637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xmlns=""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88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xmlns="" id="{F19881CC-E00B-4773-82F1-59C428241929}"/>
              </a:ext>
            </a:extLst>
          </p:cNvPr>
          <p:cNvSpPr/>
          <p:nvPr/>
        </p:nvSpPr>
        <p:spPr>
          <a:xfrm rot="16200000">
            <a:off x="503460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xmlns="" id="{519BB24C-60D7-4803-843F-1ED877915060}"/>
              </a:ext>
            </a:extLst>
          </p:cNvPr>
          <p:cNvSpPr/>
          <p:nvPr/>
        </p:nvSpPr>
        <p:spPr>
          <a:xfrm rot="16200000" flipV="1">
            <a:off x="466615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xmlns="" id="{E22C24B8-E9B7-42C5-BA95-6A210E8D9D76}"/>
              </a:ext>
            </a:extLst>
          </p:cNvPr>
          <p:cNvSpPr/>
          <p:nvPr/>
        </p:nvSpPr>
        <p:spPr>
          <a:xfrm rot="16200000" flipV="1">
            <a:off x="8922652"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xmlns="" id="{1B80B17E-D29F-4F43-B416-7309EA40FFA7}"/>
              </a:ext>
            </a:extLst>
          </p:cNvPr>
          <p:cNvSpPr/>
          <p:nvPr/>
        </p:nvSpPr>
        <p:spPr>
          <a:xfrm>
            <a:off x="255000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xmlns="" id="{7C5B2BEB-F822-4CAE-9AC6-2DA2D1715765}"/>
              </a:ext>
            </a:extLst>
          </p:cNvPr>
          <p:cNvSpPr/>
          <p:nvPr/>
        </p:nvSpPr>
        <p:spPr>
          <a:xfrm>
            <a:off x="449258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xmlns="" id="{AC590B88-632A-4343-845E-FF886883F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21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xmlns="" id="{6FF9FBC9-95FD-47C6-8A41-22C735457845}"/>
              </a:ext>
            </a:extLst>
          </p:cNvPr>
          <p:cNvSpPr/>
          <p:nvPr/>
        </p:nvSpPr>
        <p:spPr>
          <a:xfrm>
            <a:off x="490526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xmlns="" id="{E8ECB42A-D853-4341-B265-CD6160092F29}"/>
              </a:ext>
            </a:extLst>
          </p:cNvPr>
          <p:cNvSpPr/>
          <p:nvPr/>
        </p:nvSpPr>
        <p:spPr>
          <a:xfrm>
            <a:off x="8472842" y="3464350"/>
            <a:ext cx="1164700" cy="307777"/>
          </a:xfrm>
          <a:prstGeom prst="rect">
            <a:avLst/>
          </a:prstGeom>
        </p:spPr>
        <p:txBody>
          <a:bodyPr wrap="square">
            <a:spAutoFit/>
          </a:bodyPr>
          <a:lstStyle/>
          <a:p>
            <a:pPr algn="ctr"/>
            <a:r>
              <a:rPr lang="es-ES" sz="1400" dirty="0"/>
              <a:t>Recuperar</a:t>
            </a:r>
          </a:p>
        </p:txBody>
      </p:sp>
      <p:pic>
        <p:nvPicPr>
          <p:cNvPr id="24" name="Picture 2" descr="D:\workarea\epa_explorer\mem\logo\logo epa explorer final BN.png">
            <a:extLst>
              <a:ext uri="{FF2B5EF4-FFF2-40B4-BE49-F238E27FC236}">
                <a16:creationId xmlns:a16="http://schemas.microsoft.com/office/drawing/2014/main" xmlns="" id="{09DFCB45-A325-460E-B3F5-9EEDA9A42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857" y="2726520"/>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D:\workarea\epa_explorer\mem\logo\logo epa explorer final.png">
            <a:extLst>
              <a:ext uri="{FF2B5EF4-FFF2-40B4-BE49-F238E27FC236}">
                <a16:creationId xmlns:a16="http://schemas.microsoft.com/office/drawing/2014/main" xmlns="" id="{90FB1D5C-3B53-4C61-B29C-053292FC8E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37" name="Rectángulo 36">
            <a:extLst>
              <a:ext uri="{FF2B5EF4-FFF2-40B4-BE49-F238E27FC236}">
                <a16:creationId xmlns:a16="http://schemas.microsoft.com/office/drawing/2014/main" xmlns="" id="{408D5D89-C668-4DD2-BE96-6DE99AC9212D}"/>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942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xmlns="" id="{DBF0311C-4BC7-4612-9E69-0BDCA3B64C4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xmlns=""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Entrenamiento de </a:t>
            </a:r>
            <a:r>
              <a:rPr lang="es-ES" sz="2400" dirty="0" err="1"/>
              <a:t>clustering</a:t>
            </a:r>
            <a:r>
              <a:rPr lang="es-ES" sz="2400" dirty="0"/>
              <a:t> o reglas de </a:t>
            </a:r>
            <a:r>
              <a:rPr lang="es-ES" sz="2400" dirty="0" err="1"/>
              <a:t>asociacion</a:t>
            </a:r>
            <a:r>
              <a:rPr lang="es-ES" sz="2400" dirty="0"/>
              <a:t>.</a:t>
            </a:r>
          </a:p>
        </p:txBody>
      </p:sp>
      <p:sp>
        <p:nvSpPr>
          <p:cNvPr id="10" name="Rectángulo 9">
            <a:extLst>
              <a:ext uri="{FF2B5EF4-FFF2-40B4-BE49-F238E27FC236}">
                <a16:creationId xmlns:a16="http://schemas.microsoft.com/office/drawing/2014/main" xmlns=""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7" name="Picture 6" descr="Resultado de imagen de universidad de cádiz">
            <a:extLst>
              <a:ext uri="{FF2B5EF4-FFF2-40B4-BE49-F238E27FC236}">
                <a16:creationId xmlns:a16="http://schemas.microsoft.com/office/drawing/2014/main" xmlns=""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xmlns=""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705" y="2172796"/>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xmlns="" id="{EA854A35-C440-4E69-A3C8-DF14F9F4AC1B}"/>
              </a:ext>
            </a:extLst>
          </p:cNvPr>
          <p:cNvSpPr/>
          <p:nvPr/>
        </p:nvSpPr>
        <p:spPr>
          <a:xfrm>
            <a:off x="10165071" y="3617573"/>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xmlns=""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257" y="1997032"/>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30" name="Flecha: hacia abajo 29">
            <a:extLst>
              <a:ext uri="{FF2B5EF4-FFF2-40B4-BE49-F238E27FC236}">
                <a16:creationId xmlns:a16="http://schemas.microsoft.com/office/drawing/2014/main" xmlns="" id="{E22C24B8-E9B7-42C5-BA95-6A210E8D9D76}"/>
              </a:ext>
            </a:extLst>
          </p:cNvPr>
          <p:cNvSpPr/>
          <p:nvPr/>
        </p:nvSpPr>
        <p:spPr>
          <a:xfrm rot="16200000" flipV="1">
            <a:off x="8871281" y="2060604"/>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xmlns="" id="{1B80B17E-D29F-4F43-B416-7309EA40FFA7}"/>
              </a:ext>
            </a:extLst>
          </p:cNvPr>
          <p:cNvSpPr/>
          <p:nvPr/>
        </p:nvSpPr>
        <p:spPr>
          <a:xfrm>
            <a:off x="2601373" y="3537480"/>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xmlns="" id="{7C5B2BEB-F822-4CAE-9AC6-2DA2D1715765}"/>
              </a:ext>
            </a:extLst>
          </p:cNvPr>
          <p:cNvSpPr/>
          <p:nvPr/>
        </p:nvSpPr>
        <p:spPr>
          <a:xfrm>
            <a:off x="4448504" y="2481468"/>
            <a:ext cx="1164700" cy="307777"/>
          </a:xfrm>
          <a:prstGeom prst="rect">
            <a:avLst/>
          </a:prstGeom>
        </p:spPr>
        <p:txBody>
          <a:bodyPr wrap="square">
            <a:spAutoFit/>
          </a:bodyPr>
          <a:lstStyle/>
          <a:p>
            <a:pPr algn="ctr"/>
            <a:r>
              <a:rPr lang="es-ES" sz="1400" dirty="0"/>
              <a:t>Solicitud</a:t>
            </a:r>
          </a:p>
        </p:txBody>
      </p:sp>
      <p:sp>
        <p:nvSpPr>
          <p:cNvPr id="34" name="Rectángulo 33">
            <a:extLst>
              <a:ext uri="{FF2B5EF4-FFF2-40B4-BE49-F238E27FC236}">
                <a16:creationId xmlns:a16="http://schemas.microsoft.com/office/drawing/2014/main" xmlns="" id="{E8ECB42A-D853-4341-B265-CD6160092F29}"/>
              </a:ext>
            </a:extLst>
          </p:cNvPr>
          <p:cNvSpPr/>
          <p:nvPr/>
        </p:nvSpPr>
        <p:spPr>
          <a:xfrm>
            <a:off x="8421471" y="3084203"/>
            <a:ext cx="1164700" cy="307777"/>
          </a:xfrm>
          <a:prstGeom prst="rect">
            <a:avLst/>
          </a:prstGeom>
        </p:spPr>
        <p:txBody>
          <a:bodyPr wrap="square">
            <a:spAutoFit/>
          </a:bodyPr>
          <a:lstStyle/>
          <a:p>
            <a:pPr algn="ctr"/>
            <a:r>
              <a:rPr lang="es-ES" sz="1400" dirty="0"/>
              <a:t>Recuperar</a:t>
            </a:r>
          </a:p>
        </p:txBody>
      </p:sp>
      <p:sp>
        <p:nvSpPr>
          <p:cNvPr id="22" name="Flecha: hacia abajo 21">
            <a:extLst>
              <a:ext uri="{FF2B5EF4-FFF2-40B4-BE49-F238E27FC236}">
                <a16:creationId xmlns:a16="http://schemas.microsoft.com/office/drawing/2014/main" xmlns="" id="{1EC1C216-283D-41B3-8EC1-461FC11637AF}"/>
              </a:ext>
            </a:extLst>
          </p:cNvPr>
          <p:cNvSpPr/>
          <p:nvPr/>
        </p:nvSpPr>
        <p:spPr>
          <a:xfrm rot="16200000">
            <a:off x="4898314" y="2073241"/>
            <a:ext cx="265080" cy="161599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098" name="Picture 2" descr="https://maxcdn.icons8.com/Share/icon/p1em/Very_Basic/folder1600.png">
            <a:extLst>
              <a:ext uri="{FF2B5EF4-FFF2-40B4-BE49-F238E27FC236}">
                <a16:creationId xmlns:a16="http://schemas.microsoft.com/office/drawing/2014/main" xmlns="" id="{1488C889-106C-499D-B011-FCFE82145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603" y="3865771"/>
            <a:ext cx="1018788" cy="1018788"/>
          </a:xfrm>
          <a:prstGeom prst="rect">
            <a:avLst/>
          </a:prstGeom>
          <a:noFill/>
          <a:extLst>
            <a:ext uri="{909E8E84-426E-40DD-AFC4-6F175D3DCCD1}">
              <a14:hiddenFill xmlns:a14="http://schemas.microsoft.com/office/drawing/2010/main">
                <a:solidFill>
                  <a:srgbClr val="FFFFFF"/>
                </a:solidFill>
              </a14:hiddenFill>
            </a:ext>
          </a:extLst>
        </p:spPr>
      </p:pic>
      <p:sp>
        <p:nvSpPr>
          <p:cNvPr id="24" name="Flecha: doblada hacia arriba 23">
            <a:extLst>
              <a:ext uri="{FF2B5EF4-FFF2-40B4-BE49-F238E27FC236}">
                <a16:creationId xmlns:a16="http://schemas.microsoft.com/office/drawing/2014/main" xmlns="" id="{14972AC8-3510-418B-9537-B272512ECE05}"/>
              </a:ext>
            </a:extLst>
          </p:cNvPr>
          <p:cNvSpPr/>
          <p:nvPr/>
        </p:nvSpPr>
        <p:spPr>
          <a:xfrm rot="16200000" flipH="1" flipV="1">
            <a:off x="6985058" y="3669460"/>
            <a:ext cx="739127"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xmlns="" id="{A9D9333A-5508-46D0-802C-6F6ECADC0A2A}"/>
              </a:ext>
            </a:extLst>
          </p:cNvPr>
          <p:cNvSpPr/>
          <p:nvPr/>
        </p:nvSpPr>
        <p:spPr>
          <a:xfrm>
            <a:off x="8277251" y="4818148"/>
            <a:ext cx="1164700" cy="523220"/>
          </a:xfrm>
          <a:prstGeom prst="rect">
            <a:avLst/>
          </a:prstGeom>
        </p:spPr>
        <p:txBody>
          <a:bodyPr wrap="square">
            <a:spAutoFit/>
          </a:bodyPr>
          <a:lstStyle/>
          <a:p>
            <a:pPr algn="ctr"/>
            <a:r>
              <a:rPr lang="es-ES" sz="1400" dirty="0"/>
              <a:t>Colección de Sistemas</a:t>
            </a:r>
          </a:p>
        </p:txBody>
      </p:sp>
      <p:sp>
        <p:nvSpPr>
          <p:cNvPr id="29" name="Rectángulo 28">
            <a:extLst>
              <a:ext uri="{FF2B5EF4-FFF2-40B4-BE49-F238E27FC236}">
                <a16:creationId xmlns:a16="http://schemas.microsoft.com/office/drawing/2014/main" xmlns="" id="{6AECE523-D320-49DB-B979-FF78CBBA9472}"/>
              </a:ext>
            </a:extLst>
          </p:cNvPr>
          <p:cNvSpPr/>
          <p:nvPr/>
        </p:nvSpPr>
        <p:spPr>
          <a:xfrm>
            <a:off x="6641091" y="4539751"/>
            <a:ext cx="1164700" cy="307777"/>
          </a:xfrm>
          <a:prstGeom prst="rect">
            <a:avLst/>
          </a:prstGeom>
        </p:spPr>
        <p:txBody>
          <a:bodyPr wrap="square">
            <a:spAutoFit/>
          </a:bodyPr>
          <a:lstStyle/>
          <a:p>
            <a:pPr algn="ctr"/>
            <a:r>
              <a:rPr lang="es-ES" sz="1400" dirty="0"/>
              <a:t>Almacenar</a:t>
            </a:r>
          </a:p>
        </p:txBody>
      </p:sp>
      <p:pic>
        <p:nvPicPr>
          <p:cNvPr id="28" name="Picture 2" descr="D:\workarea\epa_explorer\mem\logo\logo epa explorer final BN.png">
            <a:extLst>
              <a:ext uri="{FF2B5EF4-FFF2-40B4-BE49-F238E27FC236}">
                <a16:creationId xmlns:a16="http://schemas.microsoft.com/office/drawing/2014/main" xmlns="" id="{09058D92-5188-487A-B0CE-F4474F20E0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6564" y="233558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xmlns="" id="{1720B96D-3EAC-4F84-A2B5-C2FCDFC310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xmlns="" id="{DC43FDC4-CCB0-47D7-8076-E734E7C0725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135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500"/>
                                        <p:tgtEl>
                                          <p:spTgt spid="40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4" grpId="0"/>
      <p:bldP spid="24" grpId="0" animBg="1"/>
      <p:bldP spid="27"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xmlns="" id="{FAEA9034-F6F9-4493-8971-C7B6CEA2140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xmlns=""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Visualización de </a:t>
            </a:r>
            <a:r>
              <a:rPr lang="es-ES" sz="2400" dirty="0" err="1"/>
              <a:t>clustering</a:t>
            </a:r>
            <a:r>
              <a:rPr lang="es-ES" sz="2400" dirty="0"/>
              <a:t> o reglas de </a:t>
            </a:r>
            <a:r>
              <a:rPr lang="es-ES" sz="2400" dirty="0" err="1"/>
              <a:t>asociacion</a:t>
            </a:r>
            <a:r>
              <a:rPr lang="es-ES" sz="2400" dirty="0"/>
              <a:t>.</a:t>
            </a:r>
          </a:p>
        </p:txBody>
      </p:sp>
      <p:sp>
        <p:nvSpPr>
          <p:cNvPr id="10" name="Rectángulo 9">
            <a:extLst>
              <a:ext uri="{FF2B5EF4-FFF2-40B4-BE49-F238E27FC236}">
                <a16:creationId xmlns:a16="http://schemas.microsoft.com/office/drawing/2014/main" xmlns=""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7" name="Picture 6" descr="Resultado de imagen de universidad de cádiz">
            <a:extLst>
              <a:ext uri="{FF2B5EF4-FFF2-40B4-BE49-F238E27FC236}">
                <a16:creationId xmlns:a16="http://schemas.microsoft.com/office/drawing/2014/main" xmlns=""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30y9cdsu7xlg0.cloudfront.net/png/546300-200.png">
            <a:extLst>
              <a:ext uri="{FF2B5EF4-FFF2-40B4-BE49-F238E27FC236}">
                <a16:creationId xmlns:a16="http://schemas.microsoft.com/office/drawing/2014/main" xmlns="" id="{9BBB2806-2914-481A-BDA5-2198B485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51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xmlns="" id="{F19881CC-E00B-4773-82F1-59C428241929}"/>
              </a:ext>
            </a:extLst>
          </p:cNvPr>
          <p:cNvSpPr/>
          <p:nvPr/>
        </p:nvSpPr>
        <p:spPr>
          <a:xfrm rot="16200000">
            <a:off x="498323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xmlns="" id="{519BB24C-60D7-4803-843F-1ED877915060}"/>
              </a:ext>
            </a:extLst>
          </p:cNvPr>
          <p:cNvSpPr/>
          <p:nvPr/>
        </p:nvSpPr>
        <p:spPr>
          <a:xfrm rot="16200000" flipV="1">
            <a:off x="461478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xmlns="" id="{E22C24B8-E9B7-42C5-BA95-6A210E8D9D76}"/>
              </a:ext>
            </a:extLst>
          </p:cNvPr>
          <p:cNvSpPr/>
          <p:nvPr/>
        </p:nvSpPr>
        <p:spPr>
          <a:xfrm rot="16200000" flipV="1">
            <a:off x="8747989"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xmlns="" id="{1B80B17E-D29F-4F43-B416-7309EA40FFA7}"/>
              </a:ext>
            </a:extLst>
          </p:cNvPr>
          <p:cNvSpPr/>
          <p:nvPr/>
        </p:nvSpPr>
        <p:spPr>
          <a:xfrm>
            <a:off x="249863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xmlns="" id="{7C5B2BEB-F822-4CAE-9AC6-2DA2D1715765}"/>
              </a:ext>
            </a:extLst>
          </p:cNvPr>
          <p:cNvSpPr/>
          <p:nvPr/>
        </p:nvSpPr>
        <p:spPr>
          <a:xfrm>
            <a:off x="444121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xmlns="" id="{AC590B88-632A-4343-845E-FF886883F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84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xmlns="" id="{6FF9FBC9-95FD-47C6-8A41-22C735457845}"/>
              </a:ext>
            </a:extLst>
          </p:cNvPr>
          <p:cNvSpPr/>
          <p:nvPr/>
        </p:nvSpPr>
        <p:spPr>
          <a:xfrm>
            <a:off x="4586764"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xmlns="" id="{E8ECB42A-D853-4341-B265-CD6160092F29}"/>
              </a:ext>
            </a:extLst>
          </p:cNvPr>
          <p:cNvSpPr/>
          <p:nvPr/>
        </p:nvSpPr>
        <p:spPr>
          <a:xfrm>
            <a:off x="8298179" y="3464350"/>
            <a:ext cx="1164700" cy="307777"/>
          </a:xfrm>
          <a:prstGeom prst="rect">
            <a:avLst/>
          </a:prstGeom>
        </p:spPr>
        <p:txBody>
          <a:bodyPr wrap="square">
            <a:spAutoFit/>
          </a:bodyPr>
          <a:lstStyle/>
          <a:p>
            <a:pPr algn="ctr"/>
            <a:r>
              <a:rPr lang="es-ES" sz="1400" dirty="0"/>
              <a:t>Recuperar</a:t>
            </a:r>
          </a:p>
        </p:txBody>
      </p:sp>
      <p:pic>
        <p:nvPicPr>
          <p:cNvPr id="22" name="Picture 2" descr="https://maxcdn.icons8.com/Share/icon/p1em/Very_Basic/folder1600.png">
            <a:extLst>
              <a:ext uri="{FF2B5EF4-FFF2-40B4-BE49-F238E27FC236}">
                <a16:creationId xmlns:a16="http://schemas.microsoft.com/office/drawing/2014/main" xmlns="" id="{92EF6479-CA24-40A1-A40C-B4408C17C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985" y="2475024"/>
            <a:ext cx="1434288" cy="1434288"/>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xmlns="" id="{8E4CBF84-632A-4B2C-A811-CD139660DFA3}"/>
              </a:ext>
            </a:extLst>
          </p:cNvPr>
          <p:cNvSpPr/>
          <p:nvPr/>
        </p:nvSpPr>
        <p:spPr>
          <a:xfrm>
            <a:off x="10041976" y="3913824"/>
            <a:ext cx="1164700" cy="523220"/>
          </a:xfrm>
          <a:prstGeom prst="rect">
            <a:avLst/>
          </a:prstGeom>
        </p:spPr>
        <p:txBody>
          <a:bodyPr wrap="square">
            <a:spAutoFit/>
          </a:bodyPr>
          <a:lstStyle/>
          <a:p>
            <a:pPr algn="ctr"/>
            <a:r>
              <a:rPr lang="es-ES" sz="1400" dirty="0"/>
              <a:t>Colección de Sistemas</a:t>
            </a:r>
          </a:p>
        </p:txBody>
      </p:sp>
      <p:pic>
        <p:nvPicPr>
          <p:cNvPr id="27" name="Picture 2" descr="D:\workarea\epa_explorer\mem\logo\logo epa explorer final BN.png">
            <a:extLst>
              <a:ext uri="{FF2B5EF4-FFF2-40B4-BE49-F238E27FC236}">
                <a16:creationId xmlns:a16="http://schemas.microsoft.com/office/drawing/2014/main" xmlns="" id="{DE352BB1-358B-43E8-995C-666DCAA187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4109" y="270560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xmlns="" id="{C6753F15-C209-471C-ADC4-E4B0473EC0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xmlns="" id="{CEEBCE87-5793-4797-9389-11E711FFEE22}"/>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674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p:bldP spid="34"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xmlns="" id="{505D8D9B-7F6C-4727-8AC4-72959C26B7BC}"/>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xmlns=""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Generación de Informes</a:t>
            </a:r>
          </a:p>
        </p:txBody>
      </p:sp>
      <p:sp>
        <p:nvSpPr>
          <p:cNvPr id="10" name="Rectángulo 9">
            <a:extLst>
              <a:ext uri="{FF2B5EF4-FFF2-40B4-BE49-F238E27FC236}">
                <a16:creationId xmlns:a16="http://schemas.microsoft.com/office/drawing/2014/main" xmlns=""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7" name="Picture 6" descr="Resultado de imagen de universidad de cádiz">
            <a:extLst>
              <a:ext uri="{FF2B5EF4-FFF2-40B4-BE49-F238E27FC236}">
                <a16:creationId xmlns:a16="http://schemas.microsoft.com/office/drawing/2014/main" xmlns=""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xmlns=""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865" y="32515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xmlns="" id="{EA854A35-C440-4E69-A3C8-DF14F9F4AC1B}"/>
              </a:ext>
            </a:extLst>
          </p:cNvPr>
          <p:cNvSpPr/>
          <p:nvPr/>
        </p:nvSpPr>
        <p:spPr>
          <a:xfrm>
            <a:off x="10021428" y="468501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xmlns=""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692" y="307581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xmlns="" id="{F19881CC-E00B-4773-82F1-59C428241929}"/>
              </a:ext>
            </a:extLst>
          </p:cNvPr>
          <p:cNvSpPr/>
          <p:nvPr/>
        </p:nvSpPr>
        <p:spPr>
          <a:xfrm rot="16200000">
            <a:off x="4952409" y="308880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xmlns="" id="{519BB24C-60D7-4803-843F-1ED877915060}"/>
              </a:ext>
            </a:extLst>
          </p:cNvPr>
          <p:cNvSpPr/>
          <p:nvPr/>
        </p:nvSpPr>
        <p:spPr>
          <a:xfrm rot="16200000" flipV="1">
            <a:off x="4583956" y="342628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xmlns="" id="{E22C24B8-E9B7-42C5-BA95-6A210E8D9D76}"/>
              </a:ext>
            </a:extLst>
          </p:cNvPr>
          <p:cNvSpPr/>
          <p:nvPr/>
        </p:nvSpPr>
        <p:spPr>
          <a:xfrm rot="16200000" flipV="1">
            <a:off x="8727441" y="313939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xmlns="" id="{1B80B17E-D29F-4F43-B416-7309EA40FFA7}"/>
              </a:ext>
            </a:extLst>
          </p:cNvPr>
          <p:cNvSpPr/>
          <p:nvPr/>
        </p:nvSpPr>
        <p:spPr>
          <a:xfrm>
            <a:off x="2467808" y="461626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xmlns="" id="{7C5B2BEB-F822-4CAE-9AC6-2DA2D1715765}"/>
              </a:ext>
            </a:extLst>
          </p:cNvPr>
          <p:cNvSpPr/>
          <p:nvPr/>
        </p:nvSpPr>
        <p:spPr>
          <a:xfrm>
            <a:off x="4410392" y="3323046"/>
            <a:ext cx="1164700" cy="307777"/>
          </a:xfrm>
          <a:prstGeom prst="rect">
            <a:avLst/>
          </a:prstGeom>
        </p:spPr>
        <p:txBody>
          <a:bodyPr wrap="square">
            <a:spAutoFit/>
          </a:bodyPr>
          <a:lstStyle/>
          <a:p>
            <a:pPr algn="ctr"/>
            <a:r>
              <a:rPr lang="es-ES" sz="1400" dirty="0"/>
              <a:t>Parámetros</a:t>
            </a:r>
          </a:p>
        </p:txBody>
      </p:sp>
      <p:sp>
        <p:nvSpPr>
          <p:cNvPr id="33" name="Rectángulo 32">
            <a:extLst>
              <a:ext uri="{FF2B5EF4-FFF2-40B4-BE49-F238E27FC236}">
                <a16:creationId xmlns:a16="http://schemas.microsoft.com/office/drawing/2014/main" xmlns="" id="{6FF9FBC9-95FD-47C6-8A41-22C735457845}"/>
              </a:ext>
            </a:extLst>
          </p:cNvPr>
          <p:cNvSpPr/>
          <p:nvPr/>
        </p:nvSpPr>
        <p:spPr>
          <a:xfrm>
            <a:off x="4437679" y="4861606"/>
            <a:ext cx="1164700" cy="307777"/>
          </a:xfrm>
          <a:prstGeom prst="rect">
            <a:avLst/>
          </a:prstGeom>
        </p:spPr>
        <p:txBody>
          <a:bodyPr wrap="square">
            <a:spAutoFit/>
          </a:bodyPr>
          <a:lstStyle/>
          <a:p>
            <a:pPr algn="ctr"/>
            <a:r>
              <a:rPr lang="es-ES" sz="1400" dirty="0"/>
              <a:t>Informe</a:t>
            </a:r>
          </a:p>
        </p:txBody>
      </p:sp>
      <p:sp>
        <p:nvSpPr>
          <p:cNvPr id="34" name="Rectángulo 33">
            <a:extLst>
              <a:ext uri="{FF2B5EF4-FFF2-40B4-BE49-F238E27FC236}">
                <a16:creationId xmlns:a16="http://schemas.microsoft.com/office/drawing/2014/main" xmlns="" id="{E8ECB42A-D853-4341-B265-CD6160092F29}"/>
              </a:ext>
            </a:extLst>
          </p:cNvPr>
          <p:cNvSpPr/>
          <p:nvPr/>
        </p:nvSpPr>
        <p:spPr>
          <a:xfrm>
            <a:off x="8277631" y="4162990"/>
            <a:ext cx="1164700" cy="307777"/>
          </a:xfrm>
          <a:prstGeom prst="rect">
            <a:avLst/>
          </a:prstGeom>
        </p:spPr>
        <p:txBody>
          <a:bodyPr wrap="square">
            <a:spAutoFit/>
          </a:bodyPr>
          <a:lstStyle/>
          <a:p>
            <a:pPr algn="ctr"/>
            <a:r>
              <a:rPr lang="es-ES" sz="1400" dirty="0"/>
              <a:t>Recuperar</a:t>
            </a:r>
          </a:p>
        </p:txBody>
      </p:sp>
      <p:pic>
        <p:nvPicPr>
          <p:cNvPr id="6146" name="Picture 2" descr="Resultado de imagen de word">
            <a:extLst>
              <a:ext uri="{FF2B5EF4-FFF2-40B4-BE49-F238E27FC236}">
                <a16:creationId xmlns:a16="http://schemas.microsoft.com/office/drawing/2014/main" xmlns="" id="{3768DC67-F2A4-4354-BD5F-A9522732F0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2113" y="4305773"/>
            <a:ext cx="555833" cy="55583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rstudio.com/wp-content/uploads/2017/05/rmarkdown.png">
            <a:extLst>
              <a:ext uri="{FF2B5EF4-FFF2-40B4-BE49-F238E27FC236}">
                <a16:creationId xmlns:a16="http://schemas.microsoft.com/office/drawing/2014/main" xmlns="" id="{7AC6BE0C-AA0A-4CDA-8862-D3627206C9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0513" y="1825091"/>
            <a:ext cx="713165" cy="8266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xmlns="" id="{57BE7AA4-877F-4E16-873A-84A912DFD76B}"/>
              </a:ext>
            </a:extLst>
          </p:cNvPr>
          <p:cNvSpPr/>
          <p:nvPr/>
        </p:nvSpPr>
        <p:spPr>
          <a:xfrm>
            <a:off x="4308961" y="2219206"/>
            <a:ext cx="1164700" cy="307777"/>
          </a:xfrm>
          <a:prstGeom prst="rect">
            <a:avLst/>
          </a:prstGeom>
        </p:spPr>
        <p:txBody>
          <a:bodyPr wrap="square">
            <a:spAutoFit/>
          </a:bodyPr>
          <a:lstStyle/>
          <a:p>
            <a:pPr algn="ctr"/>
            <a:r>
              <a:rPr lang="es-ES" sz="1400" dirty="0"/>
              <a:t>Plantilla</a:t>
            </a:r>
          </a:p>
        </p:txBody>
      </p:sp>
      <p:sp>
        <p:nvSpPr>
          <p:cNvPr id="27" name="Flecha: doblada hacia arriba 26">
            <a:extLst>
              <a:ext uri="{FF2B5EF4-FFF2-40B4-BE49-F238E27FC236}">
                <a16:creationId xmlns:a16="http://schemas.microsoft.com/office/drawing/2014/main" xmlns="" id="{F4E46941-B308-4392-8BB3-383106B7FEE0}"/>
              </a:ext>
            </a:extLst>
          </p:cNvPr>
          <p:cNvSpPr/>
          <p:nvPr/>
        </p:nvSpPr>
        <p:spPr>
          <a:xfrm flipV="1">
            <a:off x="6195995" y="2378779"/>
            <a:ext cx="823914"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6" name="Picture 2" descr="D:\workarea\epa_explorer\mem\logo\logo epa explorer final BN.png">
            <a:extLst>
              <a:ext uri="{FF2B5EF4-FFF2-40B4-BE49-F238E27FC236}">
                <a16:creationId xmlns:a16="http://schemas.microsoft.com/office/drawing/2014/main" xmlns="" id="{67176D6D-E45B-4EA2-A47C-274DF883F7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4199" y="340424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workarea\epa_explorer\mem\logo\logo epa explorer final.png">
            <a:extLst>
              <a:ext uri="{FF2B5EF4-FFF2-40B4-BE49-F238E27FC236}">
                <a16:creationId xmlns:a16="http://schemas.microsoft.com/office/drawing/2014/main" xmlns="" id="{D5BE74E7-F240-4C78-9717-64A4598E4F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41" name="Rectángulo 40">
            <a:extLst>
              <a:ext uri="{FF2B5EF4-FFF2-40B4-BE49-F238E27FC236}">
                <a16:creationId xmlns:a16="http://schemas.microsoft.com/office/drawing/2014/main" xmlns="" id="{403237E2-1924-4BA2-BBA4-4565E81AD89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5828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6146"/>
                                        </p:tgtEl>
                                        <p:attrNameLst>
                                          <p:attrName>style.visibility</p:attrName>
                                        </p:attrNameLst>
                                      </p:cBhvr>
                                      <p:to>
                                        <p:strVal val="visible"/>
                                      </p:to>
                                    </p:set>
                                    <p:animEffect transition="in" filter="fade">
                                      <p:cBhvr>
                                        <p:cTn id="24" dur="500"/>
                                        <p:tgtEl>
                                          <p:spTgt spid="61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xmlns="" id="{CD0886FD-50B9-4E9D-B0EA-5EEDED17828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a16="http://schemas.microsoft.com/office/drawing/2014/main" xmlns=""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xmlns=""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5" name="Picture 6" descr="Resultado de imagen de universidad de cádiz">
            <a:extLst>
              <a:ext uri="{FF2B5EF4-FFF2-40B4-BE49-F238E27FC236}">
                <a16:creationId xmlns:a16="http://schemas.microsoft.com/office/drawing/2014/main" xmlns=""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a16="http://schemas.microsoft.com/office/drawing/2014/main" xmlns="" id="{215DF987-C7B6-4842-A6A9-B13C74518C7A}"/>
              </a:ext>
            </a:extLst>
          </p:cNvPr>
          <p:cNvSpPr>
            <a:spLocks noGrp="1"/>
          </p:cNvSpPr>
          <p:nvPr>
            <p:ph sz="quarter" idx="13"/>
          </p:nvPr>
        </p:nvSpPr>
        <p:spPr>
          <a:xfrm>
            <a:off x="2658009" y="1291274"/>
            <a:ext cx="8092053" cy="4382639"/>
          </a:xfrm>
        </p:spPr>
        <p:txBody>
          <a:bodyPr>
            <a:normAutofit fontScale="70000" lnSpcReduction="20000"/>
          </a:bodyPr>
          <a:lstStyle/>
          <a:p>
            <a:r>
              <a:rPr lang="es-ES" sz="2400" cap="none" dirty="0" smtClean="0"/>
              <a:t>1</a:t>
            </a:r>
            <a:r>
              <a:rPr lang="es-ES" sz="2400" cap="none" dirty="0"/>
              <a:t>.- Actualizar para incluir el trimestre 2017T2.</a:t>
            </a:r>
          </a:p>
          <a:p>
            <a:endParaRPr lang="es-ES" sz="2400" cap="none" dirty="0"/>
          </a:p>
          <a:p>
            <a:r>
              <a:rPr lang="es-ES" sz="2400" cap="none" dirty="0"/>
              <a:t>2.- ¿Distribución de la cantidad de meses desde la </a:t>
            </a:r>
            <a:r>
              <a:rPr lang="es-ES" sz="2400" cap="none" dirty="0" smtClean="0"/>
              <a:t>renovación </a:t>
            </a:r>
            <a:r>
              <a:rPr lang="es-ES" sz="2400" cap="none" dirty="0"/>
              <a:t>del contrato?</a:t>
            </a:r>
          </a:p>
          <a:p>
            <a:r>
              <a:rPr lang="es-ES" sz="2400" cap="none" dirty="0"/>
              <a:t>    ¿Como varia el numero de horas pactadas por contrato entre hombres y mujeres?</a:t>
            </a:r>
          </a:p>
          <a:p>
            <a:r>
              <a:rPr lang="es-ES" sz="2400" cap="none" dirty="0"/>
              <a:t>    ¿Diferencias entre la edad de fin de estudios dependiendo del nivel de estudio?</a:t>
            </a:r>
          </a:p>
          <a:p>
            <a:endParaRPr lang="es-ES" sz="2400" cap="none" dirty="0"/>
          </a:p>
          <a:p>
            <a:r>
              <a:rPr lang="es-ES" sz="2400" cap="none" dirty="0"/>
              <a:t>3.- Dos variables: ¿Comparar Horas pactadas con horas que </a:t>
            </a:r>
            <a:r>
              <a:rPr lang="es-ES" sz="2400" cap="none" dirty="0" smtClean="0"/>
              <a:t>desearía </a:t>
            </a:r>
            <a:r>
              <a:rPr lang="es-ES" sz="2400" cap="none" dirty="0"/>
              <a:t>trabajar?</a:t>
            </a:r>
          </a:p>
          <a:p>
            <a:endParaRPr lang="es-ES" sz="2400" cap="none" dirty="0"/>
          </a:p>
          <a:p>
            <a:r>
              <a:rPr lang="es-ES" sz="2400" cap="none" dirty="0"/>
              <a:t>?.- Generar nota de prensa del periodo 2016T3.</a:t>
            </a:r>
            <a:endParaRPr lang="es-ES" sz="2400" cap="none" dirty="0"/>
          </a:p>
        </p:txBody>
      </p:sp>
      <p:sp>
        <p:nvSpPr>
          <p:cNvPr id="19" name="Rectángulo 18">
            <a:extLst>
              <a:ext uri="{FF2B5EF4-FFF2-40B4-BE49-F238E27FC236}">
                <a16:creationId xmlns:a16="http://schemas.microsoft.com/office/drawing/2014/main" xmlns="" id="{737AC91C-A97C-4753-B578-E6FF7601A338}"/>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b="1" u="sng" dirty="0">
                <a:solidFill>
                  <a:srgbClr val="FD9101"/>
                </a:solidFill>
              </a:rPr>
              <a:t>Demostración</a:t>
            </a:r>
          </a:p>
          <a:p>
            <a:endParaRPr lang="es-ES" sz="1350" dirty="0"/>
          </a:p>
          <a:p>
            <a:r>
              <a:rPr lang="es-ES" sz="1350" u="sng" dirty="0"/>
              <a:t>Conclusiones</a:t>
            </a:r>
          </a:p>
        </p:txBody>
      </p:sp>
      <p:pic>
        <p:nvPicPr>
          <p:cNvPr id="21" name="Picture 2" descr="D:\workarea\epa_explorer\mem\logo\logo epa explorer final.png">
            <a:extLst>
              <a:ext uri="{FF2B5EF4-FFF2-40B4-BE49-F238E27FC236}">
                <a16:creationId xmlns:a16="http://schemas.microsoft.com/office/drawing/2014/main" xmlns="" id="{D38EB139-30F4-4D84-9262-E5C593FD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xmlns=""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457200" indent="-457200">
              <a:lnSpc>
                <a:spcPct val="200000"/>
              </a:lnSpc>
              <a:buFont typeface="+mj-lt"/>
              <a:buAutoNum type="arabicPeriod"/>
            </a:pPr>
            <a:r>
              <a:rPr lang="es-ES" sz="2400" dirty="0"/>
              <a:t>Motivo del proyecto</a:t>
            </a:r>
          </a:p>
          <a:p>
            <a:pPr marL="457200" indent="-457200">
              <a:lnSpc>
                <a:spcPct val="200000"/>
              </a:lnSpc>
              <a:buFont typeface="+mj-lt"/>
              <a:buAutoNum type="arabicPeriod"/>
            </a:pPr>
            <a:r>
              <a:rPr lang="es-ES" sz="2400" dirty="0"/>
              <a:t>Planificación</a:t>
            </a:r>
          </a:p>
          <a:p>
            <a:pPr marL="457200" indent="-457200">
              <a:lnSpc>
                <a:spcPct val="200000"/>
              </a:lnSpc>
              <a:buFont typeface="+mj-lt"/>
              <a:buAutoNum type="arabicPeriod"/>
            </a:pPr>
            <a:r>
              <a:rPr lang="es-ES" sz="2400" dirty="0"/>
              <a:t>Desarrollo del proyecto</a:t>
            </a:r>
          </a:p>
          <a:p>
            <a:pPr marL="457200" indent="-457200">
              <a:lnSpc>
                <a:spcPct val="200000"/>
              </a:lnSpc>
              <a:buFont typeface="+mj-lt"/>
              <a:buAutoNum type="arabicPeriod"/>
            </a:pPr>
            <a:r>
              <a:rPr lang="es-ES" sz="2400" dirty="0"/>
              <a:t>Demostración</a:t>
            </a:r>
          </a:p>
          <a:p>
            <a:pPr marL="457200" indent="-457200">
              <a:lnSpc>
                <a:spcPct val="200000"/>
              </a:lnSpc>
              <a:buFont typeface="+mj-lt"/>
              <a:buAutoNum type="arabicPeriod"/>
            </a:pPr>
            <a:r>
              <a:rPr lang="es-ES" sz="2400" dirty="0"/>
              <a:t>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46848639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sp>
        <p:nvSpPr>
          <p:cNvPr id="10" name="Rectángulo 9">
            <a:extLst>
              <a:ext uri="{FF2B5EF4-FFF2-40B4-BE49-F238E27FC236}">
                <a16:creationId xmlns:a16="http://schemas.microsoft.com/office/drawing/2014/main" xmlns=""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xmlns=""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xmlns=""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3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xmlns=""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xmlns=""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Ampliaciones Futuras</a:t>
            </a:r>
          </a:p>
        </p:txBody>
      </p:sp>
      <p:sp>
        <p:nvSpPr>
          <p:cNvPr id="107" name="Rectángulo 106">
            <a:extLst>
              <a:ext uri="{FF2B5EF4-FFF2-40B4-BE49-F238E27FC236}">
                <a16:creationId xmlns:a16="http://schemas.microsoft.com/office/drawing/2014/main" xmlns="" id="{15FAE631-960C-4000-926E-688120063C9D}"/>
              </a:ext>
            </a:extLst>
          </p:cNvPr>
          <p:cNvSpPr/>
          <p:nvPr/>
        </p:nvSpPr>
        <p:spPr>
          <a:xfrm>
            <a:off x="3595360" y="1857526"/>
            <a:ext cx="7264424" cy="2862322"/>
          </a:xfrm>
          <a:prstGeom prst="rect">
            <a:avLst/>
          </a:prstGeom>
        </p:spPr>
        <p:txBody>
          <a:bodyPr wrap="square">
            <a:spAutoFit/>
          </a:bodyPr>
          <a:lstStyle/>
          <a:p>
            <a:pPr marL="285750" indent="-285750">
              <a:spcBef>
                <a:spcPts val="1800"/>
              </a:spcBef>
              <a:buFontTx/>
              <a:buChar char="-"/>
            </a:pPr>
            <a:r>
              <a:rPr lang="es-ES" sz="2400" dirty="0"/>
              <a:t>Generalizar a otras fuentes de datos</a:t>
            </a:r>
          </a:p>
          <a:p>
            <a:pPr marL="285750" indent="-285750">
              <a:spcBef>
                <a:spcPts val="1800"/>
              </a:spcBef>
              <a:buFontTx/>
              <a:buChar char="-"/>
            </a:pPr>
            <a:r>
              <a:rPr lang="es-ES" sz="2400" dirty="0"/>
              <a:t>Inclusión de otros algoritmos de aprendizaje máquina</a:t>
            </a:r>
          </a:p>
          <a:p>
            <a:pPr marL="285750" indent="-285750">
              <a:spcBef>
                <a:spcPts val="1800"/>
              </a:spcBef>
              <a:buFontTx/>
              <a:buChar char="-"/>
            </a:pPr>
            <a:r>
              <a:rPr lang="es-ES" sz="2400" dirty="0"/>
              <a:t>Inclusión de más tipos de informes</a:t>
            </a:r>
          </a:p>
          <a:p>
            <a:pPr marL="285750" indent="-285750">
              <a:spcBef>
                <a:spcPts val="1800"/>
              </a:spcBef>
              <a:buFontTx/>
              <a:buChar char="-"/>
            </a:pPr>
            <a:r>
              <a:rPr lang="es-ES" sz="2400" dirty="0"/>
              <a:t>Sistema de gestión de usuarios</a:t>
            </a:r>
          </a:p>
          <a:p>
            <a:pPr marL="285750" indent="-285750">
              <a:spcBef>
                <a:spcPts val="1800"/>
              </a:spcBef>
              <a:buFontTx/>
              <a:buChar char="-"/>
            </a:pPr>
            <a:r>
              <a:rPr lang="es-ES" sz="2400" dirty="0"/>
              <a:t>Gestión de proceso en paralelo</a:t>
            </a:r>
            <a:endParaRPr lang="es-ES" sz="2400" u="sng" dirty="0"/>
          </a:p>
        </p:txBody>
      </p:sp>
      <p:sp>
        <p:nvSpPr>
          <p:cNvPr id="10" name="Rectángulo 9">
            <a:extLst>
              <a:ext uri="{FF2B5EF4-FFF2-40B4-BE49-F238E27FC236}">
                <a16:creationId xmlns:a16="http://schemas.microsoft.com/office/drawing/2014/main" xmlns=""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4" name="Picture 6" descr="Resultado de imagen de universidad de cádiz">
            <a:extLst>
              <a:ext uri="{FF2B5EF4-FFF2-40B4-BE49-F238E27FC236}">
                <a16:creationId xmlns:a16="http://schemas.microsoft.com/office/drawing/2014/main" xmlns=""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xmlns="" id="{89A4FAF5-4621-42BD-81F0-1B644D0D9CC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22" name="Picture 2" descr="D:\workarea\epa_explorer\mem\logo\logo epa explorer final.png">
            <a:extLst>
              <a:ext uri="{FF2B5EF4-FFF2-40B4-BE49-F238E27FC236}">
                <a16:creationId xmlns:a16="http://schemas.microsoft.com/office/drawing/2014/main" xmlns=""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xmlns="" id="{2E2760DD-3B8D-4095-8AD5-D39112B49DE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xmlns=""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xmlns="" id="{15FAE631-960C-4000-926E-688120063C9D}"/>
              </a:ext>
            </a:extLst>
          </p:cNvPr>
          <p:cNvSpPr/>
          <p:nvPr/>
        </p:nvSpPr>
        <p:spPr>
          <a:xfrm>
            <a:off x="3595360" y="1857517"/>
            <a:ext cx="6782184" cy="2862322"/>
          </a:xfrm>
          <a:prstGeom prst="rect">
            <a:avLst/>
          </a:prstGeom>
        </p:spPr>
        <p:txBody>
          <a:bodyPr wrap="square">
            <a:spAutoFit/>
          </a:bodyPr>
          <a:lstStyle/>
          <a:p>
            <a:pPr marL="285750" indent="-285750">
              <a:spcBef>
                <a:spcPts val="1800"/>
              </a:spcBef>
              <a:buFontTx/>
              <a:buChar char="-"/>
            </a:pPr>
            <a:r>
              <a:rPr lang="es-ES" sz="2400" dirty="0"/>
              <a:t>Objetivos cumplidos</a:t>
            </a:r>
          </a:p>
          <a:p>
            <a:pPr marL="285750" indent="-285750">
              <a:spcBef>
                <a:spcPts val="1800"/>
              </a:spcBef>
              <a:buFontTx/>
              <a:buChar char="-"/>
            </a:pPr>
            <a:r>
              <a:rPr lang="es-ES" sz="2400" dirty="0"/>
              <a:t>Descubrimiento y exploración de R y Shiny</a:t>
            </a:r>
          </a:p>
          <a:p>
            <a:pPr marL="285750" indent="-285750">
              <a:spcBef>
                <a:spcPts val="1800"/>
              </a:spcBef>
              <a:buFontTx/>
              <a:buChar char="-"/>
            </a:pPr>
            <a:r>
              <a:rPr lang="es-ES" sz="2400" dirty="0"/>
              <a:t>Valor de la información</a:t>
            </a:r>
          </a:p>
          <a:p>
            <a:pPr marL="285750" indent="-285750">
              <a:spcBef>
                <a:spcPts val="1800"/>
              </a:spcBef>
              <a:buFontTx/>
              <a:buChar char="-"/>
            </a:pPr>
            <a:r>
              <a:rPr lang="es-ES" sz="2400" dirty="0"/>
              <a:t>Aplicabilidad en el ámbito profesional</a:t>
            </a:r>
          </a:p>
          <a:p>
            <a:pPr marL="285750" indent="-285750">
              <a:spcBef>
                <a:spcPts val="1800"/>
              </a:spcBef>
              <a:buFontTx/>
              <a:buChar char="-"/>
            </a:pPr>
            <a:r>
              <a:rPr lang="es-ES" sz="2400" dirty="0"/>
              <a:t>Satisfacción personal</a:t>
            </a:r>
          </a:p>
        </p:txBody>
      </p:sp>
      <p:sp>
        <p:nvSpPr>
          <p:cNvPr id="11" name="Rectángulo 10">
            <a:extLst>
              <a:ext uri="{FF2B5EF4-FFF2-40B4-BE49-F238E27FC236}">
                <a16:creationId xmlns:a16="http://schemas.microsoft.com/office/drawing/2014/main" xmlns=""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a16="http://schemas.microsoft.com/office/drawing/2014/main" xmlns=""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6" name="Picture 6" descr="Resultado de imagen de universidad de cádiz">
            <a:extLst>
              <a:ext uri="{FF2B5EF4-FFF2-40B4-BE49-F238E27FC236}">
                <a16:creationId xmlns:a16="http://schemas.microsoft.com/office/drawing/2014/main" xmlns=""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xmlns="" id="{A7EA5563-284D-4B8B-9D79-6EB4408A0C3B}"/>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22" name="Picture 2" descr="D:\workarea\epa_explorer\mem\logo\logo epa explorer final.png">
            <a:extLst>
              <a:ext uri="{FF2B5EF4-FFF2-40B4-BE49-F238E27FC236}">
                <a16:creationId xmlns:a16="http://schemas.microsoft.com/office/drawing/2014/main" xmlns="" id="{EB64AB63-5832-4B37-B1A5-32DF3E98B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a16="http://schemas.microsoft.com/office/drawing/2014/main" xmlns=""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xmlns="" id="{EC2E23E2-0A07-49A8-90EB-2030ADE6E044}"/>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a16="http://schemas.microsoft.com/office/drawing/2014/main" xmlns="" id="{974242C8-7D53-4777-BAFD-D39AE36DB37A}"/>
              </a:ext>
            </a:extLst>
          </p:cNvPr>
          <p:cNvSpPr/>
          <p:nvPr/>
        </p:nvSpPr>
        <p:spPr>
          <a:xfrm>
            <a:off x="2438400" y="993762"/>
            <a:ext cx="8521700" cy="3877985"/>
          </a:xfrm>
          <a:prstGeom prst="rect">
            <a:avLst/>
          </a:prstGeom>
        </p:spPr>
        <p:txBody>
          <a:bodyPr wrap="square">
            <a:spAutoFit/>
          </a:bodyPr>
          <a:lstStyle/>
          <a:p>
            <a:pPr marL="285750" indent="-285750">
              <a:spcBef>
                <a:spcPts val="1800"/>
              </a:spcBef>
              <a:buFontTx/>
              <a:buChar char="-"/>
            </a:pPr>
            <a:r>
              <a:rPr lang="es-ES" sz="2400" dirty="0"/>
              <a:t>Aquí toca vender la moto. Seguir los datos para contar los requisitos funcionales. También meter algo de pruebas.</a:t>
            </a:r>
          </a:p>
          <a:p>
            <a:pPr marL="285750" indent="-285750">
              <a:spcBef>
                <a:spcPts val="1800"/>
              </a:spcBef>
              <a:buFontTx/>
              <a:buChar char="-"/>
            </a:pPr>
            <a:endParaRPr lang="es-ES" sz="2400" dirty="0"/>
          </a:p>
          <a:p>
            <a:pPr marL="285750" indent="-285750">
              <a:spcBef>
                <a:spcPts val="1800"/>
              </a:spcBef>
              <a:buFontTx/>
              <a:buChar char="-"/>
            </a:pPr>
            <a:r>
              <a:rPr lang="es-ES" sz="2400" dirty="0"/>
              <a:t>Aparte para la APP: Notas. Meter de alguna forma manual de usuario </a:t>
            </a:r>
            <a:r>
              <a:rPr lang="es-ES" sz="2400" dirty="0" err="1"/>
              <a:t>inapp</a:t>
            </a:r>
            <a:r>
              <a:rPr lang="es-ES" sz="2400" dirty="0"/>
              <a:t>. En el </a:t>
            </a:r>
            <a:r>
              <a:rPr lang="es-ES" sz="2400" dirty="0" err="1"/>
              <a:t>rmarkdown</a:t>
            </a:r>
            <a:r>
              <a:rPr lang="es-ES" sz="2400" dirty="0"/>
              <a:t> cambiar el texto por </a:t>
            </a:r>
            <a:r>
              <a:rPr lang="es-ES" sz="2400" dirty="0" err="1"/>
              <a:t>placeholder</a:t>
            </a:r>
            <a:r>
              <a:rPr lang="es-ES" sz="2400" dirty="0"/>
              <a:t> para hacer el </a:t>
            </a:r>
            <a:r>
              <a:rPr lang="es-ES" sz="2400" dirty="0" err="1"/>
              <a:t>analisis</a:t>
            </a:r>
            <a:r>
              <a:rPr lang="es-ES" sz="2400" dirty="0"/>
              <a:t>.</a:t>
            </a:r>
          </a:p>
          <a:p>
            <a:pPr marL="285750" indent="-285750">
              <a:spcBef>
                <a:spcPts val="1800"/>
              </a:spcBef>
              <a:buFontTx/>
              <a:buChar char="-"/>
            </a:pPr>
            <a:r>
              <a:rPr lang="es-ES" sz="2400" dirty="0" err="1"/>
              <a:t>Puff</a:t>
            </a:r>
            <a:r>
              <a:rPr lang="es-ES" sz="2400" dirty="0"/>
              <a:t> </a:t>
            </a:r>
            <a:r>
              <a:rPr lang="es-ES" sz="2400" dirty="0" err="1"/>
              <a:t>puff</a:t>
            </a:r>
            <a:endParaRPr lang="es-ES" sz="2400" dirty="0"/>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xmlns=""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7" name="Picture 6" descr="Resultado de imagen de universidad de cádiz">
            <a:extLst>
              <a:ext uri="{FF2B5EF4-FFF2-40B4-BE49-F238E27FC236}">
                <a16:creationId xmlns:a16="http://schemas.microsoft.com/office/drawing/2014/main" xmlns=""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xmlns="" id="{416005A7-6801-41A5-88AF-84E02ABC430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xmlns="" id="{91171306-BC52-4BBF-90A4-84962304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54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xmlns=""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xmlns=""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xmlns=""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xmlns=""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xmlns=""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1" name="Imagen 10">
            <a:extLst>
              <a:ext uri="{FF2B5EF4-FFF2-40B4-BE49-F238E27FC236}">
                <a16:creationId xmlns:a16="http://schemas.microsoft.com/office/drawing/2014/main" xmlns=""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a16="http://schemas.microsoft.com/office/drawing/2014/main" xmlns=""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xmlns=""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a16="http://schemas.microsoft.com/office/drawing/2014/main" xmlns=""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a16="http://schemas.microsoft.com/office/drawing/2014/main" xmlns=""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a16="http://schemas.microsoft.com/office/drawing/2014/main" xmlns=""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xmlns=""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sp>
        <p:nvSpPr>
          <p:cNvPr id="18" name="Rectángulo 17">
            <a:extLst>
              <a:ext uri="{FF2B5EF4-FFF2-40B4-BE49-F238E27FC236}">
                <a16:creationId xmlns:a16="http://schemas.microsoft.com/office/drawing/2014/main" xmlns=""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a16="http://schemas.microsoft.com/office/drawing/2014/main" xmlns=""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xmlns=""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xmlns=""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xmlns=""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5" name="Imagen 14">
            <a:extLst>
              <a:ext uri="{FF2B5EF4-FFF2-40B4-BE49-F238E27FC236}">
                <a16:creationId xmlns:a16="http://schemas.microsoft.com/office/drawing/2014/main" xmlns=""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a16="http://schemas.microsoft.com/office/drawing/2014/main" xmlns=""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xmlns=""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a16="http://schemas.microsoft.com/office/drawing/2014/main" xmlns=""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a16="http://schemas.microsoft.com/office/drawing/2014/main" xmlns=""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sp>
        <p:nvSpPr>
          <p:cNvPr id="17" name="Rectángulo 16">
            <a:extLst>
              <a:ext uri="{FF2B5EF4-FFF2-40B4-BE49-F238E27FC236}">
                <a16:creationId xmlns:a16="http://schemas.microsoft.com/office/drawing/2014/main" xmlns=""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xmlns=""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xmlns=""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xmlns="" id="{5931FCED-9213-4C93-8909-30F31086D7E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a16="http://schemas.microsoft.com/office/drawing/2014/main" xmlns=""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a16="http://schemas.microsoft.com/office/drawing/2014/main" xmlns=""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xmlns=""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8" name="Picture 6" descr="Resultado de imagen de universidad de cádiz">
            <a:extLst>
              <a:ext uri="{FF2B5EF4-FFF2-40B4-BE49-F238E27FC236}">
                <a16:creationId xmlns:a16="http://schemas.microsoft.com/office/drawing/2014/main" xmlns=""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xmlns="" id="{6B3DE4C6-AA75-4120-AF7C-4559CF946ADC}"/>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b="1" dirty="0">
                <a:solidFill>
                  <a:srgbClr val="FD9101"/>
                </a:solidFill>
              </a:rPr>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xmlns="" id="{874E07C0-6537-45BD-9ABB-6E441FF67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xmlns=""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a16="http://schemas.microsoft.com/office/drawing/2014/main" xmlns=""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a16="http://schemas.microsoft.com/office/drawing/2014/main" xmlns=""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xmlns=""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sp>
        <p:nvSpPr>
          <p:cNvPr id="17" name="Rectángulo 16">
            <a:extLst>
              <a:ext uri="{FF2B5EF4-FFF2-40B4-BE49-F238E27FC236}">
                <a16:creationId xmlns:a16="http://schemas.microsoft.com/office/drawing/2014/main" xmlns=""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xmlns=""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xmlns=""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xmlns=""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a16="http://schemas.microsoft.com/office/drawing/2014/main" xmlns=""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a16="http://schemas.microsoft.com/office/drawing/2014/main" xmlns=""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sp>
        <p:nvSpPr>
          <p:cNvPr id="17" name="Rectángulo 16">
            <a:extLst>
              <a:ext uri="{FF2B5EF4-FFF2-40B4-BE49-F238E27FC236}">
                <a16:creationId xmlns:a16="http://schemas.microsoft.com/office/drawing/2014/main" xmlns=""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xmlns=""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xmlns=""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xmlns="" id="{907927EC-F164-4815-8098-6B6BEFB7ECA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a16="http://schemas.microsoft.com/office/drawing/2014/main" xmlns=""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a16="http://schemas.microsoft.com/office/drawing/2014/main" xmlns=""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xmlns=""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8" name="Picture 6" descr="Resultado de imagen de universidad de cádiz">
            <a:extLst>
              <a:ext uri="{FF2B5EF4-FFF2-40B4-BE49-F238E27FC236}">
                <a16:creationId xmlns:a16="http://schemas.microsoft.com/office/drawing/2014/main" xmlns=""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xmlns="" id="{C2E3B61C-8414-412B-90CC-9B4B78C3EB1A}"/>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b="1" dirty="0">
                <a:solidFill>
                  <a:srgbClr val="FD9101"/>
                </a:solidFill>
              </a:rPr>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xmlns="" id="{EB90D6DA-4616-4472-A13D-C7BF178B7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xmlns=""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1" name="Rectángulo 10">
            <a:extLst>
              <a:ext uri="{FF2B5EF4-FFF2-40B4-BE49-F238E27FC236}">
                <a16:creationId xmlns:a16="http://schemas.microsoft.com/office/drawing/2014/main" xmlns=""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Motivación: Facilitar el acceso a la información.</a:t>
            </a:r>
          </a:p>
        </p:txBody>
      </p:sp>
      <p:sp>
        <p:nvSpPr>
          <p:cNvPr id="10" name="Rectángulo 9">
            <a:extLst>
              <a:ext uri="{FF2B5EF4-FFF2-40B4-BE49-F238E27FC236}">
                <a16:creationId xmlns:a16="http://schemas.microsoft.com/office/drawing/2014/main" xmlns=""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7" name="Picture 6" descr="Resultado de imagen de universidad de cádiz">
            <a:extLst>
              <a:ext uri="{FF2B5EF4-FFF2-40B4-BE49-F238E27FC236}">
                <a16:creationId xmlns:a16="http://schemas.microsoft.com/office/drawing/2014/main" xmlns=""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xmlns="" id="{60CE9BEE-3F25-484E-9169-C245C436D472}"/>
              </a:ext>
            </a:extLst>
          </p:cNvPr>
          <p:cNvSpPr/>
          <p:nvPr/>
        </p:nvSpPr>
        <p:spPr>
          <a:xfrm>
            <a:off x="2438400" y="1609997"/>
            <a:ext cx="8521700" cy="4324261"/>
          </a:xfrm>
          <a:prstGeom prst="rect">
            <a:avLst/>
          </a:prstGeom>
        </p:spPr>
        <p:txBody>
          <a:bodyPr wrap="square">
            <a:spAutoFit/>
          </a:bodyPr>
          <a:lstStyle/>
          <a:p>
            <a:pPr marL="285750" indent="-285750">
              <a:spcBef>
                <a:spcPts val="1800"/>
              </a:spcBef>
              <a:buFontTx/>
              <a:buChar char="-"/>
            </a:pPr>
            <a:r>
              <a:rPr lang="es-ES" sz="2400" dirty="0"/>
              <a:t>Desarrollo de una herramienta que sirva como soporte para:</a:t>
            </a:r>
          </a:p>
          <a:p>
            <a:pPr marL="742950" lvl="1" indent="-285750">
              <a:spcBef>
                <a:spcPts val="600"/>
              </a:spcBef>
              <a:buFont typeface="Arial" panose="020B0604020202020204" pitchFamily="34" charset="0"/>
              <a:buChar char="•"/>
            </a:pPr>
            <a:r>
              <a:rPr lang="es-ES" sz="2400" dirty="0"/>
              <a:t>Interpretar, </a:t>
            </a:r>
            <a:r>
              <a:rPr lang="es-ES" sz="2400" dirty="0" smtClean="0"/>
              <a:t>almacenar y procesar los </a:t>
            </a:r>
            <a:r>
              <a:rPr lang="es-ES" sz="2400" dirty="0"/>
              <a:t>datos</a:t>
            </a:r>
          </a:p>
          <a:p>
            <a:pPr marL="742950" lvl="1" indent="-285750">
              <a:spcBef>
                <a:spcPts val="600"/>
              </a:spcBef>
              <a:buFont typeface="Arial" panose="020B0604020202020204" pitchFamily="34" charset="0"/>
              <a:buChar char="•"/>
            </a:pPr>
            <a:r>
              <a:rPr lang="es-ES" sz="2400" dirty="0"/>
              <a:t>Análisis exploratorio sobre los datos recogidos</a:t>
            </a:r>
          </a:p>
          <a:p>
            <a:pPr marL="742950" lvl="1" indent="-285750">
              <a:spcBef>
                <a:spcPts val="600"/>
              </a:spcBef>
              <a:buFont typeface="Arial" panose="020B0604020202020204" pitchFamily="34" charset="0"/>
              <a:buChar char="•"/>
            </a:pPr>
            <a:r>
              <a:rPr lang="es-ES" sz="2400"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Generación de informes</a:t>
            </a:r>
          </a:p>
          <a:p>
            <a:pPr marL="285750" indent="-285750">
              <a:spcBef>
                <a:spcPts val="1800"/>
              </a:spcBef>
              <a:buFontTx/>
              <a:buChar char="-"/>
            </a:pPr>
            <a:r>
              <a:rPr lang="es-ES" sz="2400" dirty="0"/>
              <a:t>Base de datos actualizable</a:t>
            </a:r>
          </a:p>
          <a:p>
            <a:pPr marL="285750" indent="-285750">
              <a:spcBef>
                <a:spcPts val="1800"/>
              </a:spcBef>
              <a:buFontTx/>
              <a:buChar char="-"/>
            </a:pPr>
            <a:r>
              <a:rPr lang="es-ES" sz="2400" dirty="0"/>
              <a:t>Interfaz en entorno web: atractiva, </a:t>
            </a:r>
            <a:r>
              <a:rPr lang="es-ES" sz="2400" dirty="0" smtClean="0"/>
              <a:t>intuitiva y </a:t>
            </a:r>
            <a:r>
              <a:rPr lang="es-ES" sz="2400" dirty="0"/>
              <a:t>amigable.</a:t>
            </a:r>
          </a:p>
          <a:p>
            <a:pPr marL="285750" indent="-285750">
              <a:spcBef>
                <a:spcPts val="1800"/>
              </a:spcBef>
              <a:buFontTx/>
              <a:buChar char="-"/>
            </a:pPr>
            <a:endParaRPr lang="es-ES" dirty="0"/>
          </a:p>
        </p:txBody>
      </p:sp>
      <p:sp>
        <p:nvSpPr>
          <p:cNvPr id="21" name="Rectángulo 20">
            <a:extLst>
              <a:ext uri="{FF2B5EF4-FFF2-40B4-BE49-F238E27FC236}">
                <a16:creationId xmlns:a16="http://schemas.microsoft.com/office/drawing/2014/main" xmlns="" id="{20878F0A-FE90-49BC-8BAE-6D12D3D8818B}"/>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dirty="0"/>
              <a:t>EPA</a:t>
            </a:r>
          </a:p>
          <a:p>
            <a:pPr marL="108000" indent="-72000">
              <a:buFontTx/>
              <a:buChar char="-"/>
            </a:pPr>
            <a:r>
              <a:rPr lang="es-ES" sz="12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xmlns=""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xmlns="" id="{57978FC9-0EA5-44C4-95CE-139782C4EFFF}"/>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1" name="Imagen 10">
            <a:extLst>
              <a:ext uri="{FF2B5EF4-FFF2-40B4-BE49-F238E27FC236}">
                <a16:creationId xmlns:a16="http://schemas.microsoft.com/office/drawing/2014/main" xmlns="" id="{B3DA47E8-33AC-4F00-8C14-6F03F0C5C285}"/>
              </a:ext>
            </a:extLst>
          </p:cNvPr>
          <p:cNvPicPr>
            <a:picLocks noChangeAspect="1"/>
          </p:cNvPicPr>
          <p:nvPr/>
        </p:nvPicPr>
        <p:blipFill rotWithShape="1">
          <a:blip r:embed="rId3"/>
          <a:srcRect t="-2444" b="21327"/>
          <a:stretch/>
        </p:blipFill>
        <p:spPr>
          <a:xfrm>
            <a:off x="2743734" y="943812"/>
            <a:ext cx="8490301" cy="4737798"/>
          </a:xfrm>
          <a:prstGeom prst="rect">
            <a:avLst/>
          </a:prstGeom>
        </p:spPr>
      </p:pic>
      <p:sp>
        <p:nvSpPr>
          <p:cNvPr id="10" name="Rectángulo 9">
            <a:extLst>
              <a:ext uri="{FF2B5EF4-FFF2-40B4-BE49-F238E27FC236}">
                <a16:creationId xmlns:a16="http://schemas.microsoft.com/office/drawing/2014/main" xmlns=""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xmlns=""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8" name="Picture 6" descr="Resultado de imagen de universidad de cádiz">
            <a:extLst>
              <a:ext uri="{FF2B5EF4-FFF2-40B4-BE49-F238E27FC236}">
                <a16:creationId xmlns:a16="http://schemas.microsoft.com/office/drawing/2014/main" xmlns=""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21">
            <a:extLst>
              <a:ext uri="{FF2B5EF4-FFF2-40B4-BE49-F238E27FC236}">
                <a16:creationId xmlns:a16="http://schemas.microsoft.com/office/drawing/2014/main" xmlns="" id="{7ECD0DA8-41F5-44A5-AA14-CCD8F90EAC8F}"/>
              </a:ext>
            </a:extLst>
          </p:cNvPr>
          <p:cNvSpPr/>
          <p:nvPr/>
        </p:nvSpPr>
        <p:spPr>
          <a:xfrm>
            <a:off x="0" y="927101"/>
            <a:ext cx="1887252"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dirty="0"/>
              <a:t>EPA</a:t>
            </a:r>
          </a:p>
          <a:p>
            <a:pPr marL="108000" indent="-72000">
              <a:buFontTx/>
              <a:buChar char="-"/>
            </a:pPr>
            <a:r>
              <a:rPr lang="es-ES" sz="12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a16="http://schemas.microsoft.com/office/drawing/2014/main" xmlns="" id="{AC2300B1-BB38-4D34-87C5-707D216ED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xmlns="" id="{D6CF92E1-AF5A-4F62-A3FA-205FFD00D9B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3" name="Imagen 2">
            <a:extLst>
              <a:ext uri="{FF2B5EF4-FFF2-40B4-BE49-F238E27FC236}">
                <a16:creationId xmlns:a16="http://schemas.microsoft.com/office/drawing/2014/main" xmlns="" id="{F4577A6F-2E79-4E7B-B255-1BFED77A8714}"/>
              </a:ext>
            </a:extLst>
          </p:cNvPr>
          <p:cNvPicPr>
            <a:picLocks noChangeAspect="1"/>
          </p:cNvPicPr>
          <p:nvPr/>
        </p:nvPicPr>
        <p:blipFill rotWithShape="1">
          <a:blip r:embed="rId3"/>
          <a:srcRect b="31129"/>
          <a:stretch/>
        </p:blipFill>
        <p:spPr>
          <a:xfrm>
            <a:off x="3449748" y="1234213"/>
            <a:ext cx="7035259" cy="4547501"/>
          </a:xfrm>
          <a:prstGeom prst="rect">
            <a:avLst/>
          </a:prstGeom>
        </p:spPr>
      </p:pic>
      <p:sp>
        <p:nvSpPr>
          <p:cNvPr id="10" name="Rectángulo 9">
            <a:extLst>
              <a:ext uri="{FF2B5EF4-FFF2-40B4-BE49-F238E27FC236}">
                <a16:creationId xmlns:a16="http://schemas.microsoft.com/office/drawing/2014/main" xmlns=""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a16="http://schemas.microsoft.com/office/drawing/2014/main" xmlns=""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6" name="Picture 6" descr="Resultado de imagen de universidad de cádiz">
            <a:extLst>
              <a:ext uri="{FF2B5EF4-FFF2-40B4-BE49-F238E27FC236}">
                <a16:creationId xmlns:a16="http://schemas.microsoft.com/office/drawing/2014/main" xmlns=""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1" name="Rectángulo 20">
            <a:extLst>
              <a:ext uri="{FF2B5EF4-FFF2-40B4-BE49-F238E27FC236}">
                <a16:creationId xmlns:a16="http://schemas.microsoft.com/office/drawing/2014/main" xmlns="" id="{949AF706-D96D-4BF4-AB1B-5038661A2C3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dirty="0"/>
              <a:t>EPA</a:t>
            </a:r>
          </a:p>
          <a:p>
            <a:pPr marL="108000" indent="-72000">
              <a:buFontTx/>
              <a:buChar char="-"/>
            </a:pPr>
            <a:r>
              <a:rPr lang="es-ES" sz="12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xmlns="" id="{69595DE9-3586-4AE8-9FE9-30EE51D42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xmlns="" id="{DE979716-BB6B-4225-849C-BBCF6D95E2B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Metodología de desarrollo</a:t>
            </a:r>
          </a:p>
        </p:txBody>
      </p:sp>
      <p:pic>
        <p:nvPicPr>
          <p:cNvPr id="12" name="Imagen 11" descr="http://3.bp.blogspot.com/-ODVA-vjGrKU/VCD0aPHTrlI/AAAAAAAAAF8/cQ6kgjSO8Xc/s1600/Modelo%2BIterativo.png">
            <a:extLst>
              <a:ext uri="{FF2B5EF4-FFF2-40B4-BE49-F238E27FC236}">
                <a16:creationId xmlns:a16="http://schemas.microsoft.com/office/drawing/2014/main" xmlns=""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a16="http://schemas.microsoft.com/office/drawing/2014/main" xmlns=""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xmlns=""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8" name="Picture 6" descr="Resultado de imagen de universidad de cádiz">
            <a:extLst>
              <a:ext uri="{FF2B5EF4-FFF2-40B4-BE49-F238E27FC236}">
                <a16:creationId xmlns:a16="http://schemas.microsoft.com/office/drawing/2014/main" xmlns=""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xmlns="" id="{BEBB56AF-A0A9-44C6-A03C-6127F786749B}"/>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b="1" dirty="0">
                <a:solidFill>
                  <a:srgbClr val="FD9101"/>
                </a:solidFill>
              </a:rPr>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xmlns="" id="{70A6C5A1-5496-479B-B765-9A48563CA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xmlns="" id="{8E070362-FF56-4DEE-A259-484E5C1C6F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sp>
        <p:nvSpPr>
          <p:cNvPr id="10" name="Rectángulo 9">
            <a:extLst>
              <a:ext uri="{FF2B5EF4-FFF2-40B4-BE49-F238E27FC236}">
                <a16:creationId xmlns:a16="http://schemas.microsoft.com/office/drawing/2014/main" xmlns=""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xmlns=""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xmlns="" val="1347896834"/>
                    </a:ext>
                  </a:extLst>
                </a:gridCol>
                <a:gridCol w="703071">
                  <a:extLst>
                    <a:ext uri="{9D8B030D-6E8A-4147-A177-3AD203B41FA5}">
                      <a16:colId xmlns:a16="http://schemas.microsoft.com/office/drawing/2014/main" xmlns=""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862195207"/>
                  </a:ext>
                </a:extLst>
              </a:tr>
            </a:tbl>
          </a:graphicData>
        </a:graphic>
      </p:graphicFrame>
      <p:pic>
        <p:nvPicPr>
          <p:cNvPr id="18" name="Picture 6" descr="Resultado de imagen de universidad de cádiz">
            <a:extLst>
              <a:ext uri="{FF2B5EF4-FFF2-40B4-BE49-F238E27FC236}">
                <a16:creationId xmlns:a16="http://schemas.microsoft.com/office/drawing/2014/main" xmlns="" id="{235394A8-7844-4EC3-9194-3553A9D2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xmlns="" id="{24095E69-3816-4D95-AA39-92E9652A65A4}"/>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b="1" dirty="0">
                <a:solidFill>
                  <a:srgbClr val="FD9101"/>
                </a:solidFill>
              </a:rPr>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xmlns="" id="{235AD57F-9787-42F2-8FE5-1A351F2184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a 7">
            <a:extLst>
              <a:ext uri="{FF2B5EF4-FFF2-40B4-BE49-F238E27FC236}">
                <a16:creationId xmlns:a16="http://schemas.microsoft.com/office/drawing/2014/main" xmlns="" id="{9024CE8E-A5EA-4441-BAEC-7F1EDF93547E}"/>
              </a:ext>
            </a:extLst>
          </p:cNvPr>
          <p:cNvGraphicFramePr>
            <a:graphicFrameLocks noGrp="1"/>
          </p:cNvGraphicFramePr>
          <p:nvPr>
            <p:extLst>
              <p:ext uri="{D42A27DB-BD31-4B8C-83A1-F6EECF244321}">
                <p14:modId xmlns:p14="http://schemas.microsoft.com/office/powerpoint/2010/main" val="2816816360"/>
              </p:ext>
            </p:extLst>
          </p:nvPr>
        </p:nvGraphicFramePr>
        <p:xfrm>
          <a:off x="2977111" y="1219396"/>
          <a:ext cx="8030857" cy="4389120"/>
        </p:xfrm>
        <a:graphic>
          <a:graphicData uri="http://schemas.openxmlformats.org/drawingml/2006/table">
            <a:tbl>
              <a:tblPr firstRow="1" firstCol="1" bandRow="1">
                <a:tableStyleId>{9D7B26C5-4107-4FEC-AEDC-1716B250A1EF}</a:tableStyleId>
              </a:tblPr>
              <a:tblGrid>
                <a:gridCol w="4291196">
                  <a:extLst>
                    <a:ext uri="{9D8B030D-6E8A-4147-A177-3AD203B41FA5}">
                      <a16:colId xmlns:a16="http://schemas.microsoft.com/office/drawing/2014/main" xmlns="" val="3756444116"/>
                    </a:ext>
                  </a:extLst>
                </a:gridCol>
                <a:gridCol w="1981200">
                  <a:extLst>
                    <a:ext uri="{9D8B030D-6E8A-4147-A177-3AD203B41FA5}">
                      <a16:colId xmlns:a16="http://schemas.microsoft.com/office/drawing/2014/main" xmlns="" val="661221149"/>
                    </a:ext>
                  </a:extLst>
                </a:gridCol>
                <a:gridCol w="1758461"/>
              </a:tblGrid>
              <a:tr h="375709">
                <a:tc>
                  <a:txBody>
                    <a:bodyPr/>
                    <a:lstStyle/>
                    <a:p>
                      <a:pPr marL="0" algn="ctr">
                        <a:lnSpc>
                          <a:spcPct val="200000"/>
                        </a:lnSpc>
                        <a:spcBef>
                          <a:spcPts val="600"/>
                        </a:spcBef>
                        <a:spcAft>
                          <a:spcPts val="600"/>
                        </a:spcAft>
                      </a:pPr>
                      <a:r>
                        <a:rPr lang="es-ES" sz="1600" b="1" kern="1200" dirty="0" smtClean="0">
                          <a:solidFill>
                            <a:schemeClr val="tx1"/>
                          </a:solidFill>
                          <a:effectLst/>
                          <a:latin typeface="+mn-lt"/>
                          <a:ea typeface="+mn-ea"/>
                          <a:cs typeface="+mn-cs"/>
                        </a:rPr>
                        <a:t>Iteraciones</a:t>
                      </a:r>
                      <a:endParaRPr lang="es-ES" sz="1600" b="1" kern="1200" dirty="0">
                        <a:solidFill>
                          <a:schemeClr val="tx1"/>
                        </a:solidFill>
                        <a:effectLst/>
                        <a:latin typeface="+mn-lt"/>
                        <a:ea typeface="+mn-ea"/>
                        <a:cs typeface="+mn-cs"/>
                      </a:endParaRP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Estimados</a:t>
                      </a: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Reales</a:t>
                      </a:r>
                    </a:p>
                  </a:txBody>
                  <a:tcPr marL="68580" marR="68580" marT="0" marB="0"/>
                </a:tc>
                <a:extLst>
                  <a:ext uri="{0D108BD9-81ED-4DB2-BD59-A6C34878D82A}">
                    <a16:rowId xmlns:a16="http://schemas.microsoft.com/office/drawing/2014/main" xmlns="" val="2432673530"/>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1º: Interpretación de los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50</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60 (+10)</a:t>
                      </a:r>
                    </a:p>
                  </a:txBody>
                  <a:tcPr marL="68580" marR="68580" marT="0" marB="0"/>
                </a:tc>
                <a:extLst>
                  <a:ext uri="{0D108BD9-81ED-4DB2-BD59-A6C34878D82A}">
                    <a16:rowId xmlns:a16="http://schemas.microsoft.com/office/drawing/2014/main" xmlns="" val="4115906051"/>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2º: Diseño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25</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30 (+5)</a:t>
                      </a:r>
                    </a:p>
                  </a:txBody>
                  <a:tcPr marL="68580" marR="68580" marT="0" marB="0"/>
                </a:tc>
                <a:extLst>
                  <a:ext uri="{0D108BD9-81ED-4DB2-BD59-A6C34878D82A}">
                    <a16:rowId xmlns:a16="http://schemas.microsoft.com/office/drawing/2014/main" xmlns="" val="538078724"/>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3º: Análisis Exploratorio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35</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38 (+3)</a:t>
                      </a:r>
                    </a:p>
                  </a:txBody>
                  <a:tcPr marL="68580" marR="68580" marT="0" marB="0"/>
                </a:tc>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4º: Motor para exportación documental</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30</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36 (+6)</a:t>
                      </a:r>
                    </a:p>
                  </a:txBody>
                  <a:tcPr marL="68580" marR="68580" marT="0" marB="0"/>
                </a:tc>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5º: Actualización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20</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22 (+2)</a:t>
                      </a:r>
                    </a:p>
                  </a:txBody>
                  <a:tcPr marL="68580" marR="68580" marT="0" marB="0"/>
                </a:tc>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6º: Reglas de Asociación</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17 (+2)</a:t>
                      </a:r>
                    </a:p>
                  </a:txBody>
                  <a:tcPr marL="68580" marR="68580" marT="0" marB="0"/>
                </a:tc>
                <a:extLst>
                  <a:ext uri="{0D108BD9-81ED-4DB2-BD59-A6C34878D82A}">
                    <a16:rowId xmlns:a16="http://schemas.microsoft.com/office/drawing/2014/main" xmlns="" val="2583863154"/>
                  </a:ext>
                </a:extLst>
              </a:tr>
              <a:tr h="375709">
                <a:tc>
                  <a:txBody>
                    <a:bodyPr/>
                    <a:lstStyle/>
                    <a:p>
                      <a:pPr marL="0" algn="just">
                        <a:lnSpc>
                          <a:spcPct val="200000"/>
                        </a:lnSpc>
                        <a:spcBef>
                          <a:spcPts val="600"/>
                        </a:spcBef>
                        <a:spcAft>
                          <a:spcPts val="600"/>
                        </a:spcAft>
                      </a:pPr>
                      <a:r>
                        <a:rPr lang="es-ES" sz="1600" b="1" kern="1200" dirty="0">
                          <a:solidFill>
                            <a:schemeClr val="tx1"/>
                          </a:solidFill>
                          <a:effectLst/>
                          <a:latin typeface="+mn-lt"/>
                          <a:ea typeface="+mn-ea"/>
                          <a:cs typeface="+mn-cs"/>
                        </a:rPr>
                        <a:t>Iteración 7º: Técnicas de Agrupamiento</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16 (+1)</a:t>
                      </a:r>
                    </a:p>
                  </a:txBody>
                  <a:tcPr marL="68580" marR="68580" marT="0" marB="0"/>
                </a:tc>
                <a:extLst>
                  <a:ext uri="{0D108BD9-81ED-4DB2-BD59-A6C34878D82A}">
                    <a16:rowId xmlns:a16="http://schemas.microsoft.com/office/drawing/2014/main" xmlns="" val="1665298459"/>
                  </a:ext>
                </a:extLst>
              </a:tr>
              <a:tr h="375709">
                <a:tc>
                  <a:txBody>
                    <a:bodyPr/>
                    <a:lstStyle/>
                    <a:p>
                      <a:pPr marL="0" algn="just">
                        <a:lnSpc>
                          <a:spcPct val="200000"/>
                        </a:lnSpc>
                        <a:spcBef>
                          <a:spcPts val="600"/>
                        </a:spcBef>
                        <a:spcAft>
                          <a:spcPts val="600"/>
                        </a:spcAft>
                      </a:pPr>
                      <a:r>
                        <a:rPr lang="es-ES" sz="1600" dirty="0" smtClean="0">
                          <a:effectLst/>
                        </a:rPr>
                        <a:t>Totales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200000"/>
                        </a:lnSpc>
                        <a:spcBef>
                          <a:spcPts val="600"/>
                        </a:spcBef>
                        <a:spcAft>
                          <a:spcPts val="600"/>
                        </a:spcAft>
                      </a:pPr>
                      <a:r>
                        <a:rPr lang="es-ES" sz="1600" dirty="0" smtClean="0">
                          <a:effectLst/>
                        </a:rPr>
                        <a:t>190 días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defTabSz="914400" rtl="0" eaLnBrk="1" latinLnBrk="0" hangingPunct="1">
                        <a:lnSpc>
                          <a:spcPct val="200000"/>
                        </a:lnSpc>
                        <a:spcBef>
                          <a:spcPts val="600"/>
                        </a:spcBef>
                        <a:spcAft>
                          <a:spcPts val="600"/>
                        </a:spcAft>
                      </a:pPr>
                      <a:r>
                        <a:rPr lang="es-ES_tradnl" sz="1600" kern="1200" dirty="0" smtClean="0">
                          <a:solidFill>
                            <a:schemeClr val="tx1"/>
                          </a:solidFill>
                          <a:effectLst/>
                          <a:latin typeface="+mn-lt"/>
                          <a:ea typeface="+mn-ea"/>
                          <a:cs typeface="+mn-cs"/>
                        </a:rPr>
                        <a:t>219 días</a:t>
                      </a:r>
                      <a:endParaRPr lang="es-ES" sz="16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xmlns="" val="333326071"/>
                  </a:ext>
                </a:extLst>
              </a:tr>
            </a:tbl>
          </a:graphicData>
        </a:graphic>
      </p:graphicFrame>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13945</TotalTime>
  <Words>3391</Words>
  <Application>Microsoft Office PowerPoint</Application>
  <PresentationFormat>Personalizado</PresentationFormat>
  <Paragraphs>858</Paragraphs>
  <Slides>31</Slides>
  <Notes>31</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Gota</vt:lpstr>
      <vt:lpstr>Software de preparación, procesado y análisis de datos de la EPA</vt:lpstr>
      <vt:lpstr>Contenidos</vt:lpstr>
      <vt:lpstr>Encuesta de población activa</vt:lpstr>
      <vt:lpstr>Encuesta de población activa</vt:lpstr>
      <vt:lpstr>Objetivos</vt:lpstr>
      <vt:lpstr>Encuesta de población activa</vt:lpstr>
      <vt:lpstr>Encuesta de población activa</vt:lpstr>
      <vt:lpstr>Metodología de desarrollo</vt:lpstr>
      <vt:lpstr>ETAPAS DE DESARROLLO</vt:lpstr>
      <vt:lpstr>PRESUPUESTO</vt:lpstr>
      <vt:lpstr>TECNOLOGIAS UTILIZADAS</vt:lpstr>
      <vt:lpstr>SHINY - Cliente-Servidor</vt:lpstr>
      <vt:lpstr>SHINY - Cliente-Servidor</vt:lpstr>
      <vt:lpstr>DESCRIPCION Funcional</vt:lpstr>
      <vt:lpstr>DESCRIPCION Funcional</vt:lpstr>
      <vt:lpstr>DESCRIPCION Funcional</vt:lpstr>
      <vt:lpstr>DESCRIPCION Funcional</vt:lpstr>
      <vt:lpstr>DESCRIPCION Funcional</vt:lpstr>
      <vt:lpstr>Demostración - Guion</vt:lpstr>
      <vt:lpstr>Presentación de PowerPoint</vt:lpstr>
      <vt:lpstr>Presentación de PowerPoint</vt:lpstr>
      <vt:lpstr>Software de preparación, procesado y análisis de datos de la EPA</vt:lpstr>
      <vt:lpstr>BACKUPS</vt:lpstr>
      <vt:lpstr>DESARROLLO</vt:lpstr>
      <vt:lpstr>Encuesta de población activa</vt:lpstr>
      <vt:lpstr>INTERFAZ VISUAL</vt:lpstr>
      <vt:lpstr>Shiny - ESTRUCTURA</vt:lpstr>
      <vt:lpstr>INTERFAZ VISUAL</vt:lpstr>
      <vt:lpstr>ETAPAS DE DESARROLLO</vt:lpstr>
      <vt:lpstr>SHINY - Cliente-Servidor</vt:lpstr>
      <vt:lpstr>SHINY - GESTION DE SESIONES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Sauco Delgado, Jose (ABANCE)</cp:lastModifiedBy>
  <cp:revision>887</cp:revision>
  <dcterms:created xsi:type="dcterms:W3CDTF">2017-03-06T15:44:40Z</dcterms:created>
  <dcterms:modified xsi:type="dcterms:W3CDTF">2017-10-03T11:50:17Z</dcterms:modified>
</cp:coreProperties>
</file>