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33"/>
  </p:notesMasterIdLst>
  <p:handoutMasterIdLst>
    <p:handoutMasterId r:id="rId34"/>
  </p:handoutMasterIdLst>
  <p:sldIdLst>
    <p:sldId id="256" r:id="rId2"/>
    <p:sldId id="394" r:id="rId3"/>
    <p:sldId id="397" r:id="rId4"/>
    <p:sldId id="399" r:id="rId5"/>
    <p:sldId id="400" r:id="rId6"/>
    <p:sldId id="398" r:id="rId7"/>
    <p:sldId id="414" r:id="rId8"/>
    <p:sldId id="404" r:id="rId9"/>
    <p:sldId id="405" r:id="rId10"/>
    <p:sldId id="407" r:id="rId11"/>
    <p:sldId id="411" r:id="rId12"/>
    <p:sldId id="421" r:id="rId13"/>
    <p:sldId id="420" r:id="rId14"/>
    <p:sldId id="423" r:id="rId15"/>
    <p:sldId id="425" r:id="rId16"/>
    <p:sldId id="426" r:id="rId17"/>
    <p:sldId id="427" r:id="rId18"/>
    <p:sldId id="428" r:id="rId19"/>
    <p:sldId id="412" r:id="rId20"/>
    <p:sldId id="396" r:id="rId21"/>
    <p:sldId id="389" r:id="rId22"/>
    <p:sldId id="347" r:id="rId23"/>
    <p:sldId id="413" r:id="rId24"/>
    <p:sldId id="422" r:id="rId25"/>
    <p:sldId id="401" r:id="rId26"/>
    <p:sldId id="408" r:id="rId27"/>
    <p:sldId id="410" r:id="rId28"/>
    <p:sldId id="409" r:id="rId29"/>
    <p:sldId id="406" r:id="rId30"/>
    <p:sldId id="402" r:id="rId31"/>
    <p:sldId id="40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698CB8"/>
    <a:srgbClr val="FF0000"/>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81265" autoAdjust="0"/>
  </p:normalViewPr>
  <p:slideViewPr>
    <p:cSldViewPr snapToGrid="0">
      <p:cViewPr varScale="1">
        <p:scale>
          <a:sx n="93" d="100"/>
          <a:sy n="93" d="100"/>
        </p:scale>
        <p:origin x="127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28/09/2017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28/09/2017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codirigida por Elisa 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a:t>
            </a:r>
            <a:r>
              <a:rPr lang="es-ES" dirty="0" err="1"/>
              <a:t>infrastructura</a:t>
            </a:r>
            <a:r>
              <a:rPr lang="es-ES" dirty="0"/>
              <a:t>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Se hará uso del lenguaje de programación R [6] para el desarrollo de la misma por su creciente popularidad en el campo de la computación estadística y sus motores de visualización gráfica. R es un paquete GNU distribuido gratuitamente bajo la Licencia Publica General de GNU (GNU GPL).</a:t>
            </a:r>
          </a:p>
          <a:p>
            <a:r>
              <a:rPr lang="es-ES" dirty="0"/>
              <a:t>Se han utilizado varios paquetes adicionales de R para cubrir distintas necesidades dentro del proyecto. En concreto se ha hecho uso de Shiny [7] como </a:t>
            </a:r>
            <a:r>
              <a:rPr lang="es-ES" dirty="0" err="1"/>
              <a:t>framework</a:t>
            </a:r>
            <a:r>
              <a:rPr lang="es-ES" dirty="0"/>
              <a:t> para el desarrollo de una interfaz web fácil de usar y mantener.</a:t>
            </a:r>
          </a:p>
          <a:p>
            <a:r>
              <a:rPr lang="es-ES" dirty="0"/>
              <a:t>Como entorno de desarrollo se ha elegido </a:t>
            </a:r>
            <a:r>
              <a:rPr lang="es-ES" dirty="0" err="1"/>
              <a:t>RStudio</a:t>
            </a:r>
            <a:r>
              <a:rPr lang="es-ES" dirty="0"/>
              <a:t> [8], debido a su integración con paquetes de uso muy extendido de R, como pueden ser Shiny o </a:t>
            </a:r>
            <a:r>
              <a:rPr lang="es-ES" dirty="0" err="1"/>
              <a:t>RMarkdown</a:t>
            </a:r>
            <a:r>
              <a:rPr lang="es-ES" dirty="0"/>
              <a:t>.</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t>
            </a:r>
            <a:r>
              <a:rPr lang="es-ES" sz="1200" kern="1200" dirty="0" err="1">
                <a:solidFill>
                  <a:schemeClr val="tx1"/>
                </a:solidFill>
                <a:effectLst/>
                <a:latin typeface="+mn-lt"/>
                <a:ea typeface="+mn-ea"/>
                <a:cs typeface="+mn-cs"/>
              </a:rPr>
              <a:t>autocontenida</a:t>
            </a:r>
            <a:r>
              <a:rPr lang="es-ES" sz="1200" kern="1200" dirty="0">
                <a:solidFill>
                  <a:schemeClr val="tx1"/>
                </a:solidFill>
                <a:effectLst/>
                <a:latin typeface="+mn-lt"/>
                <a:ea typeface="+mn-ea"/>
                <a:cs typeface="+mn-cs"/>
              </a:rPr>
              <a:t>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a:t>
            </a:r>
            <a:r>
              <a:rPr lang="es-ES" sz="1200" kern="1200" dirty="0" err="1">
                <a:solidFill>
                  <a:schemeClr val="tx1"/>
                </a:solidFill>
                <a:effectLst/>
                <a:latin typeface="+mn-lt"/>
                <a:ea typeface="+mn-ea"/>
                <a:cs typeface="+mn-cs"/>
              </a:rPr>
              <a:t>RStudio</a:t>
            </a:r>
            <a:r>
              <a:rPr lang="es-ES" sz="1200" kern="1200" dirty="0">
                <a:solidFill>
                  <a:schemeClr val="tx1"/>
                </a:solidFill>
                <a:effectLst/>
                <a:latin typeface="+mn-lt"/>
                <a:ea typeface="+mn-ea"/>
                <a:cs typeface="+mn-cs"/>
              </a:rPr>
              <a:t>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321009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13655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1041028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3419653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4188814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2099682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listamos los puntos que trataremos durante la presentación que serían:</a:t>
            </a:r>
          </a:p>
          <a:p>
            <a:pPr marL="171450" indent="-171450">
              <a:buFontTx/>
              <a:buChar char="-"/>
            </a:pPr>
            <a:r>
              <a:rPr lang="es-ES" dirty="0"/>
              <a:t>Un primer punto hablando sobre que ha servido como motivación para la realización de este proyecto, una breve descripción de que es la EPA, y que puntos nos planteamos como objetivos.</a:t>
            </a:r>
          </a:p>
          <a:p>
            <a:pPr marL="171450" indent="-171450">
              <a:buFontTx/>
              <a:buChar char="-"/>
            </a:pPr>
            <a:r>
              <a:rPr lang="es-ES" dirty="0"/>
              <a:t>A continuación hablaremos brevemente de la planificación en la elaboración del proyecto.</a:t>
            </a:r>
          </a:p>
          <a:p>
            <a:pPr marL="171450" indent="-171450">
              <a:buFontTx/>
              <a:buChar char="-"/>
            </a:pPr>
            <a:r>
              <a:rPr lang="es-ES" dirty="0"/>
              <a:t>En un tercer punto comentaremos ciertos detalles relevantes en la implementación del mismo, como las tecnologías empleadas en el desarrollo.</a:t>
            </a:r>
          </a:p>
          <a:p>
            <a:pPr marL="171450" indent="-171450">
              <a:buFontTx/>
              <a:buChar char="-"/>
            </a:pPr>
            <a:r>
              <a:rPr lang="es-ES" dirty="0"/>
              <a:t>Posteriormente haremos uso de la herramienta desarrollada en una pequeña demostración.</a:t>
            </a:r>
          </a:p>
          <a:p>
            <a:pPr marL="171450" indent="-171450">
              <a:buFontTx/>
              <a:buChar char="-"/>
            </a:pPr>
            <a:r>
              <a:rPr lang="es-ES" dirty="0"/>
              <a:t>Y finalmente comentaremos varias conclusiones después del desarrollo del proyecto.</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1347454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Shiny se compone de varios ficheros de código fuente (scripts), donde destacan principalmente dos de ellos:</a:t>
            </a:r>
          </a:p>
          <a:p>
            <a:pPr marL="171450" lvl="0" indent="-171450">
              <a:buFontTx/>
              <a:buChar char="-"/>
            </a:pPr>
            <a:r>
              <a:rPr lang="es-ES" sz="1200" kern="1200" dirty="0" err="1">
                <a:solidFill>
                  <a:schemeClr val="tx1"/>
                </a:solidFill>
                <a:effectLst/>
                <a:latin typeface="+mn-lt"/>
                <a:ea typeface="+mn-ea"/>
                <a:cs typeface="+mn-cs"/>
              </a:rPr>
              <a:t>ui.R</a:t>
            </a:r>
            <a:r>
              <a:rPr lang="es-ES" sz="1200" kern="1200" dirty="0">
                <a:solidFill>
                  <a:schemeClr val="tx1"/>
                </a:solidFill>
                <a:effectLst/>
                <a:latin typeface="+mn-lt"/>
                <a:ea typeface="+mn-ea"/>
                <a:cs typeface="+mn-cs"/>
              </a:rPr>
              <a:t>: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Script de servidor. Correspondiendo a la parte Modelo del patrón MVC, el fichero </a:t>
            </a: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contiene los distintos scripts que serán ejecutados de forma reactiva a las acciones del usuario sobre la interfaz. Shiny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a:t>
            </a:r>
            <a:r>
              <a:rPr lang="es-ES" sz="1200" kern="1200" dirty="0" err="1">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27</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a:t>
            </a:r>
            <a:r>
              <a:rPr lang="es-ES" dirty="0" err="1"/>
              <a:t>Exploracion</a:t>
            </a:r>
            <a:r>
              <a:rPr lang="es-ES" dirty="0"/>
              <a:t>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28</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29</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La Encuesta de Población Activa (EPA), elaborada por el Instituto Nacional de Estadística, es un estudio estadístico destinado a capturar datos sobre el mercado de trabajo, que se utiliza para calcular la tasa de desempleo, tal y como la define la Organización Internacional del Trabajo (OIT). Aquí podemos observar un ejemplo de información extraída de la EPA.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Los datos se recogen con periodicidad trimestral mediante entrevista personal o telefónica.</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30</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Shiny gestionará las sesiones de R (o </a:t>
            </a:r>
            <a:r>
              <a:rPr lang="es-ES" sz="1200" kern="1200" dirty="0" err="1">
                <a:solidFill>
                  <a:schemeClr val="tx1"/>
                </a:solidFill>
                <a:effectLst/>
                <a:latin typeface="+mn-lt"/>
                <a:ea typeface="+mn-ea"/>
                <a:cs typeface="+mn-cs"/>
              </a:rPr>
              <a:t>workers</a:t>
            </a:r>
            <a:r>
              <a:rPr lang="es-ES" sz="1200" kern="1200" dirty="0">
                <a:solidFill>
                  <a:schemeClr val="tx1"/>
                </a:solidFill>
                <a:effectLst/>
                <a:latin typeface="+mn-lt"/>
                <a:ea typeface="+mn-ea"/>
                <a:cs typeface="+mn-cs"/>
              </a:rPr>
              <a:t>)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31</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Desde la web del INE es posible descargar una herramienta de análisis de datos bajo Windows (PC-Axis), aunque esta herramienta se limita a cálculos y gráficas estadísticas básicas, sobre resultados que ya han sido procesados previamente. Esta pensado principalmente para preparar datos para volcar a una Excel.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publica los datos obtenidos en los distintos ejercicios de la EPA, en un formato de tabla donde cada fila corresponde a una persona encuestada, y cada columna a una de las preguntas que ha contestado en dicha encuesta. Esta imagen es una porción de uno de estos ficheros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provee una guía de interpretación de dichos datos, así como descripciones de su significado. Esta información nos ha servido para poder interpretar los ficheros de datos anteriormente mencionados.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Analizando el proyecto a desarrollar se determinó que seguir un modelo de desarrollo software de tipo incremental, sería la opción más apropiada para acometer el problema en cuestión. Este modelo de desarrollo se caracteriza por plantear la planificación de un proyecto en distintos bloques temporales que pasaremos a denominar iteración.</a:t>
            </a:r>
          </a:p>
          <a:p>
            <a:r>
              <a:rPr lang="es-ES" dirty="0"/>
              <a:t>En cada iteración repetiremos el mismo proceso definido para el resto. De esta forma obtendremos un producto que funciona desde la primera iteración con un conjunto limitado de funcionalidad.</a:t>
            </a:r>
          </a:p>
          <a:p>
            <a:endParaRPr lang="es-ES" dirty="0"/>
          </a:p>
          <a:p>
            <a:r>
              <a:rPr lang="es-ES" sz="1200" kern="1200" dirty="0">
                <a:solidFill>
                  <a:schemeClr val="tx1"/>
                </a:solidFill>
                <a:effectLst/>
                <a:latin typeface="+mn-lt"/>
                <a:ea typeface="+mn-ea"/>
                <a:cs typeface="+mn-cs"/>
              </a:rPr>
              <a:t>La elección de esta metodología de desarrollo se debe principalmente la naturaleza del proyecto, donde se plantean una serie de herramientas o aplicaciones independientes a modo de </a:t>
            </a:r>
            <a:r>
              <a:rPr lang="es-ES" sz="1200" kern="1200" dirty="0" err="1">
                <a:solidFill>
                  <a:schemeClr val="tx1"/>
                </a:solidFill>
                <a:effectLst/>
                <a:latin typeface="+mn-lt"/>
                <a:ea typeface="+mn-ea"/>
                <a:cs typeface="+mn-cs"/>
              </a:rPr>
              <a:t>toolbox</a:t>
            </a:r>
            <a:r>
              <a:rPr lang="es-ES" sz="1200" kern="1200" dirty="0">
                <a:solidFill>
                  <a:schemeClr val="tx1"/>
                </a:solidFill>
                <a:effectLst/>
                <a:latin typeface="+mn-lt"/>
                <a:ea typeface="+mn-ea"/>
                <a:cs typeface="+mn-cs"/>
              </a:rPr>
              <a:t>, pudiendo identificar un conjunto de estas dentro de la iteración.</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381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1.- Conceptualización e Interpretación de los datos</a:t>
            </a:r>
          </a:p>
          <a:p>
            <a:r>
              <a:rPr lang="es-ES" dirty="0"/>
              <a:t>estudia la viabilidad del proyecto, así como las tecnologías a utilizar. Aunque parecía claro el uso del lenguaje R, se barajaban distintas alternativas de como plantear la interfaz hombre-maquina. Después de un primer análisis de las posibles capacidades de la herramienta, se determina como prueba de viabilidad el poder hacer una interpretación de los datos a tratar de la EPA que ofrece el INE.</a:t>
            </a:r>
          </a:p>
          <a:p>
            <a:endParaRPr lang="es-ES" dirty="0"/>
          </a:p>
          <a:p>
            <a:r>
              <a:rPr lang="es-ES" dirty="0"/>
              <a:t>Segunda iteración: Diseño de la base de datos</a:t>
            </a:r>
          </a:p>
          <a:p>
            <a:r>
              <a:rPr lang="es-ES" dirty="0"/>
              <a:t>Después de esta primera fase de interpretación de los datos se determina como necesario el almacenar los mismos en una base de datos local. Esto es debido a cuestiones de eficiencia y rendimiento por el gran volumen de datos a tratar.</a:t>
            </a:r>
          </a:p>
          <a:p>
            <a:r>
              <a:rPr lang="es-ES" dirty="0"/>
              <a:t>De esta forma en esta fase se diseñan las estrategias para hacer un uso eficiente de los datos, así como planear su captura y almacenamiento.</a:t>
            </a:r>
          </a:p>
          <a:p>
            <a:r>
              <a:rPr lang="es-ES" dirty="0"/>
              <a:t> </a:t>
            </a:r>
          </a:p>
          <a:p>
            <a:r>
              <a:rPr lang="es-ES" dirty="0"/>
              <a:t>Tercera iteración: Incorporación de Análisis Exploratorio de Datos</a:t>
            </a:r>
          </a:p>
          <a:p>
            <a:r>
              <a:rPr lang="es-ES" dirty="0"/>
              <a:t>En esta iteración los esfuerzos se vuelcan en estudiar las técnicas más usadas de Análisis Exploratorio de Datos o EDA (</a:t>
            </a:r>
            <a:r>
              <a:rPr lang="es-ES" dirty="0" err="1"/>
              <a:t>Exploratory</a:t>
            </a:r>
            <a:r>
              <a:rPr lang="es-ES" dirty="0"/>
              <a:t> Data </a:t>
            </a:r>
            <a:r>
              <a:rPr lang="es-ES" dirty="0" err="1"/>
              <a:t>Analisys</a:t>
            </a:r>
            <a:r>
              <a:rPr lang="es-ES" dirty="0"/>
              <a:t>), así como las posibilidades de uso de distintas visualizaciones de los datos y su encaje con la herramienta.</a:t>
            </a:r>
          </a:p>
          <a:p>
            <a:r>
              <a:rPr lang="es-ES" dirty="0"/>
              <a:t>Una vez realizado el estudio a través de distintos cursos y fuentes de referencia se procede a sintetizar las visualizaciones o análisis más interesantes en distintas categorías.</a:t>
            </a:r>
          </a:p>
          <a:p>
            <a:endParaRPr lang="es-ES" dirty="0"/>
          </a:p>
          <a:p>
            <a:r>
              <a:rPr lang="es-ES" dirty="0"/>
              <a:t>Cuarta iteración: Incorporación del motor para exportación documental</a:t>
            </a:r>
          </a:p>
          <a:p>
            <a:r>
              <a:rPr lang="es-ES" dirty="0"/>
              <a:t>De forma paralela a la iteración anterior se lanza la incorporación de un exportador de documentación, capaz de automatizar la obtención de ciertos informes básicos haciendo uso de los datos almacenados de la EPA.</a:t>
            </a:r>
          </a:p>
          <a:p>
            <a:r>
              <a:rPr lang="es-ES" dirty="0"/>
              <a:t>Para esto se toman como ejemplo las notas de prensa que el propio INE genera en cada uno de sus ejercicios trimestrales, con el objetivo de automatizar lo máximo posible la generación de dichas notas de prensa.</a:t>
            </a:r>
          </a:p>
          <a:p>
            <a:endParaRPr lang="es-ES" dirty="0"/>
          </a:p>
          <a:p>
            <a:r>
              <a:rPr lang="es-ES" dirty="0"/>
              <a:t>Quinta iteración: Incorporación de Actualización de la Base de Datos</a:t>
            </a:r>
          </a:p>
          <a:p>
            <a:r>
              <a:rPr lang="es-ES" dirty="0"/>
              <a:t>Una vez llegados a este punto se detecta como necesaria la incorporación de un mecanismo automatizado de detección de nuevas actualizaciones de los datos de la EPA por parte del INE, así como la importación y normalización de estos datos a la base de datos local.</a:t>
            </a:r>
          </a:p>
          <a:p>
            <a:r>
              <a:rPr lang="es-ES" dirty="0"/>
              <a:t>En esta iteración se implementa este mecanismo avisando al usuario de la existencia de estos nuevos ficheros publicados y de la posibilidad de incluirlos a su repositorio.</a:t>
            </a:r>
          </a:p>
          <a:p>
            <a:r>
              <a:rPr lang="es-ES" dirty="0"/>
              <a:t> </a:t>
            </a:r>
          </a:p>
          <a:p>
            <a:r>
              <a:rPr lang="es-ES" dirty="0"/>
              <a:t>Sexta iteración: Incorporación de Reglas de Asociación</a:t>
            </a:r>
          </a:p>
          <a:p>
            <a:r>
              <a:rPr lang="es-ES" dirty="0"/>
              <a:t>Llegados a este punto se estudia el posible uso y explotación de los datos haciendo uso de distintas técnicas de aprendizaje máquina, donde surgen como mejores candidatos técnicas de aprendizaje no supervisado como reglas de asociación o técnicas de agrupamiento (o </a:t>
            </a:r>
            <a:r>
              <a:rPr lang="es-ES" dirty="0" err="1"/>
              <a:t>clustering</a:t>
            </a:r>
            <a:r>
              <a:rPr lang="es-ES" dirty="0"/>
              <a:t>).</a:t>
            </a:r>
          </a:p>
          <a:p>
            <a:r>
              <a:rPr lang="es-ES" dirty="0"/>
              <a:t>Aquí se estudia que posibilidades de visualización y explotación de reglas de asociación son las más comunes entre la comunidad, y se hace una implementación de algunas de las mismas en la herramienta.</a:t>
            </a:r>
          </a:p>
          <a:p>
            <a:endParaRPr lang="es-ES" dirty="0"/>
          </a:p>
          <a:p>
            <a:r>
              <a:rPr lang="es-ES" dirty="0"/>
              <a:t>Séptima iteración: Incorporación de Técnicas de Agrupamiento</a:t>
            </a:r>
          </a:p>
          <a:p>
            <a:r>
              <a:rPr lang="es-ES" dirty="0"/>
              <a:t>Por último, en esta iteración se continua con el esfuerzo por la implementación de técnicas de aprendizaje maquina sobre los datos de la EPA, considerando como interesante el uso de técnicas de agrupamiento (</a:t>
            </a:r>
            <a:r>
              <a:rPr lang="es-ES" dirty="0" err="1"/>
              <a:t>clustering</a:t>
            </a:r>
            <a:r>
              <a:rPr lang="es-ES" dirty="0"/>
              <a:t>).</a:t>
            </a:r>
          </a:p>
          <a:p>
            <a:r>
              <a:rPr lang="es-ES" dirty="0"/>
              <a:t>Debido a la naturaleza categórica de los datos se considera hacer uso de algoritmos alternativos a los clásicos de </a:t>
            </a:r>
            <a:r>
              <a:rPr lang="es-ES" dirty="0" err="1"/>
              <a:t>clustering</a:t>
            </a:r>
            <a:r>
              <a:rPr lang="es-ES" dirty="0"/>
              <a:t> como k-</a:t>
            </a:r>
            <a:r>
              <a:rPr lang="es-ES" dirty="0" err="1"/>
              <a:t>means</a:t>
            </a:r>
            <a:r>
              <a:rPr lang="es-ES" dirty="0"/>
              <a:t> (</a:t>
            </a:r>
            <a:r>
              <a:rPr lang="es-ES" dirty="0" err="1"/>
              <a:t>MacQueen</a:t>
            </a:r>
            <a:r>
              <a:rPr lang="es-ES" dirty="0"/>
              <a:t>, 1967) más basados en observaciones numéricas. Se presenta como mejor candidato el algoritmo de los k-</a:t>
            </a:r>
            <a:r>
              <a:rPr lang="es-ES" dirty="0" err="1"/>
              <a:t>modes</a:t>
            </a:r>
            <a:r>
              <a:rPr lang="es-ES" dirty="0"/>
              <a:t> [13].</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2412937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9/28/2017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a16="http://schemas.microsoft.com/office/drawing/2014/main"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9/28/2017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9/28/2017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9/28/2017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a16="http://schemas.microsoft.com/office/drawing/2014/main"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9/28/2017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9/28/2017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a16="http://schemas.microsoft.com/office/drawing/2014/main"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9/28/2017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a16="http://schemas.microsoft.com/office/drawing/2014/main"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9/28/2017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9/28/2017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a16="http://schemas.microsoft.com/office/drawing/2014/main"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a16="http://schemas.microsoft.com/office/drawing/2014/main"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9/28/2017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9/28/2017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9/28/2017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9/28/2017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a16="http://schemas.microsoft.com/office/drawing/2014/main"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9/28/2017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a16="http://schemas.microsoft.com/office/drawing/2014/main"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9/28/2017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a16="http://schemas.microsoft.com/office/drawing/2014/main"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9/28/2017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9/28/2017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9/28/2017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166551" y="1300795"/>
            <a:ext cx="7661190" cy="2509213"/>
          </a:xfrm>
        </p:spPr>
        <p:txBody>
          <a:bodyPr>
            <a:normAutofit/>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38217" y="4421171"/>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a:solidFill>
                  <a:schemeClr val="tx1">
                    <a:lumMod val="95000"/>
                  </a:schemeClr>
                </a:solidFill>
              </a:rPr>
              <a:t>Directores</a:t>
            </a: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B06810B5-A355-4542-AF94-4C0FD93B2A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3499709410"/>
              </p:ext>
            </p:extLst>
          </p:nvPr>
        </p:nvGraphicFramePr>
        <p:xfrm>
          <a:off x="4188450" y="2081674"/>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val="3756444116"/>
                    </a:ext>
                  </a:extLst>
                </a:gridCol>
                <a:gridCol w="2476500">
                  <a:extLst>
                    <a:ext uri="{9D8B030D-6E8A-4147-A177-3AD203B41FA5}">
                      <a16:colId xmlns:a16="http://schemas.microsoft.com/office/drawing/2014/main" val="661221149"/>
                    </a:ext>
                  </a:extLst>
                </a:gridCol>
              </a:tblGrid>
              <a:tr h="375709">
                <a:tc>
                  <a:txBody>
                    <a:bodyPr/>
                    <a:lstStyle/>
                    <a:p>
                      <a:pPr marL="0" algn="just">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just">
                        <a:lnSpc>
                          <a:spcPct val="150000"/>
                        </a:lnSpc>
                        <a:spcAft>
                          <a:spcPts val="0"/>
                        </a:spcAft>
                      </a:pPr>
                      <a:r>
                        <a:rPr lang="es-ES" sz="1600" dirty="0">
                          <a:effectLst/>
                        </a:rPr>
                        <a:t>Coste estimado (euros)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984,10 €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7.710,24 €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333326071"/>
                  </a:ext>
                </a:extLst>
              </a:tr>
            </a:tbl>
          </a:graphicData>
        </a:graphic>
      </p:graphicFrame>
      <p:sp>
        <p:nvSpPr>
          <p:cNvPr id="10" name="Rectángulo 9">
            <a:extLst>
              <a:ext uri="{FF2B5EF4-FFF2-40B4-BE49-F238E27FC236}">
                <a16:creationId xmlns:a16="http://schemas.microsoft.com/office/drawing/2014/main"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B9AF272F-5B6B-41F2-9E41-51DB81C39DB2}"/>
              </a:ext>
            </a:extLst>
          </p:cNvPr>
          <p:cNvSpPr/>
          <p:nvPr/>
        </p:nvSpPr>
        <p:spPr>
          <a:xfrm>
            <a:off x="2438400" y="993762"/>
            <a:ext cx="8521700" cy="830997"/>
          </a:xfrm>
          <a:prstGeom prst="rect">
            <a:avLst/>
          </a:prstGeom>
        </p:spPr>
        <p:txBody>
          <a:bodyPr wrap="square">
            <a:spAutoFit/>
          </a:bodyPr>
          <a:lstStyle/>
          <a:p>
            <a:pPr marL="285750" indent="-285750">
              <a:spcBef>
                <a:spcPts val="1800"/>
              </a:spcBef>
              <a:buFontTx/>
              <a:buChar char="-"/>
            </a:pPr>
            <a:r>
              <a:rPr lang="es-ES" sz="2400" dirty="0"/>
              <a:t>Se dedicó un periodo aproximado de 1 mes en tareas de análisis y 5 desarrollo del software, ambos periodos en media jornada:</a:t>
            </a:r>
          </a:p>
        </p:txBody>
      </p:sp>
      <p:sp>
        <p:nvSpPr>
          <p:cNvPr id="13" name="Rectángulo 12">
            <a:extLst>
              <a:ext uri="{FF2B5EF4-FFF2-40B4-BE49-F238E27FC236}">
                <a16:creationId xmlns:a16="http://schemas.microsoft.com/office/drawing/2014/main" id="{01C0BEBD-D0BF-4F81-B867-066734CE337B}"/>
              </a:ext>
            </a:extLst>
          </p:cNvPr>
          <p:cNvSpPr/>
          <p:nvPr/>
        </p:nvSpPr>
        <p:spPr>
          <a:xfrm>
            <a:off x="2438400" y="4762666"/>
            <a:ext cx="8521700" cy="707886"/>
          </a:xfrm>
          <a:prstGeom prst="rect">
            <a:avLst/>
          </a:prstGeom>
        </p:spPr>
        <p:txBody>
          <a:bodyPr wrap="square">
            <a:spAutoFit/>
          </a:bodyPr>
          <a:lstStyle/>
          <a:p>
            <a:pPr>
              <a:spcBef>
                <a:spcPts val="1800"/>
              </a:spcBef>
            </a:pPr>
            <a:r>
              <a:rPr lang="es-ES" sz="2000" dirty="0"/>
              <a:t>NOTA: Sueldo de analista y programador extraídos del “</a:t>
            </a:r>
            <a:r>
              <a:rPr lang="es-ES" sz="2000" i="1" dirty="0"/>
              <a:t>Convenio colectivo nacional de empresas de ingeniería y oficinas de estudios técnicos</a:t>
            </a:r>
            <a:r>
              <a:rPr lang="es-ES" sz="2000" dirty="0"/>
              <a:t>”.</a:t>
            </a:r>
          </a:p>
        </p:txBody>
      </p:sp>
      <p:sp>
        <p:nvSpPr>
          <p:cNvPr id="21" name="Rectángulo 20">
            <a:extLst>
              <a:ext uri="{FF2B5EF4-FFF2-40B4-BE49-F238E27FC236}">
                <a16:creationId xmlns:a16="http://schemas.microsoft.com/office/drawing/2014/main" id="{785FC858-85B2-4716-A144-4C5F8AD7E72A}"/>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b="1" dirty="0">
                <a:solidFill>
                  <a:srgbClr val="FD9101"/>
                </a:solidFill>
              </a:rPr>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id="{3C9000C3-716E-443C-8A05-2CE21EDDB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45EBB1B-E341-4AF5-AFFF-648C70AD4AE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a16="http://schemas.microsoft.com/office/drawing/2014/main" id="{90E585D4-0ACA-4D12-857C-2F7C50F9EFCE}"/>
              </a:ext>
            </a:extLst>
          </p:cNvPr>
          <p:cNvSpPr/>
          <p:nvPr/>
        </p:nvSpPr>
        <p:spPr>
          <a:xfrm>
            <a:off x="4443995" y="1086532"/>
            <a:ext cx="6693193" cy="4603311"/>
          </a:xfrm>
          <a:prstGeom prst="rect">
            <a:avLst/>
          </a:prstGeom>
        </p:spPr>
        <p:txBody>
          <a:bodyPr wrap="square">
            <a:spAutoFit/>
          </a:bodyPr>
          <a:lstStyle/>
          <a:p>
            <a:pPr>
              <a:lnSpc>
                <a:spcPct val="200000"/>
              </a:lnSpc>
              <a:spcBef>
                <a:spcPts val="1800"/>
              </a:spcBef>
            </a:pPr>
            <a:r>
              <a:rPr lang="es-ES" sz="2400" dirty="0"/>
              <a:t>Lenguaje de programación para análisis estadístico</a:t>
            </a:r>
          </a:p>
          <a:p>
            <a:pPr>
              <a:lnSpc>
                <a:spcPct val="200000"/>
              </a:lnSpc>
              <a:spcBef>
                <a:spcPts val="1800"/>
              </a:spcBef>
            </a:pPr>
            <a:r>
              <a:rPr lang="es-ES" sz="2400" dirty="0"/>
              <a:t>Varios paquetes extensiones del Lenguaje R</a:t>
            </a:r>
          </a:p>
          <a:p>
            <a:pPr>
              <a:lnSpc>
                <a:spcPct val="200000"/>
              </a:lnSpc>
              <a:spcBef>
                <a:spcPts val="1800"/>
              </a:spcBef>
            </a:pPr>
            <a:r>
              <a:rPr lang="es-ES" sz="2400" dirty="0"/>
              <a:t>Entorno de desarrollo diseñado para su uso con R</a:t>
            </a:r>
          </a:p>
          <a:p>
            <a:pPr>
              <a:lnSpc>
                <a:spcPct val="200000"/>
              </a:lnSpc>
              <a:spcBef>
                <a:spcPts val="1800"/>
              </a:spcBef>
            </a:pPr>
            <a:r>
              <a:rPr lang="es-ES" sz="2400" dirty="0"/>
              <a:t>Sistema de gestión de base de datos</a:t>
            </a:r>
          </a:p>
          <a:p>
            <a:pPr>
              <a:lnSpc>
                <a:spcPct val="200000"/>
              </a:lnSpc>
              <a:spcBef>
                <a:spcPts val="1800"/>
              </a:spcBef>
            </a:pPr>
            <a:r>
              <a:rPr lang="es-ES" sz="2400" dirty="0"/>
              <a:t>Sistema de control de configuración</a:t>
            </a:r>
          </a:p>
        </p:txBody>
      </p:sp>
      <p:pic>
        <p:nvPicPr>
          <p:cNvPr id="2050" name="Picture 2" descr="Resultado de imagen de r language icon">
            <a:extLst>
              <a:ext uri="{FF2B5EF4-FFF2-40B4-BE49-F238E27FC236}">
                <a16:creationId xmlns:a16="http://schemas.microsoft.com/office/drawing/2014/main"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390"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96" y="3271633"/>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94" y="4185971"/>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04" y="521584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456" y="2101173"/>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a16="http://schemas.microsoft.com/office/drawing/2014/main"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20" name="Picture 6" descr="Resultado de imagen de universidad de cádiz">
            <a:extLst>
              <a:ext uri="{FF2B5EF4-FFF2-40B4-BE49-F238E27FC236}">
                <a16:creationId xmlns:a16="http://schemas.microsoft.com/office/drawing/2014/main"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7BA184F5-AE8F-4287-8283-63ECD7F360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5B0F8A5C-D0D5-4678-9367-E50FC1D02C3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b="1" dirty="0">
                <a:solidFill>
                  <a:srgbClr val="FD9101"/>
                </a:solidFill>
              </a:rPr>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78E0C896-2A96-47F3-99FB-481EF6291434}"/>
              </a:ext>
            </a:extLst>
          </p:cNvPr>
          <p:cNvPicPr>
            <a:picLocks noChangeAspect="1"/>
          </p:cNvPicPr>
          <p:nvPr/>
        </p:nvPicPr>
        <p:blipFill>
          <a:blip r:embed="rId4"/>
          <a:stretch>
            <a:fillRect/>
          </a:stretch>
        </p:blipFill>
        <p:spPr>
          <a:xfrm>
            <a:off x="3912568" y="1703096"/>
            <a:ext cx="6109619" cy="3769159"/>
          </a:xfrm>
          <a:prstGeom prst="rect">
            <a:avLst/>
          </a:prstGeom>
        </p:spPr>
      </p:pic>
      <p:sp>
        <p:nvSpPr>
          <p:cNvPr id="11" name="Rectángulo 10">
            <a:extLst>
              <a:ext uri="{FF2B5EF4-FFF2-40B4-BE49-F238E27FC236}">
                <a16:creationId xmlns:a16="http://schemas.microsoft.com/office/drawing/2014/main" id="{1BEE5EE5-4D81-48A6-8F11-F94B9CD7D3AC}"/>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Toda aplicación Shiny está mantenida por un PC ejecutando R</a:t>
            </a:r>
            <a:endParaRPr lang="es-ES" dirty="0"/>
          </a:p>
        </p:txBody>
      </p:sp>
      <p:sp>
        <p:nvSpPr>
          <p:cNvPr id="21" name="Rectángulo 20">
            <a:extLst>
              <a:ext uri="{FF2B5EF4-FFF2-40B4-BE49-F238E27FC236}">
                <a16:creationId xmlns:a16="http://schemas.microsoft.com/office/drawing/2014/main" id="{CBDAF9E1-5F78-401D-AE58-E3A4D0EB5C94}"/>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E6C89FC-9B87-4A33-AA38-1F25168A7C72}"/>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a:extLst>
              <a:ext uri="{FF2B5EF4-FFF2-40B4-BE49-F238E27FC236}">
                <a16:creationId xmlns:a16="http://schemas.microsoft.com/office/drawing/2014/main" id="{EE4279AF-384E-46CE-8F59-ED4C765D24FC}"/>
              </a:ext>
            </a:extLst>
          </p:cNvPr>
          <p:cNvSpPr/>
          <p:nvPr/>
        </p:nvSpPr>
        <p:spPr>
          <a:xfrm>
            <a:off x="2024009" y="3920919"/>
            <a:ext cx="4458984" cy="16172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s-ES" dirty="0">
                <a:solidFill>
                  <a:schemeClr val="accent1">
                    <a:lumMod val="75000"/>
                  </a:schemeClr>
                </a:solidFill>
              </a:rPr>
              <a:t>SERVIDOR</a:t>
            </a:r>
          </a:p>
        </p:txBody>
      </p:sp>
      <p:sp>
        <p:nvSpPr>
          <p:cNvPr id="3" name="Rectángulo 2">
            <a:extLst>
              <a:ext uri="{FF2B5EF4-FFF2-40B4-BE49-F238E27FC236}">
                <a16:creationId xmlns:a16="http://schemas.microsoft.com/office/drawing/2014/main" id="{C88A0AD3-76B5-4739-B7CF-F807BE8B215E}"/>
              </a:ext>
            </a:extLst>
          </p:cNvPr>
          <p:cNvSpPr/>
          <p:nvPr/>
        </p:nvSpPr>
        <p:spPr>
          <a:xfrm>
            <a:off x="2024009" y="1243173"/>
            <a:ext cx="4458984" cy="25685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dirty="0">
                <a:solidFill>
                  <a:schemeClr val="accent3"/>
                </a:solidFill>
              </a:rPr>
              <a:t>UI</a:t>
            </a:r>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8A4EE5B1-BC2F-4F61-ADBB-837513477C57}"/>
              </a:ext>
            </a:extLst>
          </p:cNvPr>
          <p:cNvSpPr/>
          <p:nvPr/>
        </p:nvSpPr>
        <p:spPr>
          <a:xfrm>
            <a:off x="2191822" y="1352379"/>
            <a:ext cx="4414463" cy="4185761"/>
          </a:xfrm>
          <a:prstGeom prst="rect">
            <a:avLst/>
          </a:prstGeom>
        </p:spPr>
        <p:txBody>
          <a:bodyPr wrap="square">
            <a:spAutoFit/>
          </a:bodyPr>
          <a:lstStyle/>
          <a:p>
            <a:r>
              <a:rPr lang="es-ES" sz="1400" b="1" dirty="0" err="1">
                <a:latin typeface="Courier New" panose="02070309020205020404" pitchFamily="49" charset="0"/>
                <a:cs typeface="Courier New" panose="02070309020205020404" pitchFamily="49" charset="0"/>
              </a:rPr>
              <a:t>ui</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fluidPage</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sliderInput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"Observaciones:",</a:t>
            </a:r>
          </a:p>
          <a:p>
            <a:r>
              <a:rPr lang="es-ES" sz="1400" b="1" dirty="0">
                <a:latin typeface="Courier New" panose="02070309020205020404" pitchFamily="49" charset="0"/>
                <a:cs typeface="Courier New" panose="02070309020205020404" pitchFamily="49" charset="0"/>
              </a:rPr>
              <a:t>              min = 1,</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max</a:t>
            </a:r>
            <a:r>
              <a:rPr lang="es-ES" sz="1400" b="1" dirty="0">
                <a:latin typeface="Courier New" panose="02070309020205020404" pitchFamily="49" charset="0"/>
                <a:cs typeface="Courier New" panose="02070309020205020404" pitchFamily="49" charset="0"/>
              </a:rPr>
              <a:t> = 50,</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value</a:t>
            </a:r>
            <a:r>
              <a:rPr lang="es-ES" sz="1400" b="1" dirty="0">
                <a:latin typeface="Courier New" panose="02070309020205020404" pitchFamily="49" charset="0"/>
                <a:cs typeface="Courier New" panose="02070309020205020404" pitchFamily="49" charset="0"/>
              </a:rPr>
              <a:t> = 30),</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plotOutput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histPlot</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server &lt;- </a:t>
            </a:r>
            <a:r>
              <a:rPr lang="es-ES" sz="1400" b="1" dirty="0" err="1">
                <a:latin typeface="Courier New" panose="02070309020205020404" pitchFamily="49" charset="0"/>
                <a:cs typeface="Courier New" panose="02070309020205020404" pitchFamily="49" charset="0"/>
              </a:rPr>
              <a:t>function</a:t>
            </a:r>
            <a:r>
              <a:rPr lang="es-ES" sz="1400" b="1" dirty="0">
                <a:latin typeface="Courier New" panose="02070309020205020404" pitchFamily="49" charset="0"/>
                <a:cs typeface="Courier New" panose="02070309020205020404" pitchFamily="49" charset="0"/>
              </a:rPr>
              <a:t>(input, output){</a:t>
            </a:r>
          </a:p>
          <a:p>
            <a:r>
              <a:rPr lang="es-ES" sz="1400" b="1" dirty="0">
                <a:latin typeface="Courier New" panose="02070309020205020404" pitchFamily="49" charset="0"/>
                <a:cs typeface="Courier New" panose="02070309020205020404" pitchFamily="49" charset="0"/>
              </a:rPr>
              <a:t>   </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output$histPlot</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renderPlot</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hist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rnorm</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input$num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p:txBody>
      </p:sp>
      <p:pic>
        <p:nvPicPr>
          <p:cNvPr id="5" name="Imagen 4">
            <a:extLst>
              <a:ext uri="{FF2B5EF4-FFF2-40B4-BE49-F238E27FC236}">
                <a16:creationId xmlns:a16="http://schemas.microsoft.com/office/drawing/2014/main" id="{821EB40B-EA82-4C9F-AD4D-93E494E65248}"/>
              </a:ext>
            </a:extLst>
          </p:cNvPr>
          <p:cNvPicPr>
            <a:picLocks noChangeAspect="1"/>
          </p:cNvPicPr>
          <p:nvPr/>
        </p:nvPicPr>
        <p:blipFill>
          <a:blip r:embed="rId4"/>
          <a:stretch>
            <a:fillRect/>
          </a:stretch>
        </p:blipFill>
        <p:spPr>
          <a:xfrm>
            <a:off x="6889046" y="971058"/>
            <a:ext cx="4633592" cy="4948401"/>
          </a:xfrm>
          <a:prstGeom prst="rect">
            <a:avLst/>
          </a:prstGeom>
        </p:spPr>
      </p:pic>
      <p:sp>
        <p:nvSpPr>
          <p:cNvPr id="22" name="Rectángulo 21">
            <a:extLst>
              <a:ext uri="{FF2B5EF4-FFF2-40B4-BE49-F238E27FC236}">
                <a16:creationId xmlns:a16="http://schemas.microsoft.com/office/drawing/2014/main" id="{FDDDE9AC-5C65-4158-8E97-8D5AEB5AEC45}"/>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a16="http://schemas.microsoft.com/office/drawing/2014/main" id="{D81073EA-207E-45BC-A58F-CB5B16FD1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98274B25-7F02-4E21-A894-7A4D5CDBC24D}"/>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Actualización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ftp icon">
            <a:extLst>
              <a:ext uri="{FF2B5EF4-FFF2-40B4-BE49-F238E27FC236}">
                <a16:creationId xmlns:a16="http://schemas.microsoft.com/office/drawing/2014/main" id="{B89D86DC-76DA-486A-BC34-7BE6F0692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424" y="2800512"/>
            <a:ext cx="1432440" cy="1432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4402" y="27880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0" name="Flecha: hacia abajo 19">
            <a:extLst>
              <a:ext uri="{FF2B5EF4-FFF2-40B4-BE49-F238E27FC236}">
                <a16:creationId xmlns:a16="http://schemas.microsoft.com/office/drawing/2014/main" id="{49CC09B0-B615-4F4F-85C9-1BE054533F53}"/>
              </a:ext>
            </a:extLst>
          </p:cNvPr>
          <p:cNvSpPr/>
          <p:nvPr/>
        </p:nvSpPr>
        <p:spPr>
          <a:xfrm rot="16200000">
            <a:off x="4957074" y="2831906"/>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hacia abajo 20">
            <a:extLst>
              <a:ext uri="{FF2B5EF4-FFF2-40B4-BE49-F238E27FC236}">
                <a16:creationId xmlns:a16="http://schemas.microsoft.com/office/drawing/2014/main" id="{82C58D3F-C0A6-4872-8131-C3680BBEEFA4}"/>
              </a:ext>
            </a:extLst>
          </p:cNvPr>
          <p:cNvSpPr/>
          <p:nvPr/>
        </p:nvSpPr>
        <p:spPr>
          <a:xfrm rot="16200000">
            <a:off x="9069112" y="2831905"/>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2" name="Picture 8" descr="https://www.shareicon.net/data/512x512/2016/08/05/807400_document_512x512.png">
            <a:extLst>
              <a:ext uri="{FF2B5EF4-FFF2-40B4-BE49-F238E27FC236}">
                <a16:creationId xmlns:a16="http://schemas.microsoft.com/office/drawing/2014/main" id="{15CCF72E-395E-4AF2-9DF3-C1483FD5F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137" y="3849813"/>
            <a:ext cx="574812" cy="57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8/86/Microsoft_Excel_2013_logo.svg/1200px-Microsoft_Excel_2013_logo.svg.png">
            <a:extLst>
              <a:ext uri="{FF2B5EF4-FFF2-40B4-BE49-F238E27FC236}">
                <a16:creationId xmlns:a16="http://schemas.microsoft.com/office/drawing/2014/main" id="{63375419-A141-4B0F-8642-65B1AB6A75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415" y="1983678"/>
            <a:ext cx="650002" cy="638039"/>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3827E979-9584-4648-8DE3-614A0E883567}"/>
              </a:ext>
            </a:extLst>
          </p:cNvPr>
          <p:cNvSpPr/>
          <p:nvPr/>
        </p:nvSpPr>
        <p:spPr>
          <a:xfrm>
            <a:off x="2614186" y="4232952"/>
            <a:ext cx="1469838" cy="523220"/>
          </a:xfrm>
          <a:prstGeom prst="rect">
            <a:avLst/>
          </a:prstGeom>
        </p:spPr>
        <p:txBody>
          <a:bodyPr wrap="square">
            <a:spAutoFit/>
          </a:bodyPr>
          <a:lstStyle/>
          <a:p>
            <a:pPr algn="ctr"/>
            <a:r>
              <a:rPr lang="es-ES" sz="1400" dirty="0"/>
              <a:t>Repositorio</a:t>
            </a:r>
          </a:p>
          <a:p>
            <a:pPr algn="ctr"/>
            <a:r>
              <a:rPr lang="es-ES" sz="1400" dirty="0"/>
              <a:t>online del INE</a:t>
            </a:r>
          </a:p>
        </p:txBody>
      </p:sp>
      <p:sp>
        <p:nvSpPr>
          <p:cNvPr id="24" name="Rectángulo 23">
            <a:extLst>
              <a:ext uri="{FF2B5EF4-FFF2-40B4-BE49-F238E27FC236}">
                <a16:creationId xmlns:a16="http://schemas.microsoft.com/office/drawing/2014/main" id="{6052D181-28D7-48B0-99A2-9D1244D39F83}"/>
              </a:ext>
            </a:extLst>
          </p:cNvPr>
          <p:cNvSpPr/>
          <p:nvPr/>
        </p:nvSpPr>
        <p:spPr>
          <a:xfrm>
            <a:off x="4772030" y="4460449"/>
            <a:ext cx="1469838" cy="523220"/>
          </a:xfrm>
          <a:prstGeom prst="rect">
            <a:avLst/>
          </a:prstGeom>
        </p:spPr>
        <p:txBody>
          <a:bodyPr wrap="square">
            <a:spAutoFit/>
          </a:bodyPr>
          <a:lstStyle/>
          <a:p>
            <a:pPr algn="ctr"/>
            <a:r>
              <a:rPr lang="es-ES" sz="1400" dirty="0"/>
              <a:t>Fichero</a:t>
            </a:r>
          </a:p>
          <a:p>
            <a:pPr algn="ctr"/>
            <a:r>
              <a:rPr lang="es-ES" sz="1400" dirty="0"/>
              <a:t>de Datos</a:t>
            </a:r>
          </a:p>
        </p:txBody>
      </p:sp>
      <p:sp>
        <p:nvSpPr>
          <p:cNvPr id="25" name="Rectángulo 24">
            <a:extLst>
              <a:ext uri="{FF2B5EF4-FFF2-40B4-BE49-F238E27FC236}">
                <a16:creationId xmlns:a16="http://schemas.microsoft.com/office/drawing/2014/main" id="{EA854A35-C440-4E69-A3C8-DF14F9F4AC1B}"/>
              </a:ext>
            </a:extLst>
          </p:cNvPr>
          <p:cNvSpPr/>
          <p:nvPr/>
        </p:nvSpPr>
        <p:spPr>
          <a:xfrm>
            <a:off x="10358768" y="4250997"/>
            <a:ext cx="1164700" cy="523220"/>
          </a:xfrm>
          <a:prstGeom prst="rect">
            <a:avLst/>
          </a:prstGeom>
        </p:spPr>
        <p:txBody>
          <a:bodyPr wrap="square">
            <a:spAutoFit/>
          </a:bodyPr>
          <a:lstStyle/>
          <a:p>
            <a:pPr algn="ctr"/>
            <a:r>
              <a:rPr lang="es-ES" sz="1400" dirty="0"/>
              <a:t>Base de datos interna</a:t>
            </a:r>
          </a:p>
        </p:txBody>
      </p:sp>
      <p:sp>
        <p:nvSpPr>
          <p:cNvPr id="8" name="Flecha: doblada hacia arriba 7">
            <a:extLst>
              <a:ext uri="{FF2B5EF4-FFF2-40B4-BE49-F238E27FC236}">
                <a16:creationId xmlns:a16="http://schemas.microsoft.com/office/drawing/2014/main" id="{3764036F-C368-47C2-86EE-A29083A8CEF1}"/>
              </a:ext>
            </a:extLst>
          </p:cNvPr>
          <p:cNvSpPr/>
          <p:nvPr/>
        </p:nvSpPr>
        <p:spPr>
          <a:xfrm rot="10800000" flipH="1">
            <a:off x="6042335" y="2212544"/>
            <a:ext cx="1103297" cy="818346"/>
          </a:xfrm>
          <a:prstGeom prst="bentUpArrow">
            <a:avLst>
              <a:gd name="adj1" fmla="val 15696"/>
              <a:gd name="adj2" fmla="val 1236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BEAC62FA-12C5-4400-943E-7DDAC97CAD5C}"/>
              </a:ext>
            </a:extLst>
          </p:cNvPr>
          <p:cNvSpPr/>
          <p:nvPr/>
        </p:nvSpPr>
        <p:spPr>
          <a:xfrm>
            <a:off x="5506949" y="1656463"/>
            <a:ext cx="1794869" cy="307777"/>
          </a:xfrm>
          <a:prstGeom prst="rect">
            <a:avLst/>
          </a:prstGeom>
        </p:spPr>
        <p:txBody>
          <a:bodyPr wrap="square">
            <a:spAutoFit/>
          </a:bodyPr>
          <a:lstStyle/>
          <a:p>
            <a:pPr algn="ctr"/>
            <a:r>
              <a:rPr lang="es-ES" sz="1400" dirty="0"/>
              <a:t>Diccionario de Datos</a:t>
            </a:r>
          </a:p>
        </p:txBody>
      </p:sp>
      <p:sp>
        <p:nvSpPr>
          <p:cNvPr id="28" name="Rectángulo 27">
            <a:extLst>
              <a:ext uri="{FF2B5EF4-FFF2-40B4-BE49-F238E27FC236}">
                <a16:creationId xmlns:a16="http://schemas.microsoft.com/office/drawing/2014/main" id="{C509946F-63AE-4ED0-A6EF-88C92F12E3B5}"/>
              </a:ext>
            </a:extLst>
          </p:cNvPr>
          <p:cNvSpPr/>
          <p:nvPr/>
        </p:nvSpPr>
        <p:spPr>
          <a:xfrm>
            <a:off x="8325562" y="3695599"/>
            <a:ext cx="1469838" cy="307777"/>
          </a:xfrm>
          <a:prstGeom prst="rect">
            <a:avLst/>
          </a:prstGeom>
        </p:spPr>
        <p:txBody>
          <a:bodyPr wrap="square">
            <a:spAutoFit/>
          </a:bodyPr>
          <a:lstStyle/>
          <a:p>
            <a:pPr algn="ctr"/>
            <a:r>
              <a:rPr lang="es-ES" sz="1400" dirty="0"/>
              <a:t>Almacenar</a:t>
            </a:r>
          </a:p>
        </p:txBody>
      </p:sp>
      <p:pic>
        <p:nvPicPr>
          <p:cNvPr id="3" name="Picture 2" descr="D:\workarea\epa_explorer\mem\logo\logo epa explorer final BN.png">
            <a:extLst>
              <a:ext uri="{FF2B5EF4-FFF2-40B4-BE49-F238E27FC236}">
                <a16:creationId xmlns:a16="http://schemas.microsoft.com/office/drawing/2014/main" id="{8923348F-1D93-448B-A231-2888C26912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2364" y="3094578"/>
            <a:ext cx="2066538" cy="10862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EC3B575E-F64C-4908-B1F5-E1A66E699E9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pic>
        <p:nvPicPr>
          <p:cNvPr id="32" name="Picture 2" descr="D:\workarea\epa_explorer\mem\logo\logo epa explorer final.png">
            <a:extLst>
              <a:ext uri="{FF2B5EF4-FFF2-40B4-BE49-F238E27FC236}">
                <a16:creationId xmlns:a16="http://schemas.microsoft.com/office/drawing/2014/main" id="{D9DDD4DA-E6F5-4A3D-8EC3-9FC780BEC7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6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P spid="8" grpId="0" animBg="1"/>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a:extLst>
              <a:ext uri="{FF2B5EF4-FFF2-40B4-BE49-F238E27FC236}">
                <a16:creationId xmlns:a16="http://schemas.microsoft.com/office/drawing/2014/main" id="{67C31B93-859C-4049-BCF9-8145A92D229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Exploración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076" y="255294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216639" y="398637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88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503460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6615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922652"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55000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9258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21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90526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472842" y="3464350"/>
            <a:ext cx="1164700" cy="307777"/>
          </a:xfrm>
          <a:prstGeom prst="rect">
            <a:avLst/>
          </a:prstGeom>
        </p:spPr>
        <p:txBody>
          <a:bodyPr wrap="square">
            <a:spAutoFit/>
          </a:bodyPr>
          <a:lstStyle/>
          <a:p>
            <a:pPr algn="ctr"/>
            <a:r>
              <a:rPr lang="es-ES" sz="1400" dirty="0"/>
              <a:t>Recuperar</a:t>
            </a:r>
          </a:p>
        </p:txBody>
      </p:sp>
      <p:pic>
        <p:nvPicPr>
          <p:cNvPr id="24" name="Picture 2" descr="D:\workarea\epa_explorer\mem\logo\logo epa explorer final BN.png">
            <a:extLst>
              <a:ext uri="{FF2B5EF4-FFF2-40B4-BE49-F238E27FC236}">
                <a16:creationId xmlns:a16="http://schemas.microsoft.com/office/drawing/2014/main" id="{09DFCB45-A325-460E-B3F5-9EEDA9A42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857" y="2726520"/>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D:\workarea\epa_explorer\mem\logo\logo epa explorer final.png">
            <a:extLst>
              <a:ext uri="{FF2B5EF4-FFF2-40B4-BE49-F238E27FC236}">
                <a16:creationId xmlns:a16="http://schemas.microsoft.com/office/drawing/2014/main" id="{90FB1D5C-3B53-4C61-B29C-053292FC8E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37" name="Rectángulo 36">
            <a:extLst>
              <a:ext uri="{FF2B5EF4-FFF2-40B4-BE49-F238E27FC236}">
                <a16:creationId xmlns:a16="http://schemas.microsoft.com/office/drawing/2014/main" id="{408D5D89-C668-4DD2-BE96-6DE99AC9212D}"/>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942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DBF0311C-4BC7-4612-9E69-0BDCA3B64C4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Entrenamiento de </a:t>
            </a:r>
            <a:r>
              <a:rPr lang="es-ES" sz="2400" dirty="0" err="1"/>
              <a:t>clustering</a:t>
            </a:r>
            <a:r>
              <a:rPr lang="es-ES" sz="2400" dirty="0"/>
              <a:t> o reglas de </a:t>
            </a:r>
            <a:r>
              <a:rPr lang="es-ES" sz="2400" dirty="0" err="1"/>
              <a:t>asociacion</a:t>
            </a:r>
            <a:r>
              <a:rPr lang="es-ES" sz="2400" dirty="0"/>
              <a:t>.</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705" y="2172796"/>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165071" y="3617573"/>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257" y="1997032"/>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871281" y="2060604"/>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601373" y="3537480"/>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8504" y="2481468"/>
            <a:ext cx="1164700" cy="307777"/>
          </a:xfrm>
          <a:prstGeom prst="rect">
            <a:avLst/>
          </a:prstGeom>
        </p:spPr>
        <p:txBody>
          <a:bodyPr wrap="square">
            <a:spAutoFit/>
          </a:bodyPr>
          <a:lstStyle/>
          <a:p>
            <a:pPr algn="ctr"/>
            <a:r>
              <a:rPr lang="es-ES" sz="1400" dirty="0"/>
              <a:t>Solicitud</a:t>
            </a:r>
          </a:p>
        </p:txBody>
      </p:sp>
      <p:sp>
        <p:nvSpPr>
          <p:cNvPr id="34" name="Rectángulo 33">
            <a:extLst>
              <a:ext uri="{FF2B5EF4-FFF2-40B4-BE49-F238E27FC236}">
                <a16:creationId xmlns:a16="http://schemas.microsoft.com/office/drawing/2014/main" id="{E8ECB42A-D853-4341-B265-CD6160092F29}"/>
              </a:ext>
            </a:extLst>
          </p:cNvPr>
          <p:cNvSpPr/>
          <p:nvPr/>
        </p:nvSpPr>
        <p:spPr>
          <a:xfrm>
            <a:off x="8421471" y="3084203"/>
            <a:ext cx="1164700" cy="307777"/>
          </a:xfrm>
          <a:prstGeom prst="rect">
            <a:avLst/>
          </a:prstGeom>
        </p:spPr>
        <p:txBody>
          <a:bodyPr wrap="square">
            <a:spAutoFit/>
          </a:bodyPr>
          <a:lstStyle/>
          <a:p>
            <a:pPr algn="ctr"/>
            <a:r>
              <a:rPr lang="es-ES" sz="1400" dirty="0"/>
              <a:t>Recuperar</a:t>
            </a:r>
          </a:p>
        </p:txBody>
      </p:sp>
      <p:sp>
        <p:nvSpPr>
          <p:cNvPr id="22" name="Flecha: hacia abajo 21">
            <a:extLst>
              <a:ext uri="{FF2B5EF4-FFF2-40B4-BE49-F238E27FC236}">
                <a16:creationId xmlns:a16="http://schemas.microsoft.com/office/drawing/2014/main" id="{1EC1C216-283D-41B3-8EC1-461FC11637AF}"/>
              </a:ext>
            </a:extLst>
          </p:cNvPr>
          <p:cNvSpPr/>
          <p:nvPr/>
        </p:nvSpPr>
        <p:spPr>
          <a:xfrm rot="16200000">
            <a:off x="4898314" y="2073241"/>
            <a:ext cx="265080" cy="161599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098" name="Picture 2" descr="https://maxcdn.icons8.com/Share/icon/p1em/Very_Basic/folder1600.png">
            <a:extLst>
              <a:ext uri="{FF2B5EF4-FFF2-40B4-BE49-F238E27FC236}">
                <a16:creationId xmlns:a16="http://schemas.microsoft.com/office/drawing/2014/main" id="{1488C889-106C-499D-B011-FCFE82145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603" y="3865771"/>
            <a:ext cx="1018788" cy="1018788"/>
          </a:xfrm>
          <a:prstGeom prst="rect">
            <a:avLst/>
          </a:prstGeom>
          <a:noFill/>
          <a:extLst>
            <a:ext uri="{909E8E84-426E-40DD-AFC4-6F175D3DCCD1}">
              <a14:hiddenFill xmlns:a14="http://schemas.microsoft.com/office/drawing/2010/main">
                <a:solidFill>
                  <a:srgbClr val="FFFFFF"/>
                </a:solidFill>
              </a14:hiddenFill>
            </a:ext>
          </a:extLst>
        </p:spPr>
      </p:pic>
      <p:sp>
        <p:nvSpPr>
          <p:cNvPr id="24" name="Flecha: doblada hacia arriba 23">
            <a:extLst>
              <a:ext uri="{FF2B5EF4-FFF2-40B4-BE49-F238E27FC236}">
                <a16:creationId xmlns:a16="http://schemas.microsoft.com/office/drawing/2014/main" id="{14972AC8-3510-418B-9537-B272512ECE05}"/>
              </a:ext>
            </a:extLst>
          </p:cNvPr>
          <p:cNvSpPr/>
          <p:nvPr/>
        </p:nvSpPr>
        <p:spPr>
          <a:xfrm rot="16200000" flipH="1" flipV="1">
            <a:off x="6985058" y="3669460"/>
            <a:ext cx="739127"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A9D9333A-5508-46D0-802C-6F6ECADC0A2A}"/>
              </a:ext>
            </a:extLst>
          </p:cNvPr>
          <p:cNvSpPr/>
          <p:nvPr/>
        </p:nvSpPr>
        <p:spPr>
          <a:xfrm>
            <a:off x="8277251" y="4818148"/>
            <a:ext cx="1164700" cy="523220"/>
          </a:xfrm>
          <a:prstGeom prst="rect">
            <a:avLst/>
          </a:prstGeom>
        </p:spPr>
        <p:txBody>
          <a:bodyPr wrap="square">
            <a:spAutoFit/>
          </a:bodyPr>
          <a:lstStyle/>
          <a:p>
            <a:pPr algn="ctr"/>
            <a:r>
              <a:rPr lang="es-ES" sz="1400" dirty="0"/>
              <a:t>Colección de Sistemas</a:t>
            </a:r>
          </a:p>
        </p:txBody>
      </p:sp>
      <p:sp>
        <p:nvSpPr>
          <p:cNvPr id="29" name="Rectángulo 28">
            <a:extLst>
              <a:ext uri="{FF2B5EF4-FFF2-40B4-BE49-F238E27FC236}">
                <a16:creationId xmlns:a16="http://schemas.microsoft.com/office/drawing/2014/main" id="{6AECE523-D320-49DB-B979-FF78CBBA9472}"/>
              </a:ext>
            </a:extLst>
          </p:cNvPr>
          <p:cNvSpPr/>
          <p:nvPr/>
        </p:nvSpPr>
        <p:spPr>
          <a:xfrm>
            <a:off x="6641091" y="4539751"/>
            <a:ext cx="1164700" cy="307777"/>
          </a:xfrm>
          <a:prstGeom prst="rect">
            <a:avLst/>
          </a:prstGeom>
        </p:spPr>
        <p:txBody>
          <a:bodyPr wrap="square">
            <a:spAutoFit/>
          </a:bodyPr>
          <a:lstStyle/>
          <a:p>
            <a:pPr algn="ctr"/>
            <a:r>
              <a:rPr lang="es-ES" sz="1400" dirty="0"/>
              <a:t>Almacenar</a:t>
            </a:r>
          </a:p>
        </p:txBody>
      </p:sp>
      <p:pic>
        <p:nvPicPr>
          <p:cNvPr id="28" name="Picture 2" descr="D:\workarea\epa_explorer\mem\logo\logo epa explorer final BN.png">
            <a:extLst>
              <a:ext uri="{FF2B5EF4-FFF2-40B4-BE49-F238E27FC236}">
                <a16:creationId xmlns:a16="http://schemas.microsoft.com/office/drawing/2014/main" id="{09058D92-5188-487A-B0CE-F4474F20E0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6564" y="233558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1720B96D-3EAC-4F84-A2B5-C2FCDFC310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id="{DC43FDC4-CCB0-47D7-8076-E734E7C0725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135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500"/>
                                        <p:tgtEl>
                                          <p:spTgt spid="40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4" grpId="0"/>
      <p:bldP spid="24" grpId="0" animBg="1"/>
      <p:bldP spid="27"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FAEA9034-F6F9-4493-8971-C7B6CEA2140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Visualización de </a:t>
            </a:r>
            <a:r>
              <a:rPr lang="es-ES" sz="2400" dirty="0" err="1"/>
              <a:t>clustering</a:t>
            </a:r>
            <a:r>
              <a:rPr lang="es-ES" sz="2400" dirty="0"/>
              <a:t> o reglas de </a:t>
            </a:r>
            <a:r>
              <a:rPr lang="es-ES" sz="2400" dirty="0" err="1"/>
              <a:t>asociacion</a:t>
            </a:r>
            <a:r>
              <a:rPr lang="es-ES" sz="2400" dirty="0"/>
              <a:t>.</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51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8323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1478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47989"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49863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121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84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586764"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298179" y="3464350"/>
            <a:ext cx="1164700" cy="307777"/>
          </a:xfrm>
          <a:prstGeom prst="rect">
            <a:avLst/>
          </a:prstGeom>
        </p:spPr>
        <p:txBody>
          <a:bodyPr wrap="square">
            <a:spAutoFit/>
          </a:bodyPr>
          <a:lstStyle/>
          <a:p>
            <a:pPr algn="ctr"/>
            <a:r>
              <a:rPr lang="es-ES" sz="1400" dirty="0"/>
              <a:t>Recuperar</a:t>
            </a:r>
          </a:p>
        </p:txBody>
      </p:sp>
      <p:pic>
        <p:nvPicPr>
          <p:cNvPr id="22" name="Picture 2" descr="https://maxcdn.icons8.com/Share/icon/p1em/Very_Basic/folder1600.png">
            <a:extLst>
              <a:ext uri="{FF2B5EF4-FFF2-40B4-BE49-F238E27FC236}">
                <a16:creationId xmlns:a16="http://schemas.microsoft.com/office/drawing/2014/main" id="{92EF6479-CA24-40A1-A40C-B4408C17C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985" y="2475024"/>
            <a:ext cx="1434288" cy="1434288"/>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8E4CBF84-632A-4B2C-A811-CD139660DFA3}"/>
              </a:ext>
            </a:extLst>
          </p:cNvPr>
          <p:cNvSpPr/>
          <p:nvPr/>
        </p:nvSpPr>
        <p:spPr>
          <a:xfrm>
            <a:off x="10041976" y="3913824"/>
            <a:ext cx="1164700" cy="523220"/>
          </a:xfrm>
          <a:prstGeom prst="rect">
            <a:avLst/>
          </a:prstGeom>
        </p:spPr>
        <p:txBody>
          <a:bodyPr wrap="square">
            <a:spAutoFit/>
          </a:bodyPr>
          <a:lstStyle/>
          <a:p>
            <a:pPr algn="ctr"/>
            <a:r>
              <a:rPr lang="es-ES" sz="1400" dirty="0"/>
              <a:t>Colección de Sistemas</a:t>
            </a:r>
          </a:p>
        </p:txBody>
      </p:sp>
      <p:pic>
        <p:nvPicPr>
          <p:cNvPr id="27" name="Picture 2" descr="D:\workarea\epa_explorer\mem\logo\logo epa explorer final BN.png">
            <a:extLst>
              <a:ext uri="{FF2B5EF4-FFF2-40B4-BE49-F238E27FC236}">
                <a16:creationId xmlns:a16="http://schemas.microsoft.com/office/drawing/2014/main" id="{DE352BB1-358B-43E8-995C-666DCAA187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4109" y="270560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C6753F15-C209-471C-ADC4-E4B0473EC0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id="{CEEBCE87-5793-4797-9389-11E711FFEE22}"/>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674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p:bldP spid="34"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505D8D9B-7F6C-4727-8AC4-72959C26B7BC}"/>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Generación de Informes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865" y="32515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021428" y="468501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692" y="307581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52409" y="308880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583956" y="342628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27441" y="313939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467808" y="461626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10392" y="3323046"/>
            <a:ext cx="1164700" cy="307777"/>
          </a:xfrm>
          <a:prstGeom prst="rect">
            <a:avLst/>
          </a:prstGeom>
        </p:spPr>
        <p:txBody>
          <a:bodyPr wrap="square">
            <a:spAutoFit/>
          </a:bodyPr>
          <a:lstStyle/>
          <a:p>
            <a:pPr algn="ctr"/>
            <a:r>
              <a:rPr lang="es-ES" sz="1400" dirty="0"/>
              <a:t>Parámetros</a:t>
            </a:r>
          </a:p>
        </p:txBody>
      </p:sp>
      <p:sp>
        <p:nvSpPr>
          <p:cNvPr id="33" name="Rectángulo 32">
            <a:extLst>
              <a:ext uri="{FF2B5EF4-FFF2-40B4-BE49-F238E27FC236}">
                <a16:creationId xmlns:a16="http://schemas.microsoft.com/office/drawing/2014/main" id="{6FF9FBC9-95FD-47C6-8A41-22C735457845}"/>
              </a:ext>
            </a:extLst>
          </p:cNvPr>
          <p:cNvSpPr/>
          <p:nvPr/>
        </p:nvSpPr>
        <p:spPr>
          <a:xfrm>
            <a:off x="4437679" y="4861606"/>
            <a:ext cx="1164700" cy="307777"/>
          </a:xfrm>
          <a:prstGeom prst="rect">
            <a:avLst/>
          </a:prstGeom>
        </p:spPr>
        <p:txBody>
          <a:bodyPr wrap="square">
            <a:spAutoFit/>
          </a:bodyPr>
          <a:lstStyle/>
          <a:p>
            <a:pPr algn="ctr"/>
            <a:r>
              <a:rPr lang="es-ES" sz="1400" dirty="0"/>
              <a:t>Informe</a:t>
            </a:r>
          </a:p>
        </p:txBody>
      </p:sp>
      <p:sp>
        <p:nvSpPr>
          <p:cNvPr id="34" name="Rectángulo 33">
            <a:extLst>
              <a:ext uri="{FF2B5EF4-FFF2-40B4-BE49-F238E27FC236}">
                <a16:creationId xmlns:a16="http://schemas.microsoft.com/office/drawing/2014/main" id="{E8ECB42A-D853-4341-B265-CD6160092F29}"/>
              </a:ext>
            </a:extLst>
          </p:cNvPr>
          <p:cNvSpPr/>
          <p:nvPr/>
        </p:nvSpPr>
        <p:spPr>
          <a:xfrm>
            <a:off x="8277631" y="4162990"/>
            <a:ext cx="1164700" cy="307777"/>
          </a:xfrm>
          <a:prstGeom prst="rect">
            <a:avLst/>
          </a:prstGeom>
        </p:spPr>
        <p:txBody>
          <a:bodyPr wrap="square">
            <a:spAutoFit/>
          </a:bodyPr>
          <a:lstStyle/>
          <a:p>
            <a:pPr algn="ctr"/>
            <a:r>
              <a:rPr lang="es-ES" sz="1400" dirty="0"/>
              <a:t>Recuperar</a:t>
            </a:r>
          </a:p>
        </p:txBody>
      </p:sp>
      <p:pic>
        <p:nvPicPr>
          <p:cNvPr id="6146" name="Picture 2" descr="Resultado de imagen de word">
            <a:extLst>
              <a:ext uri="{FF2B5EF4-FFF2-40B4-BE49-F238E27FC236}">
                <a16:creationId xmlns:a16="http://schemas.microsoft.com/office/drawing/2014/main" id="{3768DC67-F2A4-4354-BD5F-A9522732F0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2113" y="4305773"/>
            <a:ext cx="555833" cy="55583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rstudio.com/wp-content/uploads/2017/05/rmarkdown.png">
            <a:extLst>
              <a:ext uri="{FF2B5EF4-FFF2-40B4-BE49-F238E27FC236}">
                <a16:creationId xmlns:a16="http://schemas.microsoft.com/office/drawing/2014/main" id="{7AC6BE0C-AA0A-4CDA-8862-D3627206C9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0513" y="1825091"/>
            <a:ext cx="713165" cy="8266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57BE7AA4-877F-4E16-873A-84A912DFD76B}"/>
              </a:ext>
            </a:extLst>
          </p:cNvPr>
          <p:cNvSpPr/>
          <p:nvPr/>
        </p:nvSpPr>
        <p:spPr>
          <a:xfrm>
            <a:off x="4308961" y="2219206"/>
            <a:ext cx="1164700" cy="307777"/>
          </a:xfrm>
          <a:prstGeom prst="rect">
            <a:avLst/>
          </a:prstGeom>
        </p:spPr>
        <p:txBody>
          <a:bodyPr wrap="square">
            <a:spAutoFit/>
          </a:bodyPr>
          <a:lstStyle/>
          <a:p>
            <a:pPr algn="ctr"/>
            <a:r>
              <a:rPr lang="es-ES" sz="1400" dirty="0"/>
              <a:t>Plantilla</a:t>
            </a:r>
          </a:p>
        </p:txBody>
      </p:sp>
      <p:sp>
        <p:nvSpPr>
          <p:cNvPr id="27" name="Flecha: doblada hacia arriba 26">
            <a:extLst>
              <a:ext uri="{FF2B5EF4-FFF2-40B4-BE49-F238E27FC236}">
                <a16:creationId xmlns:a16="http://schemas.microsoft.com/office/drawing/2014/main" id="{F4E46941-B308-4392-8BB3-383106B7FEE0}"/>
              </a:ext>
            </a:extLst>
          </p:cNvPr>
          <p:cNvSpPr/>
          <p:nvPr/>
        </p:nvSpPr>
        <p:spPr>
          <a:xfrm flipV="1">
            <a:off x="6195995" y="2378779"/>
            <a:ext cx="823914"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6" name="Picture 2" descr="D:\workarea\epa_explorer\mem\logo\logo epa explorer final BN.png">
            <a:extLst>
              <a:ext uri="{FF2B5EF4-FFF2-40B4-BE49-F238E27FC236}">
                <a16:creationId xmlns:a16="http://schemas.microsoft.com/office/drawing/2014/main" id="{67176D6D-E45B-4EA2-A47C-274DF883F7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4199" y="340424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workarea\epa_explorer\mem\logo\logo epa explorer final.png">
            <a:extLst>
              <a:ext uri="{FF2B5EF4-FFF2-40B4-BE49-F238E27FC236}">
                <a16:creationId xmlns:a16="http://schemas.microsoft.com/office/drawing/2014/main" id="{D5BE74E7-F240-4C78-9717-64A4598E4F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41" name="Rectángulo 40">
            <a:extLst>
              <a:ext uri="{FF2B5EF4-FFF2-40B4-BE49-F238E27FC236}">
                <a16:creationId xmlns:a16="http://schemas.microsoft.com/office/drawing/2014/main" id="{403237E2-1924-4BA2-BBA4-4565E81AD89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5828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6146"/>
                                        </p:tgtEl>
                                        <p:attrNameLst>
                                          <p:attrName>style.visibility</p:attrName>
                                        </p:attrNameLst>
                                      </p:cBhvr>
                                      <p:to>
                                        <p:strVal val="visible"/>
                                      </p:to>
                                    </p:set>
                                    <p:animEffect transition="in" filter="fade">
                                      <p:cBhvr>
                                        <p:cTn id="24" dur="500"/>
                                        <p:tgtEl>
                                          <p:spTgt spid="61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CD0886FD-50B9-4E9D-B0EA-5EEDED17828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a16="http://schemas.microsoft.com/office/drawing/2014/main" id="{215DF987-C7B6-4842-A6A9-B13C74518C7A}"/>
              </a:ext>
            </a:extLst>
          </p:cNvPr>
          <p:cNvSpPr>
            <a:spLocks noGrp="1"/>
          </p:cNvSpPr>
          <p:nvPr>
            <p:ph sz="quarter" idx="13"/>
          </p:nvPr>
        </p:nvSpPr>
        <p:spPr>
          <a:xfrm>
            <a:off x="2658009" y="1291274"/>
            <a:ext cx="7307923" cy="4382639"/>
          </a:xfrm>
        </p:spPr>
        <p:txBody>
          <a:bodyPr>
            <a:normAutofit/>
          </a:bodyPr>
          <a:lstStyle/>
          <a:p>
            <a:pPr marL="457200" indent="-457200">
              <a:lnSpc>
                <a:spcPct val="200000"/>
              </a:lnSpc>
              <a:buFont typeface="+mj-lt"/>
              <a:buAutoNum type="arabicPeriod"/>
            </a:pPr>
            <a:r>
              <a:rPr lang="es-ES" sz="2400" cap="none" dirty="0"/>
              <a:t>Actualización a ultimo paquete de datos de la EPA.</a:t>
            </a:r>
          </a:p>
        </p:txBody>
      </p:sp>
      <p:sp>
        <p:nvSpPr>
          <p:cNvPr id="19" name="Rectángulo 18">
            <a:extLst>
              <a:ext uri="{FF2B5EF4-FFF2-40B4-BE49-F238E27FC236}">
                <a16:creationId xmlns:a16="http://schemas.microsoft.com/office/drawing/2014/main" id="{737AC91C-A97C-4753-B578-E6FF7601A338}"/>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b="1" u="sng" dirty="0">
                <a:solidFill>
                  <a:srgbClr val="FD9101"/>
                </a:solidFill>
              </a:rPr>
              <a:t>Demostración</a:t>
            </a:r>
          </a:p>
          <a:p>
            <a:endParaRPr lang="es-ES" sz="1350" dirty="0"/>
          </a:p>
          <a:p>
            <a:r>
              <a:rPr lang="es-ES" sz="1350" u="sng" dirty="0"/>
              <a:t>Conclusiones</a:t>
            </a:r>
          </a:p>
        </p:txBody>
      </p:sp>
      <p:pic>
        <p:nvPicPr>
          <p:cNvPr id="21" name="Picture 2" descr="D:\workarea\epa_explorer\mem\logo\logo epa explorer final.png">
            <a:extLst>
              <a:ext uri="{FF2B5EF4-FFF2-40B4-BE49-F238E27FC236}">
                <a16:creationId xmlns:a16="http://schemas.microsoft.com/office/drawing/2014/main" id="{D38EB139-30F4-4D84-9262-E5C593FD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457200" indent="-457200">
              <a:lnSpc>
                <a:spcPct val="200000"/>
              </a:lnSpc>
              <a:buFont typeface="+mj-lt"/>
              <a:buAutoNum type="arabicPeriod"/>
            </a:pPr>
            <a:r>
              <a:rPr lang="es-ES" sz="2400" dirty="0"/>
              <a:t>Motivo del proyecto</a:t>
            </a:r>
          </a:p>
          <a:p>
            <a:pPr marL="457200" indent="-457200">
              <a:lnSpc>
                <a:spcPct val="200000"/>
              </a:lnSpc>
              <a:buFont typeface="+mj-lt"/>
              <a:buAutoNum type="arabicPeriod"/>
            </a:pPr>
            <a:r>
              <a:rPr lang="es-ES" sz="2400" dirty="0"/>
              <a:t>Planificación</a:t>
            </a:r>
          </a:p>
          <a:p>
            <a:pPr marL="457200" indent="-457200">
              <a:lnSpc>
                <a:spcPct val="200000"/>
              </a:lnSpc>
              <a:buFont typeface="+mj-lt"/>
              <a:buAutoNum type="arabicPeriod"/>
            </a:pPr>
            <a:r>
              <a:rPr lang="es-ES" sz="2400" dirty="0"/>
              <a:t>Desarrollo del proyecto</a:t>
            </a:r>
          </a:p>
          <a:p>
            <a:pPr marL="457200" indent="-457200">
              <a:lnSpc>
                <a:spcPct val="200000"/>
              </a:lnSpc>
              <a:buFont typeface="+mj-lt"/>
              <a:buAutoNum type="arabicPeriod"/>
            </a:pPr>
            <a:r>
              <a:rPr lang="es-ES" sz="2400" dirty="0"/>
              <a:t>Demostración</a:t>
            </a:r>
          </a:p>
          <a:p>
            <a:pPr marL="457200" indent="-457200">
              <a:lnSpc>
                <a:spcPct val="200000"/>
              </a:lnSpc>
              <a:buFont typeface="+mj-lt"/>
              <a:buAutoNum type="arabicPeriod"/>
            </a:pPr>
            <a:r>
              <a:rPr lang="es-ES" sz="2400" dirty="0"/>
              <a:t>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46848639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3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2E2760DD-3B8D-4095-8AD5-D39112B49DE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17"/>
            <a:ext cx="6782184" cy="2862322"/>
          </a:xfrm>
          <a:prstGeom prst="rect">
            <a:avLst/>
          </a:prstGeom>
        </p:spPr>
        <p:txBody>
          <a:bodyPr wrap="square">
            <a:spAutoFit/>
          </a:bodyPr>
          <a:lstStyle/>
          <a:p>
            <a:pPr marL="285750" indent="-285750">
              <a:spcBef>
                <a:spcPts val="1800"/>
              </a:spcBef>
              <a:buFontTx/>
              <a:buChar char="-"/>
            </a:pPr>
            <a:r>
              <a:rPr lang="es-ES" sz="2400" dirty="0"/>
              <a:t>Objetivos cumplidos</a:t>
            </a:r>
          </a:p>
          <a:p>
            <a:pPr marL="285750" indent="-285750">
              <a:spcBef>
                <a:spcPts val="1800"/>
              </a:spcBef>
              <a:buFontTx/>
              <a:buChar char="-"/>
            </a:pPr>
            <a:r>
              <a:rPr lang="es-ES" sz="2400" dirty="0"/>
              <a:t>Descubrimiento y exploración de R y Shiny</a:t>
            </a:r>
          </a:p>
          <a:p>
            <a:pPr marL="285750" indent="-285750">
              <a:spcBef>
                <a:spcPts val="1800"/>
              </a:spcBef>
              <a:buFontTx/>
              <a:buChar char="-"/>
            </a:pPr>
            <a:r>
              <a:rPr lang="es-ES" sz="2400" dirty="0"/>
              <a:t>Valor de la información</a:t>
            </a:r>
          </a:p>
          <a:p>
            <a:pPr marL="285750" indent="-285750">
              <a:spcBef>
                <a:spcPts val="1800"/>
              </a:spcBef>
              <a:buFontTx/>
              <a:buChar char="-"/>
            </a:pPr>
            <a:r>
              <a:rPr lang="es-ES" sz="2400" dirty="0"/>
              <a:t>Aplicabilidad en el ámbito profesional</a:t>
            </a:r>
          </a:p>
          <a:p>
            <a:pPr marL="285750" indent="-285750">
              <a:spcBef>
                <a:spcPts val="1800"/>
              </a:spcBef>
              <a:buFontTx/>
              <a:buChar char="-"/>
            </a:pPr>
            <a:r>
              <a:rPr lang="es-ES" sz="2400" dirty="0"/>
              <a:t>Satisfacción personal</a:t>
            </a:r>
          </a:p>
        </p:txBody>
      </p:sp>
      <p:sp>
        <p:nvSpPr>
          <p:cNvPr id="11" name="Rectángulo 10">
            <a:extLst>
              <a:ext uri="{FF2B5EF4-FFF2-40B4-BE49-F238E27FC236}">
                <a16:creationId xmlns:a16="http://schemas.microsoft.com/office/drawing/2014/main"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a16="http://schemas.microsoft.com/office/drawing/2014/main"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A7EA5563-284D-4B8B-9D79-6EB4408A0C3B}"/>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22" name="Picture 2" descr="D:\workarea\epa_explorer\mem\logo\logo epa explorer final.png">
            <a:extLst>
              <a:ext uri="{FF2B5EF4-FFF2-40B4-BE49-F238E27FC236}">
                <a16:creationId xmlns:a16="http://schemas.microsoft.com/office/drawing/2014/main" id="{EB64AB63-5832-4B37-B1A5-32DF3E98B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Ampliaciones Futuras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26"/>
            <a:ext cx="7264424" cy="2862322"/>
          </a:xfrm>
          <a:prstGeom prst="rect">
            <a:avLst/>
          </a:prstGeom>
        </p:spPr>
        <p:txBody>
          <a:bodyPr wrap="square">
            <a:spAutoFit/>
          </a:bodyPr>
          <a:lstStyle/>
          <a:p>
            <a:pPr marL="285750" indent="-285750">
              <a:spcBef>
                <a:spcPts val="1800"/>
              </a:spcBef>
              <a:buFontTx/>
              <a:buChar char="-"/>
            </a:pPr>
            <a:r>
              <a:rPr lang="es-ES" sz="2400" dirty="0"/>
              <a:t>Generalizar a otras fuentes de datos</a:t>
            </a:r>
          </a:p>
          <a:p>
            <a:pPr marL="285750" indent="-285750">
              <a:spcBef>
                <a:spcPts val="1800"/>
              </a:spcBef>
              <a:buFontTx/>
              <a:buChar char="-"/>
            </a:pPr>
            <a:r>
              <a:rPr lang="es-ES" sz="2400" dirty="0"/>
              <a:t>Inclusión de otros algoritmos de aprendizaje máquina</a:t>
            </a:r>
          </a:p>
          <a:p>
            <a:pPr marL="285750" indent="-285750">
              <a:spcBef>
                <a:spcPts val="1800"/>
              </a:spcBef>
              <a:buFontTx/>
              <a:buChar char="-"/>
            </a:pPr>
            <a:r>
              <a:rPr lang="es-ES" sz="2400" dirty="0"/>
              <a:t>Inclusión de más tipos de informes</a:t>
            </a:r>
          </a:p>
          <a:p>
            <a:pPr marL="285750" indent="-285750">
              <a:spcBef>
                <a:spcPts val="1800"/>
              </a:spcBef>
              <a:buFontTx/>
              <a:buChar char="-"/>
            </a:pPr>
            <a:r>
              <a:rPr lang="es-ES" sz="2400" dirty="0"/>
              <a:t>Sistema de gestión de usuarios</a:t>
            </a:r>
          </a:p>
          <a:p>
            <a:pPr marL="285750" indent="-285750">
              <a:spcBef>
                <a:spcPts val="1800"/>
              </a:spcBef>
              <a:buFontTx/>
              <a:buChar char="-"/>
            </a:pPr>
            <a:r>
              <a:rPr lang="es-ES" sz="2400" dirty="0"/>
              <a:t>Gestión de proceso en paralelo</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89A4FAF5-4621-42BD-81F0-1B644D0D9CC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22" name="Picture 2" descr="D:\workarea\epa_explorer\mem\logo\logo epa explorer final.png">
            <a:extLst>
              <a:ext uri="{FF2B5EF4-FFF2-40B4-BE49-F238E27FC236}">
                <a16:creationId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a16="http://schemas.microsoft.com/office/drawing/2014/main"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C2E23E2-0A07-49A8-90EB-2030ADE6E044}"/>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3877985"/>
          </a:xfrm>
          <a:prstGeom prst="rect">
            <a:avLst/>
          </a:prstGeom>
        </p:spPr>
        <p:txBody>
          <a:bodyPr wrap="square">
            <a:spAutoFit/>
          </a:bodyPr>
          <a:lstStyle/>
          <a:p>
            <a:pPr marL="285750" indent="-285750">
              <a:spcBef>
                <a:spcPts val="1800"/>
              </a:spcBef>
              <a:buFontTx/>
              <a:buChar char="-"/>
            </a:pPr>
            <a:r>
              <a:rPr lang="es-ES" sz="2400" dirty="0"/>
              <a:t>Aquí toca vender la moto. Seguir los datos para contar los requisitos funcionales. También meter algo de pruebas.</a:t>
            </a:r>
          </a:p>
          <a:p>
            <a:pPr marL="285750" indent="-285750">
              <a:spcBef>
                <a:spcPts val="1800"/>
              </a:spcBef>
              <a:buFontTx/>
              <a:buChar char="-"/>
            </a:pPr>
            <a:endParaRPr lang="es-ES" sz="2400" dirty="0"/>
          </a:p>
          <a:p>
            <a:pPr marL="285750" indent="-285750">
              <a:spcBef>
                <a:spcPts val="1800"/>
              </a:spcBef>
              <a:buFontTx/>
              <a:buChar char="-"/>
            </a:pPr>
            <a:r>
              <a:rPr lang="es-ES" sz="2400" dirty="0"/>
              <a:t>Aparte para la APP: Notas. Meter de alguna forma manual de usuario </a:t>
            </a:r>
            <a:r>
              <a:rPr lang="es-ES" sz="2400" dirty="0" err="1"/>
              <a:t>inapp</a:t>
            </a:r>
            <a:r>
              <a:rPr lang="es-ES" sz="2400" dirty="0"/>
              <a:t>. En el </a:t>
            </a:r>
            <a:r>
              <a:rPr lang="es-ES" sz="2400" dirty="0" err="1"/>
              <a:t>rmarkdown</a:t>
            </a:r>
            <a:r>
              <a:rPr lang="es-ES" sz="2400" dirty="0"/>
              <a:t> cambiar el texto por </a:t>
            </a:r>
            <a:r>
              <a:rPr lang="es-ES" sz="2400" dirty="0" err="1"/>
              <a:t>placeholder</a:t>
            </a:r>
            <a:r>
              <a:rPr lang="es-ES" sz="2400" dirty="0"/>
              <a:t> para hacer el </a:t>
            </a:r>
            <a:r>
              <a:rPr lang="es-ES" sz="2400" dirty="0" err="1"/>
              <a:t>analisis</a:t>
            </a:r>
            <a:r>
              <a:rPr lang="es-ES" sz="2400" dirty="0"/>
              <a:t>.</a:t>
            </a:r>
          </a:p>
          <a:p>
            <a:pPr marL="285750" indent="-285750">
              <a:spcBef>
                <a:spcPts val="1800"/>
              </a:spcBef>
              <a:buFontTx/>
              <a:buChar char="-"/>
            </a:pPr>
            <a:r>
              <a:rPr lang="es-ES" sz="2400" dirty="0" err="1"/>
              <a:t>Puff</a:t>
            </a:r>
            <a:r>
              <a:rPr lang="es-ES" sz="2400" dirty="0"/>
              <a:t> </a:t>
            </a:r>
            <a:r>
              <a:rPr lang="es-ES" sz="2400" dirty="0" err="1"/>
              <a:t>puff</a:t>
            </a:r>
            <a:endParaRPr lang="es-ES" sz="2400" dirty="0"/>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416005A7-6801-41A5-88AF-84E02ABC430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91171306-BC52-4BBF-90A4-84962304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54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a16="http://schemas.microsoft.com/office/drawing/2014/main"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a16="http://schemas.microsoft.com/office/drawing/2014/main"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a16="http://schemas.microsoft.com/office/drawing/2014/main"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a16="http://schemas.microsoft.com/office/drawing/2014/main"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8" name="Rectángulo 17">
            <a:extLst>
              <a:ext uri="{FF2B5EF4-FFF2-40B4-BE49-F238E27FC236}">
                <a16:creationId xmlns:a16="http://schemas.microsoft.com/office/drawing/2014/main"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a16="http://schemas.microsoft.com/office/drawing/2014/main"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a16="http://schemas.microsoft.com/office/drawing/2014/main"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a16="http://schemas.microsoft.com/office/drawing/2014/main"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a16="http://schemas.microsoft.com/office/drawing/2014/main"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5931FCED-9213-4C93-8909-30F31086D7E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a16="http://schemas.microsoft.com/office/drawing/2014/main"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a16="http://schemas.microsoft.com/office/drawing/2014/main"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6B3DE4C6-AA75-4120-AF7C-4559CF946ADC}"/>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b="1" dirty="0">
                <a:solidFill>
                  <a:srgbClr val="FD9101"/>
                </a:solidFill>
              </a:rPr>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874E07C0-6537-45BD-9ABB-6E441FF67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a16="http://schemas.microsoft.com/office/drawing/2014/main"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a16="http://schemas.microsoft.com/office/drawing/2014/main"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a16="http://schemas.microsoft.com/office/drawing/2014/main"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07927EC-F164-4815-8098-6B6BEFB7ECA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a16="http://schemas.microsoft.com/office/drawing/2014/main"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a16="http://schemas.microsoft.com/office/drawing/2014/main"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C2E3B61C-8414-412B-90CC-9B4B78C3EB1A}"/>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b="1" dirty="0">
                <a:solidFill>
                  <a:srgbClr val="FD9101"/>
                </a:solidFill>
              </a:rPr>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EB90D6DA-4616-4472-A13D-C7BF178B7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Motivación: Facilitar el acceso a la información.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2438400" y="1609997"/>
            <a:ext cx="8521700" cy="4324261"/>
          </a:xfrm>
          <a:prstGeom prst="rect">
            <a:avLst/>
          </a:prstGeom>
        </p:spPr>
        <p:txBody>
          <a:bodyPr wrap="square">
            <a:spAutoFit/>
          </a:bodyPr>
          <a:lstStyle/>
          <a:p>
            <a:pPr marL="285750" indent="-285750">
              <a:spcBef>
                <a:spcPts val="1800"/>
              </a:spcBef>
              <a:buFontTx/>
              <a:buChar char="-"/>
            </a:pPr>
            <a:r>
              <a:rPr lang="es-ES" sz="2400" dirty="0"/>
              <a:t>Desarrollo de una herramienta que sirva como soporte para:</a:t>
            </a:r>
          </a:p>
          <a:p>
            <a:pPr marL="742950" lvl="1" indent="-285750">
              <a:spcBef>
                <a:spcPts val="600"/>
              </a:spcBef>
              <a:buFont typeface="Arial" panose="020B0604020202020204" pitchFamily="34" charset="0"/>
              <a:buChar char="•"/>
            </a:pPr>
            <a:r>
              <a:rPr lang="es-ES" sz="2400" dirty="0"/>
              <a:t>Interpretar, almacenar, procesar y normalizar los datos</a:t>
            </a:r>
          </a:p>
          <a:p>
            <a:pPr marL="742950" lvl="1" indent="-285750">
              <a:spcBef>
                <a:spcPts val="600"/>
              </a:spcBef>
              <a:buFont typeface="Arial" panose="020B0604020202020204" pitchFamily="34" charset="0"/>
              <a:buChar char="•"/>
            </a:pPr>
            <a:r>
              <a:rPr lang="es-ES" sz="2400" dirty="0"/>
              <a:t>Análisis exploratorio sobre los datos recogidos</a:t>
            </a:r>
          </a:p>
          <a:p>
            <a:pPr marL="742950" lvl="1" indent="-285750">
              <a:spcBef>
                <a:spcPts val="600"/>
              </a:spcBef>
              <a:buFont typeface="Arial" panose="020B0604020202020204" pitchFamily="34" charset="0"/>
              <a:buChar char="•"/>
            </a:pPr>
            <a:r>
              <a:rPr lang="es-ES" sz="2400"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Generación de informes</a:t>
            </a:r>
          </a:p>
          <a:p>
            <a:pPr marL="285750" indent="-285750">
              <a:spcBef>
                <a:spcPts val="1800"/>
              </a:spcBef>
              <a:buFontTx/>
              <a:buChar char="-"/>
            </a:pPr>
            <a:r>
              <a:rPr lang="es-ES" sz="2400" dirty="0"/>
              <a:t>Base de datos actualizable</a:t>
            </a:r>
          </a:p>
          <a:p>
            <a:pPr marL="285750" indent="-285750">
              <a:spcBef>
                <a:spcPts val="1800"/>
              </a:spcBef>
              <a:buFontTx/>
              <a:buChar char="-"/>
            </a:pPr>
            <a:r>
              <a:rPr lang="es-ES" sz="2400" dirty="0"/>
              <a:t>Interfaz en entorno web: atractiva, visual y amigable.</a:t>
            </a:r>
          </a:p>
          <a:p>
            <a:pPr marL="285750" indent="-285750">
              <a:spcBef>
                <a:spcPts val="1800"/>
              </a:spcBef>
              <a:buFontTx/>
              <a:buChar char="-"/>
            </a:pPr>
            <a:endParaRPr lang="es-ES" dirty="0"/>
          </a:p>
        </p:txBody>
      </p:sp>
      <p:sp>
        <p:nvSpPr>
          <p:cNvPr id="21" name="Rectángulo 20">
            <a:extLst>
              <a:ext uri="{FF2B5EF4-FFF2-40B4-BE49-F238E27FC236}">
                <a16:creationId xmlns:a16="http://schemas.microsoft.com/office/drawing/2014/main" id="{20878F0A-FE90-49BC-8BAE-6D12D3D8818B}"/>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dirty="0"/>
              <a:t>EPA</a:t>
            </a:r>
          </a:p>
          <a:p>
            <a:pPr marL="108000" indent="-72000">
              <a:buFontTx/>
              <a:buChar char="-"/>
            </a:pPr>
            <a:r>
              <a:rPr lang="es-ES" sz="12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57978FC9-0EA5-44C4-95CE-139782C4EFFF}"/>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1" name="Imagen 10">
            <a:extLst>
              <a:ext uri="{FF2B5EF4-FFF2-40B4-BE49-F238E27FC236}">
                <a16:creationId xmlns:a16="http://schemas.microsoft.com/office/drawing/2014/main" id="{B3DA47E8-33AC-4F00-8C14-6F03F0C5C285}"/>
              </a:ext>
            </a:extLst>
          </p:cNvPr>
          <p:cNvPicPr>
            <a:picLocks noChangeAspect="1"/>
          </p:cNvPicPr>
          <p:nvPr/>
        </p:nvPicPr>
        <p:blipFill rotWithShape="1">
          <a:blip r:embed="rId3"/>
          <a:srcRect t="-2444" b="21327"/>
          <a:stretch/>
        </p:blipFill>
        <p:spPr>
          <a:xfrm>
            <a:off x="2743734" y="943812"/>
            <a:ext cx="8490301" cy="4737798"/>
          </a:xfrm>
          <a:prstGeom prst="rect">
            <a:avLst/>
          </a:prstGeom>
        </p:spPr>
      </p:pic>
      <p:sp>
        <p:nvSpPr>
          <p:cNvPr id="10" name="Rectángulo 9">
            <a:extLst>
              <a:ext uri="{FF2B5EF4-FFF2-40B4-BE49-F238E27FC236}">
                <a16:creationId xmlns:a16="http://schemas.microsoft.com/office/drawing/2014/main"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21">
            <a:extLst>
              <a:ext uri="{FF2B5EF4-FFF2-40B4-BE49-F238E27FC236}">
                <a16:creationId xmlns:a16="http://schemas.microsoft.com/office/drawing/2014/main" id="{7ECD0DA8-41F5-44A5-AA14-CCD8F90EAC8F}"/>
              </a:ext>
            </a:extLst>
          </p:cNvPr>
          <p:cNvSpPr/>
          <p:nvPr/>
        </p:nvSpPr>
        <p:spPr>
          <a:xfrm>
            <a:off x="0" y="927101"/>
            <a:ext cx="1887252"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dirty="0"/>
              <a:t>EPA</a:t>
            </a:r>
          </a:p>
          <a:p>
            <a:pPr marL="108000" indent="-72000">
              <a:buFontTx/>
              <a:buChar char="-"/>
            </a:pPr>
            <a:r>
              <a:rPr lang="es-ES" sz="12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a16="http://schemas.microsoft.com/office/drawing/2014/main" id="{AC2300B1-BB38-4D34-87C5-707D216ED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D6CF92E1-AF5A-4F62-A3FA-205FFD00D9B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3" name="Imagen 2">
            <a:extLst>
              <a:ext uri="{FF2B5EF4-FFF2-40B4-BE49-F238E27FC236}">
                <a16:creationId xmlns:a16="http://schemas.microsoft.com/office/drawing/2014/main" id="{F4577A6F-2E79-4E7B-B255-1BFED77A8714}"/>
              </a:ext>
            </a:extLst>
          </p:cNvPr>
          <p:cNvPicPr>
            <a:picLocks noChangeAspect="1"/>
          </p:cNvPicPr>
          <p:nvPr/>
        </p:nvPicPr>
        <p:blipFill rotWithShape="1">
          <a:blip r:embed="rId3"/>
          <a:srcRect b="31129"/>
          <a:stretch/>
        </p:blipFill>
        <p:spPr>
          <a:xfrm>
            <a:off x="3449748" y="1234213"/>
            <a:ext cx="7035259" cy="4547501"/>
          </a:xfrm>
          <a:prstGeom prst="rect">
            <a:avLst/>
          </a:prstGeom>
        </p:spPr>
      </p:pic>
      <p:sp>
        <p:nvSpPr>
          <p:cNvPr id="10" name="Rectángulo 9">
            <a:extLst>
              <a:ext uri="{FF2B5EF4-FFF2-40B4-BE49-F238E27FC236}">
                <a16:creationId xmlns:a16="http://schemas.microsoft.com/office/drawing/2014/main"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a16="http://schemas.microsoft.com/office/drawing/2014/main"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1" name="Rectángulo 20">
            <a:extLst>
              <a:ext uri="{FF2B5EF4-FFF2-40B4-BE49-F238E27FC236}">
                <a16:creationId xmlns:a16="http://schemas.microsoft.com/office/drawing/2014/main" id="{949AF706-D96D-4BF4-AB1B-5038661A2C3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dirty="0"/>
              <a:t>EPA</a:t>
            </a:r>
          </a:p>
          <a:p>
            <a:pPr marL="108000" indent="-72000">
              <a:buFontTx/>
              <a:buChar char="-"/>
            </a:pPr>
            <a:r>
              <a:rPr lang="es-ES" sz="12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id="{69595DE9-3586-4AE8-9FE9-30EE51D42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979716-BB6B-4225-849C-BBCF6D95E2B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Metodología de desarrollo</a:t>
            </a:r>
          </a:p>
        </p:txBody>
      </p:sp>
      <p:pic>
        <p:nvPicPr>
          <p:cNvPr id="12" name="Imagen 11" descr="http://3.bp.blogspot.com/-ODVA-vjGrKU/VCD0aPHTrlI/AAAAAAAAAF8/cQ6kgjSO8Xc/s1600/Modelo%2BIterativo.png">
            <a:extLst>
              <a:ext uri="{FF2B5EF4-FFF2-40B4-BE49-F238E27FC236}">
                <a16:creationId xmlns:a16="http://schemas.microsoft.com/office/drawing/2014/main"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a16="http://schemas.microsoft.com/office/drawing/2014/main"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BEBB56AF-A0A9-44C6-A03C-6127F786749B}"/>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b="1" dirty="0">
                <a:solidFill>
                  <a:srgbClr val="FD9101"/>
                </a:solidFill>
              </a:rPr>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70A6C5A1-5496-479B-B765-9A48563CA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8E070362-FF56-4DEE-A259-484E5C1C6F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5" name="Imagen 14">
            <a:extLst>
              <a:ext uri="{FF2B5EF4-FFF2-40B4-BE49-F238E27FC236}">
                <a16:creationId xmlns:a16="http://schemas.microsoft.com/office/drawing/2014/main" id="{2EF9A8BF-3178-4296-ACD8-4DE4B9A3F0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7195" y="1265336"/>
            <a:ext cx="6694866" cy="4431477"/>
          </a:xfrm>
          <a:prstGeom prst="rect">
            <a:avLst/>
          </a:prstGeom>
          <a:noFill/>
          <a:ln>
            <a:noFill/>
          </a:ln>
        </p:spPr>
      </p:pic>
      <p:sp>
        <p:nvSpPr>
          <p:cNvPr id="10" name="Rectángulo 9">
            <a:extLst>
              <a:ext uri="{FF2B5EF4-FFF2-40B4-BE49-F238E27FC236}">
                <a16:creationId xmlns:a16="http://schemas.microsoft.com/office/drawing/2014/main"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235394A8-7844-4EC3-9194-3553A9D21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24095E69-3816-4D95-AA39-92E9652A65A4}"/>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b="1" dirty="0">
                <a:solidFill>
                  <a:srgbClr val="FD9101"/>
                </a:solidFill>
              </a:rPr>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235AD57F-9787-42F2-8FE5-1A351F2184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13734</TotalTime>
  <Words>3292</Words>
  <Application>Microsoft Office PowerPoint</Application>
  <PresentationFormat>Panorámica</PresentationFormat>
  <Paragraphs>823</Paragraphs>
  <Slides>31</Slides>
  <Notes>31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Arial</vt:lpstr>
      <vt:lpstr>Calibri</vt:lpstr>
      <vt:lpstr>Cambria</vt:lpstr>
      <vt:lpstr>Courier New</vt:lpstr>
      <vt:lpstr>Tw Cen MT</vt:lpstr>
      <vt:lpstr>URWPalladioL-Bold</vt:lpstr>
      <vt:lpstr>Gota</vt:lpstr>
      <vt:lpstr>Software de preparación, procesado y análisis de datos de la EPA</vt:lpstr>
      <vt:lpstr>Contenidos</vt:lpstr>
      <vt:lpstr>Encuesta de población activa</vt:lpstr>
      <vt:lpstr>Encuesta de población activa</vt:lpstr>
      <vt:lpstr>Objetivos</vt:lpstr>
      <vt:lpstr>Encuesta de población activa</vt:lpstr>
      <vt:lpstr>Encuesta de población activa</vt:lpstr>
      <vt:lpstr>Metodología de desarrollo</vt:lpstr>
      <vt:lpstr>ETAPAS DE DESARROLLO</vt:lpstr>
      <vt:lpstr>PRESUPUESTO</vt:lpstr>
      <vt:lpstr>TECNOLOGIAS UTILIZADAS</vt:lpstr>
      <vt:lpstr>SHINY - Cliente-Servidor</vt:lpstr>
      <vt:lpstr>SHINY - Cliente-Servidor</vt:lpstr>
      <vt:lpstr>DESCRIPCION Funcional</vt:lpstr>
      <vt:lpstr>DESCRIPCION Funcional</vt:lpstr>
      <vt:lpstr>DESCRIPCION Funcional</vt:lpstr>
      <vt:lpstr>DESCRIPCION Funcional</vt:lpstr>
      <vt:lpstr>DESCRIPCION Funcional</vt:lpstr>
      <vt:lpstr>Demostración - Guion</vt:lpstr>
      <vt:lpstr>Presentación de PowerPoint</vt:lpstr>
      <vt:lpstr>Presentación de PowerPoint</vt:lpstr>
      <vt:lpstr>Software de preparación, procesado y análisis de datos de la EPA</vt:lpstr>
      <vt:lpstr>BACKUPS</vt:lpstr>
      <vt:lpstr>DESARROLLO</vt:lpstr>
      <vt:lpstr>Encuesta de población activa</vt:lpstr>
      <vt:lpstr>INTERFAZ VISUAL</vt:lpstr>
      <vt:lpstr>Shiny - ESTRUCTURA</vt:lpstr>
      <vt:lpstr>INTERFAZ VISUAL</vt:lpstr>
      <vt:lpstr>ETAPAS DE DESARROLLO</vt:lpstr>
      <vt:lpstr>SHINY - Cliente-Servidor</vt:lpstr>
      <vt:lpstr>SHINY - GESTION DE SESIONES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Pepiyo Sauco</cp:lastModifiedBy>
  <cp:revision>865</cp:revision>
  <dcterms:created xsi:type="dcterms:W3CDTF">2017-03-06T15:44:40Z</dcterms:created>
  <dcterms:modified xsi:type="dcterms:W3CDTF">2017-09-28T16:03:20Z</dcterms:modified>
</cp:coreProperties>
</file>