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94" r:id="rId3"/>
    <p:sldId id="397" r:id="rId4"/>
    <p:sldId id="398" r:id="rId5"/>
    <p:sldId id="399" r:id="rId6"/>
    <p:sldId id="400" r:id="rId7"/>
    <p:sldId id="404" r:id="rId8"/>
    <p:sldId id="405" r:id="rId9"/>
    <p:sldId id="406" r:id="rId10"/>
    <p:sldId id="407" r:id="rId11"/>
    <p:sldId id="402" r:id="rId12"/>
    <p:sldId id="403" r:id="rId13"/>
    <p:sldId id="410" r:id="rId14"/>
    <p:sldId id="408" r:id="rId15"/>
    <p:sldId id="409" r:id="rId16"/>
    <p:sldId id="411" r:id="rId17"/>
    <p:sldId id="412" r:id="rId18"/>
    <p:sldId id="388" r:id="rId19"/>
    <p:sldId id="389" r:id="rId20"/>
    <p:sldId id="396" r:id="rId21"/>
    <p:sldId id="347" r:id="rId22"/>
    <p:sldId id="413" r:id="rId23"/>
    <p:sldId id="40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 Abujas Pereira" initials="JAP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101"/>
    <a:srgbClr val="FF0000"/>
    <a:srgbClr val="698CB8"/>
    <a:srgbClr val="CFE2F3"/>
    <a:srgbClr val="8FAADC"/>
    <a:srgbClr val="B3D7C2"/>
    <a:srgbClr val="4B6990"/>
    <a:srgbClr val="E3CBF1"/>
    <a:srgbClr val="B27E2F"/>
    <a:srgbClr val="46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1265" autoAdjust="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DD168-CD50-4286-8441-9D660E02632E}" type="datetimeFigureOut">
              <a:rPr lang="es-ES" smtClean="0"/>
              <a:t>26/08/2017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C5C1-3E8B-4426-8A0F-8B208CBF28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75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5892-479F-4DA1-837F-2BFA7E37E9AD}" type="datetimeFigureOut">
              <a:rPr lang="es-ES" smtClean="0"/>
              <a:t>26/08/2017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DEB7-51E0-4F37-900C-D21B59A587A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99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20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02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15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46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3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53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010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69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75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137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s-ES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406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71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132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91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769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85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85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33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293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BDEB7-51E0-4F37-900C-D21B59A587A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8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441992B6-5BC8-4241-B7F3-84F495F388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8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E8B4B0D-F577-46D5-B6B6-BD27BF6627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D9B26090-A1A8-42AD-9ED0-BF0E97C32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E8536D0-0F83-4757-B76B-3EE2C0B5F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40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40B3E1A-D063-4AD3-9980-4AB8EA307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E8C58D2D-F7AD-4EC7-8533-B7CECCF716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2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C024B20-D830-41A8-988A-E984447AD3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3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9CE3720F-53C6-4921-BF58-3BCFF306D3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1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A73EFB0-F51E-41D6-9145-AE149E2B90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roplets-SD-Content-R1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0E10038-2CF3-4FF5-8682-C17A89AA1A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72ADD091-815A-4BC7-90A2-C9D86A791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C9BB570-86FA-4063-B3A6-969EE42C6A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3A303272-2069-4078-A639-33393971C2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1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E07CC88-6314-4A57-B2F2-09F24A64B2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1AF750FB-8E11-4908-AF3E-67621958E2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FC5AFF2A-F8C9-4317-AA68-8BFDD8A176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58393BE8-D7F5-45AF-8C65-5638419D94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4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2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28000"/>
                <a:lumOff val="72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551" y="1300786"/>
            <a:ext cx="7661190" cy="2509213"/>
          </a:xfrm>
        </p:spPr>
        <p:txBody>
          <a:bodyPr>
            <a:normAutofit/>
          </a:bodyPr>
          <a:lstStyle/>
          <a:p>
            <a:r>
              <a:rPr lang="es-ES" dirty="0"/>
              <a:t>Software de preparación, procesado y análisis de datos de la EPA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Carrera</a:t>
            </a:r>
          </a:p>
        </p:txBody>
      </p:sp>
      <p:pic>
        <p:nvPicPr>
          <p:cNvPr id="1030" name="Picture 6" descr="Resultado de imagen de universidad de cád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876" y="102777"/>
            <a:ext cx="875976" cy="112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2914208" y="4421171"/>
            <a:ext cx="3315583" cy="301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José Saúco Delgado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719150C-A15C-468E-9E6D-794A35485442}"/>
              </a:ext>
            </a:extLst>
          </p:cNvPr>
          <p:cNvSpPr txBox="1">
            <a:spLocks/>
          </p:cNvSpPr>
          <p:nvPr/>
        </p:nvSpPr>
        <p:spPr>
          <a:xfrm>
            <a:off x="5731497" y="5780986"/>
            <a:ext cx="3239088" cy="93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tx1">
                    <a:lumMod val="95000"/>
                  </a:schemeClr>
                </a:solidFill>
              </a:rPr>
              <a:t>Directores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Dña. Elisa Guerrero Vázquez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Don Andrés Yáñez Escolano</a:t>
            </a:r>
          </a:p>
        </p:txBody>
      </p:sp>
    </p:spTree>
    <p:extLst>
      <p:ext uri="{BB962C8B-B14F-4D97-AF65-F5344CB8AC3E}">
        <p14:creationId xmlns:p14="http://schemas.microsoft.com/office/powerpoint/2010/main" val="405896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PRESUPUESTO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024CE8E-A5EA-4441-BAEC-7F1EDF935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198"/>
              </p:ext>
            </p:extLst>
          </p:nvPr>
        </p:nvGraphicFramePr>
        <p:xfrm>
          <a:off x="2664450" y="1917287"/>
          <a:ext cx="5557838" cy="225425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081338">
                  <a:extLst>
                    <a:ext uri="{9D8B030D-6E8A-4147-A177-3AD203B41FA5}">
                      <a16:colId xmlns:a16="http://schemas.microsoft.com/office/drawing/2014/main" val="37564441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661221149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Tareas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Coste estimado (euros)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73530"/>
                  </a:ext>
                </a:extLst>
              </a:tr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Análisis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984,10 €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906051"/>
                  </a:ext>
                </a:extLst>
              </a:tr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Codificación, diseño y pruebas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4.934,3 €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078724"/>
                  </a:ext>
                </a:extLst>
              </a:tr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Infraestructura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1.200 €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863154"/>
                  </a:ext>
                </a:extLst>
              </a:tr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Gastos indirectos (10% total)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591,84 €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298459"/>
                  </a:ext>
                </a:extLst>
              </a:tr>
              <a:tr h="37570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Total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7.710,24 €</a:t>
                      </a:r>
                      <a:endParaRPr lang="es-ES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URWPalladioL-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2607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7C4E3979-45F1-4B47-B3AC-146ED0628CF0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794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SHINY - Cliente-Servidor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B9F62473-4127-4BAF-9D44-D9A2457C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64" y="2040890"/>
            <a:ext cx="6271316" cy="2048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DE621C9-E702-4E6F-BFB8-937B9652BD9D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011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SHINY - GESTION DE SESIONES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5ECB09B-88E8-45E0-9950-212B0D5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31" y="1295400"/>
            <a:ext cx="6632476" cy="41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B5DDB07-231B-41BA-B3DF-5DA85D718A5F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996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1" name="Imagen 10" descr="http://littleactuary.github.io/images/shiny_structure.png">
            <a:extLst>
              <a:ext uri="{FF2B5EF4-FFF2-40B4-BE49-F238E27FC236}">
                <a16:creationId xmlns:a16="http://schemas.microsoft.com/office/drawing/2014/main" id="{5966AF96-0FAB-41B4-83B8-FE9261E2A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66" y="1691761"/>
            <a:ext cx="7106637" cy="3578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F65F59-F259-4B5D-9A76-51A6629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Shiny - ESTRUCTURA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AC28A9C-6E39-433C-8C55-51C8DDB69B9C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228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INTERFAZ VISUAL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0289454-8DE3-4A97-B3F3-02F0874C1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01" y="2050158"/>
            <a:ext cx="6807943" cy="189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5E83367-7C7B-4F54-9C68-35A0C1320A2E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105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INTERFAZ VISUAL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EB66C198-C161-4BB0-A7CE-87037EABF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68" y="988280"/>
            <a:ext cx="6266604" cy="494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95C38C1-0531-4C59-B723-DEEDDFF82CCD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024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TECNOLOGIAS UTILIZADAS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90E585D4-0ACA-4D12-857C-2F7C50F9EFCE}"/>
              </a:ext>
            </a:extLst>
          </p:cNvPr>
          <p:cNvSpPr/>
          <p:nvPr/>
        </p:nvSpPr>
        <p:spPr>
          <a:xfrm>
            <a:off x="3772740" y="1086523"/>
            <a:ext cx="509706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1800"/>
              </a:spcBef>
            </a:pPr>
            <a:r>
              <a:rPr lang="es-ES" dirty="0"/>
              <a:t>Lenguaje de programación para análisis estadístico</a:t>
            </a:r>
          </a:p>
          <a:p>
            <a:pPr>
              <a:lnSpc>
                <a:spcPct val="250000"/>
              </a:lnSpc>
              <a:spcBef>
                <a:spcPts val="1800"/>
              </a:spcBef>
            </a:pPr>
            <a:r>
              <a:rPr lang="es-ES" dirty="0"/>
              <a:t>Varios paquetes extensiones del Lenguaje R</a:t>
            </a:r>
          </a:p>
          <a:p>
            <a:pPr>
              <a:lnSpc>
                <a:spcPct val="250000"/>
              </a:lnSpc>
              <a:spcBef>
                <a:spcPts val="1800"/>
              </a:spcBef>
            </a:pPr>
            <a:r>
              <a:rPr lang="es-ES" dirty="0"/>
              <a:t>Entorno de desarrollo diseñado para su uso con R</a:t>
            </a:r>
          </a:p>
          <a:p>
            <a:pPr>
              <a:lnSpc>
                <a:spcPct val="250000"/>
              </a:lnSpc>
              <a:spcBef>
                <a:spcPts val="1800"/>
              </a:spcBef>
            </a:pPr>
            <a:r>
              <a:rPr lang="es-ES" dirty="0"/>
              <a:t>Sistema de gestión de base de datos</a:t>
            </a:r>
          </a:p>
          <a:p>
            <a:pPr>
              <a:lnSpc>
                <a:spcPct val="250000"/>
              </a:lnSpc>
              <a:spcBef>
                <a:spcPts val="1800"/>
              </a:spcBef>
            </a:pPr>
            <a:r>
              <a:rPr lang="es-ES" dirty="0"/>
              <a:t>Sistema de control de configuración</a:t>
            </a:r>
          </a:p>
        </p:txBody>
      </p:sp>
      <p:pic>
        <p:nvPicPr>
          <p:cNvPr id="2050" name="Picture 2" descr="Resultado de imagen de r language icon">
            <a:extLst>
              <a:ext uri="{FF2B5EF4-FFF2-40B4-BE49-F238E27FC236}">
                <a16:creationId xmlns:a16="http://schemas.microsoft.com/office/drawing/2014/main" id="{A55B891A-D116-49AA-BC7C-9FC51A9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35" y="1300197"/>
            <a:ext cx="687223" cy="5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r studio">
            <a:extLst>
              <a:ext uri="{FF2B5EF4-FFF2-40B4-BE49-F238E27FC236}">
                <a16:creationId xmlns:a16="http://schemas.microsoft.com/office/drawing/2014/main" id="{F1B8E7B7-00F1-41C1-AF84-689E1DFD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41" y="3179167"/>
            <a:ext cx="1330325" cy="4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qlite">
            <a:extLst>
              <a:ext uri="{FF2B5EF4-FFF2-40B4-BE49-F238E27FC236}">
                <a16:creationId xmlns:a16="http://schemas.microsoft.com/office/drawing/2014/main" id="{C31BD88C-AD1D-4E1F-989E-248B7359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8" y="4052400"/>
            <a:ext cx="1120970" cy="53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git">
            <a:extLst>
              <a:ext uri="{FF2B5EF4-FFF2-40B4-BE49-F238E27FC236}">
                <a16:creationId xmlns:a16="http://schemas.microsoft.com/office/drawing/2014/main" id="{8DD8B382-A625-4A72-B51E-75F6A38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49" y="5010368"/>
            <a:ext cx="951457" cy="3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\\debora-pc\Mis videos de juegos\r-packages new.png">
            <a:extLst>
              <a:ext uri="{FF2B5EF4-FFF2-40B4-BE49-F238E27FC236}">
                <a16:creationId xmlns:a16="http://schemas.microsoft.com/office/drawing/2014/main" id="{BEA8242B-153E-446C-BA6B-8D8536E9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01" y="2080616"/>
            <a:ext cx="1335305" cy="88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077476AE-B034-4A64-B1EF-DBBCC0D6ABCE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89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DEMOSTRACIÓN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2BFB1097-2BFE-4AB3-97A8-EA29B202634C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5639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6BDCEEE-1383-41DE-8109-024FFC9938E2}"/>
              </a:ext>
            </a:extLst>
          </p:cNvPr>
          <p:cNvSpPr txBox="1">
            <a:spLocks/>
          </p:cNvSpPr>
          <p:nvPr/>
        </p:nvSpPr>
        <p:spPr>
          <a:xfrm>
            <a:off x="2033195" y="198971"/>
            <a:ext cx="6820349" cy="8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Objetivos Cumplidos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1F964E8-0B08-401C-B36A-F23414B10A0A}"/>
              </a:ext>
            </a:extLst>
          </p:cNvPr>
          <p:cNvSpPr/>
          <p:nvPr/>
        </p:nvSpPr>
        <p:spPr>
          <a:xfrm>
            <a:off x="2300324" y="1671845"/>
            <a:ext cx="655322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Soporte al análisis de datos sobre los datos extraídos de la EPA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Incluir ciertas capacidades de minería de datos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Interfaz realmente simple de usar y manipular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Adicionalmente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Generación de informes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Actualización automática de los datos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B8807FD-6FCA-40FE-A59F-8560C7394E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18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5F03993A-1B43-46F7-B2D0-5E9A6425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1C1A5DD-4254-4BE6-8C76-FB23516BEF4A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360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6BDCEEE-1383-41DE-8109-024FFC9938E2}"/>
              </a:ext>
            </a:extLst>
          </p:cNvPr>
          <p:cNvSpPr txBox="1">
            <a:spLocks/>
          </p:cNvSpPr>
          <p:nvPr/>
        </p:nvSpPr>
        <p:spPr>
          <a:xfrm>
            <a:off x="2033195" y="198971"/>
            <a:ext cx="6820349" cy="8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Ampliaciones Futuras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5FAE631-960C-4000-926E-688120063C9D}"/>
              </a:ext>
            </a:extLst>
          </p:cNvPr>
          <p:cNvSpPr/>
          <p:nvPr/>
        </p:nvSpPr>
        <p:spPr>
          <a:xfrm>
            <a:off x="2071360" y="1857517"/>
            <a:ext cx="67821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Generalizar a otras fuentes de datos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Inclusión de otros algoritmos de aprendizaje máquina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Inclusión de más tipos de informes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Sistema de gestión de usuarios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Gestión de proceso en paralelo</a:t>
            </a:r>
            <a:endParaRPr lang="es-ES" u="sng" dirty="0"/>
          </a:p>
        </p:txBody>
      </p: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380DF088-902D-4B60-995B-B2880ECD61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19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49" name="Picture 6" descr="Resultado de imagen de universidad de cádiz">
            <a:extLst>
              <a:ext uri="{FF2B5EF4-FFF2-40B4-BE49-F238E27FC236}">
                <a16:creationId xmlns:a16="http://schemas.microsoft.com/office/drawing/2014/main" id="{743B702B-8C43-4E51-9719-AB2C6B94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18B6496-E79C-46AD-82E4-FB33D58EEAB1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120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438828" y="1332361"/>
            <a:ext cx="5704712" cy="43826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Motivo del proyecto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Planificación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Desarrollo del proyecto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Demostración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57904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B42F3719-3AF8-400E-8893-4B1A0E48646E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3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6BDCEEE-1383-41DE-8109-024FFC9938E2}"/>
              </a:ext>
            </a:extLst>
          </p:cNvPr>
          <p:cNvSpPr txBox="1">
            <a:spLocks/>
          </p:cNvSpPr>
          <p:nvPr/>
        </p:nvSpPr>
        <p:spPr>
          <a:xfrm>
            <a:off x="2033195" y="198971"/>
            <a:ext cx="6820349" cy="8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Valoración Personal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5FAE631-960C-4000-926E-688120063C9D}"/>
              </a:ext>
            </a:extLst>
          </p:cNvPr>
          <p:cNvSpPr/>
          <p:nvPr/>
        </p:nvSpPr>
        <p:spPr>
          <a:xfrm>
            <a:off x="2071360" y="1857517"/>
            <a:ext cx="67821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Descubrimiento y exploración de R y Shiny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Valor de la información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Aplicabilidad en el ámbito profesional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Satisfacción personal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67B3C9C-1E3A-4BF3-92E6-03581FDF31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3" name="Picture 6" descr="Resultado de imagen de universidad de cádiz">
            <a:extLst>
              <a:ext uri="{FF2B5EF4-FFF2-40B4-BE49-F238E27FC236}">
                <a16:creationId xmlns:a16="http://schemas.microsoft.com/office/drawing/2014/main" id="{FCFBA284-135C-4B8B-8ABF-3AF79314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4A9BC9D-CD71-4441-BA20-603102C19671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771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3600" y="1300786"/>
            <a:ext cx="7309013" cy="2509213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de preparación, procesado y análisis de datos de la EPA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Carrera</a:t>
            </a:r>
          </a:p>
        </p:txBody>
      </p:sp>
      <p:pic>
        <p:nvPicPr>
          <p:cNvPr id="1030" name="Picture 6" descr="Resultado de imagen de universidad de cád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3" y="-15213"/>
            <a:ext cx="1098387" cy="14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71649" y="5397500"/>
            <a:ext cx="6858000" cy="93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Elisa Guerrero Vázquez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Andrés Yáñez Escolano</a:t>
            </a:r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José Saúco Delgado</a:t>
            </a:r>
          </a:p>
        </p:txBody>
      </p:sp>
    </p:spTree>
    <p:extLst>
      <p:ext uri="{BB962C8B-B14F-4D97-AF65-F5344CB8AC3E}">
        <p14:creationId xmlns:p14="http://schemas.microsoft.com/office/powerpoint/2010/main" val="9194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3600" y="1300786"/>
            <a:ext cx="7309013" cy="2509213"/>
          </a:xfrm>
        </p:spPr>
        <p:txBody>
          <a:bodyPr>
            <a:normAutofit/>
          </a:bodyPr>
          <a:lstStyle/>
          <a:p>
            <a:r>
              <a:rPr lang="es-E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29804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/>
          <a:lstStyle/>
          <a:p>
            <a:r>
              <a:rPr lang="es-ES" dirty="0"/>
              <a:t>Encuesta de población activa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http://4.bp.blogspot.com/-CvXxYE7_JsA/UuKqs_M7JDI/AAAAAAAAe6A/VICe26G_2tA/s1600/cuela_EDICRT20140123_0001_3.jpg">
            <a:extLst>
              <a:ext uri="{FF2B5EF4-FFF2-40B4-BE49-F238E27FC236}">
                <a16:creationId xmlns:a16="http://schemas.microsoft.com/office/drawing/2014/main" id="{59FED557-1645-4D56-B8D2-3FF938F3C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94" y="1487804"/>
            <a:ext cx="6774413" cy="38340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ABF5660-1AE0-4327-9C42-42FCF338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00103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23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/>
          <a:lstStyle/>
          <a:p>
            <a:r>
              <a:rPr lang="es-ES" dirty="0"/>
              <a:t>Encuesta de población activa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Evolución de los datos de las últimas Encuestas de Población Activa del INE">
            <a:extLst>
              <a:ext uri="{FF2B5EF4-FFF2-40B4-BE49-F238E27FC236}">
                <a16:creationId xmlns:a16="http://schemas.microsoft.com/office/drawing/2014/main" id="{CA917D79-4190-4E71-BA5C-F083702B4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83" y="1333949"/>
            <a:ext cx="6406971" cy="40859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74F86EB-DDDE-4CB0-955C-B9D48D319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94412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464367F7-B795-42E9-A327-B243AE66B920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b="1" u="sng" dirty="0">
                <a:solidFill>
                  <a:srgbClr val="FD910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56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/>
          <a:lstStyle/>
          <a:p>
            <a:r>
              <a:rPr lang="es-ES" dirty="0"/>
              <a:t>Encuesta de población activa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DA47E8-33AC-4F00-8C14-6F03F0C5C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787" y="1289595"/>
            <a:ext cx="6499469" cy="4471125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2D191C93-2BC9-4F33-B45E-9C2C1E47A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94412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F28EF12E-E462-47A3-9D73-B163061DFE02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b="1" u="sng" dirty="0">
                <a:solidFill>
                  <a:srgbClr val="FD910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4547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/>
          <a:lstStyle/>
          <a:p>
            <a:r>
              <a:rPr lang="es-ES" dirty="0"/>
              <a:t>Encuesta de población activa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D62F2C1-8F2C-4AAC-87F1-9BC8B3E74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92" y="1322450"/>
            <a:ext cx="6486311" cy="4281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94412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9419AB2E-A6C3-4895-8CE5-AAE330A889BB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b="1" u="sng" dirty="0">
                <a:solidFill>
                  <a:srgbClr val="FD910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778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74242C8-7D53-4777-BAFD-D39AE36DB37A}"/>
              </a:ext>
            </a:extLst>
          </p:cNvPr>
          <p:cNvSpPr/>
          <p:nvPr/>
        </p:nvSpPr>
        <p:spPr>
          <a:xfrm>
            <a:off x="2300324" y="993753"/>
            <a:ext cx="655322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Desarrollo de una herramienta que sirva como soporte para: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Interpretar, almacenar, procesar y normalizar los datos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Análisis exploratorio sobre los datos recogidos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Aplicación de técnicas de aprendizaje computacional no supervisado, como clustering o reglas de asociación.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Generación de informes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Base de datos actualizable con la información trimestral de cada ejercicio, obtenida del repositorio oficial de la EPA.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Interfaz de usuario debe ser atractiva, visual y amigable.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ES" dirty="0"/>
              <a:t>Basada en un entorno web.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endParaRPr lang="es-ES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6D69B2C-ED84-48B5-A589-912D8FDB6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94412"/>
              </p:ext>
            </p:extLst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3F02F676-49E4-4567-AC9D-748E6ECE744C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b="1" u="sng" dirty="0">
                <a:solidFill>
                  <a:srgbClr val="FD910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u="sng" dirty="0"/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145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Metodología de desarrollo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2" name="Imagen 11" descr="http://3.bp.blogspot.com/-ODVA-vjGrKU/VCD0aPHTrlI/AAAAAAAAAF8/cQ6kgjSO8Xc/s1600/Modelo%2BIterativo.png">
            <a:extLst>
              <a:ext uri="{FF2B5EF4-FFF2-40B4-BE49-F238E27FC236}">
                <a16:creationId xmlns:a16="http://schemas.microsoft.com/office/drawing/2014/main" id="{B70E04E2-3808-41D5-8434-113EE5C7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6" y="1866489"/>
            <a:ext cx="6892786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3BA2C1E-E4D4-4C69-8114-DA8B8E2CF831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745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ETAPAS DE DESARROLLO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2EF9A8BF-3178-4296-ACD8-4DE4B9A3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95" y="1265327"/>
            <a:ext cx="6694866" cy="443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E445EF6-B4BE-4692-9D2C-6CC51D898914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827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3195" y="198971"/>
            <a:ext cx="6820349" cy="887552"/>
          </a:xfrm>
        </p:spPr>
        <p:txBody>
          <a:bodyPr>
            <a:normAutofit/>
          </a:bodyPr>
          <a:lstStyle/>
          <a:p>
            <a:r>
              <a:rPr lang="es-ES" dirty="0"/>
              <a:t>ETAPAS DE DESARROLLO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785769" cy="6088828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0" y="6088828"/>
            <a:ext cx="9144000" cy="769172"/>
          </a:xfrm>
          <a:prstGeom prst="rect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4" name="Picture 6" descr="Resultado de imagen de universidad de cádiz">
            <a:extLst>
              <a:ext uri="{FF2B5EF4-FFF2-40B4-BE49-F238E27FC236}">
                <a16:creationId xmlns:a16="http://schemas.microsoft.com/office/drawing/2014/main" id="{39529BEF-3C5E-4413-9EC8-EB577F6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5302"/>
            <a:ext cx="560419" cy="7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1C7611-ED20-4E62-BD2E-4AF759F380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1700" y="6153374"/>
          <a:ext cx="44323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229">
                  <a:extLst>
                    <a:ext uri="{9D8B030D-6E8A-4147-A177-3AD203B41FA5}">
                      <a16:colId xmlns:a16="http://schemas.microsoft.com/office/drawing/2014/main" val="1347896834"/>
                    </a:ext>
                  </a:extLst>
                </a:gridCol>
                <a:gridCol w="703071">
                  <a:extLst>
                    <a:ext uri="{9D8B030D-6E8A-4147-A177-3AD203B41FA5}">
                      <a16:colId xmlns:a16="http://schemas.microsoft.com/office/drawing/2014/main" val="972821047"/>
                    </a:ext>
                  </a:extLst>
                </a:gridCol>
              </a:tblGrid>
              <a:tr h="633819"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Software de preparación, procesado y análisis de datos de la EPA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fld id="{0E1C8A44-DCA4-45BE-94D1-2AB25001A8D2}" type="slidenum">
                        <a:rPr lang="es-ES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fld>
                      <a:endParaRPr lang="es-E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2195207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3E1898F8-C579-48B2-94A3-C062839A6E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44342" y="-101734"/>
            <a:ext cx="2598053" cy="68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191C51B-FD2E-41AC-B28F-F2BE3FEA3646}"/>
              </a:ext>
            </a:extLst>
          </p:cNvPr>
          <p:cNvSpPr/>
          <p:nvPr/>
        </p:nvSpPr>
        <p:spPr>
          <a:xfrm>
            <a:off x="0" y="873306"/>
            <a:ext cx="1785769" cy="52155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50" u="sng" dirty="0">
                <a:solidFill>
                  <a:schemeClr val="bg1"/>
                </a:solidFill>
              </a:rPr>
              <a:t>Motivo del Proyecto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EPA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Objetivos</a:t>
            </a:r>
          </a:p>
          <a:p>
            <a:pPr marL="108000" indent="-72000">
              <a:buFontTx/>
              <a:buChar char="-"/>
            </a:pPr>
            <a:endParaRPr lang="es-ES" sz="1350" dirty="0"/>
          </a:p>
          <a:p>
            <a:r>
              <a:rPr lang="es-ES" sz="1350" b="1" u="sng" dirty="0">
                <a:solidFill>
                  <a:srgbClr val="FD9101"/>
                </a:solidFill>
              </a:rPr>
              <a:t>Planificación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Metodología</a:t>
            </a:r>
          </a:p>
          <a:p>
            <a:pPr marL="108000" indent="-72000">
              <a:buFontTx/>
              <a:buChar char="-"/>
            </a:pPr>
            <a:r>
              <a:rPr lang="es-ES" sz="1350" b="1" dirty="0">
                <a:solidFill>
                  <a:srgbClr val="FD9101"/>
                </a:solidFill>
              </a:rPr>
              <a:t>Etapas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Presupuesto</a:t>
            </a:r>
          </a:p>
          <a:p>
            <a:endParaRPr lang="es-ES" sz="1350" b="1" u="sng" dirty="0"/>
          </a:p>
          <a:p>
            <a:r>
              <a:rPr lang="es-ES" sz="1350" u="sng" dirty="0">
                <a:solidFill>
                  <a:schemeClr val="bg1"/>
                </a:solidFill>
              </a:rPr>
              <a:t>Desarrollo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Framework Shiny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Interfaz</a:t>
            </a:r>
          </a:p>
          <a:p>
            <a:pPr marL="108000" indent="-72000">
              <a:buFontTx/>
              <a:buChar char="-"/>
            </a:pPr>
            <a:r>
              <a:rPr lang="es-ES" sz="1350" dirty="0"/>
              <a:t>Tecnologías</a:t>
            </a:r>
          </a:p>
          <a:p>
            <a:endParaRPr lang="es-ES" sz="1350" dirty="0"/>
          </a:p>
          <a:p>
            <a:r>
              <a:rPr lang="es-ES" sz="1350" u="sng" dirty="0"/>
              <a:t>Demostración</a:t>
            </a:r>
          </a:p>
          <a:p>
            <a:endParaRPr lang="es-ES" sz="1350" dirty="0"/>
          </a:p>
          <a:p>
            <a:r>
              <a:rPr lang="es-ES" sz="1350" u="sng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1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13302</TotalTime>
  <Words>930</Words>
  <Application>Microsoft Office PowerPoint</Application>
  <PresentationFormat>Presentación en pantalla (4:3)</PresentationFormat>
  <Paragraphs>467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Tw Cen MT</vt:lpstr>
      <vt:lpstr>URWPalladioL-Bold</vt:lpstr>
      <vt:lpstr>Gota</vt:lpstr>
      <vt:lpstr>Software de preparación, procesado y análisis de datos de la EPA</vt:lpstr>
      <vt:lpstr>Contenidos</vt:lpstr>
      <vt:lpstr>Encuesta de población activa</vt:lpstr>
      <vt:lpstr>Encuesta de población activa</vt:lpstr>
      <vt:lpstr>Encuesta de población activa</vt:lpstr>
      <vt:lpstr>Objetivos</vt:lpstr>
      <vt:lpstr>Metodología de desarrollo</vt:lpstr>
      <vt:lpstr>ETAPAS DE DESARROLLO</vt:lpstr>
      <vt:lpstr>ETAPAS DE DESARROLLO</vt:lpstr>
      <vt:lpstr>PRESUPUESTO</vt:lpstr>
      <vt:lpstr>SHINY - Cliente-Servidor</vt:lpstr>
      <vt:lpstr>SHINY - GESTION DE SESIONES</vt:lpstr>
      <vt:lpstr>Shiny - ESTRUCTURA</vt:lpstr>
      <vt:lpstr>INTERFAZ VISUAL</vt:lpstr>
      <vt:lpstr>INTERFAZ VISUAL</vt:lpstr>
      <vt:lpstr>TECNOLOGIAS UTILIZADAS</vt:lpstr>
      <vt:lpstr>DEMOSTRACIÓN</vt:lpstr>
      <vt:lpstr>Presentación de PowerPoint</vt:lpstr>
      <vt:lpstr>Presentación de PowerPoint</vt:lpstr>
      <vt:lpstr>Presentación de PowerPoint</vt:lpstr>
      <vt:lpstr>Software de preparación, procesado y análisis de datos de la EPA</vt:lpstr>
      <vt:lpstr>BACKUPS</vt:lpstr>
      <vt:lpstr>Encuesta de población activa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Cinética en  Entornos Distribuidos</dc:title>
  <dc:creator>Jerónimo Abujas Pereira</dc:creator>
  <cp:lastModifiedBy>Pepiyo Sauco</cp:lastModifiedBy>
  <cp:revision>792</cp:revision>
  <dcterms:created xsi:type="dcterms:W3CDTF">2017-03-06T15:44:40Z</dcterms:created>
  <dcterms:modified xsi:type="dcterms:W3CDTF">2017-08-26T19:35:52Z</dcterms:modified>
</cp:coreProperties>
</file>