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903" r:id="rId1"/>
  </p:sldMasterIdLst>
  <p:notesMasterIdLst>
    <p:notesMasterId r:id="rId33"/>
  </p:notesMasterIdLst>
  <p:handoutMasterIdLst>
    <p:handoutMasterId r:id="rId34"/>
  </p:handoutMasterIdLst>
  <p:sldIdLst>
    <p:sldId id="256" r:id="rId2"/>
    <p:sldId id="394" r:id="rId3"/>
    <p:sldId id="397" r:id="rId4"/>
    <p:sldId id="399" r:id="rId5"/>
    <p:sldId id="400" r:id="rId6"/>
    <p:sldId id="398" r:id="rId7"/>
    <p:sldId id="414" r:id="rId8"/>
    <p:sldId id="404" r:id="rId9"/>
    <p:sldId id="405" r:id="rId10"/>
    <p:sldId id="407" r:id="rId11"/>
    <p:sldId id="411" r:id="rId12"/>
    <p:sldId id="421" r:id="rId13"/>
    <p:sldId id="420" r:id="rId14"/>
    <p:sldId id="423" r:id="rId15"/>
    <p:sldId id="425" r:id="rId16"/>
    <p:sldId id="426" r:id="rId17"/>
    <p:sldId id="427" r:id="rId18"/>
    <p:sldId id="428" r:id="rId19"/>
    <p:sldId id="412" r:id="rId20"/>
    <p:sldId id="396" r:id="rId21"/>
    <p:sldId id="389" r:id="rId22"/>
    <p:sldId id="347" r:id="rId23"/>
    <p:sldId id="413" r:id="rId24"/>
    <p:sldId id="422" r:id="rId25"/>
    <p:sldId id="401" r:id="rId26"/>
    <p:sldId id="408" r:id="rId27"/>
    <p:sldId id="410" r:id="rId28"/>
    <p:sldId id="409" r:id="rId29"/>
    <p:sldId id="406" r:id="rId30"/>
    <p:sldId id="402" r:id="rId31"/>
    <p:sldId id="403"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erónimo Abujas Pereira" initials="JAP" lastIdx="12"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D9101"/>
    <a:srgbClr val="698CB8"/>
    <a:srgbClr val="FF0000"/>
    <a:srgbClr val="CFE2F3"/>
    <a:srgbClr val="8FAADC"/>
    <a:srgbClr val="B3D7C2"/>
    <a:srgbClr val="4B6990"/>
    <a:srgbClr val="E3CBF1"/>
    <a:srgbClr val="B27E2F"/>
    <a:srgbClr val="46BA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Estilo me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B9631B5-78F2-41C9-869B-9F39066F8104}" styleName="Estilo medio 3 - Énfasis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5202B0CA-FC54-4496-8BCA-5EF66A818D29}" styleName="Estilo oscuro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7" autoAdjust="0"/>
    <p:restoredTop sz="81265" autoAdjust="0"/>
  </p:normalViewPr>
  <p:slideViewPr>
    <p:cSldViewPr snapToGrid="0">
      <p:cViewPr varScale="1">
        <p:scale>
          <a:sx n="93" d="100"/>
          <a:sy n="93" d="100"/>
        </p:scale>
        <p:origin x="1272"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7" d="100"/>
          <a:sy n="87" d="100"/>
        </p:scale>
        <p:origin x="3840"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C2DD168-CD50-4286-8441-9D660E02632E}" type="datetimeFigureOut">
              <a:rPr lang="es-ES" smtClean="0"/>
              <a:t>27/09/2017</a:t>
            </a:fld>
            <a:endParaRPr lang="es-ES" dirty="0"/>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B752C5C1-3E8B-4426-8A0F-8B208CBF28E4}" type="slidenum">
              <a:rPr lang="es-ES" smtClean="0"/>
              <a:t>‹Nº›</a:t>
            </a:fld>
            <a:endParaRPr lang="es-ES" dirty="0"/>
          </a:p>
        </p:txBody>
      </p:sp>
    </p:spTree>
    <p:extLst>
      <p:ext uri="{BB962C8B-B14F-4D97-AF65-F5344CB8AC3E}">
        <p14:creationId xmlns:p14="http://schemas.microsoft.com/office/powerpoint/2010/main" val="353175679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ES" dirty="0"/>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9785892-479F-4DA1-837F-2BFA7E37E9AD}" type="datetimeFigureOut">
              <a:rPr lang="es-ES" smtClean="0"/>
              <a:t>27/09/2017</a:t>
            </a:fld>
            <a:endParaRPr lang="es-ES" dirty="0"/>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ES" dirty="0"/>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ES" dirty="0"/>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4BDEB7-51E0-4F37-900C-D21B59A587AE}" type="slidenum">
              <a:rPr lang="es-ES" smtClean="0"/>
              <a:t>‹Nº›</a:t>
            </a:fld>
            <a:endParaRPr lang="es-ES" dirty="0"/>
          </a:p>
        </p:txBody>
      </p:sp>
    </p:spTree>
    <p:extLst>
      <p:ext uri="{BB962C8B-B14F-4D97-AF65-F5344CB8AC3E}">
        <p14:creationId xmlns:p14="http://schemas.microsoft.com/office/powerpoint/2010/main" val="24429905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 el permiso del tribunal procedo a la lectura de mi proyecto de fin de carrera “Software de Preparación, Procesado y Análisis de datos de la EPA”, codirigida por Elisa Guerrero Vázquez y Andrés Yáñez Escolano.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a:t>
            </a:fld>
            <a:endParaRPr lang="es-ES" dirty="0"/>
          </a:p>
        </p:txBody>
      </p:sp>
    </p:spTree>
    <p:extLst>
      <p:ext uri="{BB962C8B-B14F-4D97-AF65-F5344CB8AC3E}">
        <p14:creationId xmlns:p14="http://schemas.microsoft.com/office/powerpoint/2010/main" val="33102004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una estimación de costes del proyecto, incluyendo la </a:t>
            </a:r>
            <a:r>
              <a:rPr lang="es-ES" dirty="0" err="1"/>
              <a:t>infrastructura</a:t>
            </a:r>
            <a:r>
              <a:rPr lang="es-ES" dirty="0"/>
              <a:t> necesaria para su despliegue, de cuando podría haber costado el desarrollo del mismo.</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10</a:t>
            </a:fld>
            <a:endParaRPr lang="es-ES" dirty="0"/>
          </a:p>
        </p:txBody>
      </p:sp>
    </p:spTree>
    <p:extLst>
      <p:ext uri="{BB962C8B-B14F-4D97-AF65-F5344CB8AC3E}">
        <p14:creationId xmlns:p14="http://schemas.microsoft.com/office/powerpoint/2010/main" val="18210268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Se hará uso del lenguaje de programación R [6] para el desarrollo de la misma por su creciente popularidad en el campo de la computación estadística y sus motores de visualización gráfica. R es un paquete GNU distribuido gratuitamente bajo la Licencia Publica General de GNU (GNU GPL).</a:t>
            </a:r>
          </a:p>
          <a:p>
            <a:r>
              <a:rPr lang="es-ES" dirty="0"/>
              <a:t>Se han utilizado varios paquetes adicionales de R para cubrir distintas necesidades dentro del proyecto. En concreto se ha hecho uso de Shiny [7] como </a:t>
            </a:r>
            <a:r>
              <a:rPr lang="es-ES" dirty="0" err="1"/>
              <a:t>framework</a:t>
            </a:r>
            <a:r>
              <a:rPr lang="es-ES" dirty="0"/>
              <a:t> para el desarrollo de una interfaz web fácil de usar y mantener.</a:t>
            </a:r>
          </a:p>
          <a:p>
            <a:r>
              <a:rPr lang="es-ES" dirty="0"/>
              <a:t>Como entorno de desarrollo se ha elegido </a:t>
            </a:r>
            <a:r>
              <a:rPr lang="es-ES" dirty="0" err="1"/>
              <a:t>RStudio</a:t>
            </a:r>
            <a:r>
              <a:rPr lang="es-ES" dirty="0"/>
              <a:t> [8], debido a su integración con paquetes de uso muy extendido de R, como pueden ser Shiny o </a:t>
            </a:r>
            <a:r>
              <a:rPr lang="es-ES" dirty="0" err="1"/>
              <a:t>RMarkdown</a:t>
            </a:r>
            <a:r>
              <a:rPr lang="es-ES" dirty="0"/>
              <a:t>.</a:t>
            </a:r>
          </a:p>
          <a:p>
            <a:endParaRPr lang="es-ES" dirty="0"/>
          </a:p>
          <a:p>
            <a:endParaRPr lang="es-ES" dirty="0"/>
          </a:p>
          <a:p>
            <a:r>
              <a:rPr lang="es-ES" sz="1200" kern="1200" dirty="0">
                <a:solidFill>
                  <a:schemeClr val="tx1"/>
                </a:solidFill>
                <a:effectLst/>
                <a:latin typeface="+mn-lt"/>
                <a:ea typeface="+mn-ea"/>
                <a:cs typeface="+mn-cs"/>
              </a:rPr>
              <a:t>En concreto, el sistema de gestión de base de datos seleccionado ha sido SQLite [16]. Los principales motivos para su elección han sido, ante todo:</a:t>
            </a:r>
          </a:p>
          <a:p>
            <a:pPr lvl="0"/>
            <a:r>
              <a:rPr lang="es-ES" sz="1200" kern="1200" dirty="0">
                <a:solidFill>
                  <a:schemeClr val="tx1"/>
                </a:solidFill>
                <a:effectLst/>
                <a:latin typeface="+mn-lt"/>
                <a:ea typeface="+mn-ea"/>
                <a:cs typeface="+mn-cs"/>
              </a:rPr>
              <a:t>Funcionamiento sin ningún tipo de configuración ni instalación de ningún servidor dedicado.</a:t>
            </a:r>
          </a:p>
          <a:p>
            <a:pPr lvl="0"/>
            <a:r>
              <a:rPr lang="es-ES" sz="1200" kern="1200" dirty="0">
                <a:solidFill>
                  <a:schemeClr val="tx1"/>
                </a:solidFill>
                <a:effectLst/>
                <a:latin typeface="+mn-lt"/>
                <a:ea typeface="+mn-ea"/>
                <a:cs typeface="+mn-cs"/>
              </a:rPr>
              <a:t>Base de datos </a:t>
            </a:r>
            <a:r>
              <a:rPr lang="es-ES" sz="1200" kern="1200" dirty="0" err="1">
                <a:solidFill>
                  <a:schemeClr val="tx1"/>
                </a:solidFill>
                <a:effectLst/>
                <a:latin typeface="+mn-lt"/>
                <a:ea typeface="+mn-ea"/>
                <a:cs typeface="+mn-cs"/>
              </a:rPr>
              <a:t>autocontenida</a:t>
            </a:r>
            <a:r>
              <a:rPr lang="es-ES" sz="1200" kern="1200" dirty="0">
                <a:solidFill>
                  <a:schemeClr val="tx1"/>
                </a:solidFill>
                <a:effectLst/>
                <a:latin typeface="+mn-lt"/>
                <a:ea typeface="+mn-ea"/>
                <a:cs typeface="+mn-cs"/>
              </a:rPr>
              <a:t> en un único fichero, siendo este trasladable y compatible entre distintas plataformas.</a:t>
            </a:r>
          </a:p>
          <a:p>
            <a:pPr lvl="0"/>
            <a:r>
              <a:rPr lang="es-ES" sz="1200" kern="1200" dirty="0">
                <a:solidFill>
                  <a:schemeClr val="tx1"/>
                </a:solidFill>
                <a:effectLst/>
                <a:latin typeface="+mn-lt"/>
                <a:ea typeface="+mn-ea"/>
                <a:cs typeface="+mn-cs"/>
              </a:rPr>
              <a:t>Código bajo dominio público y libre de copyright.</a:t>
            </a:r>
          </a:p>
          <a:p>
            <a:pPr lvl="0"/>
            <a:endParaRPr lang="es-E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Git [17] es uno de los sistemas de control de configuración más utilizados hoy día. Ha sido seleccionado entre otros candidatos principalmente por su integración con </a:t>
            </a:r>
            <a:r>
              <a:rPr lang="es-ES" sz="1200" kern="1200" dirty="0" err="1">
                <a:solidFill>
                  <a:schemeClr val="tx1"/>
                </a:solidFill>
                <a:effectLst/>
                <a:latin typeface="+mn-lt"/>
                <a:ea typeface="+mn-ea"/>
                <a:cs typeface="+mn-cs"/>
              </a:rPr>
              <a:t>RStudio</a:t>
            </a:r>
            <a:r>
              <a:rPr lang="es-ES" sz="1200" kern="1200" dirty="0">
                <a:solidFill>
                  <a:schemeClr val="tx1"/>
                </a:solidFill>
                <a:effectLst/>
                <a:latin typeface="+mn-lt"/>
                <a:ea typeface="+mn-ea"/>
                <a:cs typeface="+mn-cs"/>
              </a:rPr>
              <a:t> y por estar familiarizado con el uso del mismo. Git se distribuye como software libre bajo licencia GNU GPL versión 2.</a:t>
            </a:r>
          </a:p>
          <a:p>
            <a:pPr lvl="0"/>
            <a:endParaRPr lang="es-ES" sz="1200" kern="1200" dirty="0">
              <a:solidFill>
                <a:schemeClr val="tx1"/>
              </a:solidFill>
              <a:effectLst/>
              <a:latin typeface="+mn-lt"/>
              <a:ea typeface="+mn-ea"/>
              <a:cs typeface="+mn-cs"/>
            </a:endParaRP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11</a:t>
            </a:fld>
            <a:endParaRPr lang="es-ES" dirty="0"/>
          </a:p>
        </p:txBody>
      </p:sp>
    </p:spTree>
    <p:extLst>
      <p:ext uri="{BB962C8B-B14F-4D97-AF65-F5344CB8AC3E}">
        <p14:creationId xmlns:p14="http://schemas.microsoft.com/office/powerpoint/2010/main" val="40916701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12</a:t>
            </a:fld>
            <a:endParaRPr lang="es-ES" dirty="0"/>
          </a:p>
        </p:txBody>
      </p:sp>
    </p:spTree>
    <p:extLst>
      <p:ext uri="{BB962C8B-B14F-4D97-AF65-F5344CB8AC3E}">
        <p14:creationId xmlns:p14="http://schemas.microsoft.com/office/powerpoint/2010/main" val="3362552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13</a:t>
            </a:fld>
            <a:endParaRPr lang="es-ES" dirty="0"/>
          </a:p>
        </p:txBody>
      </p:sp>
    </p:spTree>
    <p:extLst>
      <p:ext uri="{BB962C8B-B14F-4D97-AF65-F5344CB8AC3E}">
        <p14:creationId xmlns:p14="http://schemas.microsoft.com/office/powerpoint/2010/main" val="32100924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14</a:t>
            </a:fld>
            <a:endParaRPr lang="es-ES" dirty="0"/>
          </a:p>
        </p:txBody>
      </p:sp>
    </p:spTree>
    <p:extLst>
      <p:ext uri="{BB962C8B-B14F-4D97-AF65-F5344CB8AC3E}">
        <p14:creationId xmlns:p14="http://schemas.microsoft.com/office/powerpoint/2010/main" val="136553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15</a:t>
            </a:fld>
            <a:endParaRPr lang="es-ES" dirty="0"/>
          </a:p>
        </p:txBody>
      </p:sp>
    </p:spTree>
    <p:extLst>
      <p:ext uri="{BB962C8B-B14F-4D97-AF65-F5344CB8AC3E}">
        <p14:creationId xmlns:p14="http://schemas.microsoft.com/office/powerpoint/2010/main" val="104102849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16</a:t>
            </a:fld>
            <a:endParaRPr lang="es-ES" dirty="0"/>
          </a:p>
        </p:txBody>
      </p:sp>
    </p:spTree>
    <p:extLst>
      <p:ext uri="{BB962C8B-B14F-4D97-AF65-F5344CB8AC3E}">
        <p14:creationId xmlns:p14="http://schemas.microsoft.com/office/powerpoint/2010/main" val="34196533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17</a:t>
            </a:fld>
            <a:endParaRPr lang="es-ES" dirty="0"/>
          </a:p>
        </p:txBody>
      </p:sp>
    </p:spTree>
    <p:extLst>
      <p:ext uri="{BB962C8B-B14F-4D97-AF65-F5344CB8AC3E}">
        <p14:creationId xmlns:p14="http://schemas.microsoft.com/office/powerpoint/2010/main" val="41888148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18</a:t>
            </a:fld>
            <a:endParaRPr lang="es-ES" dirty="0"/>
          </a:p>
        </p:txBody>
      </p:sp>
    </p:spTree>
    <p:extLst>
      <p:ext uri="{BB962C8B-B14F-4D97-AF65-F5344CB8AC3E}">
        <p14:creationId xmlns:p14="http://schemas.microsoft.com/office/powerpoint/2010/main" val="20996827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19</a:t>
            </a:fld>
            <a:endParaRPr lang="es-ES" dirty="0"/>
          </a:p>
        </p:txBody>
      </p:sp>
    </p:spTree>
    <p:extLst>
      <p:ext uri="{BB962C8B-B14F-4D97-AF65-F5344CB8AC3E}">
        <p14:creationId xmlns:p14="http://schemas.microsoft.com/office/powerpoint/2010/main" val="910101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listamos los puntos que trataremos durante la presentación que serían:</a:t>
            </a:r>
          </a:p>
          <a:p>
            <a:pPr marL="171450" indent="-171450">
              <a:buFontTx/>
              <a:buChar char="-"/>
            </a:pPr>
            <a:r>
              <a:rPr lang="es-ES" dirty="0"/>
              <a:t>Un primer punto hablando sobre que ha servido como motivación para la realización de este proyecto, una breve descripción de que es la EPA, y que puntos nos planteamos como objetivos.</a:t>
            </a:r>
          </a:p>
          <a:p>
            <a:pPr marL="171450" indent="-171450">
              <a:buFontTx/>
              <a:buChar char="-"/>
            </a:pPr>
            <a:r>
              <a:rPr lang="es-ES" dirty="0"/>
              <a:t>A continuación hablaremos brevemente de la planificación en la elaboración del proyecto.</a:t>
            </a:r>
          </a:p>
          <a:p>
            <a:pPr marL="171450" indent="-171450">
              <a:buFontTx/>
              <a:buChar char="-"/>
            </a:pPr>
            <a:r>
              <a:rPr lang="es-ES" dirty="0"/>
              <a:t>En un tercer punto comentaremos ciertos detalles relevantes en la implementación del mismo, como las tecnologías empleadas en el desarrollo.</a:t>
            </a:r>
          </a:p>
          <a:p>
            <a:pPr marL="171450" indent="-171450">
              <a:buFontTx/>
              <a:buChar char="-"/>
            </a:pPr>
            <a:r>
              <a:rPr lang="es-ES" dirty="0"/>
              <a:t>Posteriormente haremos uso de la herramienta desarrollada en una pequeña demostración.</a:t>
            </a:r>
          </a:p>
          <a:p>
            <a:pPr marL="171450" indent="-171450">
              <a:buFontTx/>
              <a:buChar char="-"/>
            </a:pPr>
            <a:r>
              <a:rPr lang="es-ES" dirty="0"/>
              <a:t>Y finalmente comentaremos varias conclusiones después del desarrollo del proyecto.</a:t>
            </a:r>
          </a:p>
          <a:p>
            <a:pPr marL="171450" indent="-171450">
              <a:buFontTx/>
              <a:buChar char="-"/>
            </a:pPr>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a:t>
            </a:fld>
            <a:endParaRPr lang="es-ES" dirty="0"/>
          </a:p>
        </p:txBody>
      </p:sp>
    </p:spTree>
    <p:extLst>
      <p:ext uri="{BB962C8B-B14F-4D97-AF65-F5344CB8AC3E}">
        <p14:creationId xmlns:p14="http://schemas.microsoft.com/office/powerpoint/2010/main" val="12131377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20</a:t>
            </a:fld>
            <a:endParaRPr lang="es-ES" dirty="0"/>
          </a:p>
        </p:txBody>
      </p:sp>
    </p:spTree>
    <p:extLst>
      <p:ext uri="{BB962C8B-B14F-4D97-AF65-F5344CB8AC3E}">
        <p14:creationId xmlns:p14="http://schemas.microsoft.com/office/powerpoint/2010/main" val="9434069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a:spcBef>
                <a:spcPts val="1200"/>
              </a:spcBef>
            </a:pPr>
            <a:endParaRPr lang="es-ES" sz="1200"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21</a:t>
            </a:fld>
            <a:endParaRPr lang="es-ES" dirty="0"/>
          </a:p>
        </p:txBody>
      </p:sp>
    </p:spTree>
    <p:extLst>
      <p:ext uri="{BB962C8B-B14F-4D97-AF65-F5344CB8AC3E}">
        <p14:creationId xmlns:p14="http://schemas.microsoft.com/office/powerpoint/2010/main" val="28237504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22</a:t>
            </a:fld>
            <a:endParaRPr lang="es-ES" dirty="0"/>
          </a:p>
        </p:txBody>
      </p:sp>
    </p:spTree>
    <p:extLst>
      <p:ext uri="{BB962C8B-B14F-4D97-AF65-F5344CB8AC3E}">
        <p14:creationId xmlns:p14="http://schemas.microsoft.com/office/powerpoint/2010/main" val="265767120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23</a:t>
            </a:fld>
            <a:endParaRPr lang="es-ES" dirty="0"/>
          </a:p>
        </p:txBody>
      </p:sp>
    </p:spTree>
    <p:extLst>
      <p:ext uri="{BB962C8B-B14F-4D97-AF65-F5344CB8AC3E}">
        <p14:creationId xmlns:p14="http://schemas.microsoft.com/office/powerpoint/2010/main" val="249713251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24</a:t>
            </a:fld>
            <a:endParaRPr lang="es-ES" dirty="0"/>
          </a:p>
        </p:txBody>
      </p:sp>
    </p:spTree>
    <p:extLst>
      <p:ext uri="{BB962C8B-B14F-4D97-AF65-F5344CB8AC3E}">
        <p14:creationId xmlns:p14="http://schemas.microsoft.com/office/powerpoint/2010/main" val="134745451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25</a:t>
            </a:fld>
            <a:endParaRPr lang="es-ES" dirty="0"/>
          </a:p>
        </p:txBody>
      </p:sp>
    </p:spTree>
    <p:extLst>
      <p:ext uri="{BB962C8B-B14F-4D97-AF65-F5344CB8AC3E}">
        <p14:creationId xmlns:p14="http://schemas.microsoft.com/office/powerpoint/2010/main" val="23539137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cuanto al diseño de la interfaz de la herramienta se plantea un menú distribuido en pestañas con las principales funcionalidades que ofrece.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26</a:t>
            </a:fld>
            <a:endParaRPr lang="es-ES" dirty="0"/>
          </a:p>
        </p:txBody>
      </p:sp>
    </p:spTree>
    <p:extLst>
      <p:ext uri="{BB962C8B-B14F-4D97-AF65-F5344CB8AC3E}">
        <p14:creationId xmlns:p14="http://schemas.microsoft.com/office/powerpoint/2010/main" val="10033203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sz="1200" kern="1200" dirty="0">
                <a:solidFill>
                  <a:schemeClr val="tx1"/>
                </a:solidFill>
                <a:effectLst/>
                <a:latin typeface="+mn-lt"/>
                <a:ea typeface="+mn-ea"/>
                <a:cs typeface="+mn-cs"/>
              </a:rPr>
              <a:t>Un modelo aplicación que haga uso de Shiny se compone de varios ficheros de código fuente (scripts), donde destacan principalmente dos de ellos:</a:t>
            </a:r>
          </a:p>
          <a:p>
            <a:pPr marL="171450" lvl="0" indent="-171450">
              <a:buFontTx/>
              <a:buChar char="-"/>
            </a:pPr>
            <a:r>
              <a:rPr lang="es-ES" sz="1200" kern="1200" dirty="0" err="1">
                <a:solidFill>
                  <a:schemeClr val="tx1"/>
                </a:solidFill>
                <a:effectLst/>
                <a:latin typeface="+mn-lt"/>
                <a:ea typeface="+mn-ea"/>
                <a:cs typeface="+mn-cs"/>
              </a:rPr>
              <a:t>ui.R</a:t>
            </a:r>
            <a:r>
              <a:rPr lang="es-ES" sz="1200" kern="1200" dirty="0">
                <a:solidFill>
                  <a:schemeClr val="tx1"/>
                </a:solidFill>
                <a:effectLst/>
                <a:latin typeface="+mn-lt"/>
                <a:ea typeface="+mn-ea"/>
                <a:cs typeface="+mn-cs"/>
              </a:rPr>
              <a:t>: Script que define la interfaz de usuario. Encajando con la vista en nuestro patrón MVC, este fichero contendrá la información necesaria para construir la interfaz, la definición de los formularios de entradas para las distintas operaciones, así como las salidas devueltas por el modelo.</a:t>
            </a:r>
          </a:p>
          <a:p>
            <a:pPr marL="171450" lvl="0" indent="-171450">
              <a:buFontTx/>
              <a:buChar char="-"/>
            </a:pP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Script de servidor. Correspondiendo a la parte Modelo del patrón MVC, el fichero </a:t>
            </a:r>
            <a:r>
              <a:rPr lang="es-ES" sz="1200" kern="1200" dirty="0" err="1">
                <a:solidFill>
                  <a:schemeClr val="tx1"/>
                </a:solidFill>
                <a:effectLst/>
                <a:latin typeface="+mn-lt"/>
                <a:ea typeface="+mn-ea"/>
                <a:cs typeface="+mn-cs"/>
              </a:rPr>
              <a:t>server.R</a:t>
            </a:r>
            <a:r>
              <a:rPr lang="es-ES" sz="1200" kern="1200" dirty="0">
                <a:solidFill>
                  <a:schemeClr val="tx1"/>
                </a:solidFill>
                <a:effectLst/>
                <a:latin typeface="+mn-lt"/>
                <a:ea typeface="+mn-ea"/>
                <a:cs typeface="+mn-cs"/>
              </a:rPr>
              <a:t> contiene los distintos scripts que serán ejecutados de forma reactiva a las acciones del usuario sobre la interfaz. Shiny ejecutará estos scripts devolviendo sus resultados a la interfaz que se encargará de mostrarlas al usuario.</a:t>
            </a:r>
          </a:p>
          <a:p>
            <a:r>
              <a:rPr lang="es-ES" sz="1200" kern="1200" dirty="0">
                <a:solidFill>
                  <a:schemeClr val="tx1"/>
                </a:solidFill>
                <a:effectLst/>
                <a:latin typeface="+mn-lt"/>
                <a:ea typeface="+mn-ea"/>
                <a:cs typeface="+mn-cs"/>
              </a:rPr>
              <a:t>En el MVC tradicional, el controlador es necesario y explícito. Este define qué hacer cuando se reciben las solicitudes de los usuarios y qué recursos se van a movilizar para llevar a cabo las tareas necesarias descritas en el modelo. En este entorno reactivo, el controlador se convierte en una caja negra controlado por el </a:t>
            </a:r>
            <a:r>
              <a:rPr lang="es-ES" sz="1200" kern="1200" dirty="0" err="1">
                <a:solidFill>
                  <a:schemeClr val="tx1"/>
                </a:solidFill>
                <a:effectLst/>
                <a:latin typeface="+mn-lt"/>
                <a:ea typeface="+mn-ea"/>
                <a:cs typeface="+mn-cs"/>
              </a:rPr>
              <a:t>framework</a:t>
            </a:r>
            <a:r>
              <a:rPr lang="es-ES" sz="1200" kern="1200" dirty="0">
                <a:solidFill>
                  <a:schemeClr val="tx1"/>
                </a:solidFill>
                <a:effectLst/>
                <a:latin typeface="+mn-lt"/>
                <a:ea typeface="+mn-ea"/>
                <a:cs typeface="+mn-cs"/>
              </a:rPr>
              <a:t>.</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27</a:t>
            </a:fld>
            <a:endParaRPr lang="es-ES" dirty="0"/>
          </a:p>
        </p:txBody>
      </p:sp>
    </p:spTree>
    <p:extLst>
      <p:ext uri="{BB962C8B-B14F-4D97-AF65-F5344CB8AC3E}">
        <p14:creationId xmlns:p14="http://schemas.microsoft.com/office/powerpoint/2010/main" val="42190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En el siguiente ejemplo vemos por ejemplo la vista de </a:t>
            </a:r>
            <a:r>
              <a:rPr lang="es-ES" dirty="0" err="1"/>
              <a:t>Exploracion</a:t>
            </a:r>
            <a:r>
              <a:rPr lang="es-ES" dirty="0"/>
              <a:t> de una única variable donde se solicitan entradas que provocan una visualización concreta en las salidas, y ciertos parámetros ajustables para variar la visualización actual.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28</a:t>
            </a:fld>
            <a:endParaRPr lang="es-ES" dirty="0"/>
          </a:p>
        </p:txBody>
      </p:sp>
    </p:spTree>
    <p:extLst>
      <p:ext uri="{BB962C8B-B14F-4D97-AF65-F5344CB8AC3E}">
        <p14:creationId xmlns:p14="http://schemas.microsoft.com/office/powerpoint/2010/main" val="411353191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Aquí mostramos la misma información que en el punto anterior pero ilustrado en forma de diagrama de Gantt. En el puede observarse como dos iteraciones se solaparon en el tiempo, ya que tienen naturalezas similares. El exportador documental usa visualizaciones generadas por el Análisis de datos que podían aprovecharse.</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29</a:t>
            </a:fld>
            <a:endParaRPr lang="es-ES" dirty="0"/>
          </a:p>
        </p:txBody>
      </p:sp>
    </p:spTree>
    <p:extLst>
      <p:ext uri="{BB962C8B-B14F-4D97-AF65-F5344CB8AC3E}">
        <p14:creationId xmlns:p14="http://schemas.microsoft.com/office/powerpoint/2010/main" val="14928092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La Encuesta de Población Activa (EPA), elaborada por el Instituto Nacional de Estadística, es un estudio estadístico destinado a capturar datos sobre el mercado de trabajo, que se utiliza para calcular la tasa de desempleo, tal y como la define la Organización Internacional del Trabajo (OIT). Aquí podemos observar un ejemplo de información extraída de la EPA.</a:t>
            </a:r>
          </a:p>
          <a:p>
            <a:endParaRPr lang="es-ES" dirty="0"/>
          </a:p>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Los datos se recogen con periodicidad trimestral mediante entrevista personal o telefónica.</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a:t>
            </a:fld>
            <a:endParaRPr lang="es-ES" dirty="0"/>
          </a:p>
        </p:txBody>
      </p:sp>
    </p:spTree>
    <p:extLst>
      <p:ext uri="{BB962C8B-B14F-4D97-AF65-F5344CB8AC3E}">
        <p14:creationId xmlns:p14="http://schemas.microsoft.com/office/powerpoint/2010/main" val="29576973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Para facilitar la estructura cliente servidor se ha utilizado el </a:t>
            </a:r>
            <a:r>
              <a:rPr lang="es-ES" dirty="0" err="1"/>
              <a:t>framework</a:t>
            </a:r>
            <a:r>
              <a:rPr lang="es-ES" dirty="0"/>
              <a:t> Shiny [7] del lenguaje R. Shiny nos permite definir y mantener una vista web, independiente del proceso que realiza el servidor, como queda ilustrado en la figura 4</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30</a:t>
            </a:fld>
            <a:endParaRPr lang="es-ES" dirty="0"/>
          </a:p>
        </p:txBody>
      </p:sp>
    </p:spTree>
    <p:extLst>
      <p:ext uri="{BB962C8B-B14F-4D97-AF65-F5344CB8AC3E}">
        <p14:creationId xmlns:p14="http://schemas.microsoft.com/office/powerpoint/2010/main" val="243615715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s-ES" sz="1200" kern="1200" dirty="0">
                <a:solidFill>
                  <a:schemeClr val="tx1"/>
                </a:solidFill>
                <a:effectLst/>
                <a:latin typeface="+mn-lt"/>
                <a:ea typeface="+mn-ea"/>
                <a:cs typeface="+mn-cs"/>
              </a:rPr>
              <a:t>El servidor mantiene en ejecución varias sesiones de R que satisfacen las distintas peticiones de cálculo realizadas por navegadores de los usuarios. Shiny gestionará las sesiones de R (o </a:t>
            </a:r>
            <a:r>
              <a:rPr lang="es-ES" sz="1200" kern="1200" dirty="0" err="1">
                <a:solidFill>
                  <a:schemeClr val="tx1"/>
                </a:solidFill>
                <a:effectLst/>
                <a:latin typeface="+mn-lt"/>
                <a:ea typeface="+mn-ea"/>
                <a:cs typeface="+mn-cs"/>
              </a:rPr>
              <a:t>workers</a:t>
            </a:r>
            <a:r>
              <a:rPr lang="es-ES" sz="1200" kern="1200" dirty="0">
                <a:solidFill>
                  <a:schemeClr val="tx1"/>
                </a:solidFill>
                <a:effectLst/>
                <a:latin typeface="+mn-lt"/>
                <a:ea typeface="+mn-ea"/>
                <a:cs typeface="+mn-cs"/>
              </a:rPr>
              <a:t>) necesarias para satisfacer la demanda, como puede verse en la figura 5</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31</a:t>
            </a:fld>
            <a:endParaRPr lang="es-ES" dirty="0"/>
          </a:p>
        </p:txBody>
      </p:sp>
    </p:spTree>
    <p:extLst>
      <p:ext uri="{BB962C8B-B14F-4D97-AF65-F5344CB8AC3E}">
        <p14:creationId xmlns:p14="http://schemas.microsoft.com/office/powerpoint/2010/main" val="105346132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Desde la web del INE es posible descargar una herramienta de análisis de datos bajo Windows (PC-Axis), aunque esta herramienta se limita a cálculos y gráficas estadísticas básicas, sobre resultados que ya han sido procesados previamente. Esta pensado principalmente para preparar datos para volcar a una Excel.</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4</a:t>
            </a:fld>
            <a:endParaRPr lang="es-ES" dirty="0"/>
          </a:p>
        </p:txBody>
      </p:sp>
    </p:spTree>
    <p:extLst>
      <p:ext uri="{BB962C8B-B14F-4D97-AF65-F5344CB8AC3E}">
        <p14:creationId xmlns:p14="http://schemas.microsoft.com/office/powerpoint/2010/main" val="17908547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Consideramos entonces interesante hacer el desarrollo de una herramienta que permita:</a:t>
            </a:r>
          </a:p>
          <a:p>
            <a:pPr marL="171450" indent="-171450">
              <a:buFontTx/>
              <a:buChar char="-"/>
            </a:pPr>
            <a:r>
              <a:rPr lang="es-ES" dirty="0"/>
              <a:t>Interpretar, almacenar, procesar y normalizar los datos</a:t>
            </a:r>
          </a:p>
          <a:p>
            <a:pPr marL="171450" indent="-171450">
              <a:buFontTx/>
              <a:buChar char="-"/>
            </a:pPr>
            <a:r>
              <a:rPr lang="es-ES" dirty="0"/>
              <a:t>Análisis exploratorio sobre los datos recogidos</a:t>
            </a:r>
          </a:p>
          <a:p>
            <a:pPr marL="171450" indent="-171450">
              <a:buFontTx/>
              <a:buChar char="-"/>
            </a:pPr>
            <a:r>
              <a:rPr lang="es-ES" dirty="0"/>
              <a:t>Aplicación de técnicas de aprendizaje computacional no supervisado, como </a:t>
            </a:r>
            <a:r>
              <a:rPr lang="es-ES" dirty="0" err="1"/>
              <a:t>clustering</a:t>
            </a:r>
            <a:r>
              <a:rPr lang="es-ES" dirty="0"/>
              <a:t> o reglas de asociación.</a:t>
            </a:r>
          </a:p>
          <a:p>
            <a:pPr marL="171450" indent="-171450">
              <a:buFontTx/>
              <a:buChar char="-"/>
            </a:pPr>
            <a:r>
              <a:rPr lang="es-ES" dirty="0"/>
              <a:t>Generación de informes</a:t>
            </a:r>
          </a:p>
          <a:p>
            <a:pPr marL="171450" indent="-171450">
              <a:buFontTx/>
              <a:buChar char="-"/>
            </a:pPr>
            <a:r>
              <a:rPr lang="es-ES" dirty="0"/>
              <a:t>Actualizable.</a:t>
            </a:r>
          </a:p>
          <a:p>
            <a:pPr marL="171450" indent="-171450">
              <a:buFontTx/>
              <a:buChar char="-"/>
            </a:pPr>
            <a:r>
              <a:rPr lang="es-ES" dirty="0"/>
              <a:t>Fácil de usar, amigable</a:t>
            </a:r>
          </a:p>
          <a:p>
            <a:pPr marL="171450" indent="-171450">
              <a:buFontTx/>
              <a:buChar char="-"/>
            </a:pPr>
            <a:r>
              <a:rPr lang="es-ES" dirty="0"/>
              <a:t>Basada en un entorno web.</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5</a:t>
            </a:fld>
            <a:endParaRPr lang="es-ES" dirty="0"/>
          </a:p>
        </p:txBody>
      </p:sp>
    </p:spTree>
    <p:extLst>
      <p:ext uri="{BB962C8B-B14F-4D97-AF65-F5344CB8AC3E}">
        <p14:creationId xmlns:p14="http://schemas.microsoft.com/office/powerpoint/2010/main" val="26283302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publica los datos obtenidos en los distintos ejercicios de la EPA, en un formato de tabla donde cada fila corresponde a una persona encuestada, y cada columna a una de las preguntas que ha contestado en dicha encuesta. Esta imagen es una porción de uno de estos ficheros de datos.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6</a:t>
            </a:fld>
            <a:endParaRPr lang="es-ES" dirty="0"/>
          </a:p>
        </p:txBody>
      </p:sp>
    </p:spTree>
    <p:extLst>
      <p:ext uri="{BB962C8B-B14F-4D97-AF65-F5344CB8AC3E}">
        <p14:creationId xmlns:p14="http://schemas.microsoft.com/office/powerpoint/2010/main" val="18908518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El INE provee una guía de interpretación de dichos datos, así como descripciones de su significado. Esta información nos ha servido para poder interpretar los ficheros de datos anteriormente mencionados.</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7</a:t>
            </a:fld>
            <a:endParaRPr lang="es-ES" dirty="0"/>
          </a:p>
        </p:txBody>
      </p:sp>
    </p:spTree>
    <p:extLst>
      <p:ext uri="{BB962C8B-B14F-4D97-AF65-F5344CB8AC3E}">
        <p14:creationId xmlns:p14="http://schemas.microsoft.com/office/powerpoint/2010/main" val="27031923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Analizando el proyecto a desarrollar se determinó que seguir un modelo de desarrollo software de tipo incremental, sería la opción más apropiada para acometer el problema en cuestión. Este modelo de desarrollo se caracteriza por plantear la planificación de un proyecto en distintos bloques temporales que pasaremos a denominar iteración.</a:t>
            </a:r>
          </a:p>
          <a:p>
            <a:r>
              <a:rPr lang="es-ES" dirty="0"/>
              <a:t>En cada iteración repetiremos el mismo proceso definido para el resto. De esta forma obtendremos un producto que funciona desde la primera iteración con un conjunto limitado de funcionalidad.</a:t>
            </a:r>
          </a:p>
          <a:p>
            <a:endParaRPr lang="es-ES" dirty="0"/>
          </a:p>
          <a:p>
            <a:r>
              <a:rPr lang="es-ES" sz="1200" kern="1200" dirty="0">
                <a:solidFill>
                  <a:schemeClr val="tx1"/>
                </a:solidFill>
                <a:effectLst/>
                <a:latin typeface="+mn-lt"/>
                <a:ea typeface="+mn-ea"/>
                <a:cs typeface="+mn-cs"/>
              </a:rPr>
              <a:t>La elección de esta metodología de desarrollo se debe principalmente la naturaleza del proyecto, donde se plantean una serie de herramientas o aplicaciones independientes a modo de </a:t>
            </a:r>
            <a:r>
              <a:rPr lang="es-ES" sz="1200" kern="1200" dirty="0" err="1">
                <a:solidFill>
                  <a:schemeClr val="tx1"/>
                </a:solidFill>
                <a:effectLst/>
                <a:latin typeface="+mn-lt"/>
                <a:ea typeface="+mn-ea"/>
                <a:cs typeface="+mn-cs"/>
              </a:rPr>
              <a:t>toolbox</a:t>
            </a:r>
            <a:r>
              <a:rPr lang="es-ES" sz="1200" kern="1200" dirty="0">
                <a:solidFill>
                  <a:schemeClr val="tx1"/>
                </a:solidFill>
                <a:effectLst/>
                <a:latin typeface="+mn-lt"/>
                <a:ea typeface="+mn-ea"/>
                <a:cs typeface="+mn-cs"/>
              </a:rPr>
              <a:t>, pudiendo identificar un conjunto de estas dentro de la iteración.</a:t>
            </a:r>
          </a:p>
        </p:txBody>
      </p:sp>
      <p:sp>
        <p:nvSpPr>
          <p:cNvPr id="4" name="Marcador de número de diapositiva 3"/>
          <p:cNvSpPr>
            <a:spLocks noGrp="1"/>
          </p:cNvSpPr>
          <p:nvPr>
            <p:ph type="sldNum" sz="quarter" idx="10"/>
          </p:nvPr>
        </p:nvSpPr>
        <p:spPr/>
        <p:txBody>
          <a:bodyPr/>
          <a:lstStyle/>
          <a:p>
            <a:fld id="{DF4BDEB7-51E0-4F37-900C-D21B59A587AE}" type="slidenum">
              <a:rPr lang="es-ES" smtClean="0"/>
              <a:t>8</a:t>
            </a:fld>
            <a:endParaRPr lang="es-ES" dirty="0"/>
          </a:p>
        </p:txBody>
      </p:sp>
    </p:spTree>
    <p:extLst>
      <p:ext uri="{BB962C8B-B14F-4D97-AF65-F5344CB8AC3E}">
        <p14:creationId xmlns:p14="http://schemas.microsoft.com/office/powerpoint/2010/main" val="3816309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a:xfrm>
            <a:off x="685800" y="1143000"/>
            <a:ext cx="5486400" cy="3086100"/>
          </a:xfrm>
        </p:spPr>
      </p:sp>
      <p:sp>
        <p:nvSpPr>
          <p:cNvPr id="3" name="Marcador de notas 2"/>
          <p:cNvSpPr>
            <a:spLocks noGrp="1"/>
          </p:cNvSpPr>
          <p:nvPr>
            <p:ph type="body" idx="1"/>
          </p:nvPr>
        </p:nvSpPr>
        <p:spPr/>
        <p:txBody>
          <a:bodyPr/>
          <a:lstStyle/>
          <a:p>
            <a:r>
              <a:rPr lang="es-ES" dirty="0"/>
              <a:t>1.- Conceptualización e Interpretación de los datos</a:t>
            </a:r>
          </a:p>
          <a:p>
            <a:r>
              <a:rPr lang="es-ES" dirty="0"/>
              <a:t>estudia la viabilidad del proyecto, así como las tecnologías a utilizar. Aunque parecía claro el uso del lenguaje R, se barajaban distintas alternativas de como plantear la interfaz hombre-maquina. Después de un primer análisis de las posibles capacidades de la herramienta, se determina como prueba de viabilidad el poder hacer una interpretación de los datos a tratar de la EPA que ofrece el INE.</a:t>
            </a:r>
          </a:p>
          <a:p>
            <a:endParaRPr lang="es-ES" dirty="0"/>
          </a:p>
          <a:p>
            <a:r>
              <a:rPr lang="es-ES" dirty="0"/>
              <a:t>Segunda iteración: Diseño de la base de datos</a:t>
            </a:r>
          </a:p>
          <a:p>
            <a:r>
              <a:rPr lang="es-ES" dirty="0"/>
              <a:t>Después de esta primera fase de interpretación de los datos se determina como necesario el almacenar los mismos en una base de datos local. Esto es debido a cuestiones de eficiencia y rendimiento por el gran volumen de datos a tratar.</a:t>
            </a:r>
          </a:p>
          <a:p>
            <a:r>
              <a:rPr lang="es-ES" dirty="0"/>
              <a:t>De esta forma en esta fase se diseñan las estrategias para hacer un uso eficiente de los datos, así como planear su captura y almacenamiento.</a:t>
            </a:r>
          </a:p>
          <a:p>
            <a:r>
              <a:rPr lang="es-ES" dirty="0"/>
              <a:t> </a:t>
            </a:r>
          </a:p>
          <a:p>
            <a:r>
              <a:rPr lang="es-ES" dirty="0"/>
              <a:t>Tercera iteración: Incorporación de Análisis Exploratorio de Datos</a:t>
            </a:r>
          </a:p>
          <a:p>
            <a:r>
              <a:rPr lang="es-ES" dirty="0"/>
              <a:t>En esta iteración los esfuerzos se vuelcan en estudiar las técnicas más usadas de Análisis Exploratorio de Datos o EDA (</a:t>
            </a:r>
            <a:r>
              <a:rPr lang="es-ES" dirty="0" err="1"/>
              <a:t>Exploratory</a:t>
            </a:r>
            <a:r>
              <a:rPr lang="es-ES" dirty="0"/>
              <a:t> Data </a:t>
            </a:r>
            <a:r>
              <a:rPr lang="es-ES" dirty="0" err="1"/>
              <a:t>Analisys</a:t>
            </a:r>
            <a:r>
              <a:rPr lang="es-ES" dirty="0"/>
              <a:t>), así como las posibilidades de uso de distintas visualizaciones de los datos y su encaje con la herramienta.</a:t>
            </a:r>
          </a:p>
          <a:p>
            <a:r>
              <a:rPr lang="es-ES" dirty="0"/>
              <a:t>Una vez realizado el estudio a través de distintos cursos y fuentes de referencia se procede a sintetizar las visualizaciones o análisis más interesantes en distintas categorías.</a:t>
            </a:r>
          </a:p>
          <a:p>
            <a:endParaRPr lang="es-ES" dirty="0"/>
          </a:p>
          <a:p>
            <a:r>
              <a:rPr lang="es-ES" dirty="0"/>
              <a:t>Cuarta iteración: Incorporación del motor para exportación documental</a:t>
            </a:r>
          </a:p>
          <a:p>
            <a:r>
              <a:rPr lang="es-ES" dirty="0"/>
              <a:t>De forma paralela a la iteración anterior se lanza la incorporación de un exportador de documentación, capaz de automatizar la obtención de ciertos informes básicos haciendo uso de los datos almacenados de la EPA.</a:t>
            </a:r>
          </a:p>
          <a:p>
            <a:r>
              <a:rPr lang="es-ES" dirty="0"/>
              <a:t>Para esto se toman como ejemplo las notas de prensa que el propio INE genera en cada uno de sus ejercicios trimestrales, con el objetivo de automatizar lo máximo posible la generación de dichas notas de prensa.</a:t>
            </a:r>
          </a:p>
          <a:p>
            <a:endParaRPr lang="es-ES" dirty="0"/>
          </a:p>
          <a:p>
            <a:r>
              <a:rPr lang="es-ES" dirty="0"/>
              <a:t>Quinta iteración: Incorporación de Actualización de la Base de Datos</a:t>
            </a:r>
          </a:p>
          <a:p>
            <a:r>
              <a:rPr lang="es-ES" dirty="0"/>
              <a:t>Una vez llegados a este punto se detecta como necesaria la incorporación de un mecanismo automatizado de detección de nuevas actualizaciones de los datos de la EPA por parte del INE, así como la importación y normalización de estos datos a la base de datos local.</a:t>
            </a:r>
          </a:p>
          <a:p>
            <a:r>
              <a:rPr lang="es-ES" dirty="0"/>
              <a:t>En esta iteración se implementa este mecanismo avisando al usuario de la existencia de estos nuevos ficheros publicados y de la posibilidad de incluirlos a su repositorio.</a:t>
            </a:r>
          </a:p>
          <a:p>
            <a:r>
              <a:rPr lang="es-ES" dirty="0"/>
              <a:t> </a:t>
            </a:r>
          </a:p>
          <a:p>
            <a:r>
              <a:rPr lang="es-ES" dirty="0"/>
              <a:t>Sexta iteración: Incorporación de Reglas de Asociación</a:t>
            </a:r>
          </a:p>
          <a:p>
            <a:r>
              <a:rPr lang="es-ES" dirty="0"/>
              <a:t>Llegados a este punto se estudia el posible uso y explotación de los datos haciendo uso de distintas técnicas de aprendizaje máquina, donde surgen como mejores candidatos técnicas de aprendizaje no supervisado como reglas de asociación o técnicas de agrupamiento (o </a:t>
            </a:r>
            <a:r>
              <a:rPr lang="es-ES" dirty="0" err="1"/>
              <a:t>clustering</a:t>
            </a:r>
            <a:r>
              <a:rPr lang="es-ES" dirty="0"/>
              <a:t>).</a:t>
            </a:r>
          </a:p>
          <a:p>
            <a:r>
              <a:rPr lang="es-ES" dirty="0"/>
              <a:t>Aquí se estudia que posibilidades de visualización y explotación de reglas de asociación son las más comunes entre la comunidad, y se hace una implementación de algunas de las mismas en la herramienta.</a:t>
            </a:r>
          </a:p>
          <a:p>
            <a:endParaRPr lang="es-ES" dirty="0"/>
          </a:p>
          <a:p>
            <a:r>
              <a:rPr lang="es-ES" dirty="0"/>
              <a:t>Séptima iteración: Incorporación de Técnicas de Agrupamiento</a:t>
            </a:r>
          </a:p>
          <a:p>
            <a:r>
              <a:rPr lang="es-ES" dirty="0"/>
              <a:t>Por último, en esta iteración se continua con el esfuerzo por la implementación de técnicas de aprendizaje maquina sobre los datos de la EPA, considerando como interesante el uso de técnicas de agrupamiento (</a:t>
            </a:r>
            <a:r>
              <a:rPr lang="es-ES" dirty="0" err="1"/>
              <a:t>clustering</a:t>
            </a:r>
            <a:r>
              <a:rPr lang="es-ES" dirty="0"/>
              <a:t>).</a:t>
            </a:r>
          </a:p>
          <a:p>
            <a:r>
              <a:rPr lang="es-ES" dirty="0"/>
              <a:t>Debido a la naturaleza categórica de los datos se considera hacer uso de algoritmos alternativos a los clásicos de </a:t>
            </a:r>
            <a:r>
              <a:rPr lang="es-ES" dirty="0" err="1"/>
              <a:t>clustering</a:t>
            </a:r>
            <a:r>
              <a:rPr lang="es-ES" dirty="0"/>
              <a:t> como k-</a:t>
            </a:r>
            <a:r>
              <a:rPr lang="es-ES" dirty="0" err="1"/>
              <a:t>means</a:t>
            </a:r>
            <a:r>
              <a:rPr lang="es-ES" dirty="0"/>
              <a:t> (</a:t>
            </a:r>
            <a:r>
              <a:rPr lang="es-ES" dirty="0" err="1"/>
              <a:t>MacQueen</a:t>
            </a:r>
            <a:r>
              <a:rPr lang="es-ES" dirty="0"/>
              <a:t>, 1967) más basados en observaciones numéricas. Se presenta como mejor candidato el algoritmo de los k-</a:t>
            </a:r>
            <a:r>
              <a:rPr lang="es-ES" dirty="0" err="1"/>
              <a:t>modes</a:t>
            </a:r>
            <a:r>
              <a:rPr lang="es-ES" dirty="0"/>
              <a:t> [13].</a:t>
            </a:r>
          </a:p>
          <a:p>
            <a:endParaRPr lang="es-ES" dirty="0"/>
          </a:p>
        </p:txBody>
      </p:sp>
      <p:sp>
        <p:nvSpPr>
          <p:cNvPr id="4" name="Marcador de número de diapositiva 3"/>
          <p:cNvSpPr>
            <a:spLocks noGrp="1"/>
          </p:cNvSpPr>
          <p:nvPr>
            <p:ph type="sldNum" sz="quarter" idx="10"/>
          </p:nvPr>
        </p:nvSpPr>
        <p:spPr/>
        <p:txBody>
          <a:bodyPr/>
          <a:lstStyle/>
          <a:p>
            <a:fld id="{DF4BDEB7-51E0-4F37-900C-D21B59A587AE}" type="slidenum">
              <a:rPr lang="es-ES" smtClean="0"/>
              <a:t>9</a:t>
            </a:fld>
            <a:endParaRPr lang="es-ES" dirty="0"/>
          </a:p>
        </p:txBody>
      </p:sp>
    </p:spTree>
    <p:extLst>
      <p:ext uri="{BB962C8B-B14F-4D97-AF65-F5344CB8AC3E}">
        <p14:creationId xmlns:p14="http://schemas.microsoft.com/office/powerpoint/2010/main" val="241293787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751012" y="1300785"/>
            <a:ext cx="8689976" cy="2509213"/>
          </a:xfrm>
        </p:spPr>
        <p:txBody>
          <a:bodyPr anchor="b">
            <a:normAutofit/>
          </a:bodyPr>
          <a:lstStyle>
            <a:lvl1pPr algn="ctr">
              <a:defRPr sz="48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751012" y="3886200"/>
            <a:ext cx="8689976" cy="1371599"/>
          </a:xfrm>
        </p:spPr>
        <p:txBody>
          <a:bodyPr>
            <a:normAutofit/>
          </a:bodyPr>
          <a:lstStyle>
            <a:lvl1pPr marL="0" indent="0" algn="ctr">
              <a:buNone/>
              <a:defRPr sz="22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ECD19FB2-3AAB-4D03-B13A-2960828C78E3}" type="datetimeFigureOut">
              <a:rPr lang="en-US" smtClean="0"/>
              <a:t>9/27/2017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‹Nº›</a:t>
            </a:fld>
            <a:endParaRPr lang="en-US" dirty="0"/>
          </a:p>
        </p:txBody>
      </p:sp>
      <p:pic>
        <p:nvPicPr>
          <p:cNvPr id="8" name="Picture 2" descr="\\DROBO-FS\QuickDrops\JB\PPTX NG\Droplets\LightingOverlay.png">
            <a:extLst>
              <a:ext uri="{FF2B5EF4-FFF2-40B4-BE49-F238E27FC236}">
                <a16:creationId xmlns:a16="http://schemas.microsoft.com/office/drawing/2014/main" id="{BB2D9638-EDAA-452D-B8E9-76EDB852D265}"/>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3"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718772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Imagen panorámica con descripción">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94" y="4289374"/>
            <a:ext cx="10364432" cy="811610"/>
          </a:xfrm>
        </p:spPr>
        <p:txBody>
          <a:bodyPr anchor="b"/>
          <a:lstStyle>
            <a:lvl1pP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1184744" y="698261"/>
            <a:ext cx="9822532" cy="3214136"/>
          </a:xfrm>
          <a:prstGeom prst="roundRect">
            <a:avLst>
              <a:gd name="adj" fmla="val 4944"/>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74" y="5108728"/>
            <a:ext cx="10364452" cy="682472"/>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B80C674-7DFC-42FE-B9CD-82963CDB1557}"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773916EC-B53F-4095-9EDD-26FC18F0654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829876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599"/>
            <a:ext cx="10364452" cy="3427245"/>
          </a:xfrm>
        </p:spPr>
        <p:txBody>
          <a:bodyPr anchor="ctr"/>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204821"/>
            <a:ext cx="10364452" cy="1586380"/>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2076456F-F47D-4F25-8053-2A695DA0CA7D}"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E59FC717-03B1-4EF9-8C14-64CCC0F5C5FD}"/>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69911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1446212" y="609600"/>
            <a:ext cx="9302752" cy="2992904"/>
          </a:xfrm>
        </p:spPr>
        <p:txBody>
          <a:bodyPr anchor="ctr"/>
          <a:lstStyle>
            <a:lvl1pPr>
              <a:defRPr sz="3200"/>
            </a:lvl1pPr>
          </a:lstStyle>
          <a:p>
            <a:r>
              <a:rPr lang="es-ES"/>
              <a:t>Haga clic para modificar el estilo de título del patrón</a:t>
            </a:r>
            <a:endParaRPr lang="en-US" dirty="0"/>
          </a:p>
        </p:txBody>
      </p:sp>
      <p:sp>
        <p:nvSpPr>
          <p:cNvPr id="12" name="Text Placeholder 3"/>
          <p:cNvSpPr>
            <a:spLocks noGrp="1"/>
          </p:cNvSpPr>
          <p:nvPr>
            <p:ph type="body" sz="half" idx="13"/>
          </p:nvPr>
        </p:nvSpPr>
        <p:spPr>
          <a:xfrm>
            <a:off x="1720644" y="3610032"/>
            <a:ext cx="8752299" cy="59478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4" name="Text Placeholder 3"/>
          <p:cNvSpPr>
            <a:spLocks noGrp="1"/>
          </p:cNvSpPr>
          <p:nvPr>
            <p:ph type="body" sz="half" idx="2"/>
          </p:nvPr>
        </p:nvSpPr>
        <p:spPr>
          <a:xfrm>
            <a:off x="913774" y="4372796"/>
            <a:ext cx="10364452" cy="1421053"/>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5D6C7379-69CC-4837-9905-BEBA22830C8A}"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sp>
        <p:nvSpPr>
          <p:cNvPr id="13" name="TextBox 12"/>
          <p:cNvSpPr txBox="1"/>
          <p:nvPr/>
        </p:nvSpPr>
        <p:spPr>
          <a:xfrm>
            <a:off x="1001488" y="75416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557558" y="299357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pic>
        <p:nvPicPr>
          <p:cNvPr id="15" name="Picture 2" descr="\\DROBO-FS\QuickDrops\JB\PPTX NG\Droplets\LightingOverlay.png">
            <a:extLst>
              <a:ext uri="{FF2B5EF4-FFF2-40B4-BE49-F238E27FC236}">
                <a16:creationId xmlns:a16="http://schemas.microsoft.com/office/drawing/2014/main" id="{BCD924DC-8B74-4338-A94A-1C7FABD6244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99972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2138721"/>
            <a:ext cx="10364452" cy="2511835"/>
          </a:xfrm>
        </p:spPr>
        <p:txBody>
          <a:bodyPr anchor="b"/>
          <a:lstStyle>
            <a:lvl1pPr algn="ctr">
              <a:defRPr sz="320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913775" y="4662335"/>
            <a:ext cx="1036445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49EB8B7E-8AEE-4F10-BFEE-C999AD004D36}"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287775C8-476D-453C-A5B5-DC48C825545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84164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Columna 3">
    <p:spTree>
      <p:nvGrpSpPr>
        <p:cNvPr id="1" name=""/>
        <p:cNvGrpSpPr/>
        <p:nvPr/>
      </p:nvGrpSpPr>
      <p:grpSpPr>
        <a:xfrm>
          <a:off x="0" y="0"/>
          <a:ext cx="0" cy="0"/>
          <a:chOff x="0" y="0"/>
          <a:chExt cx="0" cy="0"/>
        </a:xfrm>
      </p:grpSpPr>
      <p:pic>
        <p:nvPicPr>
          <p:cNvPr id="13" name="Picture 12"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5" name="Title 1"/>
          <p:cNvSpPr>
            <a:spLocks noGrp="1"/>
          </p:cNvSpPr>
          <p:nvPr>
            <p:ph type="title"/>
          </p:nvPr>
        </p:nvSpPr>
        <p:spPr>
          <a:xfrm>
            <a:off x="913774" y="609600"/>
            <a:ext cx="10364452" cy="1605094"/>
          </a:xfrm>
        </p:spPr>
        <p:txBody>
          <a:bodyPr/>
          <a:lstStyle/>
          <a:p>
            <a:r>
              <a:rPr lang="es-ES"/>
              <a:t>Haga clic para modificar el estilo de título del patrón</a:t>
            </a:r>
            <a:endParaRPr lang="en-US" dirty="0"/>
          </a:p>
        </p:txBody>
      </p:sp>
      <p:sp>
        <p:nvSpPr>
          <p:cNvPr id="7" name="Text Placeholder 2"/>
          <p:cNvSpPr>
            <a:spLocks noGrp="1"/>
          </p:cNvSpPr>
          <p:nvPr>
            <p:ph type="body" idx="1"/>
          </p:nvPr>
        </p:nvSpPr>
        <p:spPr>
          <a:xfrm>
            <a:off x="913774" y="2367093"/>
            <a:ext cx="3298976"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8" name="Text Placeholder 3"/>
          <p:cNvSpPr>
            <a:spLocks noGrp="1"/>
          </p:cNvSpPr>
          <p:nvPr>
            <p:ph type="body" sz="half" idx="15"/>
          </p:nvPr>
        </p:nvSpPr>
        <p:spPr>
          <a:xfrm>
            <a:off x="913774" y="2943355"/>
            <a:ext cx="3298976"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9" name="Text Placeholder 4"/>
          <p:cNvSpPr>
            <a:spLocks noGrp="1"/>
          </p:cNvSpPr>
          <p:nvPr>
            <p:ph type="body" sz="quarter" idx="3"/>
          </p:nvPr>
        </p:nvSpPr>
        <p:spPr>
          <a:xfrm>
            <a:off x="4452389" y="2367093"/>
            <a:ext cx="3291521"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0" name="Text Placeholder 3"/>
          <p:cNvSpPr>
            <a:spLocks noGrp="1"/>
          </p:cNvSpPr>
          <p:nvPr>
            <p:ph type="body" sz="half" idx="16"/>
          </p:nvPr>
        </p:nvSpPr>
        <p:spPr>
          <a:xfrm>
            <a:off x="4441348" y="2943355"/>
            <a:ext cx="3303351"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11" name="Text Placeholder 4"/>
          <p:cNvSpPr>
            <a:spLocks noGrp="1"/>
          </p:cNvSpPr>
          <p:nvPr>
            <p:ph type="body" sz="quarter" idx="13"/>
          </p:nvPr>
        </p:nvSpPr>
        <p:spPr>
          <a:xfrm>
            <a:off x="7973298" y="2367093"/>
            <a:ext cx="3304928" cy="576262"/>
          </a:xfrm>
        </p:spPr>
        <p:txBody>
          <a:bodyPr anchor="b">
            <a:noAutofit/>
          </a:bodyPr>
          <a:lstStyle>
            <a:lvl1pPr marL="0" indent="0" algn="ctr">
              <a:lnSpc>
                <a:spcPct val="85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Text Placeholder 3"/>
          <p:cNvSpPr>
            <a:spLocks noGrp="1"/>
          </p:cNvSpPr>
          <p:nvPr>
            <p:ph type="body" sz="half" idx="17"/>
          </p:nvPr>
        </p:nvSpPr>
        <p:spPr>
          <a:xfrm>
            <a:off x="7973298" y="2943355"/>
            <a:ext cx="3304928" cy="284784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8668F3F9-58BC-440B-B37B-805B9055EF92}" type="datetimeFigureOut">
              <a:rPr lang="en-US" smtClean="0"/>
              <a:t>9/27/2017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4" name="Picture 2" descr="\\DROBO-FS\QuickDrops\JB\PPTX NG\Droplets\LightingOverlay.png">
            <a:extLst>
              <a:ext uri="{FF2B5EF4-FFF2-40B4-BE49-F238E27FC236}">
                <a16:creationId xmlns:a16="http://schemas.microsoft.com/office/drawing/2014/main" id="{B4051DFC-68E6-4EAE-9204-D15EC9C64AE4}"/>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2294167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lumna de imagen 3">
    <p:spTree>
      <p:nvGrpSpPr>
        <p:cNvPr id="1" name=""/>
        <p:cNvGrpSpPr/>
        <p:nvPr/>
      </p:nvGrpSpPr>
      <p:grpSpPr>
        <a:xfrm>
          <a:off x="0" y="0"/>
          <a:ext cx="0" cy="0"/>
          <a:chOff x="0" y="0"/>
          <a:chExt cx="0" cy="0"/>
        </a:xfrm>
      </p:grpSpPr>
      <p:pic>
        <p:nvPicPr>
          <p:cNvPr id="16" name="Picture 15"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30" name="Title 1"/>
          <p:cNvSpPr>
            <a:spLocks noGrp="1"/>
          </p:cNvSpPr>
          <p:nvPr>
            <p:ph type="title"/>
          </p:nvPr>
        </p:nvSpPr>
        <p:spPr>
          <a:xfrm>
            <a:off x="913774" y="610772"/>
            <a:ext cx="10364452" cy="1603922"/>
          </a:xfrm>
        </p:spPr>
        <p:txBody>
          <a:bodyPr/>
          <a:lstStyle/>
          <a:p>
            <a:r>
              <a:rPr lang="es-ES"/>
              <a:t>Haga clic para modificar el estilo de título del patrón</a:t>
            </a:r>
            <a:endParaRPr lang="en-US" dirty="0"/>
          </a:p>
        </p:txBody>
      </p:sp>
      <p:sp>
        <p:nvSpPr>
          <p:cNvPr id="19" name="Text Placeholder 2"/>
          <p:cNvSpPr>
            <a:spLocks noGrp="1"/>
          </p:cNvSpPr>
          <p:nvPr>
            <p:ph type="body" idx="1"/>
          </p:nvPr>
        </p:nvSpPr>
        <p:spPr>
          <a:xfrm>
            <a:off x="913774" y="4204820"/>
            <a:ext cx="3296409"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0" name="Picture Placeholder 2"/>
          <p:cNvSpPr>
            <a:spLocks noGrp="1" noChangeAspect="1"/>
          </p:cNvSpPr>
          <p:nvPr>
            <p:ph type="pic" idx="15"/>
          </p:nvPr>
        </p:nvSpPr>
        <p:spPr>
          <a:xfrm>
            <a:off x="913774" y="2367093"/>
            <a:ext cx="3296409" cy="1524000"/>
          </a:xfrm>
          <a:prstGeom prst="roundRect">
            <a:avLst>
              <a:gd name="adj" fmla="val 936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1" name="Text Placeholder 3"/>
          <p:cNvSpPr>
            <a:spLocks noGrp="1"/>
          </p:cNvSpPr>
          <p:nvPr>
            <p:ph type="body" sz="half" idx="18"/>
          </p:nvPr>
        </p:nvSpPr>
        <p:spPr>
          <a:xfrm>
            <a:off x="913774" y="4781082"/>
            <a:ext cx="3296409" cy="101011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2" name="Text Placeholder 4"/>
          <p:cNvSpPr>
            <a:spLocks noGrp="1"/>
          </p:cNvSpPr>
          <p:nvPr>
            <p:ph type="body" sz="quarter" idx="3"/>
          </p:nvPr>
        </p:nvSpPr>
        <p:spPr>
          <a:xfrm>
            <a:off x="4442759" y="4204820"/>
            <a:ext cx="3301828"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3" name="Picture Placeholder 2"/>
          <p:cNvSpPr>
            <a:spLocks noGrp="1" noChangeAspect="1"/>
          </p:cNvSpPr>
          <p:nvPr>
            <p:ph type="pic" idx="21"/>
          </p:nvPr>
        </p:nvSpPr>
        <p:spPr>
          <a:xfrm>
            <a:off x="4441348" y="2367093"/>
            <a:ext cx="3303352"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4" name="Text Placeholder 3"/>
          <p:cNvSpPr>
            <a:spLocks noGrp="1"/>
          </p:cNvSpPr>
          <p:nvPr>
            <p:ph type="body" sz="half" idx="19"/>
          </p:nvPr>
        </p:nvSpPr>
        <p:spPr>
          <a:xfrm>
            <a:off x="4441348" y="4781080"/>
            <a:ext cx="3303352" cy="101011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25" name="Text Placeholder 4"/>
          <p:cNvSpPr>
            <a:spLocks noGrp="1"/>
          </p:cNvSpPr>
          <p:nvPr>
            <p:ph type="body" sz="quarter" idx="13"/>
          </p:nvPr>
        </p:nvSpPr>
        <p:spPr>
          <a:xfrm>
            <a:off x="7973298" y="4204820"/>
            <a:ext cx="3300681" cy="576262"/>
          </a:xfrm>
        </p:spPr>
        <p:txBody>
          <a:bodyPr anchor="b">
            <a:noAutofit/>
          </a:bodyPr>
          <a:lstStyle>
            <a:lvl1pPr marL="0" indent="0" algn="ctr">
              <a:lnSpc>
                <a:spcPct val="85000"/>
              </a:lnSpc>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26" name="Picture Placeholder 2"/>
          <p:cNvSpPr>
            <a:spLocks noGrp="1" noChangeAspect="1"/>
          </p:cNvSpPr>
          <p:nvPr>
            <p:ph type="pic" idx="22"/>
          </p:nvPr>
        </p:nvSpPr>
        <p:spPr>
          <a:xfrm>
            <a:off x="7973298" y="2367093"/>
            <a:ext cx="3304928" cy="1524000"/>
          </a:xfrm>
          <a:prstGeom prst="roundRect">
            <a:avLst>
              <a:gd name="adj" fmla="val 8841"/>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27" name="Text Placeholder 3"/>
          <p:cNvSpPr>
            <a:spLocks noGrp="1"/>
          </p:cNvSpPr>
          <p:nvPr>
            <p:ph type="body" sz="half" idx="20"/>
          </p:nvPr>
        </p:nvSpPr>
        <p:spPr>
          <a:xfrm>
            <a:off x="7973173" y="4781078"/>
            <a:ext cx="3305053" cy="1010121"/>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3" name="Date Placeholder 2"/>
          <p:cNvSpPr>
            <a:spLocks noGrp="1"/>
          </p:cNvSpPr>
          <p:nvPr>
            <p:ph type="dt" sz="half" idx="10"/>
          </p:nvPr>
        </p:nvSpPr>
        <p:spPr/>
        <p:txBody>
          <a:bodyPr/>
          <a:lstStyle/>
          <a:p>
            <a:fld id="{0D5A53AF-48EA-489D-8260-9DCAB666386A}" type="datetimeFigureOut">
              <a:rPr lang="en-US" smtClean="0"/>
              <a:t>9/27/2017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17" name="Picture 2" descr="\\DROBO-FS\QuickDrops\JB\PPTX NG\Droplets\LightingOverlay.png">
            <a:extLst>
              <a:ext uri="{FF2B5EF4-FFF2-40B4-BE49-F238E27FC236}">
                <a16:creationId xmlns:a16="http://schemas.microsoft.com/office/drawing/2014/main" id="{262D40C3-2F55-45C0-9D33-68B4872A0C7B}"/>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242569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1" name="Vertical Text Placeholder 2"/>
          <p:cNvSpPr>
            <a:spLocks noGrp="1"/>
          </p:cNvSpPr>
          <p:nvPr>
            <p:ph type="body" orient="vert" sz="quarter" idx="13"/>
          </p:nvPr>
        </p:nvSpPr>
        <p:spPr>
          <a:xfrm>
            <a:off x="913775" y="2367093"/>
            <a:ext cx="10364452" cy="342410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0DED02AE-B9A4-47BD-AF8E-97E16144138B}" type="datetimeFigureOut">
              <a:rPr lang="en-US" smtClean="0"/>
              <a:t>9/27/2017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1DE70837-6AB2-4EB4-95FE-1788667BFBBC}"/>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53547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Vertical Title 1"/>
          <p:cNvSpPr>
            <a:spLocks noGrp="1"/>
          </p:cNvSpPr>
          <p:nvPr>
            <p:ph type="title" orient="vert"/>
          </p:nvPr>
        </p:nvSpPr>
        <p:spPr>
          <a:xfrm>
            <a:off x="8724900" y="609601"/>
            <a:ext cx="2553326" cy="5181599"/>
          </a:xfrm>
        </p:spPr>
        <p:txBody>
          <a:bodyPr vert="eaVert"/>
          <a:lstStyle>
            <a:lvl1pPr algn="l">
              <a:defRPr/>
            </a:lvl1pPr>
          </a:lstStyle>
          <a:p>
            <a:r>
              <a:rPr lang="es-ES"/>
              <a:t>Haga clic para modificar el estilo de título del patrón</a:t>
            </a:r>
            <a:endParaRPr lang="en-US" dirty="0"/>
          </a:p>
        </p:txBody>
      </p:sp>
      <p:sp>
        <p:nvSpPr>
          <p:cNvPr id="8" name="Vertical Text Placeholder 2"/>
          <p:cNvSpPr>
            <a:spLocks noGrp="1"/>
          </p:cNvSpPr>
          <p:nvPr>
            <p:ph type="body" orient="vert" sz="quarter" idx="13"/>
          </p:nvPr>
        </p:nvSpPr>
        <p:spPr>
          <a:xfrm>
            <a:off x="913775" y="609601"/>
            <a:ext cx="7658724" cy="5181599"/>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CF0FD78B-DB02-4362-BCDC-98A55456977C}" type="datetimeFigureOut">
              <a:rPr lang="en-US" smtClean="0"/>
              <a:t>9/27/2017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10" name="Picture 2" descr="\\DROBO-FS\QuickDrops\JB\PPTX NG\Droplets\LightingOverlay.png">
            <a:extLst>
              <a:ext uri="{FF2B5EF4-FFF2-40B4-BE49-F238E27FC236}">
                <a16:creationId xmlns:a16="http://schemas.microsoft.com/office/drawing/2014/main" id="{A7263DB3-5F45-4A4E-A63B-2A39A8C2D96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9" descr="Droplets-SD-Content-R1d.png">
            <a:extLst>
              <a:ext uri="{FF2B5EF4-FFF2-40B4-BE49-F238E27FC236}">
                <a16:creationId xmlns:a16="http://schemas.microsoft.com/office/drawing/2014/main" id="{5CB1D05B-5BA2-435D-8EC2-C6382F45EF40}"/>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Tree>
    <p:extLst>
      <p:ext uri="{BB962C8B-B14F-4D97-AF65-F5344CB8AC3E}">
        <p14:creationId xmlns:p14="http://schemas.microsoft.com/office/powerpoint/2010/main" val="29906053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99916976-5D93-46E4-A98A-FAD63E4D0EA8}" type="datetimeFigureOut">
              <a:rPr lang="en-US" smtClean="0"/>
              <a:t>9/27/2017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4AE98F2D-F613-4F2A-BEA5-5E73007DD25C}"/>
              </a:ext>
            </a:extLst>
          </p:cNvPr>
          <p:cNvPicPr>
            <a:picLocks noChangeAspect="1" noChangeArrowheads="1"/>
          </p:cNvPicPr>
          <p:nvPr userDrawn="1"/>
        </p:nvPicPr>
        <p:blipFill>
          <a:blip r:embed="rId2">
            <a:alphaModFix/>
            <a:extLst>
              <a:ext uri="{28A0092B-C50C-407E-A947-70E740481C1C}">
                <a14:useLocalDpi xmlns:a14="http://schemas.microsoft.com/office/drawing/2010/main" val="0"/>
              </a:ext>
            </a:extLst>
          </a:blip>
          <a:srcRect/>
          <a:stretch>
            <a:fillRect/>
          </a:stretch>
        </p:blipFill>
        <p:spPr bwMode="auto">
          <a:xfrm>
            <a:off x="0" y="0"/>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93648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pic>
        <p:nvPicPr>
          <p:cNvPr id="9" name="Picture 8"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828563"/>
            <a:ext cx="10351752" cy="2736819"/>
          </a:xfrm>
        </p:spPr>
        <p:txBody>
          <a:bodyPr anchor="b">
            <a:normAutofit/>
          </a:bodyPr>
          <a:lstStyle>
            <a:lvl1pPr>
              <a:defRPr sz="4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4" y="3657457"/>
            <a:ext cx="10351752" cy="1368183"/>
          </a:xfrm>
        </p:spPr>
        <p:txBody>
          <a:bodyPr>
            <a:normAutofit/>
          </a:bodyPr>
          <a:lstStyle>
            <a:lvl1pPr marL="0" indent="0" algn="ctr">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0F39F4F5-F4D2-4D2A-AB60-88D37ADCB869}" type="datetimeFigureOut">
              <a:rPr lang="en-US" smtClean="0"/>
              <a:t>9/27/2017</a:t>
            </a:fld>
            <a:endParaRPr lang="en-US" dirty="0"/>
          </a:p>
        </p:txBody>
      </p:sp>
      <p:sp>
        <p:nvSpPr>
          <p:cNvPr id="5" name="Footer Placeholder 4"/>
          <p:cNvSpPr>
            <a:spLocks noGrp="1"/>
          </p:cNvSpPr>
          <p:nvPr>
            <p:ph type="ftr" sz="quarter" idx="11"/>
          </p:nvPr>
        </p:nvSpPr>
        <p:spPr/>
        <p:txBody>
          <a:bodyPr/>
          <a:lstStyle/>
          <a:p>
            <a:r>
              <a:rPr lang="en-US"/>
              <a:t>
              </a:t>
            </a:r>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‹Nº›</a:t>
            </a:fld>
            <a:endParaRPr lang="en-US" dirty="0"/>
          </a:p>
        </p:txBody>
      </p:sp>
      <p:pic>
        <p:nvPicPr>
          <p:cNvPr id="8" name="Picture 2" descr="\\DROBO-FS\QuickDrops\JB\PPTX NG\Droplets\LightingOverlay.png">
            <a:extLst>
              <a:ext uri="{FF2B5EF4-FFF2-40B4-BE49-F238E27FC236}">
                <a16:creationId xmlns:a16="http://schemas.microsoft.com/office/drawing/2014/main" id="{E64C476D-6EA0-4DD8-BFD8-04539BCA98C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318932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12" name="Content Placeholder 2"/>
          <p:cNvSpPr>
            <a:spLocks noGrp="1"/>
          </p:cNvSpPr>
          <p:nvPr>
            <p:ph sz="quarter" idx="13"/>
          </p:nvPr>
        </p:nvSpPr>
        <p:spPr>
          <a:xfrm>
            <a:off x="913774" y="2367092"/>
            <a:ext cx="5106026"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Content Placeholder 3"/>
          <p:cNvSpPr>
            <a:spLocks noGrp="1"/>
          </p:cNvSpPr>
          <p:nvPr>
            <p:ph sz="quarter" idx="14"/>
          </p:nvPr>
        </p:nvSpPr>
        <p:spPr>
          <a:xfrm>
            <a:off x="6172200" y="2367092"/>
            <a:ext cx="5105400" cy="342410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D23BC6CE-6D1E-47E5-8859-F31AC5380EB2}"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AC113B1-0728-4CFA-9FD0-6F086F28038F}"/>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3285426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pic>
        <p:nvPicPr>
          <p:cNvPr id="15" name="Picture 14"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14" name="Title 1"/>
          <p:cNvSpPr>
            <a:spLocks noGrp="1"/>
          </p:cNvSpPr>
          <p:nvPr>
            <p:ph type="title"/>
          </p:nvPr>
        </p:nvSpPr>
        <p:spPr>
          <a:xfrm>
            <a:off x="913775" y="618517"/>
            <a:ext cx="10364451" cy="1596177"/>
          </a:xfrm>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146328" y="2371018"/>
            <a:ext cx="487347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2" name="Content Placeholder 3"/>
          <p:cNvSpPr>
            <a:spLocks noGrp="1"/>
          </p:cNvSpPr>
          <p:nvPr>
            <p:ph sz="quarter" idx="13"/>
          </p:nvPr>
        </p:nvSpPr>
        <p:spPr>
          <a:xfrm>
            <a:off x="913774" y="3051012"/>
            <a:ext cx="5106027"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396423" y="2371018"/>
            <a:ext cx="4881804" cy="679994"/>
          </a:xfrm>
        </p:spPr>
        <p:txBody>
          <a:bodyPr anchor="b">
            <a:noAutofit/>
          </a:bodyPr>
          <a:lstStyle>
            <a:lvl1pPr marL="0" indent="0">
              <a:lnSpc>
                <a:spcPct val="85000"/>
              </a:lnSpc>
              <a:buNone/>
              <a:defRPr sz="26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13" name="Content Placeholder 5"/>
          <p:cNvSpPr>
            <a:spLocks noGrp="1"/>
          </p:cNvSpPr>
          <p:nvPr>
            <p:ph sz="quarter" idx="14"/>
          </p:nvPr>
        </p:nvSpPr>
        <p:spPr>
          <a:xfrm>
            <a:off x="6172200" y="3051012"/>
            <a:ext cx="5105401" cy="2740187"/>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1B4E7C4-4DA4-404D-9965-B13F2DD7D8BF}" type="datetimeFigureOut">
              <a:rPr lang="en-US" smtClean="0"/>
              <a:t>9/27/2017</a:t>
            </a:fld>
            <a:endParaRPr lang="en-US" dirty="0"/>
          </a:p>
        </p:txBody>
      </p:sp>
      <p:sp>
        <p:nvSpPr>
          <p:cNvPr id="8" name="Footer Placeholder 7"/>
          <p:cNvSpPr>
            <a:spLocks noGrp="1"/>
          </p:cNvSpPr>
          <p:nvPr>
            <p:ph type="ftr" sz="quarter" idx="11"/>
          </p:nvPr>
        </p:nvSpPr>
        <p:spPr/>
        <p:txBody>
          <a:bodyPr/>
          <a:lstStyle/>
          <a:p>
            <a:r>
              <a:rPr lang="en-US"/>
              <a:t>
              </a:t>
            </a:r>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t>‹Nº›</a:t>
            </a:fld>
            <a:endParaRPr lang="en-US" dirty="0"/>
          </a:p>
        </p:txBody>
      </p:sp>
      <p:pic>
        <p:nvPicPr>
          <p:cNvPr id="11" name="Picture 2" descr="\\DROBO-FS\QuickDrops\JB\PPTX NG\Droplets\LightingOverlay.png">
            <a:extLst>
              <a:ext uri="{FF2B5EF4-FFF2-40B4-BE49-F238E27FC236}">
                <a16:creationId xmlns:a16="http://schemas.microsoft.com/office/drawing/2014/main" id="{9F483685-90B5-46AE-8B86-502564A856D6}"/>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682976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pic>
        <p:nvPicPr>
          <p:cNvPr id="8" name="Picture 7"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476FB7AA-4A53-424F-AD41-70827B6504BA}" type="datetimeFigureOut">
              <a:rPr lang="en-US" smtClean="0"/>
              <a:t>9/27/2017</a:t>
            </a:fld>
            <a:endParaRPr lang="en-US" dirty="0"/>
          </a:p>
        </p:txBody>
      </p:sp>
      <p:sp>
        <p:nvSpPr>
          <p:cNvPr id="4" name="Footer Placeholder 3"/>
          <p:cNvSpPr>
            <a:spLocks noGrp="1"/>
          </p:cNvSpPr>
          <p:nvPr>
            <p:ph type="ftr" sz="quarter" idx="11"/>
          </p:nvPr>
        </p:nvSpPr>
        <p:spPr/>
        <p:txBody>
          <a:bodyPr/>
          <a:lstStyle/>
          <a:p>
            <a:r>
              <a:rPr lang="en-US"/>
              <a:t>
              </a:t>
            </a:r>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‹Nº›</a:t>
            </a:fld>
            <a:endParaRPr lang="en-US" dirty="0"/>
          </a:p>
        </p:txBody>
      </p:sp>
      <p:pic>
        <p:nvPicPr>
          <p:cNvPr id="7" name="Picture 2" descr="\\DROBO-FS\QuickDrops\JB\PPTX NG\Droplets\LightingOverlay.png">
            <a:extLst>
              <a:ext uri="{FF2B5EF4-FFF2-40B4-BE49-F238E27FC236}">
                <a16:creationId xmlns:a16="http://schemas.microsoft.com/office/drawing/2014/main" id="{3B652FAF-E18A-44B8-8571-1CFE72785B2A}"/>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168116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pic>
        <p:nvPicPr>
          <p:cNvPr id="7" name="Picture 6"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Date Placeholder 1"/>
          <p:cNvSpPr>
            <a:spLocks noGrp="1"/>
          </p:cNvSpPr>
          <p:nvPr>
            <p:ph type="dt" sz="half" idx="10"/>
          </p:nvPr>
        </p:nvSpPr>
        <p:spPr/>
        <p:txBody>
          <a:bodyPr/>
          <a:lstStyle/>
          <a:p>
            <a:fld id="{E7884882-FB12-4BC8-9960-9AD8104D7FAE}" type="datetimeFigureOut">
              <a:rPr lang="en-US" smtClean="0"/>
              <a:t>9/27/2017</a:t>
            </a:fld>
            <a:endParaRPr lang="en-US" dirty="0"/>
          </a:p>
        </p:txBody>
      </p:sp>
      <p:sp>
        <p:nvSpPr>
          <p:cNvPr id="3" name="Footer Placeholder 2"/>
          <p:cNvSpPr>
            <a:spLocks noGrp="1"/>
          </p:cNvSpPr>
          <p:nvPr>
            <p:ph type="ftr" sz="quarter" idx="11"/>
          </p:nvPr>
        </p:nvSpPr>
        <p:spPr/>
        <p:txBody>
          <a:bodyPr/>
          <a:lstStyle/>
          <a:p>
            <a:r>
              <a:rPr lang="en-US"/>
              <a:t>
              </a:t>
            </a:r>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‹Nº›</a:t>
            </a:fld>
            <a:endParaRPr lang="en-US" dirty="0"/>
          </a:p>
        </p:txBody>
      </p:sp>
      <p:pic>
        <p:nvPicPr>
          <p:cNvPr id="6" name="Picture 2" descr="\\DROBO-FS\QuickDrops\JB\PPTX NG\Droplets\LightingOverlay.png">
            <a:extLst>
              <a:ext uri="{FF2B5EF4-FFF2-40B4-BE49-F238E27FC236}">
                <a16:creationId xmlns:a16="http://schemas.microsoft.com/office/drawing/2014/main" id="{7C6D86A9-83AE-489A-803C-E561AE2AA21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74342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pic>
        <p:nvPicPr>
          <p:cNvPr id="11" name="Picture 10"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5" y="609600"/>
            <a:ext cx="3935688" cy="2023252"/>
          </a:xfrm>
        </p:spPr>
        <p:txBody>
          <a:bodyPr anchor="b"/>
          <a:lstStyle>
            <a:lvl1pPr algn="ctr">
              <a:defRPr sz="3200"/>
            </a:lvl1pPr>
          </a:lstStyle>
          <a:p>
            <a:r>
              <a:rPr lang="es-ES"/>
              <a:t>Haga clic para modificar el estilo de título del patrón</a:t>
            </a:r>
            <a:endParaRPr lang="en-US" dirty="0"/>
          </a:p>
        </p:txBody>
      </p:sp>
      <p:sp>
        <p:nvSpPr>
          <p:cNvPr id="10" name="Content Placeholder 2"/>
          <p:cNvSpPr>
            <a:spLocks noGrp="1"/>
          </p:cNvSpPr>
          <p:nvPr>
            <p:ph sz="quarter" idx="13"/>
          </p:nvPr>
        </p:nvSpPr>
        <p:spPr>
          <a:xfrm>
            <a:off x="5078062" y="609600"/>
            <a:ext cx="6200163" cy="5181599"/>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913774" y="2632852"/>
            <a:ext cx="3935689" cy="3158348"/>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F7D1BD23-6E54-4D9D-AD88-A2813C73CC25}"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6BB96B7D-248E-491E-840E-F7EFDFC8D289}"/>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30023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pic>
        <p:nvPicPr>
          <p:cNvPr id="10" name="Picture 9" descr="Droplets-HD-Content-R1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1"/>
          <p:cNvSpPr>
            <a:spLocks noGrp="1"/>
          </p:cNvSpPr>
          <p:nvPr>
            <p:ph type="title"/>
          </p:nvPr>
        </p:nvSpPr>
        <p:spPr>
          <a:xfrm>
            <a:off x="913774" y="609600"/>
            <a:ext cx="5934969" cy="2023254"/>
          </a:xfrm>
        </p:spPr>
        <p:txBody>
          <a:bodyPr anchor="b"/>
          <a:lstStyle>
            <a:lvl1pPr algn="ctr">
              <a:defRPr sz="320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7424803" y="609601"/>
            <a:ext cx="3255358" cy="5181600"/>
          </a:xfrm>
          <a:prstGeom prst="roundRect">
            <a:avLst>
              <a:gd name="adj" fmla="val 4943"/>
            </a:avLst>
          </a:prstGeom>
          <a:noFill/>
          <a:ln w="82550" cap="sq">
            <a:solidFill>
              <a:srgbClr val="EAEAEA"/>
            </a:solidFill>
            <a:miter lim="800000"/>
          </a:ln>
          <a:effectLst/>
          <a:scene3d>
            <a:camera prst="orthographicFront"/>
            <a:lightRig rig="threePt" dir="t">
              <a:rot lat="0" lon="0" rev="2700000"/>
            </a:lightRig>
          </a:scene3d>
          <a:sp3d contourW="6350">
            <a:bevelT h="38100"/>
            <a:contourClr>
              <a:srgbClr val="C0C0C0"/>
            </a:contourClr>
          </a:sp3d>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913794" y="2632852"/>
            <a:ext cx="5934949" cy="3158347"/>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Editar el estilo de texto del patrón</a:t>
            </a:r>
          </a:p>
        </p:txBody>
      </p:sp>
      <p:sp>
        <p:nvSpPr>
          <p:cNvPr id="5" name="Date Placeholder 4"/>
          <p:cNvSpPr>
            <a:spLocks noGrp="1"/>
          </p:cNvSpPr>
          <p:nvPr>
            <p:ph type="dt" sz="half" idx="10"/>
          </p:nvPr>
        </p:nvSpPr>
        <p:spPr/>
        <p:txBody>
          <a:bodyPr/>
          <a:lstStyle/>
          <a:p>
            <a:fld id="{1471A834-4F3C-4AF9-9C74-05EC35A0F292}" type="datetimeFigureOut">
              <a:rPr lang="en-US" smtClean="0"/>
              <a:t>9/27/2017</a:t>
            </a:fld>
            <a:endParaRPr lang="en-US" dirty="0"/>
          </a:p>
        </p:txBody>
      </p:sp>
      <p:sp>
        <p:nvSpPr>
          <p:cNvPr id="6" name="Footer Placeholder 5"/>
          <p:cNvSpPr>
            <a:spLocks noGrp="1"/>
          </p:cNvSpPr>
          <p:nvPr>
            <p:ph type="ftr" sz="quarter" idx="11"/>
          </p:nvPr>
        </p:nvSpPr>
        <p:spPr/>
        <p:txBody>
          <a:bodyPr/>
          <a:lstStyle/>
          <a:p>
            <a:r>
              <a:rPr lang="en-US"/>
              <a:t>
              </a:t>
            </a:r>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t>‹Nº›</a:t>
            </a:fld>
            <a:endParaRPr lang="en-US" dirty="0"/>
          </a:p>
        </p:txBody>
      </p:sp>
      <p:pic>
        <p:nvPicPr>
          <p:cNvPr id="9" name="Picture 2" descr="\\DROBO-FS\QuickDrops\JB\PPTX NG\Droplets\LightingOverlay.png">
            <a:extLst>
              <a:ext uri="{FF2B5EF4-FFF2-40B4-BE49-F238E27FC236}">
                <a16:creationId xmlns:a16="http://schemas.microsoft.com/office/drawing/2014/main" id="{F6B66F00-0400-47C9-9E89-88DE2A513FF0}"/>
              </a:ext>
            </a:extLst>
          </p:cNvPr>
          <p:cNvPicPr>
            <a:picLocks noChangeAspect="1" noChangeArrowheads="1"/>
          </p:cNvPicPr>
          <p:nvPr userDrawn="1"/>
        </p:nvPicPr>
        <p:blipFill>
          <a:blip r:embed="rId3">
            <a:alphaModFix/>
            <a:extLst>
              <a:ext uri="{28A0092B-C50C-407E-A947-70E740481C1C}">
                <a14:useLocalDpi xmlns:a14="http://schemas.microsoft.com/office/drawing/2010/main" val="0"/>
              </a:ext>
            </a:extLst>
          </a:blip>
          <a:srcRect/>
          <a:stretch>
            <a:fillRect/>
          </a:stretch>
        </p:blipFill>
        <p:spPr bwMode="auto">
          <a:xfrm>
            <a:off x="1" y="-1"/>
            <a:ext cx="12192003" cy="68580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561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pic>
        <p:nvPicPr>
          <p:cNvPr id="1026" name="Picture 2" descr="\\DROBO-FS\QuickDrops\JB\PPTX NG\Droplets\LightingOverlay.png"/>
          <p:cNvPicPr>
            <a:picLocks noChangeAspect="1" noChangeArrowheads="1"/>
          </p:cNvPicPr>
          <p:nvPr/>
        </p:nvPicPr>
        <p:blipFill>
          <a:blip r:embed="rId19">
            <a:alphaModFix/>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a:solidFill>
                  <a:srgbClr val="FFFFFF"/>
                </a:solidFill>
              </a14:hiddenFill>
            </a:ext>
          </a:extLst>
        </p:spPr>
      </p:pic>
      <p:sp>
        <p:nvSpPr>
          <p:cNvPr id="2" name="Title Placeholder 1"/>
          <p:cNvSpPr>
            <a:spLocks noGrp="1"/>
          </p:cNvSpPr>
          <p:nvPr>
            <p:ph type="title"/>
          </p:nvPr>
        </p:nvSpPr>
        <p:spPr>
          <a:xfrm>
            <a:off x="913775" y="618517"/>
            <a:ext cx="10364451" cy="1596177"/>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913775" y="2367093"/>
            <a:ext cx="10364452" cy="3424107"/>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7678737" y="5883275"/>
            <a:ext cx="2743200" cy="365125"/>
          </a:xfrm>
          <a:prstGeom prst="rect">
            <a:avLst/>
          </a:prstGeom>
        </p:spPr>
        <p:txBody>
          <a:bodyPr vert="horz" lIns="91440" tIns="45720" rIns="91440" bIns="45720" rtlCol="0" anchor="ctr"/>
          <a:lstStyle>
            <a:lvl1pPr algn="r">
              <a:defRPr sz="1000">
                <a:solidFill>
                  <a:schemeClr val="tx1"/>
                </a:solidFill>
              </a:defRPr>
            </a:lvl1pPr>
          </a:lstStyle>
          <a:p>
            <a:fld id="{51CF1133-3259-4C45-BABA-5B62D9C6F78D}" type="datetimeFigureOut">
              <a:rPr lang="en-US" smtClean="0"/>
              <a:t>9/27/2017</a:t>
            </a:fld>
            <a:endParaRPr lang="en-US" dirty="0"/>
          </a:p>
        </p:txBody>
      </p:sp>
      <p:sp>
        <p:nvSpPr>
          <p:cNvPr id="5" name="Footer Placeholder 4"/>
          <p:cNvSpPr>
            <a:spLocks noGrp="1"/>
          </p:cNvSpPr>
          <p:nvPr>
            <p:ph type="ftr" sz="quarter" idx="3"/>
          </p:nvPr>
        </p:nvSpPr>
        <p:spPr>
          <a:xfrm>
            <a:off x="913774" y="5883275"/>
            <a:ext cx="6672887" cy="365125"/>
          </a:xfrm>
          <a:prstGeom prst="rect">
            <a:avLst/>
          </a:prstGeom>
        </p:spPr>
        <p:txBody>
          <a:bodyPr vert="horz" lIns="91440" tIns="45720" rIns="91440" bIns="45720" rtlCol="0" anchor="ctr"/>
          <a:lstStyle>
            <a:lvl1pPr algn="l">
              <a:defRPr sz="1000">
                <a:solidFill>
                  <a:schemeClr val="tx1"/>
                </a:solidFill>
              </a:defRPr>
            </a:lvl1pPr>
          </a:lstStyle>
          <a:p>
            <a:r>
              <a:rPr lang="en-US"/>
              <a:t>
              </a:t>
            </a:r>
            <a:endParaRPr lang="en-US" dirty="0"/>
          </a:p>
        </p:txBody>
      </p:sp>
      <p:sp>
        <p:nvSpPr>
          <p:cNvPr id="6" name="Slide Number Placeholder 5"/>
          <p:cNvSpPr>
            <a:spLocks noGrp="1"/>
          </p:cNvSpPr>
          <p:nvPr>
            <p:ph type="sldNum" sz="quarter" idx="4"/>
          </p:nvPr>
        </p:nvSpPr>
        <p:spPr>
          <a:xfrm>
            <a:off x="10514011" y="5883275"/>
            <a:ext cx="764215" cy="365125"/>
          </a:xfrm>
          <a:prstGeom prst="rect">
            <a:avLst/>
          </a:prstGeom>
        </p:spPr>
        <p:txBody>
          <a:bodyPr vert="horz" lIns="91440" tIns="45720" rIns="91440" bIns="45720" rtlCol="0" anchor="ctr"/>
          <a:lstStyle>
            <a:lvl1pPr algn="r">
              <a:defRPr sz="1000">
                <a:solidFill>
                  <a:schemeClr val="tx1"/>
                </a:solidFill>
              </a:defRPr>
            </a:lvl1pPr>
          </a:lstStyle>
          <a:p>
            <a:fld id="{6D22F896-40B5-4ADD-8801-0D06FADFA095}" type="slidenum">
              <a:rPr lang="en-US" smtClean="0"/>
              <a:pPr/>
              <a:t>‹Nº›</a:t>
            </a:fld>
            <a:endParaRPr lang="en-US" dirty="0"/>
          </a:p>
        </p:txBody>
      </p:sp>
    </p:spTree>
    <p:extLst>
      <p:ext uri="{BB962C8B-B14F-4D97-AF65-F5344CB8AC3E}">
        <p14:creationId xmlns:p14="http://schemas.microsoft.com/office/powerpoint/2010/main" val="1598574477"/>
      </p:ext>
    </p:extLst>
  </p:cSld>
  <p:clrMap bg1="lt1" tx1="dk1" bg2="lt2" tx2="dk2" accent1="accent1" accent2="accent2" accent3="accent3" accent4="accent4" accent5="accent5" accent6="accent6" hlink="hlink" folHlink="folHlink"/>
  <p:sldLayoutIdLst>
    <p:sldLayoutId id="2147483904" r:id="rId1"/>
    <p:sldLayoutId id="2147483905" r:id="rId2"/>
    <p:sldLayoutId id="2147483906" r:id="rId3"/>
    <p:sldLayoutId id="2147483907" r:id="rId4"/>
    <p:sldLayoutId id="2147483908" r:id="rId5"/>
    <p:sldLayoutId id="2147483909" r:id="rId6"/>
    <p:sldLayoutId id="2147483910" r:id="rId7"/>
    <p:sldLayoutId id="2147483911" r:id="rId8"/>
    <p:sldLayoutId id="2147483912" r:id="rId9"/>
    <p:sldLayoutId id="2147483913" r:id="rId10"/>
    <p:sldLayoutId id="2147483914" r:id="rId11"/>
    <p:sldLayoutId id="2147483915" r:id="rId12"/>
    <p:sldLayoutId id="2147483916" r:id="rId13"/>
    <p:sldLayoutId id="2147483917" r:id="rId14"/>
    <p:sldLayoutId id="2147483918" r:id="rId15"/>
    <p:sldLayoutId id="2147483919" r:id="rId16"/>
    <p:sldLayoutId id="2147483920" r:id="rId17"/>
  </p:sldLayoutIdLst>
  <p:hf sldNum="0" hdr="0" ftr="0" dt="0"/>
  <p:txStyles>
    <p:title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tx1"/>
        </a:buClr>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tx1"/>
        </a:buClr>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tx1"/>
        </a:buClr>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tx1"/>
        </a:buClr>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image" Target="../media/image13.png"/><Relationship Id="rId7"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 Id="rId9"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8.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19.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6.png"/></Relationships>
</file>

<file path=ppt/slides/_rels/slide1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1.png"/></Relationships>
</file>

<file path=ppt/slides/_rels/slide16.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5.png"/><Relationship Id="rId4" Type="http://schemas.openxmlformats.org/officeDocument/2006/relationships/image" Target="../media/image21.png"/></Relationships>
</file>

<file path=ppt/slides/_rels/slide17.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5.png"/><Relationship Id="rId7" Type="http://schemas.openxmlformats.org/officeDocument/2006/relationships/image" Target="../media/image24.png"/><Relationship Id="rId2" Type="http://schemas.openxmlformats.org/officeDocument/2006/relationships/notesSlide" Target="../notesSlides/notesSlide17.xml"/><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18.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5.png"/><Relationship Id="rId7" Type="http://schemas.openxmlformats.org/officeDocument/2006/relationships/image" Target="../media/image29.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28.png"/><Relationship Id="rId5" Type="http://schemas.openxmlformats.org/officeDocument/2006/relationships/image" Target="../media/image25.png"/><Relationship Id="rId4" Type="http://schemas.openxmlformats.org/officeDocument/2006/relationships/image" Target="../media/image21.png"/><Relationship Id="rId9" Type="http://schemas.openxmlformats.org/officeDocument/2006/relationships/image" Target="../media/image6.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30.jpe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7.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29.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1.xml.rels><?xml version="1.0" encoding="UTF-8" standalone="yes"?>
<Relationships xmlns="http://schemas.openxmlformats.org/package/2006/relationships"><Relationship Id="rId3" Type="http://schemas.openxmlformats.org/officeDocument/2006/relationships/image" Target="../media/image36.jpe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1">
                <a:tint val="90000"/>
                <a:lumMod val="28000"/>
                <a:lumOff val="72000"/>
              </a:schemeClr>
            </a:gs>
            <a:gs pos="100000">
              <a:schemeClr val="bg1">
                <a:shade val="64000"/>
                <a:lumMod val="88000"/>
              </a:schemeClr>
            </a:gs>
          </a:gsLst>
          <a:lin ang="5400000" scaled="0"/>
        </a:gradFill>
        <a:effectLst/>
      </p:bgPr>
    </p:bg>
    <p:spTree>
      <p:nvGrpSpPr>
        <p:cNvPr id="1" name=""/>
        <p:cNvGrpSpPr/>
        <p:nvPr/>
      </p:nvGrpSpPr>
      <p:grpSpPr>
        <a:xfrm>
          <a:off x="0" y="0"/>
          <a:ext cx="0" cy="0"/>
          <a:chOff x="0" y="0"/>
          <a:chExt cx="0" cy="0"/>
        </a:xfrm>
      </p:grpSpPr>
      <p:sp>
        <p:nvSpPr>
          <p:cNvPr id="2" name="Título 1"/>
          <p:cNvSpPr>
            <a:spLocks noGrp="1"/>
          </p:cNvSpPr>
          <p:nvPr>
            <p:ph type="ctrTitle"/>
          </p:nvPr>
        </p:nvSpPr>
        <p:spPr>
          <a:xfrm>
            <a:off x="2166551" y="1300795"/>
            <a:ext cx="7661190" cy="2509213"/>
          </a:xfrm>
        </p:spPr>
        <p:txBody>
          <a:bodyPr>
            <a:normAutofit/>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pic>
        <p:nvPicPr>
          <p:cNvPr id="1030" name="Picture 6" descr="Resultado de imagen de universidad de cádiz"/>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
        <p:nvSpPr>
          <p:cNvPr id="10" name="Subtítulo 2"/>
          <p:cNvSpPr txBox="1">
            <a:spLocks/>
          </p:cNvSpPr>
          <p:nvPr/>
        </p:nvSpPr>
        <p:spPr>
          <a:xfrm>
            <a:off x="4438217" y="4421171"/>
            <a:ext cx="3315583" cy="301658"/>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algn="ctr"/>
            <a:r>
              <a:rPr lang="es-ES" dirty="0">
                <a:solidFill>
                  <a:schemeClr val="tx1">
                    <a:lumMod val="95000"/>
                  </a:schemeClr>
                </a:solidFill>
              </a:rPr>
              <a:t>José Saúco Delgado</a:t>
            </a:r>
          </a:p>
        </p:txBody>
      </p:sp>
      <p:sp>
        <p:nvSpPr>
          <p:cNvPr id="7" name="Subtítulo 2">
            <a:extLst>
              <a:ext uri="{FF2B5EF4-FFF2-40B4-BE49-F238E27FC236}">
                <a16:creationId xmlns:a16="http://schemas.microsoft.com/office/drawing/2014/main" id="{9719150C-A15C-468E-9E6D-794A35485442}"/>
              </a:ext>
            </a:extLst>
          </p:cNvPr>
          <p:cNvSpPr txBox="1">
            <a:spLocks/>
          </p:cNvSpPr>
          <p:nvPr/>
        </p:nvSpPr>
        <p:spPr>
          <a:xfrm>
            <a:off x="8411197" y="5539686"/>
            <a:ext cx="3239088" cy="930900"/>
          </a:xfrm>
          <a:prstGeom prst="rect">
            <a:avLst/>
          </a:prstGeom>
        </p:spPr>
        <p:txBody>
          <a:bodyPr vert="horz" lIns="91440" tIns="45720" rIns="91440" bIns="45720" rtlCol="0" anchor="b">
            <a:normAutofit fontScale="775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b="1" dirty="0">
                <a:solidFill>
                  <a:schemeClr val="tx1">
                    <a:lumMod val="95000"/>
                  </a:schemeClr>
                </a:solidFill>
              </a:rPr>
              <a:t>Directores</a:t>
            </a:r>
          </a:p>
          <a:p>
            <a:r>
              <a:rPr lang="es-ES" dirty="0">
                <a:solidFill>
                  <a:schemeClr val="tx1">
                    <a:lumMod val="95000"/>
                  </a:schemeClr>
                </a:solidFill>
              </a:rPr>
              <a:t>Dª. Elisa Guerrero Vázquez</a:t>
            </a:r>
          </a:p>
          <a:p>
            <a:r>
              <a:rPr lang="es-ES" dirty="0">
                <a:solidFill>
                  <a:schemeClr val="tx1">
                    <a:lumMod val="95000"/>
                  </a:schemeClr>
                </a:solidFill>
              </a:rPr>
              <a:t>D. Andrés Yáñez Escolano</a:t>
            </a:r>
          </a:p>
        </p:txBody>
      </p:sp>
    </p:spTree>
    <p:extLst>
      <p:ext uri="{BB962C8B-B14F-4D97-AF65-F5344CB8AC3E}">
        <p14:creationId xmlns:p14="http://schemas.microsoft.com/office/powerpoint/2010/main" val="40589671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B06810B5-A355-4542-AF94-4C0FD93B2A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PRESUPUESTO</a:t>
            </a:r>
          </a:p>
        </p:txBody>
      </p:sp>
      <p:graphicFrame>
        <p:nvGraphicFramePr>
          <p:cNvPr id="8" name="Tabla 7">
            <a:extLst>
              <a:ext uri="{FF2B5EF4-FFF2-40B4-BE49-F238E27FC236}">
                <a16:creationId xmlns:a16="http://schemas.microsoft.com/office/drawing/2014/main" id="{9024CE8E-A5EA-4441-BAEC-7F1EDF93547E}"/>
              </a:ext>
            </a:extLst>
          </p:cNvPr>
          <p:cNvGraphicFramePr>
            <a:graphicFrameLocks noGrp="1"/>
          </p:cNvGraphicFramePr>
          <p:nvPr>
            <p:extLst>
              <p:ext uri="{D42A27DB-BD31-4B8C-83A1-F6EECF244321}">
                <p14:modId xmlns:p14="http://schemas.microsoft.com/office/powerpoint/2010/main" val="3499709410"/>
              </p:ext>
            </p:extLst>
          </p:nvPr>
        </p:nvGraphicFramePr>
        <p:xfrm>
          <a:off x="4188450" y="2081674"/>
          <a:ext cx="5557838" cy="2254254"/>
        </p:xfrm>
        <a:graphic>
          <a:graphicData uri="http://schemas.openxmlformats.org/drawingml/2006/table">
            <a:tbl>
              <a:tblPr firstRow="1" firstCol="1" bandRow="1">
                <a:tableStyleId>{9D7B26C5-4107-4FEC-AEDC-1716B250A1EF}</a:tableStyleId>
              </a:tblPr>
              <a:tblGrid>
                <a:gridCol w="3081338">
                  <a:extLst>
                    <a:ext uri="{9D8B030D-6E8A-4147-A177-3AD203B41FA5}">
                      <a16:colId xmlns:a16="http://schemas.microsoft.com/office/drawing/2014/main" val="3756444116"/>
                    </a:ext>
                  </a:extLst>
                </a:gridCol>
                <a:gridCol w="2476500">
                  <a:extLst>
                    <a:ext uri="{9D8B030D-6E8A-4147-A177-3AD203B41FA5}">
                      <a16:colId xmlns:a16="http://schemas.microsoft.com/office/drawing/2014/main" val="661221149"/>
                    </a:ext>
                  </a:extLst>
                </a:gridCol>
              </a:tblGrid>
              <a:tr h="375709">
                <a:tc>
                  <a:txBody>
                    <a:bodyPr/>
                    <a:lstStyle/>
                    <a:p>
                      <a:pPr marL="0" algn="just">
                        <a:lnSpc>
                          <a:spcPct val="150000"/>
                        </a:lnSpc>
                        <a:spcAft>
                          <a:spcPts val="0"/>
                        </a:spcAft>
                      </a:pPr>
                      <a:r>
                        <a:rPr lang="es-ES" sz="1600" dirty="0">
                          <a:effectLst/>
                        </a:rPr>
                        <a:t>Tareas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just">
                        <a:lnSpc>
                          <a:spcPct val="150000"/>
                        </a:lnSpc>
                        <a:spcAft>
                          <a:spcPts val="0"/>
                        </a:spcAft>
                      </a:pPr>
                      <a:r>
                        <a:rPr lang="es-ES" sz="1600" dirty="0">
                          <a:effectLst/>
                        </a:rPr>
                        <a:t>Coste estimado (euros)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432673530"/>
                  </a:ext>
                </a:extLst>
              </a:tr>
              <a:tr h="375709">
                <a:tc>
                  <a:txBody>
                    <a:bodyPr/>
                    <a:lstStyle/>
                    <a:p>
                      <a:pPr marL="0" algn="just">
                        <a:lnSpc>
                          <a:spcPct val="150000"/>
                        </a:lnSpc>
                        <a:spcAft>
                          <a:spcPts val="0"/>
                        </a:spcAft>
                      </a:pPr>
                      <a:r>
                        <a:rPr lang="es-ES" sz="1600" dirty="0">
                          <a:effectLst/>
                        </a:rPr>
                        <a:t>Análisis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984,10 €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4115906051"/>
                  </a:ext>
                </a:extLst>
              </a:tr>
              <a:tr h="375709">
                <a:tc>
                  <a:txBody>
                    <a:bodyPr/>
                    <a:lstStyle/>
                    <a:p>
                      <a:pPr marL="0" algn="just">
                        <a:lnSpc>
                          <a:spcPct val="150000"/>
                        </a:lnSpc>
                        <a:spcAft>
                          <a:spcPts val="0"/>
                        </a:spcAft>
                      </a:pPr>
                      <a:r>
                        <a:rPr lang="es-ES" sz="1600" dirty="0">
                          <a:effectLst/>
                        </a:rPr>
                        <a:t>Codificación, diseño y pruebas</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4.934,3 €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538078724"/>
                  </a:ext>
                </a:extLst>
              </a:tr>
              <a:tr h="375709">
                <a:tc>
                  <a:txBody>
                    <a:bodyPr/>
                    <a:lstStyle/>
                    <a:p>
                      <a:pPr marL="0" algn="just">
                        <a:lnSpc>
                          <a:spcPct val="150000"/>
                        </a:lnSpc>
                        <a:spcAft>
                          <a:spcPts val="0"/>
                        </a:spcAft>
                      </a:pPr>
                      <a:r>
                        <a:rPr lang="es-ES" sz="1600" dirty="0">
                          <a:effectLst/>
                        </a:rPr>
                        <a:t>Infraestructura</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1.200 €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2583863154"/>
                  </a:ext>
                </a:extLst>
              </a:tr>
              <a:tr h="375709">
                <a:tc>
                  <a:txBody>
                    <a:bodyPr/>
                    <a:lstStyle/>
                    <a:p>
                      <a:pPr marL="0" algn="just">
                        <a:lnSpc>
                          <a:spcPct val="150000"/>
                        </a:lnSpc>
                        <a:spcAft>
                          <a:spcPts val="0"/>
                        </a:spcAft>
                      </a:pPr>
                      <a:r>
                        <a:rPr lang="es-ES" sz="1600" dirty="0">
                          <a:effectLst/>
                        </a:rPr>
                        <a:t>Gastos indirectos (10% 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591,84 €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1665298459"/>
                  </a:ext>
                </a:extLst>
              </a:tr>
              <a:tr h="375709">
                <a:tc>
                  <a:txBody>
                    <a:bodyPr/>
                    <a:lstStyle/>
                    <a:p>
                      <a:pPr marL="0" algn="just">
                        <a:lnSpc>
                          <a:spcPct val="150000"/>
                        </a:lnSpc>
                        <a:spcAft>
                          <a:spcPts val="0"/>
                        </a:spcAft>
                      </a:pPr>
                      <a:r>
                        <a:rPr lang="es-ES" sz="1600" dirty="0">
                          <a:effectLst/>
                        </a:rPr>
                        <a:t>Total</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tc>
                  <a:txBody>
                    <a:bodyPr/>
                    <a:lstStyle/>
                    <a:p>
                      <a:pPr marL="0" algn="ctr">
                        <a:lnSpc>
                          <a:spcPct val="150000"/>
                        </a:lnSpc>
                        <a:spcAft>
                          <a:spcPts val="0"/>
                        </a:spcAft>
                      </a:pPr>
                      <a:r>
                        <a:rPr lang="es-ES" sz="1600" dirty="0">
                          <a:effectLst/>
                        </a:rPr>
                        <a:t>7.710,24 €</a:t>
                      </a:r>
                      <a:endParaRPr lang="es-ES" sz="1600" dirty="0">
                        <a:effectLst/>
                        <a:latin typeface="Cambria" panose="02040503050406030204" pitchFamily="18" charset="0"/>
                        <a:ea typeface="Calibri" panose="020F0502020204030204" pitchFamily="34" charset="0"/>
                        <a:cs typeface="URWPalladioL-Bold"/>
                      </a:endParaRPr>
                    </a:p>
                  </a:txBody>
                  <a:tcPr marL="68580" marR="68580" marT="0" marB="0"/>
                </a:tc>
                <a:extLst>
                  <a:ext uri="{0D108BD9-81ED-4DB2-BD59-A6C34878D82A}">
                    <a16:rowId xmlns:a16="http://schemas.microsoft.com/office/drawing/2014/main" val="333326071"/>
                  </a:ext>
                </a:extLst>
              </a:tr>
            </a:tbl>
          </a:graphicData>
        </a:graphic>
      </p:graphicFrame>
      <p:sp>
        <p:nvSpPr>
          <p:cNvPr id="10" name="Rectángulo 9">
            <a:extLst>
              <a:ext uri="{FF2B5EF4-FFF2-40B4-BE49-F238E27FC236}">
                <a16:creationId xmlns:a16="http://schemas.microsoft.com/office/drawing/2014/main" id="{51ED2D57-2C48-4D38-AB0F-17B2CF3224F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8513DFD-63E8-42E6-B011-4DE8BDF3429C}"/>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755852E1-36DA-4B00-B93B-C78228AE35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B9AF272F-5B6B-41F2-9E41-51DB81C39DB2}"/>
              </a:ext>
            </a:extLst>
          </p:cNvPr>
          <p:cNvSpPr/>
          <p:nvPr/>
        </p:nvSpPr>
        <p:spPr>
          <a:xfrm>
            <a:off x="2438400" y="993762"/>
            <a:ext cx="8521700" cy="830997"/>
          </a:xfrm>
          <a:prstGeom prst="rect">
            <a:avLst/>
          </a:prstGeom>
        </p:spPr>
        <p:txBody>
          <a:bodyPr wrap="square">
            <a:spAutoFit/>
          </a:bodyPr>
          <a:lstStyle/>
          <a:p>
            <a:pPr marL="285750" indent="-285750">
              <a:spcBef>
                <a:spcPts val="1800"/>
              </a:spcBef>
              <a:buFontTx/>
              <a:buChar char="-"/>
            </a:pPr>
            <a:r>
              <a:rPr lang="es-ES" sz="2400" dirty="0"/>
              <a:t>Se dedicó un periodo aproximado de 1 mes en tareas de análisis y 5 desarrollo del software, ambos periodos en media jornada:</a:t>
            </a:r>
          </a:p>
        </p:txBody>
      </p:sp>
      <p:sp>
        <p:nvSpPr>
          <p:cNvPr id="13" name="Rectángulo 12">
            <a:extLst>
              <a:ext uri="{FF2B5EF4-FFF2-40B4-BE49-F238E27FC236}">
                <a16:creationId xmlns:a16="http://schemas.microsoft.com/office/drawing/2014/main" id="{01C0BEBD-D0BF-4F81-B867-066734CE337B}"/>
              </a:ext>
            </a:extLst>
          </p:cNvPr>
          <p:cNvSpPr/>
          <p:nvPr/>
        </p:nvSpPr>
        <p:spPr>
          <a:xfrm>
            <a:off x="2438400" y="4762666"/>
            <a:ext cx="8521700" cy="707886"/>
          </a:xfrm>
          <a:prstGeom prst="rect">
            <a:avLst/>
          </a:prstGeom>
        </p:spPr>
        <p:txBody>
          <a:bodyPr wrap="square">
            <a:spAutoFit/>
          </a:bodyPr>
          <a:lstStyle/>
          <a:p>
            <a:pPr>
              <a:spcBef>
                <a:spcPts val="1800"/>
              </a:spcBef>
            </a:pPr>
            <a:r>
              <a:rPr lang="es-ES" sz="2000" dirty="0"/>
              <a:t>NOTA: Sueldo de analista y programador extraídos del “</a:t>
            </a:r>
            <a:r>
              <a:rPr lang="es-ES" sz="2000" i="1" dirty="0"/>
              <a:t>Convenio colectivo nacional de empresas de ingeniería y oficinas de estudios técnicos</a:t>
            </a:r>
            <a:r>
              <a:rPr lang="es-ES" sz="2000" dirty="0"/>
              <a:t>”.</a:t>
            </a:r>
          </a:p>
        </p:txBody>
      </p:sp>
      <p:sp>
        <p:nvSpPr>
          <p:cNvPr id="21" name="Rectángulo 20">
            <a:extLst>
              <a:ext uri="{FF2B5EF4-FFF2-40B4-BE49-F238E27FC236}">
                <a16:creationId xmlns:a16="http://schemas.microsoft.com/office/drawing/2014/main" id="{785FC858-85B2-4716-A144-4C5F8AD7E72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b="1" dirty="0">
                <a:solidFill>
                  <a:srgbClr val="FD9101"/>
                </a:solidFill>
              </a:rPr>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3C9000C3-716E-443C-8A05-2CE21EDDBF3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9402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545EBB1B-E341-4AF5-AFFF-648C70AD4AE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TECNOLOGIAS UTILIZADAS</a:t>
            </a:r>
          </a:p>
        </p:txBody>
      </p:sp>
      <p:sp>
        <p:nvSpPr>
          <p:cNvPr id="12" name="Rectángulo 11">
            <a:extLst>
              <a:ext uri="{FF2B5EF4-FFF2-40B4-BE49-F238E27FC236}">
                <a16:creationId xmlns:a16="http://schemas.microsoft.com/office/drawing/2014/main" id="{90E585D4-0ACA-4D12-857C-2F7C50F9EFCE}"/>
              </a:ext>
            </a:extLst>
          </p:cNvPr>
          <p:cNvSpPr/>
          <p:nvPr/>
        </p:nvSpPr>
        <p:spPr>
          <a:xfrm>
            <a:off x="4443995" y="1086532"/>
            <a:ext cx="6693193" cy="4603311"/>
          </a:xfrm>
          <a:prstGeom prst="rect">
            <a:avLst/>
          </a:prstGeom>
        </p:spPr>
        <p:txBody>
          <a:bodyPr wrap="square">
            <a:spAutoFit/>
          </a:bodyPr>
          <a:lstStyle/>
          <a:p>
            <a:pPr>
              <a:lnSpc>
                <a:spcPct val="200000"/>
              </a:lnSpc>
              <a:spcBef>
                <a:spcPts val="1800"/>
              </a:spcBef>
            </a:pPr>
            <a:r>
              <a:rPr lang="es-ES" sz="2400" dirty="0"/>
              <a:t>Lenguaje de programación para análisis estadístico</a:t>
            </a:r>
          </a:p>
          <a:p>
            <a:pPr>
              <a:lnSpc>
                <a:spcPct val="200000"/>
              </a:lnSpc>
              <a:spcBef>
                <a:spcPts val="1800"/>
              </a:spcBef>
            </a:pPr>
            <a:r>
              <a:rPr lang="es-ES" sz="2400" dirty="0"/>
              <a:t>Varios paquetes extensiones del Lenguaje R</a:t>
            </a:r>
          </a:p>
          <a:p>
            <a:pPr>
              <a:lnSpc>
                <a:spcPct val="200000"/>
              </a:lnSpc>
              <a:spcBef>
                <a:spcPts val="1800"/>
              </a:spcBef>
            </a:pPr>
            <a:r>
              <a:rPr lang="es-ES" sz="2400" dirty="0"/>
              <a:t>Entorno de desarrollo diseñado para su uso con R</a:t>
            </a:r>
          </a:p>
          <a:p>
            <a:pPr>
              <a:lnSpc>
                <a:spcPct val="200000"/>
              </a:lnSpc>
              <a:spcBef>
                <a:spcPts val="1800"/>
              </a:spcBef>
            </a:pPr>
            <a:r>
              <a:rPr lang="es-ES" sz="2400" dirty="0"/>
              <a:t>Sistema de gestión de base de datos</a:t>
            </a:r>
          </a:p>
          <a:p>
            <a:pPr>
              <a:lnSpc>
                <a:spcPct val="200000"/>
              </a:lnSpc>
              <a:spcBef>
                <a:spcPts val="1800"/>
              </a:spcBef>
            </a:pPr>
            <a:r>
              <a:rPr lang="es-ES" sz="2400" dirty="0"/>
              <a:t>Sistema de control de configuración</a:t>
            </a:r>
          </a:p>
        </p:txBody>
      </p:sp>
      <p:pic>
        <p:nvPicPr>
          <p:cNvPr id="2050" name="Picture 2" descr="Resultado de imagen de r language icon">
            <a:extLst>
              <a:ext uri="{FF2B5EF4-FFF2-40B4-BE49-F238E27FC236}">
                <a16:creationId xmlns:a16="http://schemas.microsoft.com/office/drawing/2014/main" id="{A55B891A-D116-49AA-BC7C-9FC51A9CAC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20390" y="1300197"/>
            <a:ext cx="687223" cy="532598"/>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Resultado de imagen de r studio">
            <a:extLst>
              <a:ext uri="{FF2B5EF4-FFF2-40B4-BE49-F238E27FC236}">
                <a16:creationId xmlns:a16="http://schemas.microsoft.com/office/drawing/2014/main" id="{F1B8E7B7-00F1-41C1-AF84-689E1DFDCEC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952796" y="3271633"/>
            <a:ext cx="1330325" cy="468274"/>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Resultado de imagen de sqlite">
            <a:extLst>
              <a:ext uri="{FF2B5EF4-FFF2-40B4-BE49-F238E27FC236}">
                <a16:creationId xmlns:a16="http://schemas.microsoft.com/office/drawing/2014/main" id="{C31BD88C-AD1D-4E1F-989E-248B7359798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70894" y="4185971"/>
            <a:ext cx="1120970" cy="532461"/>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Resultado de imagen de git">
            <a:extLst>
              <a:ext uri="{FF2B5EF4-FFF2-40B4-BE49-F238E27FC236}">
                <a16:creationId xmlns:a16="http://schemas.microsoft.com/office/drawing/2014/main" id="{8DD8B382-A625-4A72-B51E-75F6A38929F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71904" y="5215848"/>
            <a:ext cx="951457" cy="397312"/>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debora-pc\Mis videos de juegos\r-packages new.png">
            <a:extLst>
              <a:ext uri="{FF2B5EF4-FFF2-40B4-BE49-F238E27FC236}">
                <a16:creationId xmlns:a16="http://schemas.microsoft.com/office/drawing/2014/main" id="{BEA8242B-153E-446C-BA6B-8D8536E9E75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943456" y="2101173"/>
            <a:ext cx="1335305" cy="882503"/>
          </a:xfrm>
          <a:prstGeom prst="rect">
            <a:avLst/>
          </a:prstGeom>
          <a:noFill/>
          <a:extLst>
            <a:ext uri="{909E8E84-426E-40DD-AFC4-6F175D3DCCD1}">
              <a14:hiddenFill xmlns:a14="http://schemas.microsoft.com/office/drawing/2010/main">
                <a:solidFill>
                  <a:srgbClr val="FFFFFF"/>
                </a:solidFill>
              </a14:hiddenFill>
            </a:ext>
          </a:extLst>
        </p:spPr>
      </p:pic>
      <p:sp>
        <p:nvSpPr>
          <p:cNvPr id="17" name="Rectángulo 16">
            <a:extLst>
              <a:ext uri="{FF2B5EF4-FFF2-40B4-BE49-F238E27FC236}">
                <a16:creationId xmlns:a16="http://schemas.microsoft.com/office/drawing/2014/main" id="{63026AE6-FA47-4F91-8FC3-6CAB7DF51E2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8" name="Tabla 17">
            <a:extLst>
              <a:ext uri="{FF2B5EF4-FFF2-40B4-BE49-F238E27FC236}">
                <a16:creationId xmlns:a16="http://schemas.microsoft.com/office/drawing/2014/main" id="{C9AC818E-B486-4B6F-B32B-030DEACA99B9}"/>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20" name="Picture 6" descr="Resultado de imagen de universidad de cádiz">
            <a:extLst>
              <a:ext uri="{FF2B5EF4-FFF2-40B4-BE49-F238E27FC236}">
                <a16:creationId xmlns:a16="http://schemas.microsoft.com/office/drawing/2014/main" id="{A9C7D96D-FDBE-41FF-9EB4-B8E09D9782EC}"/>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7BA184F5-AE8F-4287-8283-63ECD7F36067}"/>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B0F8A5C-D0D5-4678-9367-E50FC1D02C3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b="1" dirty="0">
                <a:solidFill>
                  <a:srgbClr val="FD9101"/>
                </a:solidFill>
              </a:rPr>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189698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9803AD45-0FCB-44B1-8D72-6147D8CBAEBE}"/>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3" name="Imagen 2">
            <a:extLst>
              <a:ext uri="{FF2B5EF4-FFF2-40B4-BE49-F238E27FC236}">
                <a16:creationId xmlns:a16="http://schemas.microsoft.com/office/drawing/2014/main" id="{78E0C896-2A96-47F3-99FB-481EF6291434}"/>
              </a:ext>
            </a:extLst>
          </p:cNvPr>
          <p:cNvPicPr>
            <a:picLocks noChangeAspect="1"/>
          </p:cNvPicPr>
          <p:nvPr/>
        </p:nvPicPr>
        <p:blipFill>
          <a:blip r:embed="rId4"/>
          <a:stretch>
            <a:fillRect/>
          </a:stretch>
        </p:blipFill>
        <p:spPr>
          <a:xfrm>
            <a:off x="3912568" y="1703096"/>
            <a:ext cx="6109619" cy="3769159"/>
          </a:xfrm>
          <a:prstGeom prst="rect">
            <a:avLst/>
          </a:prstGeom>
        </p:spPr>
      </p:pic>
      <p:sp>
        <p:nvSpPr>
          <p:cNvPr id="11" name="Rectángulo 10">
            <a:extLst>
              <a:ext uri="{FF2B5EF4-FFF2-40B4-BE49-F238E27FC236}">
                <a16:creationId xmlns:a16="http://schemas.microsoft.com/office/drawing/2014/main" id="{1BEE5EE5-4D81-48A6-8F11-F94B9CD7D3AC}"/>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Toda aplicación Shiny está mantenida por un PC ejecutando R</a:t>
            </a:r>
            <a:endParaRPr lang="es-ES" dirty="0"/>
          </a:p>
        </p:txBody>
      </p:sp>
      <p:sp>
        <p:nvSpPr>
          <p:cNvPr id="21" name="Rectángulo 20">
            <a:extLst>
              <a:ext uri="{FF2B5EF4-FFF2-40B4-BE49-F238E27FC236}">
                <a16:creationId xmlns:a16="http://schemas.microsoft.com/office/drawing/2014/main" id="{CBDAF9E1-5F78-401D-AE58-E3A4D0EB5C9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7BDB62DE-AA52-4E3F-B50F-9BB7A8E51AF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661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4E6C89FC-9B87-4A33-AA38-1F25168A7C72}"/>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a:extLst>
              <a:ext uri="{FF2B5EF4-FFF2-40B4-BE49-F238E27FC236}">
                <a16:creationId xmlns:a16="http://schemas.microsoft.com/office/drawing/2014/main" id="{EE4279AF-384E-46CE-8F59-ED4C765D24FC}"/>
              </a:ext>
            </a:extLst>
          </p:cNvPr>
          <p:cNvSpPr/>
          <p:nvPr/>
        </p:nvSpPr>
        <p:spPr>
          <a:xfrm>
            <a:off x="2024009" y="3920919"/>
            <a:ext cx="4458984" cy="1617222"/>
          </a:xfrm>
          <a:prstGeom prst="rect">
            <a:avLst/>
          </a:prstGeom>
          <a:solidFill>
            <a:schemeClr val="tx2">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r"/>
            <a:r>
              <a:rPr lang="es-ES" dirty="0">
                <a:solidFill>
                  <a:schemeClr val="accent1">
                    <a:lumMod val="75000"/>
                  </a:schemeClr>
                </a:solidFill>
              </a:rPr>
              <a:t>SERVIDOR</a:t>
            </a:r>
          </a:p>
        </p:txBody>
      </p:sp>
      <p:sp>
        <p:nvSpPr>
          <p:cNvPr id="3" name="Rectángulo 2">
            <a:extLst>
              <a:ext uri="{FF2B5EF4-FFF2-40B4-BE49-F238E27FC236}">
                <a16:creationId xmlns:a16="http://schemas.microsoft.com/office/drawing/2014/main" id="{C88A0AD3-76B5-4739-B7CF-F807BE8B215E}"/>
              </a:ext>
            </a:extLst>
          </p:cNvPr>
          <p:cNvSpPr/>
          <p:nvPr/>
        </p:nvSpPr>
        <p:spPr>
          <a:xfrm>
            <a:off x="2024009" y="1243173"/>
            <a:ext cx="4458984" cy="2568539"/>
          </a:xfrm>
          <a:prstGeom prst="rect">
            <a:avLst/>
          </a:prstGeom>
          <a:solidFill>
            <a:schemeClr val="accent3">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r"/>
            <a:r>
              <a:rPr lang="es-ES" dirty="0">
                <a:solidFill>
                  <a:schemeClr val="accent3"/>
                </a:solidFill>
              </a:rPr>
              <a:t>UI</a:t>
            </a:r>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ángulo 10">
            <a:extLst>
              <a:ext uri="{FF2B5EF4-FFF2-40B4-BE49-F238E27FC236}">
                <a16:creationId xmlns:a16="http://schemas.microsoft.com/office/drawing/2014/main" id="{8A4EE5B1-BC2F-4F61-ADBB-837513477C57}"/>
              </a:ext>
            </a:extLst>
          </p:cNvPr>
          <p:cNvSpPr/>
          <p:nvPr/>
        </p:nvSpPr>
        <p:spPr>
          <a:xfrm>
            <a:off x="2191822" y="1352379"/>
            <a:ext cx="4414463" cy="4185761"/>
          </a:xfrm>
          <a:prstGeom prst="rect">
            <a:avLst/>
          </a:prstGeom>
        </p:spPr>
        <p:txBody>
          <a:bodyPr wrap="square">
            <a:spAutoFit/>
          </a:bodyPr>
          <a:lstStyle/>
          <a:p>
            <a:r>
              <a:rPr lang="es-ES" sz="1400" b="1" dirty="0" err="1">
                <a:latin typeface="Courier New" panose="02070309020205020404" pitchFamily="49" charset="0"/>
                <a:cs typeface="Courier New" panose="02070309020205020404" pitchFamily="49" charset="0"/>
              </a:rPr>
              <a:t>ui</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fluidPage</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sliderInput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"Observaciones:",</a:t>
            </a:r>
          </a:p>
          <a:p>
            <a:r>
              <a:rPr lang="es-ES" sz="1400" b="1" dirty="0">
                <a:latin typeface="Courier New" panose="02070309020205020404" pitchFamily="49" charset="0"/>
                <a:cs typeface="Courier New" panose="02070309020205020404" pitchFamily="49" charset="0"/>
              </a:rPr>
              <a:t>              min = 1,</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max</a:t>
            </a:r>
            <a:r>
              <a:rPr lang="es-ES" sz="1400" b="1" dirty="0">
                <a:latin typeface="Courier New" panose="02070309020205020404" pitchFamily="49" charset="0"/>
                <a:cs typeface="Courier New" panose="02070309020205020404" pitchFamily="49" charset="0"/>
              </a:rPr>
              <a:t> = 50,</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value</a:t>
            </a:r>
            <a:r>
              <a:rPr lang="es-ES" sz="1400" b="1" dirty="0">
                <a:latin typeface="Courier New" panose="02070309020205020404" pitchFamily="49" charset="0"/>
                <a:cs typeface="Courier New" panose="02070309020205020404" pitchFamily="49" charset="0"/>
              </a:rPr>
              <a:t> = 30),</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plotOutput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histPlot</a:t>
            </a:r>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server &lt;- </a:t>
            </a:r>
            <a:r>
              <a:rPr lang="es-ES" sz="1400" b="1" dirty="0" err="1">
                <a:latin typeface="Courier New" panose="02070309020205020404" pitchFamily="49" charset="0"/>
                <a:cs typeface="Courier New" panose="02070309020205020404" pitchFamily="49" charset="0"/>
              </a:rPr>
              <a:t>function</a:t>
            </a:r>
            <a:r>
              <a:rPr lang="es-ES" sz="1400" b="1" dirty="0">
                <a:latin typeface="Courier New" panose="02070309020205020404" pitchFamily="49" charset="0"/>
                <a:cs typeface="Courier New" panose="02070309020205020404" pitchFamily="49" charset="0"/>
              </a:rPr>
              <a:t>(input, output){</a:t>
            </a:r>
          </a:p>
          <a:p>
            <a:r>
              <a:rPr lang="es-ES" sz="1400" b="1" dirty="0">
                <a:latin typeface="Courier New" panose="02070309020205020404" pitchFamily="49" charset="0"/>
                <a:cs typeface="Courier New" panose="02070309020205020404" pitchFamily="49" charset="0"/>
              </a:rPr>
              <a:t>   </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output$histPlot</a:t>
            </a:r>
            <a:r>
              <a:rPr lang="es-ES" sz="1400" b="1" dirty="0">
                <a:latin typeface="Courier New" panose="02070309020205020404" pitchFamily="49" charset="0"/>
                <a:cs typeface="Courier New" panose="02070309020205020404" pitchFamily="49" charset="0"/>
              </a:rPr>
              <a:t> &lt;- </a:t>
            </a:r>
            <a:r>
              <a:rPr lang="es-ES" sz="1400" b="1" dirty="0" err="1">
                <a:latin typeface="Courier New" panose="02070309020205020404" pitchFamily="49" charset="0"/>
                <a:cs typeface="Courier New" panose="02070309020205020404" pitchFamily="49" charset="0"/>
              </a:rPr>
              <a:t>renderPlot</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r>
              <a:rPr lang="es-ES" sz="1400" b="1" dirty="0" err="1">
                <a:latin typeface="Courier New" panose="02070309020205020404" pitchFamily="49" charset="0"/>
                <a:cs typeface="Courier New" panose="02070309020205020404" pitchFamily="49" charset="0"/>
              </a:rPr>
              <a:t>hist</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rnorm</a:t>
            </a:r>
            <a:r>
              <a:rPr lang="es-ES" sz="1400" b="1" dirty="0">
                <a:latin typeface="Courier New" panose="02070309020205020404" pitchFamily="49" charset="0"/>
                <a:cs typeface="Courier New" panose="02070309020205020404" pitchFamily="49" charset="0"/>
              </a:rPr>
              <a:t>(</a:t>
            </a:r>
            <a:r>
              <a:rPr lang="es-ES" sz="1400" b="1" dirty="0" err="1">
                <a:latin typeface="Courier New" panose="02070309020205020404" pitchFamily="49" charset="0"/>
                <a:cs typeface="Courier New" panose="02070309020205020404" pitchFamily="49" charset="0"/>
              </a:rPr>
              <a:t>input$num</a:t>
            </a:r>
            <a:r>
              <a:rPr lang="es-ES" sz="1400" b="1" dirty="0">
                <a:latin typeface="Courier New" panose="02070309020205020404" pitchFamily="49" charset="0"/>
                <a:cs typeface="Courier New" panose="02070309020205020404" pitchFamily="49" charset="0"/>
              </a:rPr>
              <a:t>))</a:t>
            </a:r>
          </a:p>
          <a:p>
            <a:r>
              <a:rPr lang="es-ES" sz="1400" b="1" dirty="0">
                <a:latin typeface="Courier New" panose="02070309020205020404" pitchFamily="49" charset="0"/>
                <a:cs typeface="Courier New" panose="02070309020205020404" pitchFamily="49" charset="0"/>
              </a:rPr>
              <a:t>   })</a:t>
            </a:r>
          </a:p>
          <a:p>
            <a:endParaRPr lang="es-ES" sz="1400" b="1" dirty="0">
              <a:latin typeface="Courier New" panose="02070309020205020404" pitchFamily="49" charset="0"/>
              <a:cs typeface="Courier New" panose="02070309020205020404" pitchFamily="49" charset="0"/>
            </a:endParaRPr>
          </a:p>
          <a:p>
            <a:r>
              <a:rPr lang="es-ES" sz="1400" b="1" dirty="0">
                <a:latin typeface="Courier New" panose="02070309020205020404" pitchFamily="49" charset="0"/>
                <a:cs typeface="Courier New" panose="02070309020205020404" pitchFamily="49" charset="0"/>
              </a:rPr>
              <a:t>}</a:t>
            </a:r>
          </a:p>
        </p:txBody>
      </p:sp>
      <p:pic>
        <p:nvPicPr>
          <p:cNvPr id="5" name="Imagen 4">
            <a:extLst>
              <a:ext uri="{FF2B5EF4-FFF2-40B4-BE49-F238E27FC236}">
                <a16:creationId xmlns:a16="http://schemas.microsoft.com/office/drawing/2014/main" id="{821EB40B-EA82-4C9F-AD4D-93E494E65248}"/>
              </a:ext>
            </a:extLst>
          </p:cNvPr>
          <p:cNvPicPr>
            <a:picLocks noChangeAspect="1"/>
          </p:cNvPicPr>
          <p:nvPr/>
        </p:nvPicPr>
        <p:blipFill>
          <a:blip r:embed="rId4"/>
          <a:stretch>
            <a:fillRect/>
          </a:stretch>
        </p:blipFill>
        <p:spPr>
          <a:xfrm>
            <a:off x="6889046" y="971058"/>
            <a:ext cx="4633592" cy="4948401"/>
          </a:xfrm>
          <a:prstGeom prst="rect">
            <a:avLst/>
          </a:prstGeom>
        </p:spPr>
      </p:pic>
      <p:sp>
        <p:nvSpPr>
          <p:cNvPr id="22" name="Rectángulo 21">
            <a:extLst>
              <a:ext uri="{FF2B5EF4-FFF2-40B4-BE49-F238E27FC236}">
                <a16:creationId xmlns:a16="http://schemas.microsoft.com/office/drawing/2014/main" id="{FDDDE9AC-5C65-4158-8E97-8D5AEB5AEC45}"/>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b="1" dirty="0">
                <a:solidFill>
                  <a:srgbClr val="FD9101"/>
                </a:solidFill>
              </a:rPr>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D81073EA-207E-45BC-A58F-CB5B16FD16C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68226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3" grpId="0" animBg="1"/>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Rectángulo 30">
            <a:extLst>
              <a:ext uri="{FF2B5EF4-FFF2-40B4-BE49-F238E27FC236}">
                <a16:creationId xmlns:a16="http://schemas.microsoft.com/office/drawing/2014/main" id="{98274B25-7F02-4E21-A894-7A4D5CDBC24D}"/>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Actualización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Resultado de imagen de ftp icon">
            <a:extLst>
              <a:ext uri="{FF2B5EF4-FFF2-40B4-BE49-F238E27FC236}">
                <a16:creationId xmlns:a16="http://schemas.microsoft.com/office/drawing/2014/main" id="{B89D86DC-76DA-486A-BC34-7BE6F069256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34424" y="2800512"/>
            <a:ext cx="1432440" cy="14324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224402" y="27880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0" name="Flecha: hacia abajo 19">
            <a:extLst>
              <a:ext uri="{FF2B5EF4-FFF2-40B4-BE49-F238E27FC236}">
                <a16:creationId xmlns:a16="http://schemas.microsoft.com/office/drawing/2014/main" id="{49CC09B0-B615-4F4F-85C9-1BE054533F53}"/>
              </a:ext>
            </a:extLst>
          </p:cNvPr>
          <p:cNvSpPr/>
          <p:nvPr/>
        </p:nvSpPr>
        <p:spPr>
          <a:xfrm rot="16200000">
            <a:off x="4957074" y="2831906"/>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1" name="Flecha: hacia abajo 20">
            <a:extLst>
              <a:ext uri="{FF2B5EF4-FFF2-40B4-BE49-F238E27FC236}">
                <a16:creationId xmlns:a16="http://schemas.microsoft.com/office/drawing/2014/main" id="{82C58D3F-C0A6-4872-8131-C3680BBEEFA4}"/>
              </a:ext>
            </a:extLst>
          </p:cNvPr>
          <p:cNvSpPr/>
          <p:nvPr/>
        </p:nvSpPr>
        <p:spPr>
          <a:xfrm rot="16200000">
            <a:off x="9069112" y="2831905"/>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1032" name="Picture 8" descr="https://www.shareicon.net/data/512x512/2016/08/05/807400_document_512x512.png">
            <a:extLst>
              <a:ext uri="{FF2B5EF4-FFF2-40B4-BE49-F238E27FC236}">
                <a16:creationId xmlns:a16="http://schemas.microsoft.com/office/drawing/2014/main" id="{15CCF72E-395E-4AF2-9DF3-C1483FD5FCB6}"/>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32137" y="3849813"/>
            <a:ext cx="574812" cy="574812"/>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https://upload.wikimedia.org/wikipedia/commons/thumb/8/86/Microsoft_Excel_2013_logo.svg/1200px-Microsoft_Excel_2013_logo.svg.png">
            <a:extLst>
              <a:ext uri="{FF2B5EF4-FFF2-40B4-BE49-F238E27FC236}">
                <a16:creationId xmlns:a16="http://schemas.microsoft.com/office/drawing/2014/main" id="{63375419-A141-4B0F-8642-65B1AB6A759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048415" y="1983678"/>
            <a:ext cx="650002" cy="638039"/>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3827E979-9584-4648-8DE3-614A0E883567}"/>
              </a:ext>
            </a:extLst>
          </p:cNvPr>
          <p:cNvSpPr/>
          <p:nvPr/>
        </p:nvSpPr>
        <p:spPr>
          <a:xfrm>
            <a:off x="2614186" y="4232952"/>
            <a:ext cx="1469838" cy="523220"/>
          </a:xfrm>
          <a:prstGeom prst="rect">
            <a:avLst/>
          </a:prstGeom>
        </p:spPr>
        <p:txBody>
          <a:bodyPr wrap="square">
            <a:spAutoFit/>
          </a:bodyPr>
          <a:lstStyle/>
          <a:p>
            <a:pPr algn="ctr"/>
            <a:r>
              <a:rPr lang="es-ES" sz="1400" dirty="0"/>
              <a:t>Repositorio</a:t>
            </a:r>
          </a:p>
          <a:p>
            <a:pPr algn="ctr"/>
            <a:r>
              <a:rPr lang="es-ES" sz="1400" dirty="0"/>
              <a:t>online del INE</a:t>
            </a:r>
          </a:p>
        </p:txBody>
      </p:sp>
      <p:sp>
        <p:nvSpPr>
          <p:cNvPr id="24" name="Rectángulo 23">
            <a:extLst>
              <a:ext uri="{FF2B5EF4-FFF2-40B4-BE49-F238E27FC236}">
                <a16:creationId xmlns:a16="http://schemas.microsoft.com/office/drawing/2014/main" id="{6052D181-28D7-48B0-99A2-9D1244D39F83}"/>
              </a:ext>
            </a:extLst>
          </p:cNvPr>
          <p:cNvSpPr/>
          <p:nvPr/>
        </p:nvSpPr>
        <p:spPr>
          <a:xfrm>
            <a:off x="4772030" y="4460449"/>
            <a:ext cx="1469838" cy="523220"/>
          </a:xfrm>
          <a:prstGeom prst="rect">
            <a:avLst/>
          </a:prstGeom>
        </p:spPr>
        <p:txBody>
          <a:bodyPr wrap="square">
            <a:spAutoFit/>
          </a:bodyPr>
          <a:lstStyle/>
          <a:p>
            <a:pPr algn="ctr"/>
            <a:r>
              <a:rPr lang="es-ES" sz="1400" dirty="0"/>
              <a:t>Fichero</a:t>
            </a:r>
          </a:p>
          <a:p>
            <a:pPr algn="ctr"/>
            <a:r>
              <a:rPr lang="es-ES" sz="1400" dirty="0"/>
              <a:t>de Datos</a:t>
            </a:r>
          </a:p>
        </p:txBody>
      </p:sp>
      <p:sp>
        <p:nvSpPr>
          <p:cNvPr id="25" name="Rectángulo 24">
            <a:extLst>
              <a:ext uri="{FF2B5EF4-FFF2-40B4-BE49-F238E27FC236}">
                <a16:creationId xmlns:a16="http://schemas.microsoft.com/office/drawing/2014/main" id="{EA854A35-C440-4E69-A3C8-DF14F9F4AC1B}"/>
              </a:ext>
            </a:extLst>
          </p:cNvPr>
          <p:cNvSpPr/>
          <p:nvPr/>
        </p:nvSpPr>
        <p:spPr>
          <a:xfrm>
            <a:off x="10358768" y="4250997"/>
            <a:ext cx="1164700" cy="523220"/>
          </a:xfrm>
          <a:prstGeom prst="rect">
            <a:avLst/>
          </a:prstGeom>
        </p:spPr>
        <p:txBody>
          <a:bodyPr wrap="square">
            <a:spAutoFit/>
          </a:bodyPr>
          <a:lstStyle/>
          <a:p>
            <a:pPr algn="ctr"/>
            <a:r>
              <a:rPr lang="es-ES" sz="1400" dirty="0"/>
              <a:t>Base de datos interna</a:t>
            </a:r>
          </a:p>
        </p:txBody>
      </p:sp>
      <p:sp>
        <p:nvSpPr>
          <p:cNvPr id="8" name="Flecha: doblada hacia arriba 7">
            <a:extLst>
              <a:ext uri="{FF2B5EF4-FFF2-40B4-BE49-F238E27FC236}">
                <a16:creationId xmlns:a16="http://schemas.microsoft.com/office/drawing/2014/main" id="{3764036F-C368-47C2-86EE-A29083A8CEF1}"/>
              </a:ext>
            </a:extLst>
          </p:cNvPr>
          <p:cNvSpPr/>
          <p:nvPr/>
        </p:nvSpPr>
        <p:spPr>
          <a:xfrm rot="10800000" flipH="1">
            <a:off x="6042335" y="2212544"/>
            <a:ext cx="1103297" cy="818346"/>
          </a:xfrm>
          <a:prstGeom prst="bentUpArrow">
            <a:avLst>
              <a:gd name="adj1" fmla="val 15696"/>
              <a:gd name="adj2" fmla="val 1236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BEAC62FA-12C5-4400-943E-7DDAC97CAD5C}"/>
              </a:ext>
            </a:extLst>
          </p:cNvPr>
          <p:cNvSpPr/>
          <p:nvPr/>
        </p:nvSpPr>
        <p:spPr>
          <a:xfrm>
            <a:off x="5506949" y="1656463"/>
            <a:ext cx="1794869" cy="307777"/>
          </a:xfrm>
          <a:prstGeom prst="rect">
            <a:avLst/>
          </a:prstGeom>
        </p:spPr>
        <p:txBody>
          <a:bodyPr wrap="square">
            <a:spAutoFit/>
          </a:bodyPr>
          <a:lstStyle/>
          <a:p>
            <a:pPr algn="ctr"/>
            <a:r>
              <a:rPr lang="es-ES" sz="1400" dirty="0"/>
              <a:t>Diccionario de Datos</a:t>
            </a:r>
          </a:p>
        </p:txBody>
      </p:sp>
      <p:sp>
        <p:nvSpPr>
          <p:cNvPr id="28" name="Rectángulo 27">
            <a:extLst>
              <a:ext uri="{FF2B5EF4-FFF2-40B4-BE49-F238E27FC236}">
                <a16:creationId xmlns:a16="http://schemas.microsoft.com/office/drawing/2014/main" id="{C509946F-63AE-4ED0-A6EF-88C92F12E3B5}"/>
              </a:ext>
            </a:extLst>
          </p:cNvPr>
          <p:cNvSpPr/>
          <p:nvPr/>
        </p:nvSpPr>
        <p:spPr>
          <a:xfrm>
            <a:off x="8325562" y="3695599"/>
            <a:ext cx="1469838" cy="307777"/>
          </a:xfrm>
          <a:prstGeom prst="rect">
            <a:avLst/>
          </a:prstGeom>
        </p:spPr>
        <p:txBody>
          <a:bodyPr wrap="square">
            <a:spAutoFit/>
          </a:bodyPr>
          <a:lstStyle/>
          <a:p>
            <a:pPr algn="ctr"/>
            <a:r>
              <a:rPr lang="es-ES" sz="1400" dirty="0"/>
              <a:t>Almacenar</a:t>
            </a:r>
          </a:p>
        </p:txBody>
      </p:sp>
      <p:pic>
        <p:nvPicPr>
          <p:cNvPr id="3" name="Picture 2" descr="D:\workarea\epa_explorer\mem\logo\logo epa explorer final BN.png">
            <a:extLst>
              <a:ext uri="{FF2B5EF4-FFF2-40B4-BE49-F238E27FC236}">
                <a16:creationId xmlns:a16="http://schemas.microsoft.com/office/drawing/2014/main" id="{8923348F-1D93-448B-A231-2888C269126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112364" y="3094578"/>
            <a:ext cx="2066538" cy="1086277"/>
          </a:xfrm>
          <a:prstGeom prst="rect">
            <a:avLst/>
          </a:prstGeom>
          <a:noFill/>
          <a:extLst>
            <a:ext uri="{909E8E84-426E-40DD-AFC4-6F175D3DCCD1}">
              <a14:hiddenFill xmlns:a14="http://schemas.microsoft.com/office/drawing/2010/main">
                <a:solidFill>
                  <a:srgbClr val="FFFFFF"/>
                </a:solidFill>
              </a14:hiddenFill>
            </a:ext>
          </a:extLst>
        </p:spPr>
      </p:pic>
      <p:sp>
        <p:nvSpPr>
          <p:cNvPr id="30" name="Rectángulo 29">
            <a:extLst>
              <a:ext uri="{FF2B5EF4-FFF2-40B4-BE49-F238E27FC236}">
                <a16:creationId xmlns:a16="http://schemas.microsoft.com/office/drawing/2014/main" id="{EC3B575E-F64C-4908-B1F5-E1A66E699E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pic>
        <p:nvPicPr>
          <p:cNvPr id="32" name="Picture 2" descr="D:\workarea\epa_explorer\mem\logo\logo epa explorer final.png">
            <a:extLst>
              <a:ext uri="{FF2B5EF4-FFF2-40B4-BE49-F238E27FC236}">
                <a16:creationId xmlns:a16="http://schemas.microsoft.com/office/drawing/2014/main" id="{D9DDD4DA-E6F5-4A3D-8EC3-9FC780BEC7F8}"/>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3675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34"/>
                                        </p:tgtEl>
                                        <p:attrNameLst>
                                          <p:attrName>style.visibility</p:attrName>
                                        </p:attrNameLst>
                                      </p:cBhvr>
                                      <p:to>
                                        <p:strVal val="visible"/>
                                      </p:to>
                                    </p:set>
                                    <p:animEffect transition="in" filter="fade">
                                      <p:cBhvr>
                                        <p:cTn id="7" dur="500"/>
                                        <p:tgtEl>
                                          <p:spTgt spid="1034"/>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animEffect transition="in" filter="fade">
                                      <p:cBhvr>
                                        <p:cTn id="13" dur="500"/>
                                        <p:tgtEl>
                                          <p:spTgt spid="2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1"/>
                                        </p:tgtEl>
                                        <p:attrNameLst>
                                          <p:attrName>style.visibility</p:attrName>
                                        </p:attrNameLst>
                                      </p:cBhvr>
                                      <p:to>
                                        <p:strVal val="visible"/>
                                      </p:to>
                                    </p:set>
                                    <p:animEffect transition="in" filter="fade">
                                      <p:cBhvr>
                                        <p:cTn id="18" dur="500"/>
                                        <p:tgtEl>
                                          <p:spTgt spid="21"/>
                                        </p:tgtEl>
                                      </p:cBhvr>
                                    </p:animEffect>
                                  </p:childTnLst>
                                </p:cTn>
                              </p:par>
                              <p:par>
                                <p:cTn id="19" presetID="10" presetClass="entr" presetSubtype="0" fill="hold" nodeType="withEffect">
                                  <p:stCondLst>
                                    <p:cond delay="0"/>
                                  </p:stCondLst>
                                  <p:childTnLst>
                                    <p:set>
                                      <p:cBhvr>
                                        <p:cTn id="20" dur="1" fill="hold">
                                          <p:stCondLst>
                                            <p:cond delay="0"/>
                                          </p:stCondLst>
                                        </p:cTn>
                                        <p:tgtEl>
                                          <p:spTgt spid="1028"/>
                                        </p:tgtEl>
                                        <p:attrNameLst>
                                          <p:attrName>style.visibility</p:attrName>
                                        </p:attrNameLst>
                                      </p:cBhvr>
                                      <p:to>
                                        <p:strVal val="visible"/>
                                      </p:to>
                                    </p:set>
                                    <p:animEffect transition="in" filter="fade">
                                      <p:cBhvr>
                                        <p:cTn id="21" dur="500"/>
                                        <p:tgtEl>
                                          <p:spTgt spid="1028"/>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5"/>
                                        </p:tgtEl>
                                        <p:attrNameLst>
                                          <p:attrName>style.visibility</p:attrName>
                                        </p:attrNameLst>
                                      </p:cBhvr>
                                      <p:to>
                                        <p:strVal val="visible"/>
                                      </p:to>
                                    </p:set>
                                    <p:animEffect transition="in" filter="fade">
                                      <p:cBhvr>
                                        <p:cTn id="24" dur="500"/>
                                        <p:tgtEl>
                                          <p:spTgt spid="25"/>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5" grpId="0"/>
      <p:bldP spid="8" grpId="0" animBg="1"/>
      <p:bldP spid="27" grpId="0"/>
      <p:bldP spid="2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Rectángulo 34">
            <a:extLst>
              <a:ext uri="{FF2B5EF4-FFF2-40B4-BE49-F238E27FC236}">
                <a16:creationId xmlns:a16="http://schemas.microsoft.com/office/drawing/2014/main" id="{67C31B93-859C-4049-BCF9-8145A92D229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Exploración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82076" y="255294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216639" y="398637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25788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503460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6615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922652"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55000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9258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421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905261"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472842" y="3464350"/>
            <a:ext cx="1164700" cy="307777"/>
          </a:xfrm>
          <a:prstGeom prst="rect">
            <a:avLst/>
          </a:prstGeom>
        </p:spPr>
        <p:txBody>
          <a:bodyPr wrap="square">
            <a:spAutoFit/>
          </a:bodyPr>
          <a:lstStyle/>
          <a:p>
            <a:pPr algn="ctr"/>
            <a:r>
              <a:rPr lang="es-ES" sz="1400" dirty="0"/>
              <a:t>Recuperar</a:t>
            </a:r>
          </a:p>
        </p:txBody>
      </p:sp>
      <p:pic>
        <p:nvPicPr>
          <p:cNvPr id="24" name="Picture 2" descr="D:\workarea\epa_explorer\mem\logo\logo epa explorer final BN.png">
            <a:extLst>
              <a:ext uri="{FF2B5EF4-FFF2-40B4-BE49-F238E27FC236}">
                <a16:creationId xmlns:a16="http://schemas.microsoft.com/office/drawing/2014/main" id="{09DFCB45-A325-460E-B3F5-9EEDA9A421B5}"/>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059857" y="2726520"/>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2" descr="D:\workarea\epa_explorer\mem\logo\logo epa explorer final.png">
            <a:extLst>
              <a:ext uri="{FF2B5EF4-FFF2-40B4-BE49-F238E27FC236}">
                <a16:creationId xmlns:a16="http://schemas.microsoft.com/office/drawing/2014/main" id="{90FB1D5C-3B53-4C61-B29C-053292FC8E41}"/>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7" name="Rectángulo 36">
            <a:extLst>
              <a:ext uri="{FF2B5EF4-FFF2-40B4-BE49-F238E27FC236}">
                <a16:creationId xmlns:a16="http://schemas.microsoft.com/office/drawing/2014/main" id="{408D5D89-C668-4DD2-BE96-6DE99AC9212D}"/>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942656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6"/>
                                        </p:tgtEl>
                                        <p:attrNameLst>
                                          <p:attrName>style.visibility</p:attrName>
                                        </p:attrNameLst>
                                      </p:cBhvr>
                                      <p:to>
                                        <p:strVal val="visible"/>
                                      </p:to>
                                    </p:set>
                                    <p:animEffect transition="in" filter="fade">
                                      <p:cBhvr>
                                        <p:cTn id="21" dur="500"/>
                                        <p:tgtEl>
                                          <p:spTgt spid="2056"/>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33"/>
                                        </p:tgtEl>
                                        <p:attrNameLst>
                                          <p:attrName>style.visibility</p:attrName>
                                        </p:attrNameLst>
                                      </p:cBhvr>
                                      <p:to>
                                        <p:strVal val="visible"/>
                                      </p:to>
                                    </p:set>
                                    <p:animEffect transition="in" filter="fade">
                                      <p:cBhvr>
                                        <p:cTn id="24" dur="500"/>
                                        <p:tgtEl>
                                          <p:spTgt spid="33"/>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animEffect transition="in" filter="fade">
                                      <p:cBhvr>
                                        <p:cTn id="2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DBF0311C-4BC7-4612-9E69-0BDCA3B64C4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Entrenamiento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30705" y="2172796"/>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165071" y="3617573"/>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309257" y="1997032"/>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871281" y="2060604"/>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601373" y="3537480"/>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8504" y="2481468"/>
            <a:ext cx="1164700" cy="307777"/>
          </a:xfrm>
          <a:prstGeom prst="rect">
            <a:avLst/>
          </a:prstGeom>
        </p:spPr>
        <p:txBody>
          <a:bodyPr wrap="square">
            <a:spAutoFit/>
          </a:bodyPr>
          <a:lstStyle/>
          <a:p>
            <a:pPr algn="ctr"/>
            <a:r>
              <a:rPr lang="es-ES" sz="1400" dirty="0"/>
              <a:t>Solicitud</a:t>
            </a:r>
          </a:p>
        </p:txBody>
      </p:sp>
      <p:sp>
        <p:nvSpPr>
          <p:cNvPr id="34" name="Rectángulo 33">
            <a:extLst>
              <a:ext uri="{FF2B5EF4-FFF2-40B4-BE49-F238E27FC236}">
                <a16:creationId xmlns:a16="http://schemas.microsoft.com/office/drawing/2014/main" id="{E8ECB42A-D853-4341-B265-CD6160092F29}"/>
              </a:ext>
            </a:extLst>
          </p:cNvPr>
          <p:cNvSpPr/>
          <p:nvPr/>
        </p:nvSpPr>
        <p:spPr>
          <a:xfrm>
            <a:off x="8421471" y="3084203"/>
            <a:ext cx="1164700" cy="307777"/>
          </a:xfrm>
          <a:prstGeom prst="rect">
            <a:avLst/>
          </a:prstGeom>
        </p:spPr>
        <p:txBody>
          <a:bodyPr wrap="square">
            <a:spAutoFit/>
          </a:bodyPr>
          <a:lstStyle/>
          <a:p>
            <a:pPr algn="ctr"/>
            <a:r>
              <a:rPr lang="es-ES" sz="1400" dirty="0"/>
              <a:t>Recuperar</a:t>
            </a:r>
          </a:p>
        </p:txBody>
      </p:sp>
      <p:sp>
        <p:nvSpPr>
          <p:cNvPr id="22" name="Flecha: hacia abajo 21">
            <a:extLst>
              <a:ext uri="{FF2B5EF4-FFF2-40B4-BE49-F238E27FC236}">
                <a16:creationId xmlns:a16="http://schemas.microsoft.com/office/drawing/2014/main" id="{1EC1C216-283D-41B3-8EC1-461FC11637AF}"/>
              </a:ext>
            </a:extLst>
          </p:cNvPr>
          <p:cNvSpPr/>
          <p:nvPr/>
        </p:nvSpPr>
        <p:spPr>
          <a:xfrm rot="16200000">
            <a:off x="4898314" y="2073241"/>
            <a:ext cx="265080" cy="161599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4098" name="Picture 2" descr="https://maxcdn.icons8.com/Share/icon/p1em/Very_Basic/folder1600.png">
            <a:extLst>
              <a:ext uri="{FF2B5EF4-FFF2-40B4-BE49-F238E27FC236}">
                <a16:creationId xmlns:a16="http://schemas.microsoft.com/office/drawing/2014/main" id="{1488C889-106C-499D-B011-FCFE8214575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051603" y="3865771"/>
            <a:ext cx="1018788" cy="1018788"/>
          </a:xfrm>
          <a:prstGeom prst="rect">
            <a:avLst/>
          </a:prstGeom>
          <a:noFill/>
          <a:extLst>
            <a:ext uri="{909E8E84-426E-40DD-AFC4-6F175D3DCCD1}">
              <a14:hiddenFill xmlns:a14="http://schemas.microsoft.com/office/drawing/2010/main">
                <a:solidFill>
                  <a:srgbClr val="FFFFFF"/>
                </a:solidFill>
              </a14:hiddenFill>
            </a:ext>
          </a:extLst>
        </p:spPr>
      </p:pic>
      <p:sp>
        <p:nvSpPr>
          <p:cNvPr id="24" name="Flecha: doblada hacia arriba 23">
            <a:extLst>
              <a:ext uri="{FF2B5EF4-FFF2-40B4-BE49-F238E27FC236}">
                <a16:creationId xmlns:a16="http://schemas.microsoft.com/office/drawing/2014/main" id="{14972AC8-3510-418B-9537-B272512ECE05}"/>
              </a:ext>
            </a:extLst>
          </p:cNvPr>
          <p:cNvSpPr/>
          <p:nvPr/>
        </p:nvSpPr>
        <p:spPr>
          <a:xfrm rot="16200000" flipH="1" flipV="1">
            <a:off x="6985058" y="3669460"/>
            <a:ext cx="739127"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7" name="Rectángulo 26">
            <a:extLst>
              <a:ext uri="{FF2B5EF4-FFF2-40B4-BE49-F238E27FC236}">
                <a16:creationId xmlns:a16="http://schemas.microsoft.com/office/drawing/2014/main" id="{A9D9333A-5508-46D0-802C-6F6ECADC0A2A}"/>
              </a:ext>
            </a:extLst>
          </p:cNvPr>
          <p:cNvSpPr/>
          <p:nvPr/>
        </p:nvSpPr>
        <p:spPr>
          <a:xfrm>
            <a:off x="8277251" y="4818148"/>
            <a:ext cx="1164700" cy="523220"/>
          </a:xfrm>
          <a:prstGeom prst="rect">
            <a:avLst/>
          </a:prstGeom>
        </p:spPr>
        <p:txBody>
          <a:bodyPr wrap="square">
            <a:spAutoFit/>
          </a:bodyPr>
          <a:lstStyle/>
          <a:p>
            <a:pPr algn="ctr"/>
            <a:r>
              <a:rPr lang="es-ES" sz="1400" dirty="0"/>
              <a:t>Colección de Sistemas</a:t>
            </a:r>
          </a:p>
        </p:txBody>
      </p:sp>
      <p:sp>
        <p:nvSpPr>
          <p:cNvPr id="29" name="Rectángulo 28">
            <a:extLst>
              <a:ext uri="{FF2B5EF4-FFF2-40B4-BE49-F238E27FC236}">
                <a16:creationId xmlns:a16="http://schemas.microsoft.com/office/drawing/2014/main" id="{6AECE523-D320-49DB-B979-FF78CBBA9472}"/>
              </a:ext>
            </a:extLst>
          </p:cNvPr>
          <p:cNvSpPr/>
          <p:nvPr/>
        </p:nvSpPr>
        <p:spPr>
          <a:xfrm>
            <a:off x="6641091" y="4539751"/>
            <a:ext cx="1164700" cy="307777"/>
          </a:xfrm>
          <a:prstGeom prst="rect">
            <a:avLst/>
          </a:prstGeom>
        </p:spPr>
        <p:txBody>
          <a:bodyPr wrap="square">
            <a:spAutoFit/>
          </a:bodyPr>
          <a:lstStyle/>
          <a:p>
            <a:pPr algn="ctr"/>
            <a:r>
              <a:rPr lang="es-ES" sz="1400" dirty="0"/>
              <a:t>Almacenar</a:t>
            </a:r>
          </a:p>
        </p:txBody>
      </p:sp>
      <p:pic>
        <p:nvPicPr>
          <p:cNvPr id="28" name="Picture 2" descr="D:\workarea\epa_explorer\mem\logo\logo epa explorer final BN.png">
            <a:extLst>
              <a:ext uri="{FF2B5EF4-FFF2-40B4-BE49-F238E27FC236}">
                <a16:creationId xmlns:a16="http://schemas.microsoft.com/office/drawing/2014/main" id="{09058D92-5188-487A-B0CE-F4474F20E0F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86564" y="233558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1720B96D-3EAC-4F84-A2B5-C2FCDFC3106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DC43FDC4-CCB0-47D7-8076-E734E7C0725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6135904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4"/>
                                        </p:tgtEl>
                                        <p:attrNameLst>
                                          <p:attrName>style.visibility</p:attrName>
                                        </p:attrNameLst>
                                      </p:cBhvr>
                                      <p:to>
                                        <p:strVal val="visible"/>
                                      </p:to>
                                    </p:set>
                                    <p:animEffect transition="in" filter="fade">
                                      <p:cBhvr>
                                        <p:cTn id="21" dur="500"/>
                                        <p:tgtEl>
                                          <p:spTgt spid="24"/>
                                        </p:tgtEl>
                                      </p:cBhvr>
                                    </p:animEffect>
                                  </p:childTnLst>
                                </p:cTn>
                              </p:par>
                              <p:par>
                                <p:cTn id="22" presetID="10" presetClass="entr" presetSubtype="0" fill="hold" nodeType="withEffect">
                                  <p:stCondLst>
                                    <p:cond delay="0"/>
                                  </p:stCondLst>
                                  <p:childTnLst>
                                    <p:set>
                                      <p:cBhvr>
                                        <p:cTn id="23" dur="1" fill="hold">
                                          <p:stCondLst>
                                            <p:cond delay="0"/>
                                          </p:stCondLst>
                                        </p:cTn>
                                        <p:tgtEl>
                                          <p:spTgt spid="4098"/>
                                        </p:tgtEl>
                                        <p:attrNameLst>
                                          <p:attrName>style.visibility</p:attrName>
                                        </p:attrNameLst>
                                      </p:cBhvr>
                                      <p:to>
                                        <p:strVal val="visible"/>
                                      </p:to>
                                    </p:set>
                                    <p:animEffect transition="in" filter="fade">
                                      <p:cBhvr>
                                        <p:cTn id="24" dur="500"/>
                                        <p:tgtEl>
                                          <p:spTgt spid="4098"/>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Effect transition="in" filter="fade">
                                      <p:cBhvr>
                                        <p:cTn id="27" dur="500"/>
                                        <p:tgtEl>
                                          <p:spTgt spid="27"/>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9"/>
                                        </p:tgtEl>
                                        <p:attrNameLst>
                                          <p:attrName>style.visibility</p:attrName>
                                        </p:attrNameLst>
                                      </p:cBhvr>
                                      <p:to>
                                        <p:strVal val="visible"/>
                                      </p:to>
                                    </p:set>
                                    <p:animEffect transition="in" filter="fade">
                                      <p:cBhvr>
                                        <p:cTn id="30"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30" grpId="0" animBg="1"/>
      <p:bldP spid="34" grpId="0"/>
      <p:bldP spid="24" grpId="0" animBg="1"/>
      <p:bldP spid="27" grpId="0"/>
      <p:bldP spid="2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ángulo 35">
            <a:extLst>
              <a:ext uri="{FF2B5EF4-FFF2-40B4-BE49-F238E27FC236}">
                <a16:creationId xmlns:a16="http://schemas.microsoft.com/office/drawing/2014/main" id="{FAEA9034-F6F9-4493-8971-C7B6CEA2140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err="1"/>
              <a:t>Visualizacion</a:t>
            </a:r>
            <a:r>
              <a:rPr lang="es-ES" sz="2400" dirty="0"/>
              <a:t> de </a:t>
            </a:r>
            <a:r>
              <a:rPr lang="es-ES" sz="2400" dirty="0" err="1"/>
              <a:t>clustering</a:t>
            </a:r>
            <a:r>
              <a:rPr lang="es-ES" sz="2400" dirty="0"/>
              <a:t> o reglas de </a:t>
            </a:r>
            <a:r>
              <a:rPr lang="es-ES" sz="2400" dirty="0" err="1"/>
              <a:t>asociacion</a:t>
            </a:r>
            <a:r>
              <a:rPr lang="es-ES" sz="2400" dirty="0"/>
              <a:t>.</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06517" y="237717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83234" y="239016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614781" y="272764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47989" y="244075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98633" y="391762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41217" y="2624406"/>
            <a:ext cx="1164700" cy="307777"/>
          </a:xfrm>
          <a:prstGeom prst="rect">
            <a:avLst/>
          </a:prstGeom>
        </p:spPr>
        <p:txBody>
          <a:bodyPr wrap="square">
            <a:spAutoFit/>
          </a:bodyPr>
          <a:lstStyle/>
          <a:p>
            <a:pPr algn="ctr"/>
            <a:r>
              <a:rPr lang="es-ES" sz="1400" dirty="0"/>
              <a:t>Parámetros</a:t>
            </a:r>
          </a:p>
        </p:txBody>
      </p:sp>
      <p:pic>
        <p:nvPicPr>
          <p:cNvPr id="2056" name="Picture 8" descr="https://d30y9cdsu7xlg0.cloudfront.net/png/84177-200.png">
            <a:extLst>
              <a:ext uri="{FF2B5EF4-FFF2-40B4-BE49-F238E27FC236}">
                <a16:creationId xmlns:a16="http://schemas.microsoft.com/office/drawing/2014/main" id="{AC590B88-632A-4343-845E-FF886883FC6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92842" y="3558423"/>
            <a:ext cx="768475" cy="768475"/>
          </a:xfrm>
          <a:prstGeom prst="rect">
            <a:avLst/>
          </a:prstGeom>
          <a:noFill/>
          <a:extLst>
            <a:ext uri="{909E8E84-426E-40DD-AFC4-6F175D3DCCD1}">
              <a14:hiddenFill xmlns:a14="http://schemas.microsoft.com/office/drawing/2010/main">
                <a:solidFill>
                  <a:srgbClr val="FFFFFF"/>
                </a:solidFill>
              </a14:hiddenFill>
            </a:ext>
          </a:extLst>
        </p:spPr>
      </p:pic>
      <p:sp>
        <p:nvSpPr>
          <p:cNvPr id="33" name="Rectángulo 32">
            <a:extLst>
              <a:ext uri="{FF2B5EF4-FFF2-40B4-BE49-F238E27FC236}">
                <a16:creationId xmlns:a16="http://schemas.microsoft.com/office/drawing/2014/main" id="{6FF9FBC9-95FD-47C6-8A41-22C735457845}"/>
              </a:ext>
            </a:extLst>
          </p:cNvPr>
          <p:cNvSpPr/>
          <p:nvPr/>
        </p:nvSpPr>
        <p:spPr>
          <a:xfrm>
            <a:off x="4586764" y="4283156"/>
            <a:ext cx="1164700" cy="307777"/>
          </a:xfrm>
          <a:prstGeom prst="rect">
            <a:avLst/>
          </a:prstGeom>
        </p:spPr>
        <p:txBody>
          <a:bodyPr wrap="square">
            <a:spAutoFit/>
          </a:bodyPr>
          <a:lstStyle/>
          <a:p>
            <a:pPr algn="ctr"/>
            <a:r>
              <a:rPr lang="es-ES" sz="1400" dirty="0"/>
              <a:t>Visualización</a:t>
            </a:r>
          </a:p>
        </p:txBody>
      </p:sp>
      <p:sp>
        <p:nvSpPr>
          <p:cNvPr id="34" name="Rectángulo 33">
            <a:extLst>
              <a:ext uri="{FF2B5EF4-FFF2-40B4-BE49-F238E27FC236}">
                <a16:creationId xmlns:a16="http://schemas.microsoft.com/office/drawing/2014/main" id="{E8ECB42A-D853-4341-B265-CD6160092F29}"/>
              </a:ext>
            </a:extLst>
          </p:cNvPr>
          <p:cNvSpPr/>
          <p:nvPr/>
        </p:nvSpPr>
        <p:spPr>
          <a:xfrm>
            <a:off x="8298179" y="3464350"/>
            <a:ext cx="1164700" cy="307777"/>
          </a:xfrm>
          <a:prstGeom prst="rect">
            <a:avLst/>
          </a:prstGeom>
        </p:spPr>
        <p:txBody>
          <a:bodyPr wrap="square">
            <a:spAutoFit/>
          </a:bodyPr>
          <a:lstStyle/>
          <a:p>
            <a:pPr algn="ctr"/>
            <a:r>
              <a:rPr lang="es-ES" sz="1400" dirty="0"/>
              <a:t>Recuperar</a:t>
            </a:r>
          </a:p>
        </p:txBody>
      </p:sp>
      <p:pic>
        <p:nvPicPr>
          <p:cNvPr id="22" name="Picture 2" descr="https://maxcdn.icons8.com/Share/icon/p1em/Very_Basic/folder1600.png">
            <a:extLst>
              <a:ext uri="{FF2B5EF4-FFF2-40B4-BE49-F238E27FC236}">
                <a16:creationId xmlns:a16="http://schemas.microsoft.com/office/drawing/2014/main" id="{92EF6479-CA24-40A1-A40C-B4408C17CF0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906985" y="2475024"/>
            <a:ext cx="1434288" cy="1434288"/>
          </a:xfrm>
          <a:prstGeom prst="rect">
            <a:avLst/>
          </a:prstGeom>
          <a:noFill/>
          <a:extLst>
            <a:ext uri="{909E8E84-426E-40DD-AFC4-6F175D3DCCD1}">
              <a14:hiddenFill xmlns:a14="http://schemas.microsoft.com/office/drawing/2010/main">
                <a:solidFill>
                  <a:srgbClr val="FFFFFF"/>
                </a:solidFill>
              </a14:hiddenFill>
            </a:ext>
          </a:extLst>
        </p:spPr>
      </p:pic>
      <p:sp>
        <p:nvSpPr>
          <p:cNvPr id="23" name="Rectángulo 22">
            <a:extLst>
              <a:ext uri="{FF2B5EF4-FFF2-40B4-BE49-F238E27FC236}">
                <a16:creationId xmlns:a16="http://schemas.microsoft.com/office/drawing/2014/main" id="{8E4CBF84-632A-4B2C-A811-CD139660DFA3}"/>
              </a:ext>
            </a:extLst>
          </p:cNvPr>
          <p:cNvSpPr/>
          <p:nvPr/>
        </p:nvSpPr>
        <p:spPr>
          <a:xfrm>
            <a:off x="10041976" y="3913824"/>
            <a:ext cx="1164700" cy="523220"/>
          </a:xfrm>
          <a:prstGeom prst="rect">
            <a:avLst/>
          </a:prstGeom>
        </p:spPr>
        <p:txBody>
          <a:bodyPr wrap="square">
            <a:spAutoFit/>
          </a:bodyPr>
          <a:lstStyle/>
          <a:p>
            <a:pPr algn="ctr"/>
            <a:r>
              <a:rPr lang="es-ES" sz="1400" dirty="0"/>
              <a:t>Colección de Sistemas</a:t>
            </a:r>
          </a:p>
        </p:txBody>
      </p:sp>
      <p:pic>
        <p:nvPicPr>
          <p:cNvPr id="27" name="Picture 2" descr="D:\workarea\epa_explorer\mem\logo\logo epa explorer final BN.png">
            <a:extLst>
              <a:ext uri="{FF2B5EF4-FFF2-40B4-BE49-F238E27FC236}">
                <a16:creationId xmlns:a16="http://schemas.microsoft.com/office/drawing/2014/main" id="{DE352BB1-358B-43E8-995C-666DCAA187B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934109" y="270560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37" name="Picture 2" descr="D:\workarea\epa_explorer\mem\logo\logo epa explorer final.png">
            <a:extLst>
              <a:ext uri="{FF2B5EF4-FFF2-40B4-BE49-F238E27FC236}">
                <a16:creationId xmlns:a16="http://schemas.microsoft.com/office/drawing/2014/main" id="{C6753F15-C209-471C-ADC4-E4B0473EC08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38" name="Rectángulo 37">
            <a:extLst>
              <a:ext uri="{FF2B5EF4-FFF2-40B4-BE49-F238E27FC236}">
                <a16:creationId xmlns:a16="http://schemas.microsoft.com/office/drawing/2014/main" id="{CEEBCE87-5793-4797-9389-11E711FFEE22}"/>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867402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fade">
                                      <p:cBhvr>
                                        <p:cTn id="13" dur="500"/>
                                        <p:tgtEl>
                                          <p:spTgt spid="22"/>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fade">
                                      <p:cBhvr>
                                        <p:cTn id="16" dur="500"/>
                                        <p:tgtEl>
                                          <p:spTgt spid="23"/>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2056"/>
                                        </p:tgtEl>
                                        <p:attrNameLst>
                                          <p:attrName>style.visibility</p:attrName>
                                        </p:attrNameLst>
                                      </p:cBhvr>
                                      <p:to>
                                        <p:strVal val="visible"/>
                                      </p:to>
                                    </p:set>
                                    <p:animEffect transition="in" filter="fade">
                                      <p:cBhvr>
                                        <p:cTn id="24" dur="500"/>
                                        <p:tgtEl>
                                          <p:spTgt spid="205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animBg="1"/>
      <p:bldP spid="30" grpId="0" animBg="1"/>
      <p:bldP spid="33" grpId="0"/>
      <p:bldP spid="34" grpId="0"/>
      <p:bldP spid="23"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Rectángulo 38">
            <a:extLst>
              <a:ext uri="{FF2B5EF4-FFF2-40B4-BE49-F238E27FC236}">
                <a16:creationId xmlns:a16="http://schemas.microsoft.com/office/drawing/2014/main" id="{505D8D9B-7F6C-4727-8AC4-72959C26B7BC}"/>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DESCRIPCION Funcional</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Generación de Informes</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3.amazonaws.com/kinlane-productions/bw-icons/bw-database.png">
            <a:extLst>
              <a:ext uri="{FF2B5EF4-FFF2-40B4-BE49-F238E27FC236}">
                <a16:creationId xmlns:a16="http://schemas.microsoft.com/office/drawing/2014/main" id="{ABB11DD1-A653-49D6-8B63-498B477711F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86865" y="3251583"/>
            <a:ext cx="1433432" cy="1433432"/>
          </a:xfrm>
          <a:prstGeom prst="rect">
            <a:avLst/>
          </a:prstGeom>
          <a:noFill/>
          <a:extLst>
            <a:ext uri="{909E8E84-426E-40DD-AFC4-6F175D3DCCD1}">
              <a14:hiddenFill xmlns:a14="http://schemas.microsoft.com/office/drawing/2010/main">
                <a:solidFill>
                  <a:srgbClr val="FFFFFF"/>
                </a:solidFill>
              </a14:hiddenFill>
            </a:ext>
          </a:extLst>
        </p:spPr>
      </p:pic>
      <p:sp>
        <p:nvSpPr>
          <p:cNvPr id="25" name="Rectángulo 24">
            <a:extLst>
              <a:ext uri="{FF2B5EF4-FFF2-40B4-BE49-F238E27FC236}">
                <a16:creationId xmlns:a16="http://schemas.microsoft.com/office/drawing/2014/main" id="{EA854A35-C440-4E69-A3C8-DF14F9F4AC1B}"/>
              </a:ext>
            </a:extLst>
          </p:cNvPr>
          <p:cNvSpPr/>
          <p:nvPr/>
        </p:nvSpPr>
        <p:spPr>
          <a:xfrm>
            <a:off x="10021428" y="4685014"/>
            <a:ext cx="1164700" cy="523220"/>
          </a:xfrm>
          <a:prstGeom prst="rect">
            <a:avLst/>
          </a:prstGeom>
        </p:spPr>
        <p:txBody>
          <a:bodyPr wrap="square">
            <a:spAutoFit/>
          </a:bodyPr>
          <a:lstStyle/>
          <a:p>
            <a:pPr algn="ctr"/>
            <a:r>
              <a:rPr lang="es-ES" sz="1400" dirty="0"/>
              <a:t>Base de datos interna</a:t>
            </a:r>
          </a:p>
        </p:txBody>
      </p:sp>
      <p:pic>
        <p:nvPicPr>
          <p:cNvPr id="2054" name="Picture 6" descr="https://d30y9cdsu7xlg0.cloudfront.net/png/546300-200.png">
            <a:extLst>
              <a:ext uri="{FF2B5EF4-FFF2-40B4-BE49-F238E27FC236}">
                <a16:creationId xmlns:a16="http://schemas.microsoft.com/office/drawing/2014/main" id="{9BBB2806-2914-481A-BDA5-2198B485A32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175692" y="3075819"/>
            <a:ext cx="1748933" cy="1748933"/>
          </a:xfrm>
          <a:prstGeom prst="rect">
            <a:avLst/>
          </a:prstGeom>
          <a:noFill/>
          <a:extLst>
            <a:ext uri="{909E8E84-426E-40DD-AFC4-6F175D3DCCD1}">
              <a14:hiddenFill xmlns:a14="http://schemas.microsoft.com/office/drawing/2010/main">
                <a:solidFill>
                  <a:srgbClr val="FFFFFF"/>
                </a:solidFill>
              </a14:hiddenFill>
            </a:ext>
          </a:extLst>
        </p:spPr>
      </p:pic>
      <p:sp>
        <p:nvSpPr>
          <p:cNvPr id="26" name="Flecha: hacia abajo 25">
            <a:extLst>
              <a:ext uri="{FF2B5EF4-FFF2-40B4-BE49-F238E27FC236}">
                <a16:creationId xmlns:a16="http://schemas.microsoft.com/office/drawing/2014/main" id="{F19881CC-E00B-4773-82F1-59C428241929}"/>
              </a:ext>
            </a:extLst>
          </p:cNvPr>
          <p:cNvSpPr/>
          <p:nvPr/>
        </p:nvSpPr>
        <p:spPr>
          <a:xfrm rot="16200000">
            <a:off x="4952409" y="3088807"/>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28" name="Flecha: hacia abajo 27">
            <a:extLst>
              <a:ext uri="{FF2B5EF4-FFF2-40B4-BE49-F238E27FC236}">
                <a16:creationId xmlns:a16="http://schemas.microsoft.com/office/drawing/2014/main" id="{519BB24C-60D7-4803-843F-1ED877915060}"/>
              </a:ext>
            </a:extLst>
          </p:cNvPr>
          <p:cNvSpPr/>
          <p:nvPr/>
        </p:nvSpPr>
        <p:spPr>
          <a:xfrm rot="16200000" flipV="1">
            <a:off x="4583956" y="3426282"/>
            <a:ext cx="265080" cy="1349114"/>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0" name="Flecha: hacia abajo 29">
            <a:extLst>
              <a:ext uri="{FF2B5EF4-FFF2-40B4-BE49-F238E27FC236}">
                <a16:creationId xmlns:a16="http://schemas.microsoft.com/office/drawing/2014/main" id="{E22C24B8-E9B7-42C5-BA95-6A210E8D9D76}"/>
              </a:ext>
            </a:extLst>
          </p:cNvPr>
          <p:cNvSpPr/>
          <p:nvPr/>
        </p:nvSpPr>
        <p:spPr>
          <a:xfrm rot="16200000" flipV="1">
            <a:off x="8727441" y="3139391"/>
            <a:ext cx="265080" cy="1615995"/>
          </a:xfrm>
          <a:prstGeom prst="downArrow">
            <a:avLst/>
          </a:prstGeom>
          <a:solidFill>
            <a:schemeClr val="tx2">
              <a:lumMod val="60000"/>
              <a:lumOff val="4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sp>
        <p:nvSpPr>
          <p:cNvPr id="31" name="Rectángulo 30">
            <a:extLst>
              <a:ext uri="{FF2B5EF4-FFF2-40B4-BE49-F238E27FC236}">
                <a16:creationId xmlns:a16="http://schemas.microsoft.com/office/drawing/2014/main" id="{1B80B17E-D29F-4F43-B416-7309EA40FFA7}"/>
              </a:ext>
            </a:extLst>
          </p:cNvPr>
          <p:cNvSpPr/>
          <p:nvPr/>
        </p:nvSpPr>
        <p:spPr>
          <a:xfrm>
            <a:off x="2467808" y="4616267"/>
            <a:ext cx="1164700" cy="523220"/>
          </a:xfrm>
          <a:prstGeom prst="rect">
            <a:avLst/>
          </a:prstGeom>
        </p:spPr>
        <p:txBody>
          <a:bodyPr wrap="square">
            <a:spAutoFit/>
          </a:bodyPr>
          <a:lstStyle/>
          <a:p>
            <a:pPr algn="ctr"/>
            <a:r>
              <a:rPr lang="es-ES" sz="1400" dirty="0"/>
              <a:t>Sesión de navegador</a:t>
            </a:r>
          </a:p>
        </p:txBody>
      </p:sp>
      <p:sp>
        <p:nvSpPr>
          <p:cNvPr id="32" name="Rectángulo 31">
            <a:extLst>
              <a:ext uri="{FF2B5EF4-FFF2-40B4-BE49-F238E27FC236}">
                <a16:creationId xmlns:a16="http://schemas.microsoft.com/office/drawing/2014/main" id="{7C5B2BEB-F822-4CAE-9AC6-2DA2D1715765}"/>
              </a:ext>
            </a:extLst>
          </p:cNvPr>
          <p:cNvSpPr/>
          <p:nvPr/>
        </p:nvSpPr>
        <p:spPr>
          <a:xfrm>
            <a:off x="4410392" y="3323046"/>
            <a:ext cx="1164700" cy="307777"/>
          </a:xfrm>
          <a:prstGeom prst="rect">
            <a:avLst/>
          </a:prstGeom>
        </p:spPr>
        <p:txBody>
          <a:bodyPr wrap="square">
            <a:spAutoFit/>
          </a:bodyPr>
          <a:lstStyle/>
          <a:p>
            <a:pPr algn="ctr"/>
            <a:r>
              <a:rPr lang="es-ES" sz="1400" dirty="0"/>
              <a:t>Parámetros</a:t>
            </a:r>
          </a:p>
        </p:txBody>
      </p:sp>
      <p:sp>
        <p:nvSpPr>
          <p:cNvPr id="33" name="Rectángulo 32">
            <a:extLst>
              <a:ext uri="{FF2B5EF4-FFF2-40B4-BE49-F238E27FC236}">
                <a16:creationId xmlns:a16="http://schemas.microsoft.com/office/drawing/2014/main" id="{6FF9FBC9-95FD-47C6-8A41-22C735457845}"/>
              </a:ext>
            </a:extLst>
          </p:cNvPr>
          <p:cNvSpPr/>
          <p:nvPr/>
        </p:nvSpPr>
        <p:spPr>
          <a:xfrm>
            <a:off x="4437679" y="4861606"/>
            <a:ext cx="1164700" cy="307777"/>
          </a:xfrm>
          <a:prstGeom prst="rect">
            <a:avLst/>
          </a:prstGeom>
        </p:spPr>
        <p:txBody>
          <a:bodyPr wrap="square">
            <a:spAutoFit/>
          </a:bodyPr>
          <a:lstStyle/>
          <a:p>
            <a:pPr algn="ctr"/>
            <a:r>
              <a:rPr lang="es-ES" sz="1400" dirty="0"/>
              <a:t>Informe</a:t>
            </a:r>
          </a:p>
        </p:txBody>
      </p:sp>
      <p:sp>
        <p:nvSpPr>
          <p:cNvPr id="34" name="Rectángulo 33">
            <a:extLst>
              <a:ext uri="{FF2B5EF4-FFF2-40B4-BE49-F238E27FC236}">
                <a16:creationId xmlns:a16="http://schemas.microsoft.com/office/drawing/2014/main" id="{E8ECB42A-D853-4341-B265-CD6160092F29}"/>
              </a:ext>
            </a:extLst>
          </p:cNvPr>
          <p:cNvSpPr/>
          <p:nvPr/>
        </p:nvSpPr>
        <p:spPr>
          <a:xfrm>
            <a:off x="8277631" y="4162990"/>
            <a:ext cx="1164700" cy="307777"/>
          </a:xfrm>
          <a:prstGeom prst="rect">
            <a:avLst/>
          </a:prstGeom>
        </p:spPr>
        <p:txBody>
          <a:bodyPr wrap="square">
            <a:spAutoFit/>
          </a:bodyPr>
          <a:lstStyle/>
          <a:p>
            <a:pPr algn="ctr"/>
            <a:r>
              <a:rPr lang="es-ES" sz="1400" dirty="0"/>
              <a:t>Recuperar</a:t>
            </a:r>
          </a:p>
        </p:txBody>
      </p:sp>
      <p:pic>
        <p:nvPicPr>
          <p:cNvPr id="6146" name="Picture 2" descr="Resultado de imagen de word">
            <a:extLst>
              <a:ext uri="{FF2B5EF4-FFF2-40B4-BE49-F238E27FC236}">
                <a16:creationId xmlns:a16="http://schemas.microsoft.com/office/drawing/2014/main" id="{3768DC67-F2A4-4354-BD5F-A9522732F0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42113" y="4305773"/>
            <a:ext cx="555833" cy="555833"/>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https://www.rstudio.com/wp-content/uploads/2017/05/rmarkdown.png">
            <a:extLst>
              <a:ext uri="{FF2B5EF4-FFF2-40B4-BE49-F238E27FC236}">
                <a16:creationId xmlns:a16="http://schemas.microsoft.com/office/drawing/2014/main" id="{7AC6BE0C-AA0A-4CDA-8862-D3627206C93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360513" y="1825091"/>
            <a:ext cx="713165" cy="826637"/>
          </a:xfrm>
          <a:prstGeom prst="rect">
            <a:avLst/>
          </a:prstGeom>
          <a:noFill/>
          <a:extLst>
            <a:ext uri="{909E8E84-426E-40DD-AFC4-6F175D3DCCD1}">
              <a14:hiddenFill xmlns:a14="http://schemas.microsoft.com/office/drawing/2010/main">
                <a:solidFill>
                  <a:srgbClr val="FFFFFF"/>
                </a:solidFill>
              </a14:hiddenFill>
            </a:ext>
          </a:extLst>
        </p:spPr>
      </p:pic>
      <p:sp>
        <p:nvSpPr>
          <p:cNvPr id="24" name="Rectángulo 23">
            <a:extLst>
              <a:ext uri="{FF2B5EF4-FFF2-40B4-BE49-F238E27FC236}">
                <a16:creationId xmlns:a16="http://schemas.microsoft.com/office/drawing/2014/main" id="{57BE7AA4-877F-4E16-873A-84A912DFD76B}"/>
              </a:ext>
            </a:extLst>
          </p:cNvPr>
          <p:cNvSpPr/>
          <p:nvPr/>
        </p:nvSpPr>
        <p:spPr>
          <a:xfrm>
            <a:off x="4308961" y="2219206"/>
            <a:ext cx="1164700" cy="307777"/>
          </a:xfrm>
          <a:prstGeom prst="rect">
            <a:avLst/>
          </a:prstGeom>
        </p:spPr>
        <p:txBody>
          <a:bodyPr wrap="square">
            <a:spAutoFit/>
          </a:bodyPr>
          <a:lstStyle/>
          <a:p>
            <a:pPr algn="ctr"/>
            <a:r>
              <a:rPr lang="es-ES" sz="1400" dirty="0"/>
              <a:t>Plantilla</a:t>
            </a:r>
          </a:p>
        </p:txBody>
      </p:sp>
      <p:sp>
        <p:nvSpPr>
          <p:cNvPr id="27" name="Flecha: doblada hacia arriba 26">
            <a:extLst>
              <a:ext uri="{FF2B5EF4-FFF2-40B4-BE49-F238E27FC236}">
                <a16:creationId xmlns:a16="http://schemas.microsoft.com/office/drawing/2014/main" id="{F4E46941-B308-4392-8BB3-383106B7FEE0}"/>
              </a:ext>
            </a:extLst>
          </p:cNvPr>
          <p:cNvSpPr/>
          <p:nvPr/>
        </p:nvSpPr>
        <p:spPr>
          <a:xfrm flipV="1">
            <a:off x="6195995" y="2378779"/>
            <a:ext cx="823914" cy="942666"/>
          </a:xfrm>
          <a:prstGeom prst="bentUpArrow">
            <a:avLst>
              <a:gd name="adj1" fmla="val 18476"/>
              <a:gd name="adj2" fmla="val 15145"/>
              <a:gd name="adj3" fmla="val 16286"/>
            </a:avLst>
          </a:prstGeom>
          <a:solidFill>
            <a:srgbClr val="698CB8"/>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ES"/>
          </a:p>
        </p:txBody>
      </p:sp>
      <p:pic>
        <p:nvPicPr>
          <p:cNvPr id="36" name="Picture 2" descr="D:\workarea\epa_explorer\mem\logo\logo epa explorer final BN.png">
            <a:extLst>
              <a:ext uri="{FF2B5EF4-FFF2-40B4-BE49-F238E27FC236}">
                <a16:creationId xmlns:a16="http://schemas.microsoft.com/office/drawing/2014/main" id="{67176D6D-E45B-4EA2-A47C-274DF883F742}"/>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904199" y="3404249"/>
            <a:ext cx="2066538" cy="1086277"/>
          </a:xfrm>
          <a:prstGeom prst="rect">
            <a:avLst/>
          </a:prstGeom>
          <a:noFill/>
          <a:extLst>
            <a:ext uri="{909E8E84-426E-40DD-AFC4-6F175D3DCCD1}">
              <a14:hiddenFill xmlns:a14="http://schemas.microsoft.com/office/drawing/2010/main">
                <a:solidFill>
                  <a:srgbClr val="FFFFFF"/>
                </a:solidFill>
              </a14:hiddenFill>
            </a:ext>
          </a:extLst>
        </p:spPr>
      </p:pic>
      <p:pic>
        <p:nvPicPr>
          <p:cNvPr id="40" name="Picture 2" descr="D:\workarea\epa_explorer\mem\logo\logo epa explorer final.png">
            <a:extLst>
              <a:ext uri="{FF2B5EF4-FFF2-40B4-BE49-F238E27FC236}">
                <a16:creationId xmlns:a16="http://schemas.microsoft.com/office/drawing/2014/main" id="{D5BE74E7-F240-4C78-9717-64A4598E4FD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
        <p:nvSpPr>
          <p:cNvPr id="41" name="Rectángulo 40">
            <a:extLst>
              <a:ext uri="{FF2B5EF4-FFF2-40B4-BE49-F238E27FC236}">
                <a16:creationId xmlns:a16="http://schemas.microsoft.com/office/drawing/2014/main" id="{403237E2-1924-4BA2-BBA4-4565E81AD89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b="1" u="sng" dirty="0">
                <a:solidFill>
                  <a:srgbClr val="FD9101"/>
                </a:solidFill>
              </a:rPr>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b="1" dirty="0">
                <a:solidFill>
                  <a:srgbClr val="FD9101"/>
                </a:solidFill>
              </a:rPr>
              <a:t>Descripción Funcional</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35828165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4"/>
                                        </p:tgtEl>
                                        <p:attrNameLst>
                                          <p:attrName>style.visibility</p:attrName>
                                        </p:attrNameLst>
                                      </p:cBhvr>
                                      <p:to>
                                        <p:strVal val="visible"/>
                                      </p:to>
                                    </p:set>
                                    <p:animEffect transition="in" filter="fade">
                                      <p:cBhvr>
                                        <p:cTn id="10" dur="500"/>
                                        <p:tgtEl>
                                          <p:spTgt spid="34"/>
                                        </p:tgtEl>
                                      </p:cBhvr>
                                    </p:animEffect>
                                  </p:childTnLst>
                                </p:cTn>
                              </p:par>
                              <p:par>
                                <p:cTn id="11" presetID="10" presetClass="entr" presetSubtype="0" fill="hold" nodeType="withEffect">
                                  <p:stCondLst>
                                    <p:cond delay="0"/>
                                  </p:stCondLst>
                                  <p:childTnLst>
                                    <p:set>
                                      <p:cBhvr>
                                        <p:cTn id="12" dur="1" fill="hold">
                                          <p:stCondLst>
                                            <p:cond delay="0"/>
                                          </p:stCondLst>
                                        </p:cTn>
                                        <p:tgtEl>
                                          <p:spTgt spid="1028"/>
                                        </p:tgtEl>
                                        <p:attrNameLst>
                                          <p:attrName>style.visibility</p:attrName>
                                        </p:attrNameLst>
                                      </p:cBhvr>
                                      <p:to>
                                        <p:strVal val="visible"/>
                                      </p:to>
                                    </p:set>
                                    <p:animEffect transition="in" filter="fade">
                                      <p:cBhvr>
                                        <p:cTn id="13" dur="500"/>
                                        <p:tgtEl>
                                          <p:spTgt spid="102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5"/>
                                        </p:tgtEl>
                                        <p:attrNameLst>
                                          <p:attrName>style.visibility</p:attrName>
                                        </p:attrNameLst>
                                      </p:cBhvr>
                                      <p:to>
                                        <p:strVal val="visible"/>
                                      </p:to>
                                    </p:set>
                                    <p:animEffect transition="in" filter="fade">
                                      <p:cBhvr>
                                        <p:cTn id="16" dur="500"/>
                                        <p:tgtEl>
                                          <p:spTgt spid="25"/>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fade">
                                      <p:cBhvr>
                                        <p:cTn id="21" dur="500"/>
                                        <p:tgtEl>
                                          <p:spTgt spid="28"/>
                                        </p:tgtEl>
                                      </p:cBhvr>
                                    </p:animEffect>
                                  </p:childTnLst>
                                </p:cTn>
                              </p:par>
                              <p:par>
                                <p:cTn id="22" presetID="10" presetClass="entr" presetSubtype="0" fill="hold" nodeType="withEffect">
                                  <p:stCondLst>
                                    <p:cond delay="0"/>
                                  </p:stCondLst>
                                  <p:childTnLst>
                                    <p:set>
                                      <p:cBhvr>
                                        <p:cTn id="23" dur="1" fill="hold">
                                          <p:stCondLst>
                                            <p:cond delay="0"/>
                                          </p:stCondLst>
                                        </p:cTn>
                                        <p:tgtEl>
                                          <p:spTgt spid="6146"/>
                                        </p:tgtEl>
                                        <p:attrNameLst>
                                          <p:attrName>style.visibility</p:attrName>
                                        </p:attrNameLst>
                                      </p:cBhvr>
                                      <p:to>
                                        <p:strVal val="visible"/>
                                      </p:to>
                                    </p:set>
                                    <p:animEffect transition="in" filter="fade">
                                      <p:cBhvr>
                                        <p:cTn id="24" dur="500"/>
                                        <p:tgtEl>
                                          <p:spTgt spid="6146"/>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33"/>
                                        </p:tgtEl>
                                        <p:attrNameLst>
                                          <p:attrName>style.visibility</p:attrName>
                                        </p:attrNameLst>
                                      </p:cBhvr>
                                      <p:to>
                                        <p:strVal val="visible"/>
                                      </p:to>
                                    </p:set>
                                    <p:animEffect transition="in" filter="fade">
                                      <p:cBhvr>
                                        <p:cTn id="27"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28" grpId="0" animBg="1"/>
      <p:bldP spid="30" grpId="0" animBg="1"/>
      <p:bldP spid="33" grpId="0"/>
      <p:bldP spid="34"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CD0886FD-50B9-4E9D-B0EA-5EEDED17828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Demostración - Guion</a:t>
            </a:r>
          </a:p>
        </p:txBody>
      </p:sp>
      <p:sp>
        <p:nvSpPr>
          <p:cNvPr id="8" name="Rectángulo 7">
            <a:extLst>
              <a:ext uri="{FF2B5EF4-FFF2-40B4-BE49-F238E27FC236}">
                <a16:creationId xmlns:a16="http://schemas.microsoft.com/office/drawing/2014/main" id="{3365B518-1976-400F-ACE6-F662ABABAB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0" name="Tabla 9">
            <a:extLst>
              <a:ext uri="{FF2B5EF4-FFF2-40B4-BE49-F238E27FC236}">
                <a16:creationId xmlns:a16="http://schemas.microsoft.com/office/drawing/2014/main" id="{0B80F54A-D1C0-4138-8BD5-636181E387A2}"/>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19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Picture 6" descr="Resultado de imagen de universidad de cádiz">
            <a:extLst>
              <a:ext uri="{FF2B5EF4-FFF2-40B4-BE49-F238E27FC236}">
                <a16:creationId xmlns:a16="http://schemas.microsoft.com/office/drawing/2014/main" id="{5DA46BA3-376C-4565-B1AC-2DE4AB4CF6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1" name="Marcador de contenido 2">
            <a:extLst>
              <a:ext uri="{FF2B5EF4-FFF2-40B4-BE49-F238E27FC236}">
                <a16:creationId xmlns:a16="http://schemas.microsoft.com/office/drawing/2014/main" id="{215DF987-C7B6-4842-A6A9-B13C74518C7A}"/>
              </a:ext>
            </a:extLst>
          </p:cNvPr>
          <p:cNvSpPr>
            <a:spLocks noGrp="1"/>
          </p:cNvSpPr>
          <p:nvPr>
            <p:ph sz="quarter" idx="13"/>
          </p:nvPr>
        </p:nvSpPr>
        <p:spPr>
          <a:xfrm>
            <a:off x="2658009" y="1291274"/>
            <a:ext cx="7307923" cy="4382639"/>
          </a:xfrm>
        </p:spPr>
        <p:txBody>
          <a:bodyPr>
            <a:normAutofit/>
          </a:bodyPr>
          <a:lstStyle/>
          <a:p>
            <a:pPr marL="457200" indent="-457200">
              <a:lnSpc>
                <a:spcPct val="200000"/>
              </a:lnSpc>
              <a:buFont typeface="+mj-lt"/>
              <a:buAutoNum type="arabicPeriod"/>
            </a:pPr>
            <a:r>
              <a:rPr lang="es-ES" sz="2400" cap="none" dirty="0"/>
              <a:t>Actualización a ultimo paquete de datos de la EPA.</a:t>
            </a:r>
          </a:p>
        </p:txBody>
      </p:sp>
      <p:sp>
        <p:nvSpPr>
          <p:cNvPr id="19" name="Rectángulo 18">
            <a:extLst>
              <a:ext uri="{FF2B5EF4-FFF2-40B4-BE49-F238E27FC236}">
                <a16:creationId xmlns:a16="http://schemas.microsoft.com/office/drawing/2014/main" id="{737AC91C-A97C-4753-B578-E6FF7601A338}"/>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b="1" u="sng" dirty="0">
                <a:solidFill>
                  <a:srgbClr val="FD9101"/>
                </a:solidFill>
              </a:rPr>
              <a:t>Demostración</a:t>
            </a:r>
          </a:p>
          <a:p>
            <a:endParaRPr lang="es-ES" sz="1350" dirty="0"/>
          </a:p>
          <a:p>
            <a:r>
              <a:rPr lang="es-ES" sz="1350" u="sng" dirty="0"/>
              <a:t>Conclusiones</a:t>
            </a:r>
          </a:p>
        </p:txBody>
      </p:sp>
      <p:pic>
        <p:nvPicPr>
          <p:cNvPr id="21" name="Picture 2" descr="D:\workarea\epa_explorer\mem\logo\logo epa explorer final.png">
            <a:extLst>
              <a:ext uri="{FF2B5EF4-FFF2-40B4-BE49-F238E27FC236}">
                <a16:creationId xmlns:a16="http://schemas.microsoft.com/office/drawing/2014/main" id="{D38EB139-30F4-4D84-9262-E5C593FD403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9863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2C7E9994-A18A-446F-88BA-91D6ECB4D93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Contenidos</a:t>
            </a:r>
          </a:p>
        </p:txBody>
      </p:sp>
      <p:sp>
        <p:nvSpPr>
          <p:cNvPr id="3" name="Marcador de contenido 2"/>
          <p:cNvSpPr>
            <a:spLocks noGrp="1"/>
          </p:cNvSpPr>
          <p:nvPr>
            <p:ph sz="quarter" idx="13"/>
          </p:nvPr>
        </p:nvSpPr>
        <p:spPr>
          <a:xfrm>
            <a:off x="3962828" y="1332370"/>
            <a:ext cx="5704712" cy="4382639"/>
          </a:xfrm>
        </p:spPr>
        <p:txBody>
          <a:bodyPr>
            <a:normAutofit/>
          </a:bodyPr>
          <a:lstStyle/>
          <a:p>
            <a:pPr marL="457200" indent="-457200">
              <a:lnSpc>
                <a:spcPct val="200000"/>
              </a:lnSpc>
              <a:buFont typeface="+mj-lt"/>
              <a:buAutoNum type="arabicPeriod"/>
            </a:pPr>
            <a:r>
              <a:rPr lang="es-ES" sz="2400" dirty="0"/>
              <a:t>Motivo del proyecto</a:t>
            </a:r>
          </a:p>
          <a:p>
            <a:pPr marL="457200" indent="-457200">
              <a:lnSpc>
                <a:spcPct val="200000"/>
              </a:lnSpc>
              <a:buFont typeface="+mj-lt"/>
              <a:buAutoNum type="arabicPeriod"/>
            </a:pPr>
            <a:r>
              <a:rPr lang="es-ES" sz="2400" dirty="0"/>
              <a:t>Planificación</a:t>
            </a:r>
          </a:p>
          <a:p>
            <a:pPr marL="457200" indent="-457200">
              <a:lnSpc>
                <a:spcPct val="200000"/>
              </a:lnSpc>
              <a:buFont typeface="+mj-lt"/>
              <a:buAutoNum type="arabicPeriod"/>
            </a:pPr>
            <a:r>
              <a:rPr lang="es-ES" sz="2400" dirty="0"/>
              <a:t>Desarrollo del proyecto</a:t>
            </a:r>
          </a:p>
          <a:p>
            <a:pPr marL="457200" indent="-457200">
              <a:lnSpc>
                <a:spcPct val="200000"/>
              </a:lnSpc>
              <a:buFont typeface="+mj-lt"/>
              <a:buAutoNum type="arabicPeriod"/>
            </a:pPr>
            <a:r>
              <a:rPr lang="es-ES" sz="2400" dirty="0"/>
              <a:t>Demostración</a:t>
            </a:r>
          </a:p>
          <a:p>
            <a:pPr marL="457200" indent="-457200">
              <a:lnSpc>
                <a:spcPct val="200000"/>
              </a:lnSpc>
              <a:buFont typeface="+mj-lt"/>
              <a:buAutoNum type="arabicPeriod"/>
            </a:pPr>
            <a:r>
              <a:rPr lang="es-ES" sz="2400" dirty="0"/>
              <a:t>Conclusiones</a:t>
            </a:r>
          </a:p>
        </p:txBody>
      </p:sp>
      <p:sp>
        <p:nvSpPr>
          <p:cNvPr id="13" name="Rectángulo 12"/>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5" name="Tabla 4"/>
          <p:cNvGraphicFramePr>
            <a:graphicFrameLocks noGrp="1"/>
          </p:cNvGraphicFramePr>
          <p:nvPr>
            <p:extLst>
              <p:ext uri="{D42A27DB-BD31-4B8C-83A1-F6EECF244321}">
                <p14:modId xmlns:p14="http://schemas.microsoft.com/office/powerpoint/2010/main" val="2468486396"/>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0" name="Rectángulo 9">
            <a:extLst>
              <a:ext uri="{FF2B5EF4-FFF2-40B4-BE49-F238E27FC236}">
                <a16:creationId xmlns:a16="http://schemas.microsoft.com/office/drawing/2014/main" id="{B42F3719-3AF8-400E-8893-4B1A0E48646E}"/>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D:\workarea\epa_explorer\mem\logo\logo epa explorer final.png">
            <a:extLst>
              <a:ext uri="{FF2B5EF4-FFF2-40B4-BE49-F238E27FC236}">
                <a16:creationId xmlns:a16="http://schemas.microsoft.com/office/drawing/2014/main" id="{D9B7C317-423F-457E-9605-4D4746C5F3A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7356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2E2760DD-3B8D-4095-8AD5-D39112B49DE8}"/>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Valoración Personal</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17"/>
            <a:ext cx="6782184" cy="2862322"/>
          </a:xfrm>
          <a:prstGeom prst="rect">
            <a:avLst/>
          </a:prstGeom>
        </p:spPr>
        <p:txBody>
          <a:bodyPr wrap="square">
            <a:spAutoFit/>
          </a:bodyPr>
          <a:lstStyle/>
          <a:p>
            <a:pPr marL="285750" indent="-285750">
              <a:spcBef>
                <a:spcPts val="1800"/>
              </a:spcBef>
              <a:buFontTx/>
              <a:buChar char="-"/>
            </a:pPr>
            <a:r>
              <a:rPr lang="es-ES" sz="2400" dirty="0"/>
              <a:t>Objetivos cumplidos</a:t>
            </a:r>
          </a:p>
          <a:p>
            <a:pPr marL="285750" indent="-285750">
              <a:spcBef>
                <a:spcPts val="1800"/>
              </a:spcBef>
              <a:buFontTx/>
              <a:buChar char="-"/>
            </a:pPr>
            <a:r>
              <a:rPr lang="es-ES" sz="2400" dirty="0"/>
              <a:t>Descubrimiento y exploración de R y Shiny</a:t>
            </a:r>
          </a:p>
          <a:p>
            <a:pPr marL="285750" indent="-285750">
              <a:spcBef>
                <a:spcPts val="1800"/>
              </a:spcBef>
              <a:buFontTx/>
              <a:buChar char="-"/>
            </a:pPr>
            <a:r>
              <a:rPr lang="es-ES" sz="2400" dirty="0"/>
              <a:t>Valor de la información</a:t>
            </a:r>
          </a:p>
          <a:p>
            <a:pPr marL="285750" indent="-285750">
              <a:spcBef>
                <a:spcPts val="1800"/>
              </a:spcBef>
              <a:buFontTx/>
              <a:buChar char="-"/>
            </a:pPr>
            <a:r>
              <a:rPr lang="es-ES" sz="2400" dirty="0"/>
              <a:t>Aplicabilidad en el ámbito profesional</a:t>
            </a:r>
          </a:p>
          <a:p>
            <a:pPr marL="285750" indent="-285750">
              <a:spcBef>
                <a:spcPts val="1800"/>
              </a:spcBef>
              <a:buFontTx/>
              <a:buChar char="-"/>
            </a:pPr>
            <a:r>
              <a:rPr lang="es-ES" sz="2400" dirty="0"/>
              <a:t>Satisfacción personal</a:t>
            </a:r>
          </a:p>
        </p:txBody>
      </p:sp>
      <p:sp>
        <p:nvSpPr>
          <p:cNvPr id="11" name="Rectángulo 10">
            <a:extLst>
              <a:ext uri="{FF2B5EF4-FFF2-40B4-BE49-F238E27FC236}">
                <a16:creationId xmlns:a16="http://schemas.microsoft.com/office/drawing/2014/main" id="{836597AA-4245-4515-BEE1-A1BB26D3D7BF}"/>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4" name="Tabla 13">
            <a:extLst>
              <a:ext uri="{FF2B5EF4-FFF2-40B4-BE49-F238E27FC236}">
                <a16:creationId xmlns:a16="http://schemas.microsoft.com/office/drawing/2014/main" id="{3D53E60A-A0FE-49DC-B6CD-531A420087A0}"/>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C128B24E-4601-4941-AADE-2406FB3513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A7EA5563-284D-4B8B-9D79-6EB4408A0C3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id="{EB64AB63-5832-4B37-B1A5-32DF3E98B22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71184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ADF890A8-AD3C-4FF7-B367-4275582ECB2B}"/>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7" name="Título 1">
            <a:extLst>
              <a:ext uri="{FF2B5EF4-FFF2-40B4-BE49-F238E27FC236}">
                <a16:creationId xmlns:a16="http://schemas.microsoft.com/office/drawing/2014/main" id="{E6BDCEEE-1383-41DE-8109-024FFC9938E2}"/>
              </a:ext>
            </a:extLst>
          </p:cNvPr>
          <p:cNvSpPr txBox="1">
            <a:spLocks/>
          </p:cNvSpPr>
          <p:nvPr/>
        </p:nvSpPr>
        <p:spPr>
          <a:xfrm>
            <a:off x="3557204" y="198971"/>
            <a:ext cx="6820349" cy="887552"/>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Ampliaciones Futuras</a:t>
            </a:r>
          </a:p>
        </p:txBody>
      </p:sp>
      <p:sp>
        <p:nvSpPr>
          <p:cNvPr id="107" name="Rectángulo 106">
            <a:extLst>
              <a:ext uri="{FF2B5EF4-FFF2-40B4-BE49-F238E27FC236}">
                <a16:creationId xmlns:a16="http://schemas.microsoft.com/office/drawing/2014/main" id="{15FAE631-960C-4000-926E-688120063C9D}"/>
              </a:ext>
            </a:extLst>
          </p:cNvPr>
          <p:cNvSpPr/>
          <p:nvPr/>
        </p:nvSpPr>
        <p:spPr>
          <a:xfrm>
            <a:off x="3595360" y="1857526"/>
            <a:ext cx="7264424" cy="2862322"/>
          </a:xfrm>
          <a:prstGeom prst="rect">
            <a:avLst/>
          </a:prstGeom>
        </p:spPr>
        <p:txBody>
          <a:bodyPr wrap="square">
            <a:spAutoFit/>
          </a:bodyPr>
          <a:lstStyle/>
          <a:p>
            <a:pPr marL="285750" indent="-285750">
              <a:spcBef>
                <a:spcPts val="1800"/>
              </a:spcBef>
              <a:buFontTx/>
              <a:buChar char="-"/>
            </a:pPr>
            <a:r>
              <a:rPr lang="es-ES" sz="2400" dirty="0"/>
              <a:t>Generalizar a otras fuentes de datos</a:t>
            </a:r>
          </a:p>
          <a:p>
            <a:pPr marL="285750" indent="-285750">
              <a:spcBef>
                <a:spcPts val="1800"/>
              </a:spcBef>
              <a:buFontTx/>
              <a:buChar char="-"/>
            </a:pPr>
            <a:r>
              <a:rPr lang="es-ES" sz="2400" dirty="0"/>
              <a:t>Inclusión de otros algoritmos de aprendizaje máquina</a:t>
            </a:r>
          </a:p>
          <a:p>
            <a:pPr marL="285750" indent="-285750">
              <a:spcBef>
                <a:spcPts val="1800"/>
              </a:spcBef>
              <a:buFontTx/>
              <a:buChar char="-"/>
            </a:pPr>
            <a:r>
              <a:rPr lang="es-ES" sz="2400" dirty="0"/>
              <a:t>Inclusión de más tipos de informes</a:t>
            </a:r>
          </a:p>
          <a:p>
            <a:pPr marL="285750" indent="-285750">
              <a:spcBef>
                <a:spcPts val="1800"/>
              </a:spcBef>
              <a:buFontTx/>
              <a:buChar char="-"/>
            </a:pPr>
            <a:r>
              <a:rPr lang="es-ES" sz="2400" dirty="0"/>
              <a:t>Sistema de gestión de usuarios</a:t>
            </a:r>
          </a:p>
          <a:p>
            <a:pPr marL="285750" indent="-285750">
              <a:spcBef>
                <a:spcPts val="1800"/>
              </a:spcBef>
              <a:buFontTx/>
              <a:buChar char="-"/>
            </a:pPr>
            <a:r>
              <a:rPr lang="es-ES" sz="2400" dirty="0"/>
              <a:t>Gestión de proceso en paralelo</a:t>
            </a:r>
            <a:endParaRPr lang="es-ES" sz="2400" u="sng" dirty="0"/>
          </a:p>
        </p:txBody>
      </p:sp>
      <p:sp>
        <p:nvSpPr>
          <p:cNvPr id="10" name="Rectángulo 9">
            <a:extLst>
              <a:ext uri="{FF2B5EF4-FFF2-40B4-BE49-F238E27FC236}">
                <a16:creationId xmlns:a16="http://schemas.microsoft.com/office/drawing/2014/main" id="{5A299A68-D55D-420F-8DDF-3CCC2440029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537FA3E-A8E2-46E0-8A19-CABAFB3E48C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4" name="Picture 6" descr="Resultado de imagen de universidad de cádiz">
            <a:extLst>
              <a:ext uri="{FF2B5EF4-FFF2-40B4-BE49-F238E27FC236}">
                <a16:creationId xmlns:a16="http://schemas.microsoft.com/office/drawing/2014/main" id="{E4E7C6BE-FD87-498F-8828-B8A7A233FD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89A4FAF5-4621-42BD-81F0-1B644D0D9CC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b="1" u="sng" dirty="0">
                <a:solidFill>
                  <a:srgbClr val="FD9101"/>
                </a:solidFill>
              </a:rPr>
              <a:t>Conclusiones</a:t>
            </a:r>
          </a:p>
        </p:txBody>
      </p:sp>
      <p:pic>
        <p:nvPicPr>
          <p:cNvPr id="22" name="Picture 2" descr="D:\workarea\epa_explorer\mem\logo\logo epa explorer final.png">
            <a:extLst>
              <a:ext uri="{FF2B5EF4-FFF2-40B4-BE49-F238E27FC236}">
                <a16:creationId xmlns:a16="http://schemas.microsoft.com/office/drawing/2014/main" id="{8536E697-A014-41EB-8640-44784A61EB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20392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fontScale="90000"/>
          </a:bodyPr>
          <a:lstStyle/>
          <a:p>
            <a:r>
              <a:rPr lang="es-ES" dirty="0"/>
              <a:t>Software de preparación, procesado y análisis de datos de la EPA</a:t>
            </a:r>
          </a:p>
        </p:txBody>
      </p:sp>
      <p:sp>
        <p:nvSpPr>
          <p:cNvPr id="3" name="Subtítulo 2"/>
          <p:cNvSpPr>
            <a:spLocks noGrp="1"/>
          </p:cNvSpPr>
          <p:nvPr>
            <p:ph type="subTitle" idx="1"/>
          </p:nvPr>
        </p:nvSpPr>
        <p:spPr/>
        <p:txBody>
          <a:bodyPr/>
          <a:lstStyle/>
          <a:p>
            <a:r>
              <a:rPr lang="es-ES" dirty="0"/>
              <a:t>Proyecto Fin de Carrera</a:t>
            </a:r>
          </a:p>
        </p:txBody>
      </p:sp>
      <p:sp>
        <p:nvSpPr>
          <p:cNvPr id="10" name="Subtítulo 2"/>
          <p:cNvSpPr txBox="1">
            <a:spLocks/>
          </p:cNvSpPr>
          <p:nvPr/>
        </p:nvSpPr>
        <p:spPr>
          <a:xfrm>
            <a:off x="4792285" y="5500241"/>
            <a:ext cx="6858000" cy="939800"/>
          </a:xfrm>
          <a:prstGeom prst="rect">
            <a:avLst/>
          </a:prstGeom>
        </p:spPr>
        <p:txBody>
          <a:bodyPr vert="horz" lIns="91440" tIns="45720" rIns="91440" bIns="45720" rtlCol="0" anchor="b">
            <a:normAutofit fontScale="85000" lnSpcReduction="20000"/>
          </a:bodyPr>
          <a:lstStyle>
            <a:lvl1pPr marL="0" indent="0" algn="r" defTabSz="685800" rtl="0" eaLnBrk="1" latinLnBrk="0" hangingPunct="1">
              <a:lnSpc>
                <a:spcPct val="90000"/>
              </a:lnSpc>
              <a:spcBef>
                <a:spcPts val="750"/>
              </a:spcBef>
              <a:buFont typeface="Arial" panose="020B0604020202020204" pitchFamily="34" charset="0"/>
              <a:buNone/>
              <a:defRPr sz="2400" b="0" kern="120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20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6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400" kern="1200">
                <a:gradFill>
                  <a:gsLst>
                    <a:gs pos="34000">
                      <a:schemeClr val="tx1">
                        <a:lumMod val="93000"/>
                      </a:schemeClr>
                    </a:gs>
                    <a:gs pos="0">
                      <a:schemeClr val="bg1">
                        <a:lumMod val="13000"/>
                        <a:lumOff val="87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r>
              <a:rPr lang="es-ES" dirty="0">
                <a:solidFill>
                  <a:schemeClr val="tx1">
                    <a:lumMod val="95000"/>
                  </a:schemeClr>
                </a:solidFill>
              </a:rPr>
              <a:t>Elisa Guerrero Vázquez</a:t>
            </a:r>
          </a:p>
          <a:p>
            <a:r>
              <a:rPr lang="es-ES" dirty="0">
                <a:solidFill>
                  <a:schemeClr val="tx1">
                    <a:lumMod val="95000"/>
                  </a:schemeClr>
                </a:solidFill>
              </a:rPr>
              <a:t>Andrés Yáñez Escolano</a:t>
            </a:r>
          </a:p>
          <a:p>
            <a:r>
              <a:rPr lang="es-ES" dirty="0">
                <a:solidFill>
                  <a:schemeClr val="tx1">
                    <a:lumMod val="95000"/>
                  </a:schemeClr>
                </a:solidFill>
              </a:rPr>
              <a:t>José Saúco Delgado</a:t>
            </a:r>
          </a:p>
        </p:txBody>
      </p:sp>
      <p:pic>
        <p:nvPicPr>
          <p:cNvPr id="6" name="Picture 6" descr="Resultado de imagen de universidad de cádiz">
            <a:extLst>
              <a:ext uri="{FF2B5EF4-FFF2-40B4-BE49-F238E27FC236}">
                <a16:creationId xmlns:a16="http://schemas.microsoft.com/office/drawing/2014/main" id="{3981C21F-EA93-4B20-AFC6-CA6FAA193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74309" y="174540"/>
            <a:ext cx="875976" cy="112625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9477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387609" y="1300795"/>
            <a:ext cx="7309013" cy="2509213"/>
          </a:xfrm>
        </p:spPr>
        <p:txBody>
          <a:bodyPr>
            <a:normAutofit/>
          </a:bodyPr>
          <a:lstStyle/>
          <a:p>
            <a:r>
              <a:rPr lang="es-ES" dirty="0"/>
              <a:t>BACKUPS</a:t>
            </a:r>
          </a:p>
        </p:txBody>
      </p:sp>
    </p:spTree>
    <p:extLst>
      <p:ext uri="{BB962C8B-B14F-4D97-AF65-F5344CB8AC3E}">
        <p14:creationId xmlns:p14="http://schemas.microsoft.com/office/powerpoint/2010/main" val="29804365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EC2E23E2-0A07-49A8-90EB-2030ADE6E044}"/>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DESARROLLO</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3877985"/>
          </a:xfrm>
          <a:prstGeom prst="rect">
            <a:avLst/>
          </a:prstGeom>
        </p:spPr>
        <p:txBody>
          <a:bodyPr wrap="square">
            <a:spAutoFit/>
          </a:bodyPr>
          <a:lstStyle/>
          <a:p>
            <a:pPr marL="285750" indent="-285750">
              <a:spcBef>
                <a:spcPts val="1800"/>
              </a:spcBef>
              <a:buFontTx/>
              <a:buChar char="-"/>
            </a:pPr>
            <a:r>
              <a:rPr lang="es-ES" sz="2400" dirty="0"/>
              <a:t>Aquí toca vender la moto. Seguir los datos para contar los requisitos funcionales. También meter algo de pruebas.</a:t>
            </a:r>
          </a:p>
          <a:p>
            <a:pPr marL="285750" indent="-285750">
              <a:spcBef>
                <a:spcPts val="1800"/>
              </a:spcBef>
              <a:buFontTx/>
              <a:buChar char="-"/>
            </a:pPr>
            <a:endParaRPr lang="es-ES" sz="2400" dirty="0"/>
          </a:p>
          <a:p>
            <a:pPr marL="285750" indent="-285750">
              <a:spcBef>
                <a:spcPts val="1800"/>
              </a:spcBef>
              <a:buFontTx/>
              <a:buChar char="-"/>
            </a:pPr>
            <a:r>
              <a:rPr lang="es-ES" sz="2400" dirty="0"/>
              <a:t>Aparte para la APP: Notas. Meter de alguna forma manual de usuario </a:t>
            </a:r>
            <a:r>
              <a:rPr lang="es-ES" sz="2400" dirty="0" err="1"/>
              <a:t>inapp</a:t>
            </a:r>
            <a:r>
              <a:rPr lang="es-ES" sz="2400" dirty="0"/>
              <a:t>. En el </a:t>
            </a:r>
            <a:r>
              <a:rPr lang="es-ES" sz="2400" dirty="0" err="1"/>
              <a:t>rmarkdown</a:t>
            </a:r>
            <a:r>
              <a:rPr lang="es-ES" sz="2400" dirty="0"/>
              <a:t> cambiar el texto por </a:t>
            </a:r>
            <a:r>
              <a:rPr lang="es-ES" sz="2400" dirty="0" err="1"/>
              <a:t>placeholder</a:t>
            </a:r>
            <a:r>
              <a:rPr lang="es-ES" sz="2400" dirty="0"/>
              <a:t> para hacer el </a:t>
            </a:r>
            <a:r>
              <a:rPr lang="es-ES" sz="2400" dirty="0" err="1"/>
              <a:t>analisis</a:t>
            </a:r>
            <a:r>
              <a:rPr lang="es-ES" sz="2400" dirty="0"/>
              <a:t>.</a:t>
            </a:r>
          </a:p>
          <a:p>
            <a:pPr marL="285750" indent="-285750">
              <a:spcBef>
                <a:spcPts val="1800"/>
              </a:spcBef>
              <a:buFontTx/>
              <a:buChar char="-"/>
            </a:pPr>
            <a:r>
              <a:rPr lang="es-ES" sz="2400" dirty="0" err="1"/>
              <a:t>Puff</a:t>
            </a:r>
            <a:r>
              <a:rPr lang="es-ES" sz="2400" dirty="0"/>
              <a:t> </a:t>
            </a:r>
            <a:r>
              <a:rPr lang="es-ES" sz="2400" dirty="0" err="1"/>
              <a:t>puff</a:t>
            </a:r>
            <a:endParaRPr lang="es-ES" sz="2400" dirty="0"/>
          </a:p>
          <a:p>
            <a:pPr marL="285750" indent="-285750">
              <a:spcBef>
                <a:spcPts val="1800"/>
              </a:spcBef>
              <a:buFontTx/>
              <a:buChar char="-"/>
            </a:pPr>
            <a:endParaRPr lang="es-ES" dirty="0"/>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Rectángulo 19">
            <a:extLst>
              <a:ext uri="{FF2B5EF4-FFF2-40B4-BE49-F238E27FC236}">
                <a16:creationId xmlns:a16="http://schemas.microsoft.com/office/drawing/2014/main" id="{416005A7-6801-41A5-88AF-84E02ABC4307}"/>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91171306-BC52-4BBF-90A4-8496230461B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225493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pic>
        <p:nvPicPr>
          <p:cNvPr id="11" name="Imagen 10" descr="http://4.bp.blogspot.com/-CvXxYE7_JsA/UuKqs_M7JDI/AAAAAAAAe6A/VICe26G_2tA/s1600/cuela_EDICRT20140123_0001_3.jpg">
            <a:extLst>
              <a:ext uri="{FF2B5EF4-FFF2-40B4-BE49-F238E27FC236}">
                <a16:creationId xmlns:a16="http://schemas.microsoft.com/office/drawing/2014/main" id="{59FED557-1645-4D56-B8D2-3FF938F3C5A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57203" y="1487804"/>
            <a:ext cx="6774413" cy="3834004"/>
          </a:xfrm>
          <a:prstGeom prst="rect">
            <a:avLst/>
          </a:prstGeom>
          <a:noFill/>
          <a:ln>
            <a:noFill/>
          </a:ln>
        </p:spPr>
      </p:pic>
      <p:graphicFrame>
        <p:nvGraphicFramePr>
          <p:cNvPr id="15" name="Tabla 14">
            <a:extLst>
              <a:ext uri="{FF2B5EF4-FFF2-40B4-BE49-F238E27FC236}">
                <a16:creationId xmlns:a16="http://schemas.microsoft.com/office/drawing/2014/main" id="{EABF5660-1AE0-4327-9C42-42FCF338A3C8}"/>
              </a:ext>
            </a:extLst>
          </p:cNvPr>
          <p:cNvGraphicFramePr>
            <a:graphicFrameLocks noGrp="1"/>
          </p:cNvGraphicFramePr>
          <p:nvPr>
            <p:extLst>
              <p:ext uri="{D42A27DB-BD31-4B8C-83A1-F6EECF244321}">
                <p14:modId xmlns:p14="http://schemas.microsoft.com/office/powerpoint/2010/main" val="2606600103"/>
              </p:ext>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Tree>
    <p:extLst>
      <p:ext uri="{BB962C8B-B14F-4D97-AF65-F5344CB8AC3E}">
        <p14:creationId xmlns:p14="http://schemas.microsoft.com/office/powerpoint/2010/main" val="27455701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1" name="Imagen 10">
            <a:extLst>
              <a:ext uri="{FF2B5EF4-FFF2-40B4-BE49-F238E27FC236}">
                <a16:creationId xmlns:a16="http://schemas.microsoft.com/office/drawing/2014/main" id="{00289454-8DE3-4A97-B3F3-02F0874C1A8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569610" y="2050158"/>
            <a:ext cx="6807943" cy="1891222"/>
          </a:xfrm>
          <a:prstGeom prst="rect">
            <a:avLst/>
          </a:prstGeom>
          <a:noFill/>
          <a:ln>
            <a:noFill/>
          </a:ln>
        </p:spPr>
      </p:pic>
      <p:sp>
        <p:nvSpPr>
          <p:cNvPr id="12" name="Rectángulo 11">
            <a:extLst>
              <a:ext uri="{FF2B5EF4-FFF2-40B4-BE49-F238E27FC236}">
                <a16:creationId xmlns:a16="http://schemas.microsoft.com/office/drawing/2014/main" id="{35E83367-7C7B-4F54-9C68-35A0C1320A2E}"/>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16105973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A1D0A6D-5001-4EE2-8CF0-926E99C37858}"/>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pic>
        <p:nvPicPr>
          <p:cNvPr id="11" name="Imagen 10" descr="http://littleactuary.github.io/images/shiny_structure.png">
            <a:extLst>
              <a:ext uri="{FF2B5EF4-FFF2-40B4-BE49-F238E27FC236}">
                <a16:creationId xmlns:a16="http://schemas.microsoft.com/office/drawing/2014/main" id="{5966AF96-0FAB-41B4-83B8-FE9261E2A33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35575" y="1691770"/>
            <a:ext cx="7106637" cy="3578609"/>
          </a:xfrm>
          <a:prstGeom prst="rect">
            <a:avLst/>
          </a:prstGeom>
          <a:noFill/>
          <a:ln>
            <a:noFill/>
          </a:ln>
        </p:spPr>
      </p:pic>
      <p:sp>
        <p:nvSpPr>
          <p:cNvPr id="12" name="Título 1">
            <a:extLst>
              <a:ext uri="{FF2B5EF4-FFF2-40B4-BE49-F238E27FC236}">
                <a16:creationId xmlns:a16="http://schemas.microsoft.com/office/drawing/2014/main" id="{57F65F59-F259-4B5D-9A76-51A66291F843}"/>
              </a:ext>
            </a:extLst>
          </p:cNvPr>
          <p:cNvSpPr>
            <a:spLocks noGrp="1"/>
          </p:cNvSpPr>
          <p:nvPr>
            <p:ph type="title"/>
          </p:nvPr>
        </p:nvSpPr>
        <p:spPr>
          <a:xfrm>
            <a:off x="3557204" y="198971"/>
            <a:ext cx="6820349" cy="887552"/>
          </a:xfrm>
        </p:spPr>
        <p:txBody>
          <a:bodyPr>
            <a:normAutofit/>
          </a:bodyPr>
          <a:lstStyle/>
          <a:p>
            <a:r>
              <a:rPr lang="es-ES" dirty="0"/>
              <a:t>Shiny - ESTRUCTURA</a:t>
            </a:r>
          </a:p>
        </p:txBody>
      </p:sp>
      <p:sp>
        <p:nvSpPr>
          <p:cNvPr id="10" name="Rectángulo 9">
            <a:extLst>
              <a:ext uri="{FF2B5EF4-FFF2-40B4-BE49-F238E27FC236}">
                <a16:creationId xmlns:a16="http://schemas.microsoft.com/office/drawing/2014/main" id="{9B727071-191E-45C8-B3B5-30768C7CFD07}"/>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8DA847F-4438-48C1-BE17-8D806CBF1183}"/>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8" name="Rectángulo 17">
            <a:extLst>
              <a:ext uri="{FF2B5EF4-FFF2-40B4-BE49-F238E27FC236}">
                <a16:creationId xmlns:a16="http://schemas.microsoft.com/office/drawing/2014/main" id="{CFD57DBD-3AE3-4051-A311-C3F791965D57}"/>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9" name="Picture 6" descr="Resultado de imagen de universidad de cádiz">
            <a:extLst>
              <a:ext uri="{FF2B5EF4-FFF2-40B4-BE49-F238E27FC236}">
                <a16:creationId xmlns:a16="http://schemas.microsoft.com/office/drawing/2014/main" id="{434DC278-D2A5-439D-B332-E760A857984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0" name="Título 1">
            <a:extLst>
              <a:ext uri="{FF2B5EF4-FFF2-40B4-BE49-F238E27FC236}">
                <a16:creationId xmlns:a16="http://schemas.microsoft.com/office/drawing/2014/main" id="{750B4B42-43A8-4B19-9A68-F2EB51762FF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1422894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3557204" y="198971"/>
            <a:ext cx="6820349" cy="887552"/>
          </a:xfrm>
        </p:spPr>
        <p:txBody>
          <a:bodyPr>
            <a:normAutofit/>
          </a:bodyPr>
          <a:lstStyle/>
          <a:p>
            <a:r>
              <a:rPr lang="es-ES" dirty="0"/>
              <a:t>INTERFAZ VISUAL</a:t>
            </a:r>
          </a:p>
        </p:txBody>
      </p:sp>
      <p:sp>
        <p:nvSpPr>
          <p:cNvPr id="9" name="Rectángulo 8"/>
          <p:cNvSpPr/>
          <p:nvPr/>
        </p:nvSpPr>
        <p:spPr>
          <a:xfrm>
            <a:off x="1524009"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13" name="Rectángulo 12"/>
          <p:cNvSpPr/>
          <p:nvPr/>
        </p:nvSpPr>
        <p:spPr>
          <a:xfrm>
            <a:off x="1524000" y="6088828"/>
            <a:ext cx="9144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pic>
        <p:nvPicPr>
          <p:cNvPr id="14" name="Picture 6" descr="Resultado de imagen de universidad de cádiz">
            <a:extLst>
              <a:ext uri="{FF2B5EF4-FFF2-40B4-BE49-F238E27FC236}">
                <a16:creationId xmlns:a16="http://schemas.microsoft.com/office/drawing/2014/main" id="{39529BEF-3C5E-4413-9EC8-EB577F6C28C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67009" y="75311"/>
            <a:ext cx="560419" cy="720539"/>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16" name="Tabla 15">
            <a:extLst>
              <a:ext uri="{FF2B5EF4-FFF2-40B4-BE49-F238E27FC236}">
                <a16:creationId xmlns:a16="http://schemas.microsoft.com/office/drawing/2014/main" id="{9B1C7611-ED20-4E62-BD2E-4AF759F380F5}"/>
              </a:ext>
            </a:extLst>
          </p:cNvPr>
          <p:cNvGraphicFramePr>
            <a:graphicFrameLocks noGrp="1"/>
          </p:cNvGraphicFramePr>
          <p:nvPr>
            <p:extLst/>
          </p:nvPr>
        </p:nvGraphicFramePr>
        <p:xfrm>
          <a:off x="62357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5" name="Imagen 14">
            <a:extLst>
              <a:ext uri="{FF2B5EF4-FFF2-40B4-BE49-F238E27FC236}">
                <a16:creationId xmlns:a16="http://schemas.microsoft.com/office/drawing/2014/main" id="{EB66C198-C161-4BB0-A7CE-87037EABF90C}"/>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3834668" y="988289"/>
            <a:ext cx="6266604" cy="4943535"/>
          </a:xfrm>
          <a:prstGeom prst="rect">
            <a:avLst/>
          </a:prstGeom>
          <a:noFill/>
          <a:ln>
            <a:noFill/>
          </a:ln>
        </p:spPr>
      </p:pic>
      <p:sp>
        <p:nvSpPr>
          <p:cNvPr id="11" name="Rectángulo 10">
            <a:extLst>
              <a:ext uri="{FF2B5EF4-FFF2-40B4-BE49-F238E27FC236}">
                <a16:creationId xmlns:a16="http://schemas.microsoft.com/office/drawing/2014/main" id="{A95C38C1-0531-4C59-B723-DEEDDFF82CCD}"/>
              </a:ext>
            </a:extLst>
          </p:cNvPr>
          <p:cNvSpPr/>
          <p:nvPr/>
        </p:nvSpPr>
        <p:spPr>
          <a:xfrm>
            <a:off x="1524009" y="873315"/>
            <a:ext cx="1785769" cy="5215521"/>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b="1" u="sng" dirty="0">
                <a:solidFill>
                  <a:srgbClr val="FD9101"/>
                </a:solidFill>
              </a:rPr>
              <a:t>Desarrollo</a:t>
            </a:r>
          </a:p>
          <a:p>
            <a:pPr marL="108000" indent="-72000">
              <a:buFontTx/>
              <a:buChar char="-"/>
            </a:pPr>
            <a:r>
              <a:rPr lang="es-ES" sz="1350" dirty="0"/>
              <a:t>Framework Shiny</a:t>
            </a:r>
          </a:p>
          <a:p>
            <a:pPr marL="108000" indent="-72000">
              <a:buFontTx/>
              <a:buChar char="-"/>
            </a:pPr>
            <a:r>
              <a:rPr lang="es-ES" sz="1350" b="1" dirty="0">
                <a:solidFill>
                  <a:srgbClr val="FD9101"/>
                </a:solidFill>
              </a:rPr>
              <a:t>Interfaz</a:t>
            </a:r>
          </a:p>
          <a:p>
            <a:pPr marL="108000" indent="-72000">
              <a:buFontTx/>
              <a:buChar char="-"/>
            </a:pPr>
            <a:r>
              <a:rPr lang="es-ES" sz="1350" dirty="0"/>
              <a:t>Tecnologías</a:t>
            </a:r>
          </a:p>
          <a:p>
            <a:endParaRPr lang="es-ES" sz="1350" dirty="0"/>
          </a:p>
          <a:p>
            <a:r>
              <a:rPr lang="es-ES" sz="1350" u="sng" dirty="0"/>
              <a:t>Demostración</a:t>
            </a:r>
          </a:p>
          <a:p>
            <a:endParaRPr lang="es-ES" sz="1350" dirty="0"/>
          </a:p>
          <a:p>
            <a:r>
              <a:rPr lang="es-ES" sz="1350" u="sng" dirty="0"/>
              <a:t>Conclusiones</a:t>
            </a:r>
          </a:p>
        </p:txBody>
      </p:sp>
    </p:spTree>
    <p:extLst>
      <p:ext uri="{BB962C8B-B14F-4D97-AF65-F5344CB8AC3E}">
        <p14:creationId xmlns:p14="http://schemas.microsoft.com/office/powerpoint/2010/main" val="2702430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8C9327A4-C13B-4524-BEDE-8F8FD05B009F}"/>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1" name="Imagen 10">
            <a:extLst>
              <a:ext uri="{FF2B5EF4-FFF2-40B4-BE49-F238E27FC236}">
                <a16:creationId xmlns:a16="http://schemas.microsoft.com/office/drawing/2014/main" id="{3E1898F8-C579-48B2-94A3-C062839A6E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rot="5400000">
            <a:off x="5668343" y="-101734"/>
            <a:ext cx="2598053" cy="6876415"/>
          </a:xfrm>
          <a:prstGeom prst="rect">
            <a:avLst/>
          </a:prstGeom>
          <a:noFill/>
          <a:ln>
            <a:noFill/>
          </a:ln>
        </p:spPr>
      </p:pic>
      <p:sp>
        <p:nvSpPr>
          <p:cNvPr id="10" name="Rectángulo 9">
            <a:extLst>
              <a:ext uri="{FF2B5EF4-FFF2-40B4-BE49-F238E27FC236}">
                <a16:creationId xmlns:a16="http://schemas.microsoft.com/office/drawing/2014/main" id="{6BEADDCA-3B7B-49D5-8771-692E4B2FF2C6}"/>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797AF702-C81A-4353-B55D-9081AFC0E1D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29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36E7C83E-DC7F-4505-AC3D-6AD042E687B3}"/>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057B07AD-03E5-4BA6-9F21-34993E2B776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4074471-76A6-4630-886A-2BF04AB1C5A0}"/>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741872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5931FCED-9213-4C93-8909-30F31086D7E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descr="Evolución de los datos de las últimas Encuestas de Población Activa del INE">
            <a:extLst>
              <a:ext uri="{FF2B5EF4-FFF2-40B4-BE49-F238E27FC236}">
                <a16:creationId xmlns:a16="http://schemas.microsoft.com/office/drawing/2014/main" id="{CA917D79-4190-4E71-BA5C-F083702B4DA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63892" y="1333958"/>
            <a:ext cx="6406971" cy="4085945"/>
          </a:xfrm>
          <a:prstGeom prst="rect">
            <a:avLst/>
          </a:prstGeom>
          <a:noFill/>
          <a:ln>
            <a:noFill/>
          </a:ln>
        </p:spPr>
      </p:pic>
      <p:sp>
        <p:nvSpPr>
          <p:cNvPr id="11" name="Rectángulo 10">
            <a:extLst>
              <a:ext uri="{FF2B5EF4-FFF2-40B4-BE49-F238E27FC236}">
                <a16:creationId xmlns:a16="http://schemas.microsoft.com/office/drawing/2014/main" id="{8F072A1F-E831-47CC-93E5-5B409650656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EE256DC2-4F5D-432C-BAEF-D6DC5461CB5D}"/>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10FF9D16-5A77-48D3-A30E-6CE80D6686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6B3DE4C6-AA75-4120-AF7C-4559CF946ADC}"/>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874E07C0-6537-45BD-9ABB-6E441FF67F0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56730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907293A4-E76A-4C5C-BB70-1E468396DD65}"/>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Cliente-Servidor</a:t>
            </a:r>
          </a:p>
        </p:txBody>
      </p:sp>
      <p:pic>
        <p:nvPicPr>
          <p:cNvPr id="10" name="Imagen 9">
            <a:extLst>
              <a:ext uri="{FF2B5EF4-FFF2-40B4-BE49-F238E27FC236}">
                <a16:creationId xmlns:a16="http://schemas.microsoft.com/office/drawing/2014/main" id="{B9F62473-4127-4BAF-9D44-D9A2457C890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834764" y="2040890"/>
            <a:ext cx="6271316" cy="2048510"/>
          </a:xfrm>
          <a:prstGeom prst="rect">
            <a:avLst/>
          </a:prstGeom>
          <a:noFill/>
          <a:ln>
            <a:noFill/>
          </a:ln>
        </p:spPr>
      </p:pic>
      <p:sp>
        <p:nvSpPr>
          <p:cNvPr id="12" name="Rectángulo 11">
            <a:extLst>
              <a:ext uri="{FF2B5EF4-FFF2-40B4-BE49-F238E27FC236}">
                <a16:creationId xmlns:a16="http://schemas.microsoft.com/office/drawing/2014/main" id="{726DB863-006A-489F-8EC6-8D152003EB92}"/>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2A98A0C9-1D66-4248-AF0C-B296558735C6}"/>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30</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FD06E0A1-540E-432D-8A08-CD459D12BCBE}"/>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FEE25DC6-3401-4106-9FFE-0E9FDB2A08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FF4C4F21-9332-4A9F-9715-8CE46D3E8EF6}"/>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5011987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ángulo 19">
            <a:extLst>
              <a:ext uri="{FF2B5EF4-FFF2-40B4-BE49-F238E27FC236}">
                <a16:creationId xmlns:a16="http://schemas.microsoft.com/office/drawing/2014/main" id="{050599C0-E849-44BE-88C4-F7E7A1766C12}"/>
              </a:ext>
            </a:extLst>
          </p:cNvPr>
          <p:cNvSpPr/>
          <p:nvPr/>
        </p:nvSpPr>
        <p:spPr>
          <a:xfrm>
            <a:off x="0" y="0"/>
            <a:ext cx="1785769"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SHINY - GESTION DE SESIONES</a:t>
            </a:r>
          </a:p>
        </p:txBody>
      </p:sp>
      <p:pic>
        <p:nvPicPr>
          <p:cNvPr id="11" name="Imagen 10">
            <a:extLst>
              <a:ext uri="{FF2B5EF4-FFF2-40B4-BE49-F238E27FC236}">
                <a16:creationId xmlns:a16="http://schemas.microsoft.com/office/drawing/2014/main" id="{C5ECB09B-88E8-45E0-9950-212B0D5DBA4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651131" y="1295400"/>
            <a:ext cx="6632476" cy="4172174"/>
          </a:xfrm>
          <a:prstGeom prst="rect">
            <a:avLst/>
          </a:prstGeom>
          <a:noFill/>
          <a:ln>
            <a:noFill/>
          </a:ln>
        </p:spPr>
      </p:pic>
      <p:sp>
        <p:nvSpPr>
          <p:cNvPr id="10" name="Rectángulo 9">
            <a:extLst>
              <a:ext uri="{FF2B5EF4-FFF2-40B4-BE49-F238E27FC236}">
                <a16:creationId xmlns:a16="http://schemas.microsoft.com/office/drawing/2014/main" id="{D7520D41-22DD-4D2C-9DD0-F6A50EAC74A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5A72C6E3-85F9-40AA-BD47-3DF3B133293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31</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sp>
        <p:nvSpPr>
          <p:cNvPr id="17" name="Rectángulo 16">
            <a:extLst>
              <a:ext uri="{FF2B5EF4-FFF2-40B4-BE49-F238E27FC236}">
                <a16:creationId xmlns:a16="http://schemas.microsoft.com/office/drawing/2014/main" id="{4223DCC3-34D4-483A-8B19-07FBF96E129B}"/>
              </a:ext>
            </a:extLst>
          </p:cNvPr>
          <p:cNvSpPr/>
          <p:nvPr/>
        </p:nvSpPr>
        <p:spPr>
          <a:xfrm>
            <a:off x="0" y="927101"/>
            <a:ext cx="1785769"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350" dirty="0"/>
              <a:t>EPA</a:t>
            </a:r>
          </a:p>
          <a:p>
            <a:pPr marL="108000" indent="-72000">
              <a:buFontTx/>
              <a:buChar char="-"/>
            </a:pPr>
            <a:r>
              <a:rPr lang="es-ES" sz="1350" dirty="0"/>
              <a:t>Objetivos</a:t>
            </a:r>
          </a:p>
          <a:p>
            <a:pPr marL="108000" indent="-72000">
              <a:buFontTx/>
              <a:buChar char="-"/>
            </a:pPr>
            <a:endParaRPr lang="es-ES" sz="1350" dirty="0"/>
          </a:p>
          <a:p>
            <a:r>
              <a:rPr lang="es-ES" sz="1350" u="sng" dirty="0"/>
              <a:t>Planificación</a:t>
            </a:r>
          </a:p>
          <a:p>
            <a:pPr marL="108000" indent="-72000">
              <a:buFontTx/>
              <a:buChar char="-"/>
            </a:pPr>
            <a:r>
              <a:rPr lang="es-ES" sz="1350" dirty="0"/>
              <a:t>Metodología</a:t>
            </a:r>
          </a:p>
          <a:p>
            <a:pPr marL="108000" indent="-72000">
              <a:buFontTx/>
              <a:buChar char="-"/>
            </a:pPr>
            <a:r>
              <a:rPr lang="es-ES" sz="1350" dirty="0"/>
              <a:t>Etapas</a:t>
            </a:r>
          </a:p>
          <a:p>
            <a:pPr marL="108000" indent="-72000">
              <a:buFontTx/>
              <a:buChar char="-"/>
            </a:pPr>
            <a:r>
              <a:rPr lang="es-ES" sz="1350" dirty="0"/>
              <a:t>Presupuesto</a:t>
            </a:r>
          </a:p>
          <a:p>
            <a:endParaRPr lang="es-ES" sz="1350" b="1" u="sng" dirty="0"/>
          </a:p>
          <a:p>
            <a:r>
              <a:rPr lang="es-ES" sz="1350" u="sng" dirty="0">
                <a:solidFill>
                  <a:schemeClr val="bg1"/>
                </a:solidFill>
              </a:rPr>
              <a:t>Tecnologías Empleadas</a:t>
            </a:r>
          </a:p>
          <a:p>
            <a:pPr marL="108000" indent="-72000">
              <a:buFontTx/>
              <a:buChar char="-"/>
            </a:pPr>
            <a:r>
              <a:rPr lang="es-ES" sz="1350" dirty="0"/>
              <a:t>Framework Shiny</a:t>
            </a:r>
          </a:p>
          <a:p>
            <a:endParaRPr lang="es-ES" sz="1350" dirty="0"/>
          </a:p>
          <a:p>
            <a:r>
              <a:rPr lang="es-ES" sz="1350" u="sng" dirty="0"/>
              <a:t>Desarrollo</a:t>
            </a:r>
          </a:p>
          <a:p>
            <a:pPr marL="108000" indent="-72000">
              <a:buFontTx/>
              <a:buChar char="-"/>
            </a:pPr>
            <a:r>
              <a:rPr lang="es-ES" sz="1350" dirty="0"/>
              <a:t>Requisitos Funcionales</a:t>
            </a:r>
          </a:p>
          <a:p>
            <a:endParaRPr lang="es-ES" sz="1350" dirty="0"/>
          </a:p>
          <a:p>
            <a:r>
              <a:rPr lang="es-ES" sz="1350" u="sng" dirty="0"/>
              <a:t>Demostración</a:t>
            </a:r>
          </a:p>
          <a:p>
            <a:endParaRPr lang="es-ES" sz="1350" dirty="0"/>
          </a:p>
          <a:p>
            <a:r>
              <a:rPr lang="es-ES" sz="1350" u="sng" dirty="0"/>
              <a:t>Conclusiones</a:t>
            </a:r>
          </a:p>
        </p:txBody>
      </p:sp>
      <p:pic>
        <p:nvPicPr>
          <p:cNvPr id="18" name="Picture 6" descr="Resultado de imagen de universidad de cádiz">
            <a:extLst>
              <a:ext uri="{FF2B5EF4-FFF2-40B4-BE49-F238E27FC236}">
                <a16:creationId xmlns:a16="http://schemas.microsoft.com/office/drawing/2014/main" id="{84E45C54-F9B0-410F-8909-C3B2746D89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9" name="Título 1">
            <a:extLst>
              <a:ext uri="{FF2B5EF4-FFF2-40B4-BE49-F238E27FC236}">
                <a16:creationId xmlns:a16="http://schemas.microsoft.com/office/drawing/2014/main" id="{DA4F4AF2-A515-42FE-A873-8E33F859AD4A}"/>
              </a:ext>
            </a:extLst>
          </p:cNvPr>
          <p:cNvSpPr txBox="1">
            <a:spLocks/>
          </p:cNvSpPr>
          <p:nvPr/>
        </p:nvSpPr>
        <p:spPr>
          <a:xfrm>
            <a:off x="0" y="1"/>
            <a:ext cx="1785770" cy="927100"/>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3600" kern="1200" cap="all" baseline="0">
                <a:solidFill>
                  <a:schemeClr val="tx1"/>
                </a:solidFill>
                <a:effectLst/>
                <a:latin typeface="+mj-lt"/>
                <a:ea typeface="+mj-ea"/>
                <a:cs typeface="+mj-cs"/>
              </a:defRPr>
            </a:lvl1pPr>
          </a:lstStyle>
          <a:p>
            <a:r>
              <a:rPr lang="es-ES" dirty="0"/>
              <a:t>EPA</a:t>
            </a:r>
          </a:p>
          <a:p>
            <a:r>
              <a:rPr lang="es-ES" sz="2000" dirty="0"/>
              <a:t>Explorer</a:t>
            </a:r>
          </a:p>
        </p:txBody>
      </p:sp>
    </p:spTree>
    <p:extLst>
      <p:ext uri="{BB962C8B-B14F-4D97-AF65-F5344CB8AC3E}">
        <p14:creationId xmlns:p14="http://schemas.microsoft.com/office/powerpoint/2010/main" val="24996894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907927EC-F164-4815-8098-6B6BEFB7ECA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2" name="Imagen 11">
            <a:extLst>
              <a:ext uri="{FF2B5EF4-FFF2-40B4-BE49-F238E27FC236}">
                <a16:creationId xmlns:a16="http://schemas.microsoft.com/office/drawing/2014/main" id="{6D62F2C1-8F2C-4AAC-87F1-9BC8B3E7417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724601" y="1322459"/>
            <a:ext cx="6486311" cy="4281207"/>
          </a:xfrm>
          <a:prstGeom prst="rect">
            <a:avLst/>
          </a:prstGeom>
          <a:noFill/>
          <a:ln>
            <a:noFill/>
          </a:ln>
        </p:spPr>
      </p:pic>
      <p:sp>
        <p:nvSpPr>
          <p:cNvPr id="10" name="Rectángulo 9">
            <a:extLst>
              <a:ext uri="{FF2B5EF4-FFF2-40B4-BE49-F238E27FC236}">
                <a16:creationId xmlns:a16="http://schemas.microsoft.com/office/drawing/2014/main" id="{E61AF71F-1254-4749-A2F8-89C01E3143E8}"/>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3B4D4509-E467-452B-9923-1D8A0D4886DA}"/>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4</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81CF7D27-F963-46A8-ACB3-DAD486BB821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C2E3B61C-8414-412B-90CC-9B4B78C3EB1A}"/>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b="1" dirty="0">
                <a:solidFill>
                  <a:srgbClr val="FD9101"/>
                </a:solidFill>
              </a:rPr>
              <a:t>EPA</a:t>
            </a:r>
          </a:p>
          <a:p>
            <a:pPr marL="108000" indent="-72000">
              <a:buFontTx/>
              <a:buChar char="-"/>
            </a:pPr>
            <a:r>
              <a:rPr lang="es-ES" sz="1250" dirty="0"/>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EB90D6DA-4616-4472-A13D-C7BF178B786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77833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0550EB8F-615B-4427-AFF6-7FAB7969CC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Objetivos</a:t>
            </a:r>
          </a:p>
        </p:txBody>
      </p:sp>
      <p:sp>
        <p:nvSpPr>
          <p:cNvPr id="11" name="Rectángulo 10">
            <a:extLst>
              <a:ext uri="{FF2B5EF4-FFF2-40B4-BE49-F238E27FC236}">
                <a16:creationId xmlns:a16="http://schemas.microsoft.com/office/drawing/2014/main" id="{974242C8-7D53-4777-BAFD-D39AE36DB37A}"/>
              </a:ext>
            </a:extLst>
          </p:cNvPr>
          <p:cNvSpPr/>
          <p:nvPr/>
        </p:nvSpPr>
        <p:spPr>
          <a:xfrm>
            <a:off x="2438400" y="993762"/>
            <a:ext cx="8521700" cy="461665"/>
          </a:xfrm>
          <a:prstGeom prst="rect">
            <a:avLst/>
          </a:prstGeom>
        </p:spPr>
        <p:txBody>
          <a:bodyPr wrap="square">
            <a:spAutoFit/>
          </a:bodyPr>
          <a:lstStyle/>
          <a:p>
            <a:pPr marL="285750" indent="-285750">
              <a:spcBef>
                <a:spcPts val="1800"/>
              </a:spcBef>
              <a:buFontTx/>
              <a:buChar char="-"/>
            </a:pPr>
            <a:r>
              <a:rPr lang="es-ES" sz="2400" dirty="0"/>
              <a:t>Motivación: Facilitar el acceso a la información.</a:t>
            </a:r>
          </a:p>
        </p:txBody>
      </p:sp>
      <p:sp>
        <p:nvSpPr>
          <p:cNvPr id="10" name="Rectángulo 9">
            <a:extLst>
              <a:ext uri="{FF2B5EF4-FFF2-40B4-BE49-F238E27FC236}">
                <a16:creationId xmlns:a16="http://schemas.microsoft.com/office/drawing/2014/main" id="{F72E42AB-F28D-48CD-867A-BA39DCBCA4B9}"/>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8E30230A-A720-4D59-991C-B92A84641AE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5</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7" name="Picture 6" descr="Resultado de imagen de universidad de cádiz">
            <a:extLst>
              <a:ext uri="{FF2B5EF4-FFF2-40B4-BE49-F238E27FC236}">
                <a16:creationId xmlns:a16="http://schemas.microsoft.com/office/drawing/2014/main" id="{9CFE5ACB-A3AB-4673-9D97-968EC583EB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3" name="Rectángulo 12">
            <a:extLst>
              <a:ext uri="{FF2B5EF4-FFF2-40B4-BE49-F238E27FC236}">
                <a16:creationId xmlns:a16="http://schemas.microsoft.com/office/drawing/2014/main" id="{60CE9BEE-3F25-484E-9169-C245C436D472}"/>
              </a:ext>
            </a:extLst>
          </p:cNvPr>
          <p:cNvSpPr/>
          <p:nvPr/>
        </p:nvSpPr>
        <p:spPr>
          <a:xfrm>
            <a:off x="2438400" y="1609997"/>
            <a:ext cx="8521700" cy="4324261"/>
          </a:xfrm>
          <a:prstGeom prst="rect">
            <a:avLst/>
          </a:prstGeom>
        </p:spPr>
        <p:txBody>
          <a:bodyPr wrap="square">
            <a:spAutoFit/>
          </a:bodyPr>
          <a:lstStyle/>
          <a:p>
            <a:pPr marL="285750" indent="-285750">
              <a:spcBef>
                <a:spcPts val="1800"/>
              </a:spcBef>
              <a:buFontTx/>
              <a:buChar char="-"/>
            </a:pPr>
            <a:r>
              <a:rPr lang="es-ES" sz="2400" dirty="0"/>
              <a:t>Desarrollo de una herramienta que sirva como soporte para:</a:t>
            </a:r>
          </a:p>
          <a:p>
            <a:pPr marL="742950" lvl="1" indent="-285750">
              <a:spcBef>
                <a:spcPts val="600"/>
              </a:spcBef>
              <a:buFont typeface="Arial" panose="020B0604020202020204" pitchFamily="34" charset="0"/>
              <a:buChar char="•"/>
            </a:pPr>
            <a:r>
              <a:rPr lang="es-ES" sz="2400" dirty="0"/>
              <a:t>Interpretar, almacenar, procesar y normalizar los datos</a:t>
            </a:r>
          </a:p>
          <a:p>
            <a:pPr marL="742950" lvl="1" indent="-285750">
              <a:spcBef>
                <a:spcPts val="600"/>
              </a:spcBef>
              <a:buFont typeface="Arial" panose="020B0604020202020204" pitchFamily="34" charset="0"/>
              <a:buChar char="•"/>
            </a:pPr>
            <a:r>
              <a:rPr lang="es-ES" sz="2400" dirty="0"/>
              <a:t>Análisis exploratorio sobre los datos recogidos</a:t>
            </a:r>
          </a:p>
          <a:p>
            <a:pPr marL="742950" lvl="1" indent="-285750">
              <a:spcBef>
                <a:spcPts val="600"/>
              </a:spcBef>
              <a:buFont typeface="Arial" panose="020B0604020202020204" pitchFamily="34" charset="0"/>
              <a:buChar char="•"/>
            </a:pPr>
            <a:r>
              <a:rPr lang="es-ES" sz="2400" dirty="0"/>
              <a:t>Aplicación de técnicas de aprendizaje computacional no supervisado, como clustering o reglas de asociación.</a:t>
            </a:r>
          </a:p>
          <a:p>
            <a:pPr marL="742950" lvl="1" indent="-285750">
              <a:spcBef>
                <a:spcPts val="600"/>
              </a:spcBef>
              <a:buFont typeface="Arial" panose="020B0604020202020204" pitchFamily="34" charset="0"/>
              <a:buChar char="•"/>
            </a:pPr>
            <a:r>
              <a:rPr lang="es-ES" sz="2400" dirty="0"/>
              <a:t>Generación de informes</a:t>
            </a:r>
          </a:p>
          <a:p>
            <a:pPr marL="285750" indent="-285750">
              <a:spcBef>
                <a:spcPts val="1800"/>
              </a:spcBef>
              <a:buFontTx/>
              <a:buChar char="-"/>
            </a:pPr>
            <a:r>
              <a:rPr lang="es-ES" sz="2400" dirty="0"/>
              <a:t>Base de datos actualizable</a:t>
            </a:r>
          </a:p>
          <a:p>
            <a:pPr marL="285750" indent="-285750">
              <a:spcBef>
                <a:spcPts val="1800"/>
              </a:spcBef>
              <a:buFontTx/>
              <a:buChar char="-"/>
            </a:pPr>
            <a:r>
              <a:rPr lang="es-ES" sz="2400" dirty="0"/>
              <a:t>Interfaz en entorno web: atractiva, visual y amigable.</a:t>
            </a:r>
          </a:p>
          <a:p>
            <a:pPr marL="285750" indent="-285750">
              <a:spcBef>
                <a:spcPts val="1800"/>
              </a:spcBef>
              <a:buFontTx/>
              <a:buChar char="-"/>
            </a:pPr>
            <a:endParaRPr lang="es-ES" dirty="0"/>
          </a:p>
        </p:txBody>
      </p:sp>
      <p:sp>
        <p:nvSpPr>
          <p:cNvPr id="21" name="Rectángulo 20">
            <a:extLst>
              <a:ext uri="{FF2B5EF4-FFF2-40B4-BE49-F238E27FC236}">
                <a16:creationId xmlns:a16="http://schemas.microsoft.com/office/drawing/2014/main" id="{20878F0A-FE90-49BC-8BAE-6D12D3D8818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0EDB1B90-726B-4D9F-B707-A5D6072B063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145793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Rectángulo 22">
            <a:extLst>
              <a:ext uri="{FF2B5EF4-FFF2-40B4-BE49-F238E27FC236}">
                <a16:creationId xmlns:a16="http://schemas.microsoft.com/office/drawing/2014/main" id="{57978FC9-0EA5-44C4-95CE-139782C4EFFF}"/>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11" name="Imagen 10">
            <a:extLst>
              <a:ext uri="{FF2B5EF4-FFF2-40B4-BE49-F238E27FC236}">
                <a16:creationId xmlns:a16="http://schemas.microsoft.com/office/drawing/2014/main" id="{B3DA47E8-33AC-4F00-8C14-6F03F0C5C285}"/>
              </a:ext>
            </a:extLst>
          </p:cNvPr>
          <p:cNvPicPr>
            <a:picLocks noChangeAspect="1"/>
          </p:cNvPicPr>
          <p:nvPr/>
        </p:nvPicPr>
        <p:blipFill rotWithShape="1">
          <a:blip r:embed="rId3"/>
          <a:srcRect t="-2444" b="21327"/>
          <a:stretch/>
        </p:blipFill>
        <p:spPr>
          <a:xfrm>
            <a:off x="2743734" y="943812"/>
            <a:ext cx="8490301" cy="4737798"/>
          </a:xfrm>
          <a:prstGeom prst="rect">
            <a:avLst/>
          </a:prstGeom>
        </p:spPr>
      </p:pic>
      <p:sp>
        <p:nvSpPr>
          <p:cNvPr id="10" name="Rectángulo 9">
            <a:extLst>
              <a:ext uri="{FF2B5EF4-FFF2-40B4-BE49-F238E27FC236}">
                <a16:creationId xmlns:a16="http://schemas.microsoft.com/office/drawing/2014/main" id="{DC43B3C9-52A7-46C4-B5E7-EDD8E6E10F01}"/>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6BF6D068-732B-4E05-8F5D-A3D4AC5F4FE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6</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67C05CE7-76D9-4446-97FA-E9F496730EC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2" name="Rectángulo 21">
            <a:extLst>
              <a:ext uri="{FF2B5EF4-FFF2-40B4-BE49-F238E27FC236}">
                <a16:creationId xmlns:a16="http://schemas.microsoft.com/office/drawing/2014/main" id="{7ECD0DA8-41F5-44A5-AA14-CCD8F90EAC8F}"/>
              </a:ext>
            </a:extLst>
          </p:cNvPr>
          <p:cNvSpPr/>
          <p:nvPr/>
        </p:nvSpPr>
        <p:spPr>
          <a:xfrm>
            <a:off x="0" y="927101"/>
            <a:ext cx="1887252"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4" name="Picture 2" descr="D:\workarea\epa_explorer\mem\logo\logo epa explorer final.png">
            <a:extLst>
              <a:ext uri="{FF2B5EF4-FFF2-40B4-BE49-F238E27FC236}">
                <a16:creationId xmlns:a16="http://schemas.microsoft.com/office/drawing/2014/main" id="{AC2300B1-BB38-4D34-87C5-707D216ED96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47428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Rectángulo 21">
            <a:extLst>
              <a:ext uri="{FF2B5EF4-FFF2-40B4-BE49-F238E27FC236}">
                <a16:creationId xmlns:a16="http://schemas.microsoft.com/office/drawing/2014/main" id="{D6CF92E1-AF5A-4F62-A3FA-205FFD00D9B5}"/>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lstStyle/>
          <a:p>
            <a:r>
              <a:rPr lang="es-ES" dirty="0"/>
              <a:t>Encuesta de población activa</a:t>
            </a:r>
          </a:p>
        </p:txBody>
      </p:sp>
      <p:pic>
        <p:nvPicPr>
          <p:cNvPr id="3" name="Imagen 2">
            <a:extLst>
              <a:ext uri="{FF2B5EF4-FFF2-40B4-BE49-F238E27FC236}">
                <a16:creationId xmlns:a16="http://schemas.microsoft.com/office/drawing/2014/main" id="{F4577A6F-2E79-4E7B-B255-1BFED77A8714}"/>
              </a:ext>
            </a:extLst>
          </p:cNvPr>
          <p:cNvPicPr>
            <a:picLocks noChangeAspect="1"/>
          </p:cNvPicPr>
          <p:nvPr/>
        </p:nvPicPr>
        <p:blipFill rotWithShape="1">
          <a:blip r:embed="rId3"/>
          <a:srcRect b="31129"/>
          <a:stretch/>
        </p:blipFill>
        <p:spPr>
          <a:xfrm>
            <a:off x="3449748" y="1234213"/>
            <a:ext cx="7035259" cy="4547501"/>
          </a:xfrm>
          <a:prstGeom prst="rect">
            <a:avLst/>
          </a:prstGeom>
        </p:spPr>
      </p:pic>
      <p:sp>
        <p:nvSpPr>
          <p:cNvPr id="10" name="Rectángulo 9">
            <a:extLst>
              <a:ext uri="{FF2B5EF4-FFF2-40B4-BE49-F238E27FC236}">
                <a16:creationId xmlns:a16="http://schemas.microsoft.com/office/drawing/2014/main" id="{BD56EC65-BD02-4A70-B83F-62310DCD42BB}"/>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1" name="Tabla 10">
            <a:extLst>
              <a:ext uri="{FF2B5EF4-FFF2-40B4-BE49-F238E27FC236}">
                <a16:creationId xmlns:a16="http://schemas.microsoft.com/office/drawing/2014/main" id="{8F804D16-0E55-43BF-8B5E-BB77162D921F}"/>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7</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6" name="Picture 6" descr="Resultado de imagen de universidad de cádiz">
            <a:extLst>
              <a:ext uri="{FF2B5EF4-FFF2-40B4-BE49-F238E27FC236}">
                <a16:creationId xmlns:a16="http://schemas.microsoft.com/office/drawing/2014/main" id="{F68FBD5A-0051-4D71-A988-1784117F67F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21" name="Rectángulo 20">
            <a:extLst>
              <a:ext uri="{FF2B5EF4-FFF2-40B4-BE49-F238E27FC236}">
                <a16:creationId xmlns:a16="http://schemas.microsoft.com/office/drawing/2014/main" id="{949AF706-D96D-4BF4-AB1B-5038661A2C39}"/>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b="1" u="sng" dirty="0">
                <a:solidFill>
                  <a:srgbClr val="FD9101"/>
                </a:solidFill>
              </a:rPr>
              <a:t>Motivo del Proyecto</a:t>
            </a:r>
          </a:p>
          <a:p>
            <a:pPr marL="108000" indent="-72000">
              <a:buFontTx/>
              <a:buChar char="-"/>
            </a:pPr>
            <a:r>
              <a:rPr lang="es-ES" sz="1250" dirty="0"/>
              <a:t>EPA</a:t>
            </a:r>
          </a:p>
          <a:p>
            <a:pPr marL="108000" indent="-72000">
              <a:buFontTx/>
              <a:buChar char="-"/>
            </a:pPr>
            <a:r>
              <a:rPr lang="es-ES" sz="1250" b="1" dirty="0">
                <a:solidFill>
                  <a:srgbClr val="FD9101"/>
                </a:solidFill>
              </a:rPr>
              <a:t>Objetivos</a:t>
            </a:r>
          </a:p>
          <a:p>
            <a:pPr marL="108000" indent="-72000">
              <a:buFontTx/>
              <a:buChar char="-"/>
            </a:pPr>
            <a:endParaRPr lang="es-ES" sz="1350" dirty="0"/>
          </a:p>
          <a:p>
            <a:r>
              <a:rPr lang="es-ES" sz="1350" u="sng" dirty="0"/>
              <a:t>Planificación</a:t>
            </a:r>
          </a:p>
          <a:p>
            <a:pPr marL="108000" indent="-72000">
              <a:buFontTx/>
              <a:buChar char="-"/>
            </a:pPr>
            <a:r>
              <a:rPr lang="es-ES" sz="1250" dirty="0"/>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3" name="Picture 2" descr="D:\workarea\epa_explorer\mem\logo\logo epa explorer final.png">
            <a:extLst>
              <a:ext uri="{FF2B5EF4-FFF2-40B4-BE49-F238E27FC236}">
                <a16:creationId xmlns:a16="http://schemas.microsoft.com/office/drawing/2014/main" id="{69595DE9-3586-4AE8-9FE9-30EE51D42E0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212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DE979716-BB6B-4225-849C-BBCF6D95E2B6}"/>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Metodología de desarrollo</a:t>
            </a:r>
          </a:p>
        </p:txBody>
      </p:sp>
      <p:pic>
        <p:nvPicPr>
          <p:cNvPr id="12" name="Imagen 11" descr="http://3.bp.blogspot.com/-ODVA-vjGrKU/VCD0aPHTrlI/AAAAAAAAAF8/cQ6kgjSO8Xc/s1600/Modelo%2BIterativo.png">
            <a:extLst>
              <a:ext uri="{FF2B5EF4-FFF2-40B4-BE49-F238E27FC236}">
                <a16:creationId xmlns:a16="http://schemas.microsoft.com/office/drawing/2014/main" id="{B70E04E2-3808-41D5-8434-113EE5C7CE42}"/>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76278" y="1596408"/>
            <a:ext cx="9982200" cy="3411765"/>
          </a:xfrm>
          <a:prstGeom prst="rect">
            <a:avLst/>
          </a:prstGeom>
          <a:noFill/>
          <a:ln>
            <a:noFill/>
          </a:ln>
        </p:spPr>
      </p:pic>
      <p:sp>
        <p:nvSpPr>
          <p:cNvPr id="10" name="Rectángulo 9">
            <a:extLst>
              <a:ext uri="{FF2B5EF4-FFF2-40B4-BE49-F238E27FC236}">
                <a16:creationId xmlns:a16="http://schemas.microsoft.com/office/drawing/2014/main" id="{BC60AC0D-4196-43F8-9BC3-1CBB0A77BF95}"/>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5" name="Tabla 14">
            <a:extLst>
              <a:ext uri="{FF2B5EF4-FFF2-40B4-BE49-F238E27FC236}">
                <a16:creationId xmlns:a16="http://schemas.microsoft.com/office/drawing/2014/main" id="{4E42434B-C29D-4CA6-913B-EF6D13D4550E}"/>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8</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7517955D-E128-4CEE-B04B-EEBDCF3F241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BEBB56AF-A0A9-44C6-A03C-6127F786749B}"/>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b="1" dirty="0">
                <a:solidFill>
                  <a:srgbClr val="FD9101"/>
                </a:solidFill>
              </a:rPr>
              <a:t>Metodología</a:t>
            </a:r>
          </a:p>
          <a:p>
            <a:pPr marL="108000" indent="-72000">
              <a:buFontTx/>
              <a:buChar char="-"/>
            </a:pPr>
            <a:r>
              <a:rPr lang="es-ES" sz="1250" dirty="0"/>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70A6C5A1-5496-479B-B765-9A48563CA0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4586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Rectángulo 20">
            <a:extLst>
              <a:ext uri="{FF2B5EF4-FFF2-40B4-BE49-F238E27FC236}">
                <a16:creationId xmlns:a16="http://schemas.microsoft.com/office/drawing/2014/main" id="{8E070362-FF56-4DEE-A259-484E5C1C6F19}"/>
              </a:ext>
            </a:extLst>
          </p:cNvPr>
          <p:cNvSpPr/>
          <p:nvPr/>
        </p:nvSpPr>
        <p:spPr>
          <a:xfrm>
            <a:off x="0" y="0"/>
            <a:ext cx="1890445" cy="6088828"/>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s-ES" dirty="0"/>
          </a:p>
        </p:txBody>
      </p:sp>
      <p:sp>
        <p:nvSpPr>
          <p:cNvPr id="2" name="Título 1"/>
          <p:cNvSpPr>
            <a:spLocks noGrp="1"/>
          </p:cNvSpPr>
          <p:nvPr>
            <p:ph type="title"/>
          </p:nvPr>
        </p:nvSpPr>
        <p:spPr>
          <a:xfrm>
            <a:off x="3557204" y="198971"/>
            <a:ext cx="6820349" cy="887552"/>
          </a:xfrm>
        </p:spPr>
        <p:txBody>
          <a:bodyPr>
            <a:normAutofit/>
          </a:bodyPr>
          <a:lstStyle/>
          <a:p>
            <a:r>
              <a:rPr lang="es-ES" dirty="0"/>
              <a:t>ETAPAS DE DESARROLLO</a:t>
            </a:r>
          </a:p>
        </p:txBody>
      </p:sp>
      <p:pic>
        <p:nvPicPr>
          <p:cNvPr id="15" name="Imagen 14">
            <a:extLst>
              <a:ext uri="{FF2B5EF4-FFF2-40B4-BE49-F238E27FC236}">
                <a16:creationId xmlns:a16="http://schemas.microsoft.com/office/drawing/2014/main" id="{2EF9A8BF-3178-4296-ACD8-4DE4B9A3F0C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57195" y="1265336"/>
            <a:ext cx="6694866" cy="4431477"/>
          </a:xfrm>
          <a:prstGeom prst="rect">
            <a:avLst/>
          </a:prstGeom>
          <a:noFill/>
          <a:ln>
            <a:noFill/>
          </a:ln>
        </p:spPr>
      </p:pic>
      <p:sp>
        <p:nvSpPr>
          <p:cNvPr id="10" name="Rectángulo 9">
            <a:extLst>
              <a:ext uri="{FF2B5EF4-FFF2-40B4-BE49-F238E27FC236}">
                <a16:creationId xmlns:a16="http://schemas.microsoft.com/office/drawing/2014/main" id="{6EA308CA-9C3C-4659-B1AB-0C6BF0F780BC}"/>
              </a:ext>
            </a:extLst>
          </p:cNvPr>
          <p:cNvSpPr/>
          <p:nvPr/>
        </p:nvSpPr>
        <p:spPr>
          <a:xfrm>
            <a:off x="0" y="6088828"/>
            <a:ext cx="12192000" cy="769172"/>
          </a:xfrm>
          <a:prstGeom prst="rect">
            <a:avLst/>
          </a:prstGeom>
          <a:solidFill>
            <a:schemeClr val="dk1">
              <a:alpha val="33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r"/>
            <a:endParaRPr lang="es-ES" dirty="0"/>
          </a:p>
        </p:txBody>
      </p:sp>
      <p:graphicFrame>
        <p:nvGraphicFramePr>
          <p:cNvPr id="12" name="Tabla 11">
            <a:extLst>
              <a:ext uri="{FF2B5EF4-FFF2-40B4-BE49-F238E27FC236}">
                <a16:creationId xmlns:a16="http://schemas.microsoft.com/office/drawing/2014/main" id="{B910092A-A255-4547-BB17-E12335125EAB}"/>
              </a:ext>
            </a:extLst>
          </p:cNvPr>
          <p:cNvGraphicFramePr>
            <a:graphicFrameLocks noGrp="1"/>
          </p:cNvGraphicFramePr>
          <p:nvPr>
            <p:extLst>
              <p:ext uri="{D42A27DB-BD31-4B8C-83A1-F6EECF244321}">
                <p14:modId xmlns:p14="http://schemas.microsoft.com/office/powerpoint/2010/main" val="4148314491"/>
              </p:ext>
            </p:extLst>
          </p:nvPr>
        </p:nvGraphicFramePr>
        <p:xfrm>
          <a:off x="7670800" y="6153374"/>
          <a:ext cx="4432300" cy="640080"/>
        </p:xfrm>
        <a:graphic>
          <a:graphicData uri="http://schemas.openxmlformats.org/drawingml/2006/table">
            <a:tbl>
              <a:tblPr firstRow="1" bandRow="1">
                <a:tableStyleId>{2D5ABB26-0587-4C30-8999-92F81FD0307C}</a:tableStyleId>
              </a:tblPr>
              <a:tblGrid>
                <a:gridCol w="3729229">
                  <a:extLst>
                    <a:ext uri="{9D8B030D-6E8A-4147-A177-3AD203B41FA5}">
                      <a16:colId xmlns:a16="http://schemas.microsoft.com/office/drawing/2014/main" val="1347896834"/>
                    </a:ext>
                  </a:extLst>
                </a:gridCol>
                <a:gridCol w="703071">
                  <a:extLst>
                    <a:ext uri="{9D8B030D-6E8A-4147-A177-3AD203B41FA5}">
                      <a16:colId xmlns:a16="http://schemas.microsoft.com/office/drawing/2014/main" val="972821047"/>
                    </a:ext>
                  </a:extLst>
                </a:gridCol>
              </a:tblGrid>
              <a:tr h="633819">
                <a:tc>
                  <a:txBody>
                    <a:bodyPr/>
                    <a:lstStyle/>
                    <a:p>
                      <a:pPr algn="r"/>
                      <a:r>
                        <a:rPr lang="es-ES" dirty="0">
                          <a:solidFill>
                            <a:schemeClr val="bg1"/>
                          </a:solidFill>
                        </a:rPr>
                        <a:t>Software de preparación, procesado y análisis de datos de la EPA</a:t>
                      </a:r>
                      <a:endParaRPr lang="es-ES" b="0" dirty="0">
                        <a:solidFill>
                          <a:schemeClr val="bg1"/>
                        </a:solidFill>
                      </a:endParaRPr>
                    </a:p>
                  </a:txBody>
                  <a:tcPr anchor="ctr">
                    <a:lnR w="12700" cap="flat" cmpd="sng" algn="ctr">
                      <a:solidFill>
                        <a:schemeClr val="tx1"/>
                      </a:solidFill>
                      <a:prstDash val="solid"/>
                      <a:round/>
                      <a:headEnd type="none" w="med" len="med"/>
                      <a:tailEnd type="none" w="med" len="med"/>
                    </a:lnR>
                  </a:tcPr>
                </a:tc>
                <a:tc>
                  <a:txBody>
                    <a:bodyPr/>
                    <a:lstStyle/>
                    <a:p>
                      <a:pPr algn="ctr"/>
                      <a:fld id="{0E1C8A44-DCA4-45BE-94D1-2AB25001A8D2}" type="slidenum">
                        <a:rPr lang="es-ES" smtClean="0">
                          <a:solidFill>
                            <a:schemeClr val="bg2">
                              <a:lumMod val="60000"/>
                              <a:lumOff val="40000"/>
                            </a:schemeClr>
                          </a:solidFill>
                        </a:rPr>
                        <a:t>9</a:t>
                      </a:fld>
                      <a:endParaRPr lang="es-ES" dirty="0">
                        <a:solidFill>
                          <a:schemeClr val="bg2">
                            <a:lumMod val="60000"/>
                            <a:lumOff val="40000"/>
                          </a:schemeClr>
                        </a:solidFill>
                      </a:endParaRPr>
                    </a:p>
                  </a:txBody>
                  <a:tcPr anchor="ctr">
                    <a:lnL w="12700" cap="flat" cmpd="sng" algn="ctr">
                      <a:solidFill>
                        <a:schemeClr val="tx1"/>
                      </a:solidFill>
                      <a:prstDash val="solid"/>
                      <a:round/>
                      <a:headEnd type="none" w="med" len="med"/>
                      <a:tailEnd type="none" w="med" len="med"/>
                    </a:lnL>
                  </a:tcPr>
                </a:tc>
                <a:extLst>
                  <a:ext uri="{0D108BD9-81ED-4DB2-BD59-A6C34878D82A}">
                    <a16:rowId xmlns:a16="http://schemas.microsoft.com/office/drawing/2014/main" val="862195207"/>
                  </a:ext>
                </a:extLst>
              </a:tr>
            </a:tbl>
          </a:graphicData>
        </a:graphic>
      </p:graphicFrame>
      <p:pic>
        <p:nvPicPr>
          <p:cNvPr id="18" name="Picture 6" descr="Resultado de imagen de universidad de cádiz">
            <a:extLst>
              <a:ext uri="{FF2B5EF4-FFF2-40B4-BE49-F238E27FC236}">
                <a16:creationId xmlns:a16="http://schemas.microsoft.com/office/drawing/2014/main" id="{235394A8-7844-4EC3-9194-3553A9D21F8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653" y="6162356"/>
            <a:ext cx="483868" cy="622116"/>
          </a:xfrm>
          <a:prstGeom prst="rect">
            <a:avLst/>
          </a:prstGeom>
          <a:noFill/>
          <a:extLst>
            <a:ext uri="{909E8E84-426E-40DD-AFC4-6F175D3DCCD1}">
              <a14:hiddenFill xmlns:a14="http://schemas.microsoft.com/office/drawing/2010/main">
                <a:solidFill>
                  <a:srgbClr val="FFFFFF"/>
                </a:solidFill>
              </a14:hiddenFill>
            </a:ext>
          </a:extLst>
        </p:spPr>
      </p:pic>
      <p:sp>
        <p:nvSpPr>
          <p:cNvPr id="16" name="Rectángulo 15">
            <a:extLst>
              <a:ext uri="{FF2B5EF4-FFF2-40B4-BE49-F238E27FC236}">
                <a16:creationId xmlns:a16="http://schemas.microsoft.com/office/drawing/2014/main" id="{24095E69-3816-4D95-AA39-92E9652A65A4}"/>
              </a:ext>
            </a:extLst>
          </p:cNvPr>
          <p:cNvSpPr/>
          <p:nvPr/>
        </p:nvSpPr>
        <p:spPr>
          <a:xfrm>
            <a:off x="0" y="927101"/>
            <a:ext cx="1890445" cy="5161727"/>
          </a:xfrm>
          <a:prstGeom prst="rect">
            <a:avLst/>
          </a:prstGeom>
          <a:solidFill>
            <a:schemeClr val="dk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r>
              <a:rPr lang="es-ES" sz="1350" u="sng" dirty="0">
                <a:solidFill>
                  <a:schemeClr val="bg1"/>
                </a:solidFill>
              </a:rPr>
              <a:t>Motivo del Proyecto</a:t>
            </a:r>
          </a:p>
          <a:p>
            <a:pPr marL="108000" indent="-72000">
              <a:buFontTx/>
              <a:buChar char="-"/>
            </a:pPr>
            <a:r>
              <a:rPr lang="es-ES" sz="1250" dirty="0"/>
              <a:t>EPA</a:t>
            </a:r>
          </a:p>
          <a:p>
            <a:pPr marL="108000" indent="-72000">
              <a:buFontTx/>
              <a:buChar char="-"/>
            </a:pPr>
            <a:r>
              <a:rPr lang="es-ES" sz="1250" dirty="0"/>
              <a:t>Objetivos</a:t>
            </a:r>
          </a:p>
          <a:p>
            <a:pPr marL="108000" indent="-72000">
              <a:buFontTx/>
              <a:buChar char="-"/>
            </a:pPr>
            <a:endParaRPr lang="es-ES" sz="1350" dirty="0"/>
          </a:p>
          <a:p>
            <a:r>
              <a:rPr lang="es-ES" sz="1350" b="1" u="sng" dirty="0">
                <a:solidFill>
                  <a:srgbClr val="FD9101"/>
                </a:solidFill>
              </a:rPr>
              <a:t>Planificación</a:t>
            </a:r>
          </a:p>
          <a:p>
            <a:pPr marL="108000" indent="-72000">
              <a:buFontTx/>
              <a:buChar char="-"/>
            </a:pPr>
            <a:r>
              <a:rPr lang="es-ES" sz="1250" dirty="0"/>
              <a:t>Metodología</a:t>
            </a:r>
          </a:p>
          <a:p>
            <a:pPr marL="108000" indent="-72000">
              <a:buFontTx/>
              <a:buChar char="-"/>
            </a:pPr>
            <a:r>
              <a:rPr lang="es-ES" sz="1250" b="1" dirty="0">
                <a:solidFill>
                  <a:srgbClr val="FD9101"/>
                </a:solidFill>
              </a:rPr>
              <a:t>Etapas</a:t>
            </a:r>
          </a:p>
          <a:p>
            <a:pPr marL="108000" indent="-72000">
              <a:buFontTx/>
              <a:buChar char="-"/>
            </a:pPr>
            <a:r>
              <a:rPr lang="es-ES" sz="1250" dirty="0"/>
              <a:t>Presupuesto</a:t>
            </a:r>
          </a:p>
          <a:p>
            <a:endParaRPr lang="es-ES" sz="1350" b="1" u="sng" dirty="0"/>
          </a:p>
          <a:p>
            <a:r>
              <a:rPr lang="es-ES" sz="1350" u="sng" dirty="0"/>
              <a:t>Desarrollo</a:t>
            </a:r>
          </a:p>
          <a:p>
            <a:pPr marL="108000" indent="-72000">
              <a:buFontTx/>
              <a:buChar char="-"/>
            </a:pPr>
            <a:r>
              <a:rPr lang="es-ES" sz="1250" dirty="0"/>
              <a:t>Tecnologías Empleadas</a:t>
            </a:r>
          </a:p>
          <a:p>
            <a:pPr marL="108000" indent="-72000">
              <a:buFontTx/>
              <a:buChar char="-"/>
            </a:pPr>
            <a:r>
              <a:rPr lang="es-ES" sz="1250" dirty="0"/>
              <a:t>Framework Shiny</a:t>
            </a:r>
          </a:p>
          <a:p>
            <a:pPr marL="108000" indent="-72000">
              <a:buFontTx/>
              <a:buChar char="-"/>
            </a:pPr>
            <a:r>
              <a:rPr lang="es-ES" sz="1250" dirty="0"/>
              <a:t>Descripción Funcional</a:t>
            </a:r>
          </a:p>
          <a:p>
            <a:endParaRPr lang="es-ES" sz="1350" dirty="0"/>
          </a:p>
          <a:p>
            <a:r>
              <a:rPr lang="es-ES" sz="1350" u="sng" dirty="0"/>
              <a:t>Demostración</a:t>
            </a:r>
          </a:p>
          <a:p>
            <a:endParaRPr lang="es-ES" sz="1350" dirty="0"/>
          </a:p>
          <a:p>
            <a:r>
              <a:rPr lang="es-ES" sz="1350" u="sng" dirty="0"/>
              <a:t>Conclusiones</a:t>
            </a:r>
          </a:p>
        </p:txBody>
      </p:sp>
      <p:pic>
        <p:nvPicPr>
          <p:cNvPr id="22" name="Picture 2" descr="D:\workarea\epa_explorer\mem\logo\logo epa explorer final.png">
            <a:extLst>
              <a:ext uri="{FF2B5EF4-FFF2-40B4-BE49-F238E27FC236}">
                <a16:creationId xmlns:a16="http://schemas.microsoft.com/office/drawing/2014/main" id="{235AD57F-9787-42F2-8FE5-1A351F21840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3653" y="27775"/>
            <a:ext cx="1710880" cy="8993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827884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Gota">
  <a:themeElements>
    <a:clrScheme name="Gota">
      <a:dk1>
        <a:sysClr val="windowText" lastClr="000000"/>
      </a:dk1>
      <a:lt1>
        <a:sysClr val="window" lastClr="FFFFFF"/>
      </a:lt1>
      <a:dk2>
        <a:srgbClr val="355071"/>
      </a:dk2>
      <a:lt2>
        <a:srgbClr val="AABED7"/>
      </a:lt2>
      <a:accent1>
        <a:srgbClr val="2FA3EE"/>
      </a:accent1>
      <a:accent2>
        <a:srgbClr val="4BCAAD"/>
      </a:accent2>
      <a:accent3>
        <a:srgbClr val="86C157"/>
      </a:accent3>
      <a:accent4>
        <a:srgbClr val="D99C3F"/>
      </a:accent4>
      <a:accent5>
        <a:srgbClr val="CE6633"/>
      </a:accent5>
      <a:accent6>
        <a:srgbClr val="A35DD1"/>
      </a:accent6>
      <a:hlink>
        <a:srgbClr val="56BCFE"/>
      </a:hlink>
      <a:folHlink>
        <a:srgbClr val="97C5E3"/>
      </a:folHlink>
    </a:clrScheme>
    <a:fontScheme name="Gota">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ota">
      <a:fillStyleLst>
        <a:solidFill>
          <a:schemeClr val="phClr"/>
        </a:solidFill>
        <a:solidFill>
          <a:schemeClr val="phClr">
            <a:tint val="69000"/>
            <a:satMod val="105000"/>
            <a:lumMod val="110000"/>
          </a:schemeClr>
        </a:solidFill>
        <a:gradFill rotWithShape="1">
          <a:gsLst>
            <a:gs pos="0">
              <a:schemeClr val="phClr">
                <a:tint val="94000"/>
                <a:satMod val="100000"/>
                <a:lumMod val="108000"/>
              </a:schemeClr>
            </a:gs>
            <a:gs pos="50000">
              <a:schemeClr val="phClr">
                <a:tint val="98000"/>
                <a:shade val="100000"/>
                <a:satMod val="100000"/>
                <a:lumMod val="100000"/>
              </a:schemeClr>
            </a:gs>
            <a:gs pos="100000">
              <a:schemeClr val="phClr">
                <a:shade val="72000"/>
                <a:satMod val="120000"/>
                <a:lumMod val="100000"/>
              </a:schemeClr>
            </a:gs>
          </a:gsLst>
          <a:lin ang="5400000" scaled="0"/>
        </a:gradFill>
      </a:fillStyleLst>
      <a:lnStyleLst>
        <a:ln w="9525" cap="flat" cmpd="sng" algn="ctr">
          <a:solidFill>
            <a:schemeClr val="phClr">
              <a:shade val="60000"/>
            </a:scheme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outerShdw blurRad="50800" dist="25400" dir="5400000" rotWithShape="0">
              <a:srgbClr val="000000">
                <a:alpha val="28000"/>
              </a:srgbClr>
            </a:outerShdw>
          </a:effectLst>
        </a:effectStyle>
        <a:effectStyle>
          <a:effectLst>
            <a:outerShdw blurRad="63500" dist="25400" dir="5400000" algn="ctr" rotWithShape="0">
              <a:srgbClr val="000000">
                <a:alpha val="69000"/>
              </a:srgbClr>
            </a:outerShdw>
          </a:effectLst>
          <a:scene3d>
            <a:camera prst="orthographicFront">
              <a:rot lat="0" lon="0" rev="0"/>
            </a:camera>
            <a:lightRig rig="balanced" dir="t">
              <a:rot lat="0" lon="0" rev="1200000"/>
            </a:lightRig>
          </a:scene3d>
          <a:sp3d prstMaterial="plastic">
            <a:bevelT w="25400" h="25400"/>
          </a:sp3d>
        </a:effectStyle>
      </a:effectStyleLst>
      <a:bgFillStyleLst>
        <a:solidFill>
          <a:schemeClr val="phClr"/>
        </a:solidFill>
        <a:gradFill rotWithShape="1">
          <a:gsLst>
            <a:gs pos="0">
              <a:schemeClr val="phClr">
                <a:tint val="90000"/>
                <a:lumMod val="110000"/>
              </a:schemeClr>
            </a:gs>
            <a:gs pos="100000">
              <a:schemeClr val="phClr">
                <a:shade val="64000"/>
                <a:lumMod val="88000"/>
              </a:schemeClr>
            </a:gs>
          </a:gsLst>
          <a:lin ang="5400000" scaled="0"/>
        </a:gradFill>
        <a:gradFill rotWithShape="1">
          <a:gsLst>
            <a:gs pos="0">
              <a:schemeClr val="phClr">
                <a:tint val="84000"/>
                <a:shade val="100000"/>
                <a:hueMod val="130000"/>
                <a:satMod val="150000"/>
                <a:lumMod val="112000"/>
              </a:schemeClr>
            </a:gs>
            <a:gs pos="100000">
              <a:schemeClr val="phClr">
                <a:shade val="92000"/>
                <a:satMod val="140000"/>
                <a:lumMod val="110000"/>
              </a:schemeClr>
            </a:gs>
          </a:gsLst>
          <a:lin ang="5400000" scaled="0"/>
        </a:gradFill>
      </a:bgFillStyleLst>
    </a:fmtScheme>
  </a:themeElements>
  <a:objectDefaults/>
  <a:extraClrSchemeLst/>
  <a:extLst>
    <a:ext uri="{05A4C25C-085E-4340-85A3-A5531E510DB2}">
      <thm15:themeFamily xmlns:thm15="http://schemas.microsoft.com/office/thememl/2012/main" name="Droplet" id="{8984A317-299A-4E50-B45D-BFC9EDE2337A}" vid="{A633B6A3-9E7F-4C10-9C98-2517A3134361}"/>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TM04033925[[fn=Gota]]</Template>
  <TotalTime>13734</TotalTime>
  <Words>3292</Words>
  <Application>Microsoft Office PowerPoint</Application>
  <PresentationFormat>Panorámica</PresentationFormat>
  <Paragraphs>823</Paragraphs>
  <Slides>31</Slides>
  <Notes>31</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31</vt:i4>
      </vt:variant>
    </vt:vector>
  </HeadingPairs>
  <TitlesOfParts>
    <vt:vector size="38" baseType="lpstr">
      <vt:lpstr>Arial</vt:lpstr>
      <vt:lpstr>Calibri</vt:lpstr>
      <vt:lpstr>Cambria</vt:lpstr>
      <vt:lpstr>Courier New</vt:lpstr>
      <vt:lpstr>Tw Cen MT</vt:lpstr>
      <vt:lpstr>URWPalladioL-Bold</vt:lpstr>
      <vt:lpstr>Gota</vt:lpstr>
      <vt:lpstr>Software de preparación, procesado y análisis de datos de la EPA</vt:lpstr>
      <vt:lpstr>Contenidos</vt:lpstr>
      <vt:lpstr>Encuesta de población activa</vt:lpstr>
      <vt:lpstr>Encuesta de población activa</vt:lpstr>
      <vt:lpstr>Objetivos</vt:lpstr>
      <vt:lpstr>Encuesta de población activa</vt:lpstr>
      <vt:lpstr>Encuesta de población activa</vt:lpstr>
      <vt:lpstr>Metodología de desarrollo</vt:lpstr>
      <vt:lpstr>ETAPAS DE DESARROLLO</vt:lpstr>
      <vt:lpstr>PRESUPUESTO</vt:lpstr>
      <vt:lpstr>TECNOLOGIAS UTILIZADAS</vt:lpstr>
      <vt:lpstr>SHINY - Cliente-Servidor</vt:lpstr>
      <vt:lpstr>SHINY - Cliente-Servidor</vt:lpstr>
      <vt:lpstr>DESCRIPCION Funcional</vt:lpstr>
      <vt:lpstr>DESCRIPCION Funcional</vt:lpstr>
      <vt:lpstr>DESCRIPCION Funcional</vt:lpstr>
      <vt:lpstr>DESCRIPCION Funcional</vt:lpstr>
      <vt:lpstr>DESCRIPCION Funcional</vt:lpstr>
      <vt:lpstr>Demostración - Guion</vt:lpstr>
      <vt:lpstr>Presentación de PowerPoint</vt:lpstr>
      <vt:lpstr>Presentación de PowerPoint</vt:lpstr>
      <vt:lpstr>Software de preparación, procesado y análisis de datos de la EPA</vt:lpstr>
      <vt:lpstr>BACKUPS</vt:lpstr>
      <vt:lpstr>DESARROLLO</vt:lpstr>
      <vt:lpstr>Encuesta de población activa</vt:lpstr>
      <vt:lpstr>INTERFAZ VISUAL</vt:lpstr>
      <vt:lpstr>Shiny - ESTRUCTURA</vt:lpstr>
      <vt:lpstr>INTERFAZ VISUAL</vt:lpstr>
      <vt:lpstr>ETAPAS DE DESARROLLO</vt:lpstr>
      <vt:lpstr>SHINY - Cliente-Servidor</vt:lpstr>
      <vt:lpstr>SHINY - GESTION DE SESIONES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de preparación, procesado y análisis de datos de la EPA</dc:title>
  <dc:creator>Pepiyo Sauco</dc:creator>
  <cp:lastModifiedBy>Pepiyo Sauco</cp:lastModifiedBy>
  <cp:revision>864</cp:revision>
  <dcterms:created xsi:type="dcterms:W3CDTF">2017-03-06T15:44:40Z</dcterms:created>
  <dcterms:modified xsi:type="dcterms:W3CDTF">2017-09-27T18:34:26Z</dcterms:modified>
</cp:coreProperties>
</file>