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61" r:id="rId3"/>
    <p:sldId id="259" r:id="rId4"/>
    <p:sldId id="257" r:id="rId5"/>
    <p:sldId id="260" r:id="rId6"/>
    <p:sldId id="295" r:id="rId7"/>
    <p:sldId id="296" r:id="rId8"/>
    <p:sldId id="262" r:id="rId9"/>
    <p:sldId id="310" r:id="rId10"/>
    <p:sldId id="268" r:id="rId11"/>
    <p:sldId id="297" r:id="rId12"/>
    <p:sldId id="298" r:id="rId13"/>
    <p:sldId id="299" r:id="rId14"/>
    <p:sldId id="300" r:id="rId15"/>
    <p:sldId id="311" r:id="rId16"/>
    <p:sldId id="312" r:id="rId17"/>
    <p:sldId id="301" r:id="rId18"/>
    <p:sldId id="264" r:id="rId19"/>
    <p:sldId id="302" r:id="rId20"/>
    <p:sldId id="303" r:id="rId21"/>
    <p:sldId id="304" r:id="rId22"/>
    <p:sldId id="307" r:id="rId23"/>
    <p:sldId id="308" r:id="rId24"/>
    <p:sldId id="306" r:id="rId25"/>
    <p:sldId id="305" r:id="rId26"/>
    <p:sldId id="309" r:id="rId27"/>
  </p:sldIdLst>
  <p:sldSz cx="9144000" cy="5143500" type="screen16x9"/>
  <p:notesSz cx="6858000" cy="9144000"/>
  <p:embeddedFontLst>
    <p:embeddedFont>
      <p:font typeface="Quicksan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am Prasanth" initials="GP" lastIdx="1" clrIdx="0">
    <p:extLst>
      <p:ext uri="{19B8F6BF-5375-455C-9EA6-DF929625EA0E}">
        <p15:presenceInfo xmlns:p15="http://schemas.microsoft.com/office/powerpoint/2012/main" userId="6d6934e70e07a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9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4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347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81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792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049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83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854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30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499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390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742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4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5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37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1800" y="1991850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DEVELOPMENT</a:t>
            </a:r>
            <a:br>
              <a:rPr lang="en" dirty="0"/>
            </a:br>
            <a:r>
              <a:rPr lang="en" dirty="0"/>
              <a:t>USING HTML,CSS, JAVASCRIPT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43000" y="32282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COMMONLY USED HTML TAGS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3563947483"/>
              </p:ext>
            </p:extLst>
          </p:nvPr>
        </p:nvGraphicFramePr>
        <p:xfrm>
          <a:off x="1354927" y="858409"/>
          <a:ext cx="7222004" cy="396227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75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&lt;h1&gt; - &lt;h6&gt;</a:t>
                      </a:r>
                      <a:endParaRPr lang="en-US"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Defines the most important heading and least important heading.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&lt;table&gt;</a:t>
                      </a:r>
                      <a:endParaRPr lang="en-US"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create a table within HTML document. </a:t>
                      </a:r>
                      <a:endParaRPr lang="en-US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&lt;input&gt;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defines an input field within an HTML form.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&lt;b&gt;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make a text bold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&lt;button&gt;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represent a clickable button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69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&lt;div&gt;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defines a division or section within HTML document.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3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&lt;form&gt;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define an HTML form.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9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&lt;head&gt;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defines the head section of an HTML document.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&lt;hr&gt;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apply thematic break between paragraph-level elements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055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&lt;style&gt;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contain style information for an HTML document.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421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&lt;span&gt;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for styling and grouping inline.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8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&lt;script&gt;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declare the JavaScript within HTML document.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596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&lt;br&gt;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apply single line break.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105037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Cascading Style Sheet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090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CSS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42675" y="1235643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AC739D16-E46D-445A-B490-A7BD5A608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HTML and CSS are best friends!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 HTML elements are to be displayed on screen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Layout of multiple web pages all at once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Has a series of properties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865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DD54-D704-48C8-A722-45CA97FA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741" y="1722475"/>
            <a:ext cx="7673808" cy="1124547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2000" dirty="0"/>
              <a:t> 	</a:t>
            </a:r>
            <a:r>
              <a:rPr lang="en-US" sz="3600" b="1" i="0" dirty="0"/>
              <a:t>h1 {                     -------&gt; </a:t>
            </a:r>
            <a:r>
              <a:rPr lang="en-US" sz="2400" i="0" dirty="0">
                <a:solidFill>
                  <a:schemeClr val="bg1"/>
                </a:solidFill>
              </a:rPr>
              <a:t>selector</a:t>
            </a:r>
            <a:endParaRPr lang="en-US" sz="3600" i="0" dirty="0"/>
          </a:p>
          <a:p>
            <a:pPr marL="50800" indent="0">
              <a:buNone/>
            </a:pPr>
            <a:r>
              <a:rPr lang="en-US" sz="3600" b="1" i="0" dirty="0"/>
              <a:t>		font-size:20px; </a:t>
            </a:r>
          </a:p>
          <a:p>
            <a:pPr marL="50800" indent="0">
              <a:buNone/>
            </a:pPr>
            <a:r>
              <a:rPr lang="en-US" sz="3600" b="1" i="0" dirty="0"/>
              <a:t>		color: white;</a:t>
            </a:r>
          </a:p>
          <a:p>
            <a:pPr marL="50800" indent="0">
              <a:buNone/>
            </a:pPr>
            <a:r>
              <a:rPr lang="en-US" sz="3600" b="1" i="0" dirty="0"/>
              <a:t>	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E392-FCFE-4966-83A8-BD0C8274C281}"/>
              </a:ext>
            </a:extLst>
          </p:cNvPr>
          <p:cNvSpPr txBox="1"/>
          <p:nvPr/>
        </p:nvSpPr>
        <p:spPr>
          <a:xfrm>
            <a:off x="3604215" y="3664311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/>
                <a:sym typeface="Quicksand"/>
              </a:rPr>
              <a:t>property</a:t>
            </a:r>
            <a:endParaRPr lang="en-IN" sz="2400" dirty="0">
              <a:solidFill>
                <a:schemeClr val="bg1"/>
              </a:solidFill>
              <a:latin typeface="Quicksand"/>
              <a:sym typeface="Quicksa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5F8E-1965-492C-9D65-677E8C7363A7}"/>
              </a:ext>
            </a:extLst>
          </p:cNvPr>
          <p:cNvSpPr txBox="1"/>
          <p:nvPr/>
        </p:nvSpPr>
        <p:spPr>
          <a:xfrm>
            <a:off x="6703255" y="313709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/>
                <a:sym typeface="Quicksand"/>
              </a:rPr>
              <a:t>value</a:t>
            </a:r>
            <a:endParaRPr lang="en-IN" sz="2400" dirty="0">
              <a:solidFill>
                <a:schemeClr val="bg1"/>
              </a:solidFill>
              <a:latin typeface="Quicksand"/>
              <a:sym typeface="Quicksand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525547C-CB28-482F-A256-B02CF4646F5D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530288" y="2821217"/>
            <a:ext cx="1610396" cy="5374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679B8F-8F00-477D-A5EA-B05EF36510ED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909899" y="3200828"/>
            <a:ext cx="1048122" cy="3405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EED0862-30F3-4314-AD44-DDA02B5B5857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641159" y="2305832"/>
            <a:ext cx="1083182" cy="10410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7FAB653-65B5-4EAF-B961-6513E7CB8F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48162" y="2826337"/>
            <a:ext cx="1655093" cy="541591"/>
          </a:xfrm>
          <a:prstGeom prst="curvedConnector3">
            <a:avLst>
              <a:gd name="adj1" fmla="val 1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3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SELECTORS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Simple selectors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select elements based on name, id, class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Combinator selectors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select elements based on a specific relationship between them</a:t>
            </a:r>
            <a:endParaRPr sz="1200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Pseudo-class selectors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select elements based on a certain state</a:t>
            </a:r>
            <a:r>
              <a:rPr lang="en" sz="1200" dirty="0"/>
              <a:t>. (hover,link,visited,active,etc.)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Pseudo-elements selectors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select and style a part of an element</a:t>
            </a:r>
            <a:r>
              <a:rPr lang="en" sz="12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(::first-line,first-letter,before,after)</a:t>
            </a:r>
            <a:endParaRPr sz="12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Attribute selectors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select elements based on an attribute or attribute value</a:t>
            </a:r>
            <a:endParaRPr sz="1200"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28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43000" y="32282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SELECTORS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183884646"/>
              </p:ext>
            </p:extLst>
          </p:nvPr>
        </p:nvGraphicFramePr>
        <p:xfrm>
          <a:off x="1354927" y="858409"/>
          <a:ext cx="7222004" cy="2663998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96">
                  <a:extLst>
                    <a:ext uri="{9D8B030D-6E8A-4147-A177-3AD203B41FA5}">
                      <a16:colId xmlns:a16="http://schemas.microsoft.com/office/drawing/2014/main" val="851039386"/>
                    </a:ext>
                  </a:extLst>
                </a:gridCol>
                <a:gridCol w="3112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Quicksand" panose="020B0604020202020204" charset="0"/>
                          <a:ea typeface="Arial"/>
                          <a:cs typeface="Arial"/>
                          <a:sym typeface="Arial"/>
                        </a:rPr>
                        <a:t>#id</a:t>
                      </a:r>
                      <a:endParaRPr sz="1000" i="0" u="none" dirty="0">
                        <a:solidFill>
                          <a:schemeClr val="bg1"/>
                        </a:solidFill>
                        <a:latin typeface="Quicksand" panose="020B0604020202020204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#firstname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Selects the element with id="</a:t>
                      </a:r>
                      <a:r>
                        <a:rPr lang="en-US" sz="1100" dirty="0" err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firstname</a:t>
                      </a: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"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.class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.intro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Selects all elements with class="intro"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err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element.class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 err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p.intro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Selects only &lt;p&gt; elements with class="intro"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32214"/>
                  </a:ext>
                </a:extLst>
              </a:tr>
              <a:tr h="406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*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*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Selects all elements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94717"/>
                  </a:ext>
                </a:extLst>
              </a:tr>
              <a:tr h="406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element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Selects all &lt;p&gt; elements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86556"/>
                  </a:ext>
                </a:extLst>
              </a:tr>
              <a:tr h="630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err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element,element</a:t>
                      </a: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,..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div, p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Selects all &lt;div&gt; elements and all &lt;p&gt; elements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055594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30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43000" y="32282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COMBINATOR SELECTORS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1987019028"/>
              </p:ext>
            </p:extLst>
          </p:nvPr>
        </p:nvGraphicFramePr>
        <p:xfrm>
          <a:off x="1354927" y="858409"/>
          <a:ext cx="7222004" cy="21960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96">
                  <a:extLst>
                    <a:ext uri="{9D8B030D-6E8A-4147-A177-3AD203B41FA5}">
                      <a16:colId xmlns:a16="http://schemas.microsoft.com/office/drawing/2014/main" val="851039386"/>
                    </a:ext>
                  </a:extLst>
                </a:gridCol>
                <a:gridCol w="3112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Quicksand" panose="020B0604020202020204" charset="0"/>
                          <a:ea typeface="Arial"/>
                          <a:cs typeface="Arial"/>
                          <a:sym typeface="Arial"/>
                        </a:rPr>
                        <a:t>descendant selector (space) </a:t>
                      </a:r>
                      <a:endParaRPr sz="1000" i="0" u="none" dirty="0">
                        <a:solidFill>
                          <a:schemeClr val="bg1"/>
                        </a:solidFill>
                        <a:latin typeface="Quicksand" panose="020B0604020202020204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 p{…}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selects all &lt;p&gt; elements inside &lt;div&gt; elements: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child selector (&gt;)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 &gt; p{…}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selects all &lt;p&gt; elements that are children of a &lt;div&gt; element: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adjacent sibling selector (+)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 + p{…}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selects the first &lt;p&gt; element that are placed immediately after &lt;div&gt; elements: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32214"/>
                  </a:ext>
                </a:extLst>
              </a:tr>
              <a:tr h="54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general sibling selector (~)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 ~ p{…}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selects all &lt;p&gt; elements that are next siblings of &lt;div&gt; elements: 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94717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872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43000" y="32282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COMMONLY USED CSS PROPERTIES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953747093"/>
              </p:ext>
            </p:extLst>
          </p:nvPr>
        </p:nvGraphicFramePr>
        <p:xfrm>
          <a:off x="1354927" y="858409"/>
          <a:ext cx="7222004" cy="396227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75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background-color 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specifies the background color of the element.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background-image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used to set an image as a background of an element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width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sets the width of the content area of an element.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height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sets the height of the content area of an element.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padding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used to set all the padding properties in one declaration.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69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color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property is used to change the color of the text.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3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Font family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property is used to change the face of the font.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9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Font size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property is used to increase or decrease the size of the font.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border-style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</a:t>
                      </a: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property specifies what kind of border to display.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055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display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</a:t>
                      </a: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property controls the layout.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421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z-index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specifies the stack order of an element..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8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media screen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Used for computer screens, tablets, smart-phones etc.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596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float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</a:t>
                      </a:r>
                      <a:r>
                        <a:rPr lang="en-US" sz="1100" b="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property is used for positioning and formatting content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105037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39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WAYS TO INCLUDE CSS IN HTML PAGE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Inline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inline CSS is a method to insert style sheets in HTML document.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</a:rPr>
              <a:t>&lt;h2 style="color:red;margin-left:40px;"&gt;Inline CSS is applied on this heading.&lt;/h2&gt; 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Internal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Inside head section and enclosed inside style tag.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</a:rPr>
              <a:t>&lt;head&gt;  &lt;style&gt;  body {      background-color: linen;  }  h1 {      color: red;      margin-left: 80px;  }   &lt;/style&gt;  &lt;/head&gt;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External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external style sheet is generally used when you want to make changes on multiple pages.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</a:rPr>
              <a:t>&lt;head&gt;  &lt;link rel="stylesheet" type="text/css" href="mystyle.css"&gt;  &lt;/head&gt;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Script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8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YOU WILL LEARN: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T</a:t>
            </a:r>
            <a:r>
              <a:rPr lang="en" sz="2400" dirty="0"/>
              <a:t>oday, you will learn: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Basics of HTML, CSS, JAVASCRIPT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Tips to create responsive websites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How to create a simple door lock system dashboard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How to get internship opportunities as web developer.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Java Script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42675" y="1235643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AC739D16-E46D-445A-B490-A7BD5A608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7" y="1158072"/>
            <a:ext cx="747206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JavaScript is an object-based scripting language which is lightweight and cross-platform.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Enables dynamic interactivity on websites when applied to an HTML document.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HTML, JavaScript code is inserted between &lt;script&gt; and &lt;/script&gt; tags.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Case Sensitive Language.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Loosely typed language.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2990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DD54-D704-48C8-A722-45CA97FA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44" y="1717403"/>
            <a:ext cx="7673808" cy="1124547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2000" dirty="0"/>
              <a:t> 	</a:t>
            </a:r>
            <a:r>
              <a:rPr lang="en-US" sz="3600" b="1" i="0" dirty="0"/>
              <a:t>var x =10;</a:t>
            </a:r>
          </a:p>
          <a:p>
            <a:pPr marL="50800" indent="0">
              <a:buNone/>
            </a:pPr>
            <a:r>
              <a:rPr lang="en-US" sz="3600" b="1" i="0" dirty="0"/>
              <a:t>	let y =‘a’;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E392-FCFE-4966-83A8-BD0C8274C281}"/>
              </a:ext>
            </a:extLst>
          </p:cNvPr>
          <p:cNvSpPr txBox="1"/>
          <p:nvPr/>
        </p:nvSpPr>
        <p:spPr>
          <a:xfrm>
            <a:off x="2997132" y="365695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/>
                <a:sym typeface="Quicksand"/>
              </a:rPr>
              <a:t>keyword</a:t>
            </a:r>
            <a:endParaRPr lang="en-IN" sz="2400" dirty="0">
              <a:solidFill>
                <a:schemeClr val="bg1"/>
              </a:solidFill>
              <a:latin typeface="Quicksand"/>
              <a:sym typeface="Quicksa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5F8E-1965-492C-9D65-677E8C7363A7}"/>
              </a:ext>
            </a:extLst>
          </p:cNvPr>
          <p:cNvSpPr txBox="1"/>
          <p:nvPr/>
        </p:nvSpPr>
        <p:spPr>
          <a:xfrm>
            <a:off x="5401993" y="314864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/>
                <a:sym typeface="Quicksand"/>
              </a:rPr>
              <a:t>value</a:t>
            </a:r>
            <a:endParaRPr lang="en-IN" sz="2400" dirty="0">
              <a:solidFill>
                <a:schemeClr val="bg1"/>
              </a:solidFill>
              <a:latin typeface="Quicksand"/>
              <a:sym typeface="Quicksand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525547C-CB28-482F-A256-B02CF4646F5D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724464" y="2615123"/>
            <a:ext cx="1674836" cy="8704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679B8F-8F00-477D-A5EA-B05EF36510ED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133362" y="3024021"/>
            <a:ext cx="1061456" cy="666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EED0862-30F3-4314-AD44-DDA02B5B585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09183" y="2231678"/>
            <a:ext cx="1592810" cy="1147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7FAB653-65B5-4EAF-B961-6513E7CB8F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57427" y="2918324"/>
            <a:ext cx="1744566" cy="461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DOM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42675" y="1235643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AC739D16-E46D-445A-B490-A7BD5A608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7" y="1158072"/>
            <a:ext cx="747206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When a web page is loaded, the browser creates a Document Object Model of the page.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can add/change/remove HTML elements.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can add/change/remove HTML attributes.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can add/change/remove CSS styles.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can react to HTML events.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can add/change/remove HTML events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401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CA323-DB75-4AC7-B744-56BF512E40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77D2-E21B-4462-B9EC-EC07F8AF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304924"/>
            <a:ext cx="4992468" cy="2732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93888-FF34-4E53-A76D-D8CFA5683CD8}"/>
              </a:ext>
            </a:extLst>
          </p:cNvPr>
          <p:cNvSpPr txBox="1"/>
          <p:nvPr/>
        </p:nvSpPr>
        <p:spPr>
          <a:xfrm>
            <a:off x="1512277" y="541606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DOM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  <a:sym typeface="Quicksand"/>
              </a:rPr>
              <a:t>Structuring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 of an HTML Document</a:t>
            </a:r>
            <a:endParaRPr lang="en-IN" sz="1800" dirty="0">
              <a:solidFill>
                <a:schemeClr val="accent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Display text in different ways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42675" y="1235643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AC739D16-E46D-445A-B490-A7BD5A608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7" y="1158072"/>
            <a:ext cx="747206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JavaScript can "display" data in different ways: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Writing into an HTML element, using innerHTML.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Writing into the HTML output using document.write().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Writing into an alert box, using window.alert().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Writing into the browser console, using console.log().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1596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DD54-D704-48C8-A722-45CA97FA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797" y="724202"/>
            <a:ext cx="8578120" cy="1124547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2400" dirty="0"/>
              <a:t> 	</a:t>
            </a:r>
            <a:r>
              <a:rPr lang="en-US" sz="1600" b="1" i="0" dirty="0"/>
              <a:t>document.getElementById("demo").innerHTML = "My First JavaScript";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E392-FCFE-4966-83A8-BD0C8274C281}"/>
              </a:ext>
            </a:extLst>
          </p:cNvPr>
          <p:cNvSpPr txBox="1"/>
          <p:nvPr/>
        </p:nvSpPr>
        <p:spPr>
          <a:xfrm>
            <a:off x="5058049" y="317609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/>
                <a:sym typeface="Quicksand"/>
              </a:rPr>
              <a:t>parameter</a:t>
            </a:r>
            <a:endParaRPr lang="en-IN" sz="2400" dirty="0">
              <a:solidFill>
                <a:schemeClr val="bg1"/>
              </a:solidFill>
              <a:latin typeface="Quicksand"/>
              <a:sym typeface="Quicksa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5F8E-1965-492C-9D65-677E8C7363A7}"/>
              </a:ext>
            </a:extLst>
          </p:cNvPr>
          <p:cNvSpPr txBox="1"/>
          <p:nvPr/>
        </p:nvSpPr>
        <p:spPr>
          <a:xfrm>
            <a:off x="7237210" y="2281587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/>
                <a:sym typeface="Quicksand"/>
              </a:rPr>
              <a:t>value</a:t>
            </a:r>
            <a:endParaRPr lang="en-IN" sz="2400" dirty="0">
              <a:solidFill>
                <a:schemeClr val="bg1"/>
              </a:solidFill>
              <a:latin typeface="Quicksand"/>
              <a:sym typeface="Quicksand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525547C-CB28-482F-A256-B02CF4646F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9134" y="1903422"/>
            <a:ext cx="1674836" cy="8704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679B8F-8F00-477D-A5EA-B05EF36510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3489" y="1698939"/>
            <a:ext cx="1061456" cy="666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12A657A-67EA-4DB4-8EB0-69E123D2AA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9469" y="1684071"/>
            <a:ext cx="1061456" cy="6660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E35E40-B75C-46CE-A8A7-227AAB53E0D1}"/>
              </a:ext>
            </a:extLst>
          </p:cNvPr>
          <p:cNvSpPr txBox="1"/>
          <p:nvPr/>
        </p:nvSpPr>
        <p:spPr>
          <a:xfrm>
            <a:off x="2994787" y="251241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/>
                <a:sym typeface="Quicksand"/>
              </a:rPr>
              <a:t>method</a:t>
            </a:r>
            <a:endParaRPr lang="en-IN" sz="2400" dirty="0">
              <a:solidFill>
                <a:schemeClr val="bg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0935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5A1FC-7114-4A40-9671-9BC1978B8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Google Shape;201;p26">
            <a:extLst>
              <a:ext uri="{FF2B5EF4-FFF2-40B4-BE49-F238E27FC236}">
                <a16:creationId xmlns:a16="http://schemas.microsoft.com/office/drawing/2014/main" id="{4402AB26-C571-4ED9-A65C-5883E371937F}"/>
              </a:ext>
            </a:extLst>
          </p:cNvPr>
          <p:cNvSpPr txBox="1">
            <a:spLocks/>
          </p:cNvSpPr>
          <p:nvPr/>
        </p:nvSpPr>
        <p:spPr>
          <a:xfrm>
            <a:off x="2355580" y="1787832"/>
            <a:ext cx="4776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6000" b="1" dirty="0">
                <a:solidFill>
                  <a:schemeClr val="dk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88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 Text Markup Language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HTML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42675" y="1235643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AC739D16-E46D-445A-B490-A7BD5A608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HTML is easy to learn - You will enjoy it!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Standard language for creating websites.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Describes the structure of a Web page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Has a series of elements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DD54-D704-48C8-A722-45CA97FA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3225" y="1857153"/>
            <a:ext cx="3916970" cy="1124547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2000" dirty="0"/>
              <a:t>&lt;!DOCTYPE html&gt;</a:t>
            </a:r>
          </a:p>
          <a:p>
            <a:pPr marL="50800" indent="0">
              <a:buNone/>
            </a:pPr>
            <a:r>
              <a:rPr lang="en-US" sz="2000" dirty="0"/>
              <a:t>&lt;html&gt;</a:t>
            </a:r>
          </a:p>
          <a:p>
            <a:pPr marL="50800" indent="0">
              <a:buNone/>
            </a:pPr>
            <a:r>
              <a:rPr lang="en-US" sz="2000" dirty="0"/>
              <a:t>&lt;body&gt;</a:t>
            </a:r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&lt;h1&gt;My First Heading&lt;/h1&gt;</a:t>
            </a:r>
          </a:p>
          <a:p>
            <a:pPr marL="50800" indent="0">
              <a:buNone/>
            </a:pPr>
            <a:r>
              <a:rPr lang="en-US" sz="2000" dirty="0"/>
              <a:t>&lt;p&gt;My first paragraph.&lt;/p&gt;</a:t>
            </a:r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&lt;/body&gt;</a:t>
            </a:r>
          </a:p>
          <a:p>
            <a:pPr marL="50800" indent="0">
              <a:buNone/>
            </a:pPr>
            <a:r>
              <a:rPr lang="en-US" sz="2000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DD54-D704-48C8-A722-45CA97FA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3224" y="1857153"/>
            <a:ext cx="6745231" cy="1124547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2000" dirty="0"/>
              <a:t>&lt;!DOCTYPE html&gt;       ------&gt; </a:t>
            </a:r>
            <a:r>
              <a:rPr lang="en-US" sz="2000" i="0" dirty="0">
                <a:solidFill>
                  <a:schemeClr val="bg1"/>
                </a:solidFill>
              </a:rPr>
              <a:t>document type declaration</a:t>
            </a: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&lt;html&gt;</a:t>
            </a:r>
          </a:p>
          <a:p>
            <a:pPr marL="50800" indent="0">
              <a:buNone/>
            </a:pPr>
            <a:r>
              <a:rPr lang="en-US" sz="2000" dirty="0"/>
              <a:t>&lt;body&gt;</a:t>
            </a:r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&lt;h1&gt;My First Heading&lt;/h1&gt;</a:t>
            </a:r>
          </a:p>
          <a:p>
            <a:pPr marL="50800" indent="0">
              <a:buNone/>
            </a:pPr>
            <a:r>
              <a:rPr lang="en-US" sz="2000" dirty="0"/>
              <a:t>&lt;p&gt;My first paragraph.&lt;/p&gt;</a:t>
            </a:r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&lt;/body&gt;</a:t>
            </a:r>
          </a:p>
          <a:p>
            <a:pPr marL="5080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132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DD54-D704-48C8-A722-45CA97FA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3224" y="1857153"/>
            <a:ext cx="6780674" cy="1124547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2000" dirty="0"/>
              <a:t>&lt;!DOCTYPE html&gt;       ------&gt; </a:t>
            </a:r>
            <a:r>
              <a:rPr lang="en-US" sz="2000" i="0" dirty="0">
                <a:solidFill>
                  <a:schemeClr val="bg1"/>
                </a:solidFill>
              </a:rPr>
              <a:t>document type declaration</a:t>
            </a: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&lt;html&gt;                         -</a:t>
            </a:r>
            <a:r>
              <a:rPr lang="en-US" sz="2000" dirty="0">
                <a:sym typeface="Wingdings" panose="05000000000000000000" pitchFamily="2" charset="2"/>
              </a:rPr>
              <a:t>-----&gt; </a:t>
            </a:r>
            <a:r>
              <a:rPr lang="en-US" sz="2000" i="0" dirty="0">
                <a:solidFill>
                  <a:schemeClr val="bg1"/>
                </a:solidFill>
                <a:sym typeface="Wingdings" panose="05000000000000000000" pitchFamily="2" charset="2"/>
              </a:rPr>
              <a:t>start tag</a:t>
            </a: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&lt;body&gt;</a:t>
            </a:r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&lt;h1&gt;My First Heading&lt;/h1&gt;</a:t>
            </a:r>
          </a:p>
          <a:p>
            <a:pPr marL="50800" indent="0">
              <a:buNone/>
            </a:pPr>
            <a:r>
              <a:rPr lang="en-US" sz="2000" dirty="0"/>
              <a:t>&lt;p&gt;My first paragraph.&lt;/p&gt;</a:t>
            </a:r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r>
              <a:rPr lang="en-US" sz="2000" dirty="0"/>
              <a:t>&lt;/body&gt;</a:t>
            </a:r>
          </a:p>
          <a:p>
            <a:pPr marL="50800" indent="0">
              <a:buNone/>
            </a:pPr>
            <a:r>
              <a:rPr lang="en-US" sz="2000" dirty="0"/>
              <a:t>&lt;/html&gt;                       ------&gt; </a:t>
            </a:r>
            <a:r>
              <a:rPr lang="en-US" sz="2000" i="0" dirty="0">
                <a:solidFill>
                  <a:schemeClr val="bg1"/>
                </a:solidFill>
              </a:rPr>
              <a:t>end tag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6F95FAD-52D0-4FE0-BAA5-220F6CC12477}"/>
              </a:ext>
            </a:extLst>
          </p:cNvPr>
          <p:cNvSpPr/>
          <p:nvPr/>
        </p:nvSpPr>
        <p:spPr>
          <a:xfrm>
            <a:off x="6436241" y="1304260"/>
            <a:ext cx="252000" cy="277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28338-5FE5-4DE0-8E92-6FED07B7C00B}"/>
              </a:ext>
            </a:extLst>
          </p:cNvPr>
          <p:cNvSpPr txBox="1"/>
          <p:nvPr/>
        </p:nvSpPr>
        <p:spPr>
          <a:xfrm>
            <a:off x="6840364" y="249020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/>
                <a:sym typeface="Quicksand"/>
              </a:rPr>
              <a:t>element</a:t>
            </a:r>
            <a:endParaRPr lang="en-IN" sz="2000" dirty="0">
              <a:solidFill>
                <a:schemeClr val="bg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2260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23423" y="1484174"/>
            <a:ext cx="2195014" cy="2172456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1285881" y="158520"/>
            <a:ext cx="554731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POINTS</a:t>
            </a:r>
            <a:endParaRPr sz="4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225421" y="1783157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&lt;html&gt; element is the root of the HTML document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All tags have their corresponding end tags except &lt;img&gt;,&lt;br&gt;,&lt;hr&gt;, etc.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HTML is not case sensitive.</a:t>
            </a: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6738-EB59-4A6B-AE8E-310F580DE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024" y="584496"/>
            <a:ext cx="6767100" cy="532200"/>
          </a:xfrm>
        </p:spPr>
        <p:txBody>
          <a:bodyPr/>
          <a:lstStyle/>
          <a:p>
            <a:r>
              <a:rPr lang="en-US" dirty="0"/>
              <a:t>ATTRIBUTES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C8B87-8CF3-49D7-B087-4A281075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624" y="1270635"/>
            <a:ext cx="6927900" cy="353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HTML elements can have 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Attributes provide additional information about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Attributes are always specified in the start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Attributes usually come in name/value pairs like: name="value"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A5274-6227-4EA4-9C67-B293348706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29E54B-15A7-4AD9-B0B8-B6B5821E42F1}"/>
              </a:ext>
            </a:extLst>
          </p:cNvPr>
          <p:cNvSpPr txBox="1">
            <a:spLocks/>
          </p:cNvSpPr>
          <p:nvPr/>
        </p:nvSpPr>
        <p:spPr>
          <a:xfrm>
            <a:off x="1188450" y="2840016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ID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620C5B-D1DB-4812-BD07-ADE0EF70ECEF}"/>
              </a:ext>
            </a:extLst>
          </p:cNvPr>
          <p:cNvSpPr txBox="1">
            <a:spLocks/>
          </p:cNvSpPr>
          <p:nvPr/>
        </p:nvSpPr>
        <p:spPr>
          <a:xfrm>
            <a:off x="1210624" y="319566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HTML id attribute is used to specify a unique id for an HTML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cannot have more than one element with the same id in an HTML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69598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1310</Words>
  <Application>Microsoft Office PowerPoint</Application>
  <PresentationFormat>On-screen Show (16:9)</PresentationFormat>
  <Paragraphs>237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Quicksand</vt:lpstr>
      <vt:lpstr>Eleanor template</vt:lpstr>
      <vt:lpstr>WEB DEVELOPMENT USING HTML,CSS, JAVASCRIPT</vt:lpstr>
      <vt:lpstr>YOU WILL LEARN:</vt:lpstr>
      <vt:lpstr>HTML</vt:lpstr>
      <vt:lpstr>HTML</vt:lpstr>
      <vt:lpstr>PowerPoint Presentation</vt:lpstr>
      <vt:lpstr>PowerPoint Presentation</vt:lpstr>
      <vt:lpstr>PowerPoint Presentation</vt:lpstr>
      <vt:lpstr>POINTS</vt:lpstr>
      <vt:lpstr>ATTRIBUTES</vt:lpstr>
      <vt:lpstr>COMMONLY USED HTML TAGS</vt:lpstr>
      <vt:lpstr>CSS</vt:lpstr>
      <vt:lpstr>CSS</vt:lpstr>
      <vt:lpstr>PowerPoint Presentation</vt:lpstr>
      <vt:lpstr>SELECTORS</vt:lpstr>
      <vt:lpstr>SIMPLE SELECTORS</vt:lpstr>
      <vt:lpstr>COMBINATOR SELECTORS</vt:lpstr>
      <vt:lpstr>COMMONLY USED CSS PROPERTIES</vt:lpstr>
      <vt:lpstr>3 WAYS TO INCLUDE CSS IN HTML PAGE</vt:lpstr>
      <vt:lpstr>JS</vt:lpstr>
      <vt:lpstr>Java Script</vt:lpstr>
      <vt:lpstr>PowerPoint Presentation</vt:lpstr>
      <vt:lpstr>DOM</vt:lpstr>
      <vt:lpstr>PowerPoint Presentation</vt:lpstr>
      <vt:lpstr>Display text in different 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USING HTML,CSS, JAVASRIPT</dc:title>
  <dc:creator>Gautam Prasanth</dc:creator>
  <cp:lastModifiedBy>Gautam Prasanth</cp:lastModifiedBy>
  <cp:revision>5</cp:revision>
  <dcterms:modified xsi:type="dcterms:W3CDTF">2021-10-09T13:52:21Z</dcterms:modified>
</cp:coreProperties>
</file>