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84" r:id="rId3"/>
    <p:sldId id="262" r:id="rId4"/>
    <p:sldId id="26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69" r:id="rId13"/>
    <p:sldId id="270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4"/>
            <p14:sldId id="262"/>
          </p14:sldIdLst>
        </p14:section>
        <p14:section name="Baking Your Pi" id="{6D9936A3-3945-4757-BC8B-B5C252D8E036}">
          <p14:sldIdLst>
            <p14:sldId id="267"/>
            <p14:sldId id="289"/>
            <p14:sldId id="290"/>
            <p14:sldId id="291"/>
            <p14:sldId id="292"/>
            <p14:sldId id="293"/>
          </p14:sldIdLst>
        </p14:section>
        <p14:section name="Milk Pi Recipe" id="{BAB3A466-96C9-4230-9978-795378D75699}">
          <p14:sldIdLst>
            <p14:sldId id="294"/>
            <p14:sldId id="295"/>
            <p14:sldId id="269"/>
            <p14:sldId id="270"/>
          </p14:sldIdLst>
        </p14:section>
        <p14:section name="Conclusion and Summary" id="{790CEF5B-569A-4C2F-BED5-750B08C0E5AD}">
          <p14:sldIdLst>
            <p14:sldId id="276"/>
            <p14:sldId id="277"/>
          </p14:sldIdLst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99" d="100"/>
          <a:sy n="99" d="100"/>
        </p:scale>
        <p:origin x="20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3200" dirty="0" smtClean="0"/>
            <a:t>1</a:t>
          </a:r>
          <a:endParaRPr lang="en-US" sz="32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3200" dirty="0" smtClean="0"/>
            <a:t>2</a:t>
          </a:r>
          <a:endParaRPr lang="en-US" sz="32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3200" dirty="0" smtClean="0"/>
            <a:t>3</a:t>
          </a:r>
          <a:endParaRPr lang="en-US" sz="32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19FE8075-91E7-4197-AA45-FFC5E4CC05E3}">
      <dgm:prSet phldrT="[Text]" custT="1"/>
      <dgm:spPr/>
      <dgm:t>
        <a:bodyPr/>
        <a:lstStyle/>
        <a:p>
          <a:r>
            <a:rPr lang="en-GB" sz="2400" dirty="0" smtClean="0"/>
            <a:t>Baking Your Pi</a:t>
          </a:r>
          <a:endParaRPr lang="en-US" sz="2400" dirty="0"/>
        </a:p>
      </dgm:t>
    </dgm:pt>
    <dgm:pt modelId="{7C51026A-B9A4-4328-9177-92BE57E78E73}" type="parTrans" cxnId="{4FDBB996-EDA8-4419-875E-D20B797361DA}">
      <dgm:prSet/>
      <dgm:spPr/>
      <dgm:t>
        <a:bodyPr/>
        <a:lstStyle/>
        <a:p>
          <a:endParaRPr lang="en-US"/>
        </a:p>
      </dgm:t>
    </dgm:pt>
    <dgm:pt modelId="{E9D39590-86A9-43FC-B564-FF0214377D38}" type="sibTrans" cxnId="{4FDBB996-EDA8-4419-875E-D20B797361DA}">
      <dgm:prSet/>
      <dgm:spPr/>
      <dgm:t>
        <a:bodyPr/>
        <a:lstStyle/>
        <a:p>
          <a:endParaRPr lang="en-US"/>
        </a:p>
      </dgm:t>
    </dgm:pt>
    <dgm:pt modelId="{DE55C01F-75D7-4D14-8E2C-B62A77A926BC}">
      <dgm:prSet phldrT="[Text]" custT="1"/>
      <dgm:spPr/>
      <dgm:t>
        <a:bodyPr/>
        <a:lstStyle/>
        <a:p>
          <a:r>
            <a:rPr lang="en-GB" sz="2400" dirty="0" smtClean="0"/>
            <a:t>Milk Pi Recipe</a:t>
          </a:r>
          <a:endParaRPr lang="en-US" sz="2400" dirty="0"/>
        </a:p>
      </dgm:t>
    </dgm:pt>
    <dgm:pt modelId="{4372E842-1B5B-4BBF-A3E7-B711CA192FEB}" type="parTrans" cxnId="{12A0332C-234E-449D-B06E-3244C722F562}">
      <dgm:prSet/>
      <dgm:spPr/>
      <dgm:t>
        <a:bodyPr/>
        <a:lstStyle/>
        <a:p>
          <a:endParaRPr lang="en-US"/>
        </a:p>
      </dgm:t>
    </dgm:pt>
    <dgm:pt modelId="{326DAA33-D7FF-4EB8-8EEC-2F653D55B4EC}" type="sibTrans" cxnId="{12A0332C-234E-449D-B06E-3244C722F562}">
      <dgm:prSet/>
      <dgm:spPr/>
      <dgm:t>
        <a:bodyPr/>
        <a:lstStyle/>
        <a:p>
          <a:endParaRPr lang="en-US"/>
        </a:p>
      </dgm:t>
    </dgm:pt>
    <dgm:pt modelId="{5CAC8212-B514-4E75-998A-8A6E0E6476DB}">
      <dgm:prSet phldrT="[Text]" custT="1"/>
      <dgm:spPr/>
      <dgm:t>
        <a:bodyPr/>
        <a:lstStyle/>
        <a:p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65D6AA-2543-4D86-9836-07E792929321}" type="parTrans" cxnId="{94985356-8FB6-4846-835B-7CC566D6F453}">
      <dgm:prSet/>
      <dgm:spPr/>
      <dgm:t>
        <a:bodyPr/>
        <a:lstStyle/>
        <a:p>
          <a:endParaRPr lang="en-GB"/>
        </a:p>
      </dgm:t>
    </dgm:pt>
    <dgm:pt modelId="{A5F953CA-BC98-482C-B9FC-F61F7D4623D5}" type="sibTrans" cxnId="{94985356-8FB6-4846-835B-7CC566D6F453}">
      <dgm:prSet/>
      <dgm:spPr/>
      <dgm:t>
        <a:bodyPr/>
        <a:lstStyle/>
        <a:p>
          <a:endParaRPr lang="en-GB"/>
        </a:p>
      </dgm:t>
    </dgm:pt>
    <dgm:pt modelId="{B97D7F14-B7F8-4D8C-A816-2C0A238FC389}">
      <dgm:prSet phldrT="[Text]" custT="1"/>
      <dgm:spPr/>
      <dgm:t>
        <a:bodyPr/>
        <a:lstStyle/>
        <a:p>
          <a:r>
            <a:rPr lang="en-US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 and comments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C0BF4D8-2A00-48C1-8026-2FB06158C1F8}" type="parTrans" cxnId="{77BC8576-A2F3-428A-9DB4-29C0C244482F}">
      <dgm:prSet/>
      <dgm:spPr/>
      <dgm:t>
        <a:bodyPr/>
        <a:lstStyle/>
        <a:p>
          <a:endParaRPr lang="en-GB"/>
        </a:p>
      </dgm:t>
    </dgm:pt>
    <dgm:pt modelId="{258373D3-7973-4CE2-A72E-0B18F16770DE}" type="sibTrans" cxnId="{77BC8576-A2F3-428A-9DB4-29C0C244482F}">
      <dgm:prSet/>
      <dgm:spPr/>
      <dgm:t>
        <a:bodyPr/>
        <a:lstStyle/>
        <a:p>
          <a:endParaRPr lang="en-GB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References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F7F3B65-2C33-4A15-A2C1-EF1FDEB58029}" type="pres">
      <dgm:prSet presAssocID="{88B75C29-8054-417D-BCE3-878A55118F6D}" presName="sp" presStyleCnt="0"/>
      <dgm:spPr/>
    </dgm:pt>
    <dgm:pt modelId="{8C7950BD-4E11-40FE-9D05-8F3449B393E4}" type="pres">
      <dgm:prSet presAssocID="{5CAC8212-B514-4E75-998A-8A6E0E6476DB}" presName="linNode" presStyleCnt="0"/>
      <dgm:spPr/>
    </dgm:pt>
    <dgm:pt modelId="{584C9453-C0F3-4033-8FCB-3EFFFC643335}" type="pres">
      <dgm:prSet presAssocID="{5CAC8212-B514-4E75-998A-8A6E0E6476D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C9DB1A-BC70-4A90-80C0-94B987DE21A6}" type="pres">
      <dgm:prSet presAssocID="{5CAC8212-B514-4E75-998A-8A6E0E6476DB}" presName="descendantText" presStyleLbl="alignAccFollowNode1" presStyleIdx="3" presStyleCnt="4" custScaleX="24790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12A0332C-234E-449D-B06E-3244C722F562}" srcId="{AA046201-5C4D-445E-BF0B-5C6D2B0A1945}" destId="{DE55C01F-75D7-4D14-8E2C-B62A77A926BC}" srcOrd="0" destOrd="0" parTransId="{4372E842-1B5B-4BBF-A3E7-B711CA192FEB}" sibTransId="{326DAA33-D7FF-4EB8-8EEC-2F653D55B4EC}"/>
    <dgm:cxn modelId="{512CA426-3C6A-4F61-9D11-12C7129E5FE5}" type="presOf" srcId="{DE55C01F-75D7-4D14-8E2C-B62A77A926BC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4FDBB996-EDA8-4419-875E-D20B797361DA}" srcId="{74EE5CD8-078F-4590-BF9C-A341A294A016}" destId="{19FE8075-91E7-4197-AA45-FFC5E4CC05E3}" srcOrd="0" destOrd="0" parTransId="{7C51026A-B9A4-4328-9177-92BE57E78E73}" sibTransId="{E9D39590-86A9-43FC-B564-FF0214377D38}"/>
    <dgm:cxn modelId="{539DB7AB-E522-45F0-8A86-C16A6435A2DA}" type="presOf" srcId="{5CAC8212-B514-4E75-998A-8A6E0E6476DB}" destId="{584C9453-C0F3-4033-8FCB-3EFFFC643335}" srcOrd="0" destOrd="0" presId="urn:microsoft.com/office/officeart/2005/8/layout/vList5"/>
    <dgm:cxn modelId="{1C03EB99-07AD-4CC3-9224-846F79EB0B4B}" type="presOf" srcId="{B97D7F14-B7F8-4D8C-A816-2C0A238FC389}" destId="{F8C9DB1A-BC70-4A90-80C0-94B987DE21A6}" srcOrd="0" destOrd="0" presId="urn:microsoft.com/office/officeart/2005/8/layout/vList5"/>
    <dgm:cxn modelId="{94985356-8FB6-4846-835B-7CC566D6F453}" srcId="{F6FEADD9-F67D-41F5-BA4C-3C84956E7F46}" destId="{5CAC8212-B514-4E75-998A-8A6E0E6476DB}" srcOrd="3" destOrd="0" parTransId="{8B65D6AA-2543-4D86-9836-07E792929321}" sibTransId="{A5F953CA-BC98-482C-B9FC-F61F7D4623D5}"/>
    <dgm:cxn modelId="{88DBC9AE-3B91-4982-8F8D-BB3EBF73E2C0}" type="presOf" srcId="{19FE8075-91E7-4197-AA45-FFC5E4CC05E3}" destId="{D54B1729-BC98-42C1-9C6C-D65DCBA4358F}" srcOrd="0" destOrd="0" presId="urn:microsoft.com/office/officeart/2005/8/layout/vList5"/>
    <dgm:cxn modelId="{77BC8576-A2F3-428A-9DB4-29C0C244482F}" srcId="{5CAC8212-B514-4E75-998A-8A6E0E6476DB}" destId="{B97D7F14-B7F8-4D8C-A816-2C0A238FC389}" srcOrd="0" destOrd="0" parTransId="{FC0BF4D8-2A00-48C1-8026-2FB06158C1F8}" sibTransId="{258373D3-7973-4CE2-A72E-0B18F16770DE}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A3A00BA8-EE5C-4999-898D-2DF3A58C458F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A2C3B81C-FB21-4643-B71F-E971E92EBD6B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  <dgm:cxn modelId="{AF9945F4-E0CD-4F6B-9A71-5E2EBB73A4BD}" type="presParOf" srcId="{AAE7A1E6-6847-453D-B55B-8A82BF138C1D}" destId="{5F7F3B65-2C33-4A15-A2C1-EF1FDEB58029}" srcOrd="5" destOrd="0" presId="urn:microsoft.com/office/officeart/2005/8/layout/vList5"/>
    <dgm:cxn modelId="{F75E2AED-5A50-4ED8-AC82-56F698BF6957}" type="presParOf" srcId="{AAE7A1E6-6847-453D-B55B-8A82BF138C1D}" destId="{8C7950BD-4E11-40FE-9D05-8F3449B393E4}" srcOrd="6" destOrd="0" presId="urn:microsoft.com/office/officeart/2005/8/layout/vList5"/>
    <dgm:cxn modelId="{E87B9F08-C477-4821-B1D8-8C1B7C573EF2}" type="presParOf" srcId="{8C7950BD-4E11-40FE-9D05-8F3449B393E4}" destId="{584C9453-C0F3-4033-8FCB-3EFFFC643335}" srcOrd="0" destOrd="0" presId="urn:microsoft.com/office/officeart/2005/8/layout/vList5"/>
    <dgm:cxn modelId="{B7F52A22-2DA6-4440-9650-9A2180967A3D}" type="presParOf" srcId="{8C7950BD-4E11-40FE-9D05-8F3449B393E4}" destId="{F8C9DB1A-BC70-4A90-80C0-94B987DE21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45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6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83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29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384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there is relevant</a:t>
            </a:r>
            <a:r>
              <a:rPr lang="en-US" baseline="0" dirty="0" smtClean="0"/>
              <a:t> video content, such as a case study video, demo of a product, or other training materials, include it in the presentation as well. 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900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7173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10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7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426785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7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6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1.jp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2.jp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hyperlink" Target="https://github.com/GaurG/PiSample" TargetMode="Externa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hyperlink" Target="https://blogs.oracle.com/java/brewing-java-with-the-raspberry-pi" TargetMode="Externa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hyperlink" Target="https://www.raspberrypi.org/documentation/installation/installing-i" TargetMode="External"/><Relationship Id="rId4" Type="http://schemas.openxmlformats.org/officeDocument/2006/relationships/hyperlink" Target="https://www.raspberrypi.org/documentation/installation/installing-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: </a:t>
            </a:r>
            <a:r>
              <a:rPr lang="en-US" b="0" dirty="0"/>
              <a:t>The Dawn of Tech Revolution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Gaurav Gaur</a:t>
            </a:r>
          </a:p>
          <a:p>
            <a:r>
              <a:rPr lang="en-US" sz="2400" dirty="0" smtClean="0">
                <a:latin typeface="+mn-lt"/>
              </a:rPr>
              <a:t>July 21, 2016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838200"/>
          </a:xfrm>
        </p:spPr>
        <p:txBody>
          <a:bodyPr/>
          <a:lstStyle/>
          <a:p>
            <a:r>
              <a:rPr lang="en-US" dirty="0" smtClean="0"/>
              <a:t>Milk Pi Recipe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47800"/>
            <a:ext cx="3643713" cy="45778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13829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838200"/>
          </a:xfrm>
        </p:spPr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990600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Pi and Micro </a:t>
            </a:r>
            <a:r>
              <a:rPr lang="en-GB" dirty="0"/>
              <a:t>SD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digital weighing scale with USB support </a:t>
            </a:r>
            <a:r>
              <a:rPr lang="en-GB" dirty="0"/>
              <a:t>(The </a:t>
            </a:r>
            <a:r>
              <a:rPr lang="en-GB" dirty="0" err="1"/>
              <a:t>Dymo</a:t>
            </a:r>
            <a:r>
              <a:rPr lang="en-GB" dirty="0"/>
              <a:t> M10 or </a:t>
            </a:r>
            <a:r>
              <a:rPr lang="en-GB" dirty="0" err="1"/>
              <a:t>Dymo</a:t>
            </a:r>
            <a:r>
              <a:rPr lang="en-GB" dirty="0"/>
              <a:t> M25 is recommended)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Milk Bottle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Java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5136096" cy="3633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84102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28" name="Rectangle 1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USB Scale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5240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communication with our USB scale, we are going to use the usb4java Java library. This is an open-source, JSR 80–compliant implementation of the standard </a:t>
            </a:r>
            <a:r>
              <a:rPr lang="en-GB" dirty="0" err="1"/>
              <a:t>javax.usb</a:t>
            </a:r>
            <a:r>
              <a:rPr lang="en-GB" dirty="0"/>
              <a:t> specification that has support for ARM Linux </a:t>
            </a:r>
            <a:r>
              <a:rPr lang="en-GB" dirty="0" smtClean="0"/>
              <a:t>distributions. </a:t>
            </a:r>
            <a:r>
              <a:rPr lang="en-GB" dirty="0"/>
              <a:t>You can download the latest version of usb4java from the project website: http://usb4java.org/.</a:t>
            </a:r>
          </a:p>
          <a:p>
            <a:endParaRPr lang="en-GB" dirty="0"/>
          </a:p>
          <a:p>
            <a:r>
              <a:rPr lang="en-GB" dirty="0" smtClean="0"/>
              <a:t>You </a:t>
            </a:r>
            <a:r>
              <a:rPr lang="en-GB" dirty="0"/>
              <a:t>will need to grab the following JAR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usb4java-1.2.0.jar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usb4java-1.2.0-linux-arm.jar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commons-lang3-3.2.1.jar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usb-api-1.0.2.jar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usb4java-javax-1.2.0.jar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9" y="304800"/>
            <a:ext cx="7921752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USB Codes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321550" cy="2833687"/>
          </a:xfr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Raspberry Pi with Java: Programming the Internet of Things (</a:t>
            </a:r>
            <a:r>
              <a:rPr lang="en-GB" dirty="0" err="1"/>
              <a:t>IoT</a:t>
            </a:r>
            <a:r>
              <a:rPr lang="en-GB" dirty="0"/>
              <a:t>)</a:t>
            </a:r>
          </a:p>
          <a:p>
            <a:pPr>
              <a:defRPr/>
            </a:pPr>
            <a:r>
              <a:rPr lang="en-US" u="sng" dirty="0">
                <a:solidFill>
                  <a:schemeClr val="tx2"/>
                </a:solidFill>
                <a:hlinkClick r:id="rId6"/>
              </a:rPr>
              <a:t>https://</a:t>
            </a:r>
            <a:r>
              <a:rPr lang="en-US" u="sng" dirty="0" smtClean="0">
                <a:solidFill>
                  <a:schemeClr val="tx2"/>
                </a:solidFill>
                <a:hlinkClick r:id="rId6"/>
              </a:rPr>
              <a:t>blogs.oracle.com/java/brewing-java-with-the-raspberry-pi</a:t>
            </a:r>
            <a:endParaRPr lang="en-US" u="sng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/>
              <a:t>Code</a:t>
            </a:r>
            <a:r>
              <a:rPr lang="en-US" dirty="0">
                <a:solidFill>
                  <a:schemeClr val="tx2"/>
                </a:solidFill>
              </a:rPr>
              <a:t> - </a:t>
            </a:r>
            <a:r>
              <a:rPr lang="en-US" dirty="0">
                <a:solidFill>
                  <a:schemeClr val="tx2"/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schemeClr val="tx2"/>
                </a:solidFill>
                <a:hlinkClick r:id="rId7"/>
              </a:rPr>
              <a:t>github.com/GaurG/PiSample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Welcome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02370729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Today’s Overview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84C9453-C0F3-4033-8FCB-3EFFFC643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584C9453-C0F3-4033-8FCB-3EFFFC6433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C9DB1A-BC70-4A90-80C0-94B987DE2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F8C9DB1A-BC70-4A90-80C0-94B987DE21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838200"/>
          </a:xfrm>
        </p:spPr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"/>
            <a:ext cx="8458200" cy="666791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838200"/>
          </a:xfrm>
        </p:spPr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990600"/>
            <a:ext cx="472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Pi </a:t>
            </a:r>
            <a:r>
              <a:rPr lang="en-GB" dirty="0"/>
              <a:t>- seems </a:t>
            </a:r>
            <a:r>
              <a:rPr lang="en-GB" dirty="0" smtClean="0"/>
              <a:t>obvious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Micro </a:t>
            </a:r>
            <a:r>
              <a:rPr lang="en-GB" dirty="0"/>
              <a:t>SD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kind of adapter for SD to Micro SD and then probably that to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 </a:t>
            </a:r>
            <a:r>
              <a:rPr lang="en-GB" dirty="0" smtClean="0"/>
              <a:t>adapter. </a:t>
            </a:r>
            <a:r>
              <a:rPr lang="en-GB" dirty="0"/>
              <a:t>Pi has micro USB style port BUT not all charges have enough </a:t>
            </a:r>
            <a:r>
              <a:rPr lang="en-GB" dirty="0" err="1"/>
              <a:t>umpf</a:t>
            </a:r>
            <a:r>
              <a:rPr lang="en-GB" dirty="0"/>
              <a:t> to get it going so </a:t>
            </a:r>
            <a:r>
              <a:rPr lang="en-GB" dirty="0" smtClean="0"/>
              <a:t>use an appropriate one.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WiFi</a:t>
            </a:r>
            <a:r>
              <a:rPr lang="en-GB" dirty="0"/>
              <a:t> USB </a:t>
            </a:r>
            <a:r>
              <a:rPr lang="en-GB" dirty="0" smtClean="0"/>
              <a:t>plug or wired </a:t>
            </a:r>
            <a:r>
              <a:rPr lang="en-GB" dirty="0"/>
              <a:t>internet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USB Mouse and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kind of HDMI device.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40" y="685800"/>
            <a:ext cx="3578433" cy="449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73937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152400"/>
            <a:ext cx="85344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Baking the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Head </a:t>
            </a:r>
            <a:r>
              <a:rPr lang="en-GB" i="1" dirty="0"/>
              <a:t>over to https://www.raspberrypi.org/downloads/ and download </a:t>
            </a:r>
            <a:r>
              <a:rPr lang="en-GB" i="1" dirty="0" err="1"/>
              <a:t>Raspbian</a:t>
            </a:r>
            <a:r>
              <a:rPr lang="en-GB" i="1" dirty="0"/>
              <a:t> (current build is 5th of May 2015 - Take the ZIP unless you want some torrent activity on your machine. It's around 1 gig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Next </a:t>
            </a:r>
            <a:r>
              <a:rPr lang="en-GB" i="1" dirty="0"/>
              <a:t>you are going to need to configure the SD card, you can just drop the ZIP contents on it in theory but in reality I could never get this to work so you require configuration 'stuff'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i="1" dirty="0" smtClean="0"/>
              <a:t>	Linux/Unix </a:t>
            </a:r>
            <a:r>
              <a:rPr lang="en-GB" i="1" dirty="0"/>
              <a:t>- Follow these commands here </a:t>
            </a:r>
            <a:r>
              <a:rPr lang="en-GB" i="1" dirty="0" smtClean="0"/>
              <a:t>	</a:t>
            </a:r>
            <a:r>
              <a:rPr lang="en-GB" i="1" dirty="0" smtClean="0">
                <a:hlinkClick r:id="rId4"/>
              </a:rPr>
              <a:t>https</a:t>
            </a:r>
            <a:r>
              <a:rPr lang="en-GB" i="1" dirty="0">
                <a:hlinkClick r:id="rId4"/>
              </a:rPr>
              <a:t>://</a:t>
            </a:r>
            <a:r>
              <a:rPr lang="en-GB" i="1" dirty="0" smtClean="0">
                <a:hlinkClick r:id="rId4"/>
              </a:rPr>
              <a:t>www.raspberrypi.org/documentation/installation/installing-</a:t>
            </a:r>
            <a:r>
              <a:rPr lang="en-GB" i="1" dirty="0" smtClean="0"/>
              <a:t>	images/linux.md</a:t>
            </a:r>
            <a:endParaRPr lang="en-GB" i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i="1" dirty="0" smtClean="0"/>
              <a:t>	Windows </a:t>
            </a:r>
            <a:r>
              <a:rPr lang="en-GB" i="1" dirty="0"/>
              <a:t>- </a:t>
            </a:r>
            <a:r>
              <a:rPr lang="en-GB" i="1" dirty="0">
                <a:hlinkClick r:id="rId5"/>
              </a:rPr>
              <a:t>https://</a:t>
            </a:r>
            <a:r>
              <a:rPr lang="en-GB" i="1" dirty="0" smtClean="0">
                <a:hlinkClick r:id="rId5"/>
              </a:rPr>
              <a:t>www.raspberrypi.org/documentation/installation/installing-i</a:t>
            </a:r>
            <a:r>
              <a:rPr lang="en-GB" i="1" dirty="0" smtClean="0"/>
              <a:t>	mages/windows.md </a:t>
            </a:r>
            <a:r>
              <a:rPr lang="en-GB" i="1" dirty="0"/>
              <a:t>You'll need Win32DiskImager but that is included in the </a:t>
            </a:r>
            <a:r>
              <a:rPr lang="en-GB" i="1" dirty="0" smtClean="0"/>
              <a:t>	instructions </a:t>
            </a:r>
            <a:r>
              <a:rPr lang="en-GB" i="1" dirty="0"/>
              <a:t>and guide.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i="1" dirty="0" smtClean="0"/>
              <a:t>	Apple </a:t>
            </a:r>
            <a:r>
              <a:rPr lang="en-GB" i="1" dirty="0"/>
              <a:t>- </a:t>
            </a:r>
            <a:r>
              <a:rPr lang="en-GB" i="1" dirty="0">
                <a:hlinkClick r:id="rId4"/>
              </a:rPr>
              <a:t>https://</a:t>
            </a:r>
            <a:r>
              <a:rPr lang="en-GB" i="1" dirty="0" smtClean="0">
                <a:hlinkClick r:id="rId4"/>
              </a:rPr>
              <a:t>www.raspberrypi.org/documentation/installation/installing-</a:t>
            </a:r>
            <a:r>
              <a:rPr lang="en-GB" i="1" dirty="0" smtClean="0"/>
              <a:t>	images/mac.md</a:t>
            </a:r>
            <a:endParaRPr lang="en-GB" i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i="1" dirty="0" smtClean="0"/>
              <a:t>	Of </a:t>
            </a:r>
            <a:r>
              <a:rPr lang="en-GB" i="1" dirty="0"/>
              <a:t>the 3 the Windows is way more 'visual' and GUI based but the choice is yours.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Once </a:t>
            </a:r>
            <a:r>
              <a:rPr lang="en-GB" i="1" dirty="0"/>
              <a:t>the SD card is formatted open the ZIP and drop the contents of it onto the root.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49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152400"/>
            <a:ext cx="85344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Baking the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Start connecting up the PI, leave the power until last. First off Ethernet, Keyboard, Mouse and HDMI Don't bother with </a:t>
            </a:r>
            <a:r>
              <a:rPr lang="en-GB" i="1" dirty="0" err="1"/>
              <a:t>WiFi</a:t>
            </a:r>
            <a:r>
              <a:rPr lang="en-GB" i="1" dirty="0"/>
              <a:t> 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HDMI </a:t>
            </a:r>
            <a:r>
              <a:rPr lang="en-GB" i="1" dirty="0"/>
              <a:t>to the TV/Display and power that up ensuring the input is correct (HDMI 2 on most of the LGs in the DDCN)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Last </a:t>
            </a:r>
            <a:r>
              <a:rPr lang="en-GB" i="1" dirty="0"/>
              <a:t>plug the power in, If all goes well you should see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After </a:t>
            </a:r>
            <a:r>
              <a:rPr lang="en-GB" i="1" dirty="0"/>
              <a:t>this quick flash of multi colour screen you should then get either login request or a scrolling set of text detailing various installs.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At </a:t>
            </a:r>
            <a:r>
              <a:rPr lang="en-GB" i="1" dirty="0"/>
              <a:t>some point the boot will begin pulling any dependencies it needs (assuming you remembered to connect the Ethernet cable).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When </a:t>
            </a:r>
            <a:r>
              <a:rPr lang="en-GB" i="1" dirty="0"/>
              <a:t>asked for a username and password use the following: </a:t>
            </a:r>
          </a:p>
          <a:p>
            <a:r>
              <a:rPr lang="en-GB" i="1" dirty="0" smtClean="0"/>
              <a:t>	Pi </a:t>
            </a:r>
            <a:r>
              <a:rPr lang="en-GB" i="1" dirty="0"/>
              <a:t>Login details</a:t>
            </a:r>
          </a:p>
          <a:p>
            <a:r>
              <a:rPr lang="en-GB" i="1" dirty="0" smtClean="0"/>
              <a:t>	username</a:t>
            </a:r>
            <a:r>
              <a:rPr lang="en-GB" i="1" dirty="0"/>
              <a:t>: pi</a:t>
            </a:r>
          </a:p>
          <a:p>
            <a:r>
              <a:rPr lang="en-GB" i="1" dirty="0" smtClean="0"/>
              <a:t>	password</a:t>
            </a:r>
            <a:r>
              <a:rPr lang="en-GB" i="1" dirty="0"/>
              <a:t>: raspberry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If </a:t>
            </a:r>
            <a:r>
              <a:rPr lang="en-GB" i="1" dirty="0"/>
              <a:t>this has all worked you should see a command line prompt '</a:t>
            </a:r>
            <a:r>
              <a:rPr lang="en-GB" i="1" dirty="0" err="1"/>
              <a:t>pi@raspberrypi</a:t>
            </a:r>
            <a:r>
              <a:rPr lang="en-GB" i="1" dirty="0" smtClean="0"/>
              <a:t>~$'</a:t>
            </a:r>
            <a:endParaRPr lang="en-GB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8470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152400"/>
            <a:ext cx="8534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Baking the </a:t>
            </a:r>
            <a:r>
              <a:rPr lang="en-GB" sz="4400" dirty="0" smtClean="0">
                <a:latin typeface="+mj-lt"/>
                <a:ea typeface="+mj-ea"/>
                <a:cs typeface="+mj-cs"/>
              </a:rPr>
              <a:t>Pi</a:t>
            </a:r>
            <a:endParaRPr lang="en-GB" sz="44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Now </a:t>
            </a:r>
            <a:r>
              <a:rPr lang="en-GB" i="1" dirty="0"/>
              <a:t>we need to get to a desktop, so type the below and hit return</a:t>
            </a:r>
          </a:p>
          <a:p>
            <a:r>
              <a:rPr lang="en-GB" i="1" dirty="0" smtClean="0"/>
              <a:t>	Pi </a:t>
            </a:r>
            <a:r>
              <a:rPr lang="en-GB" i="1" dirty="0"/>
              <a:t>GUI/Desktop</a:t>
            </a:r>
          </a:p>
          <a:p>
            <a:r>
              <a:rPr lang="en-GB" i="1" dirty="0" smtClean="0"/>
              <a:t>	</a:t>
            </a:r>
            <a:r>
              <a:rPr lang="en-GB" i="1" dirty="0" err="1" smtClean="0"/>
              <a:t>startx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Once </a:t>
            </a:r>
            <a:r>
              <a:rPr lang="en-GB" i="1" dirty="0"/>
              <a:t>all the above has run you should now have a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Plug </a:t>
            </a:r>
            <a:r>
              <a:rPr lang="en-GB" i="1" dirty="0"/>
              <a:t>the </a:t>
            </a:r>
            <a:r>
              <a:rPr lang="en-GB" i="1" dirty="0" err="1"/>
              <a:t>wifi</a:t>
            </a:r>
            <a:r>
              <a:rPr lang="en-GB" i="1" dirty="0"/>
              <a:t> USB device in, in the top left menu -&gt; Preferences -&gt; </a:t>
            </a:r>
            <a:r>
              <a:rPr lang="en-GB" i="1" dirty="0" err="1"/>
              <a:t>WiFi</a:t>
            </a:r>
            <a:r>
              <a:rPr lang="en-GB" i="1" dirty="0"/>
              <a:t> and scan for the </a:t>
            </a:r>
            <a:r>
              <a:rPr lang="en-GB" i="1" dirty="0" smtClean="0"/>
              <a:t>preferred </a:t>
            </a:r>
            <a:r>
              <a:rPr lang="en-GB" i="1" dirty="0" err="1" smtClean="0"/>
              <a:t>WiFi</a:t>
            </a:r>
            <a:r>
              <a:rPr lang="en-GB" i="1" dirty="0" smtClean="0"/>
              <a:t>. </a:t>
            </a:r>
            <a:r>
              <a:rPr lang="en-GB" i="1" dirty="0"/>
              <a:t>If either the system doesn't scan, </a:t>
            </a:r>
            <a:r>
              <a:rPr lang="en-GB" i="1" dirty="0" err="1"/>
              <a:t>WiFi</a:t>
            </a:r>
            <a:r>
              <a:rPr lang="en-GB" i="1" dirty="0"/>
              <a:t> isn't available or another fail go for Menu -&gt; Log off -&gt; reboot (leaving the </a:t>
            </a:r>
            <a:r>
              <a:rPr lang="en-GB" i="1" dirty="0" err="1"/>
              <a:t>wifi</a:t>
            </a:r>
            <a:r>
              <a:rPr lang="en-GB" i="1" dirty="0"/>
              <a:t> USB in place</a:t>
            </a:r>
            <a:r>
              <a:rPr lang="en-GB" i="1" dirty="0" smtClean="0"/>
              <a:t>)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8639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Networking Your 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Connecting via Ethernet</a:t>
            </a:r>
          </a:p>
          <a:p>
            <a:r>
              <a:rPr lang="en-GB" dirty="0" smtClean="0"/>
              <a:t>Connecting via LAN</a:t>
            </a:r>
          </a:p>
          <a:p>
            <a:r>
              <a:rPr lang="en-GB" dirty="0" smtClean="0"/>
              <a:t>Connecting via WAN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Once your connection is established connect the Pi via SSH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9965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NleKja73hohXWjuz775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JFhM9s1uk4SUavhm7qd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538</Words>
  <Application>Microsoft Office PowerPoint</Application>
  <PresentationFormat>On-screen Show (4:3)</PresentationFormat>
  <Paragraphs>109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Georgia</vt:lpstr>
      <vt:lpstr>Training</vt:lpstr>
      <vt:lpstr>IoT: The Dawn of Tech Revolution</vt:lpstr>
      <vt:lpstr>PowerPoint Presentation</vt:lpstr>
      <vt:lpstr>Today’s Overview </vt:lpstr>
      <vt:lpstr>Raspberry Pi</vt:lpstr>
      <vt:lpstr>Checklist</vt:lpstr>
      <vt:lpstr>PowerPoint Presentation</vt:lpstr>
      <vt:lpstr>PowerPoint Presentation</vt:lpstr>
      <vt:lpstr>PowerPoint Presentation</vt:lpstr>
      <vt:lpstr>Networking Your Pi</vt:lpstr>
      <vt:lpstr>Milk Pi Recipe</vt:lpstr>
      <vt:lpstr>Checklist</vt:lpstr>
      <vt:lpstr>USB Scale</vt:lpstr>
      <vt:lpstr>USB Codes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2016-03-07T23:44:20Z</dcterms:created>
  <dcterms:modified xsi:type="dcterms:W3CDTF">2017-01-20T09:32:32Z</dcterms:modified>
</cp:coreProperties>
</file>