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1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9DE18-7B8E-4203-83F7-D4B9114D4706}"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6FBC0-AE2F-470D-BC6D-ADA3DC2D9D07}" type="slidenum">
              <a:rPr lang="en-US" smtClean="0"/>
              <a:t>‹#›</a:t>
            </a:fld>
            <a:endParaRPr lang="en-US"/>
          </a:p>
        </p:txBody>
      </p:sp>
    </p:spTree>
    <p:extLst>
      <p:ext uri="{BB962C8B-B14F-4D97-AF65-F5344CB8AC3E}">
        <p14:creationId xmlns:p14="http://schemas.microsoft.com/office/powerpoint/2010/main" val="105344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http://sociobiology.wordpress.com/2011/08/04/why-is-it-so-hard-to-write-a-perfect-scientific-abstract/</a:t>
            </a:r>
          </a:p>
          <a:p>
            <a:r>
              <a:rPr lang="en-US" dirty="0" smtClean="0"/>
              <a:t>http://colinpurrington.com/2012/example-of-bad-scientific-poster/</a:t>
            </a:r>
          </a:p>
          <a:p>
            <a:r>
              <a:rPr lang="en-US" dirty="0" smtClean="0"/>
              <a:t>http://www.makesigns.com/tutorials/poster-design-layout.aspx</a:t>
            </a:r>
            <a:endParaRPr lang="en-US" dirty="0"/>
          </a:p>
        </p:txBody>
      </p:sp>
      <p:sp>
        <p:nvSpPr>
          <p:cNvPr id="4" name="Slide Number Placeholder 3"/>
          <p:cNvSpPr>
            <a:spLocks noGrp="1"/>
          </p:cNvSpPr>
          <p:nvPr>
            <p:ph type="sldNum" sz="quarter" idx="10"/>
          </p:nvPr>
        </p:nvSpPr>
        <p:spPr/>
        <p:txBody>
          <a:bodyPr/>
          <a:lstStyle/>
          <a:p>
            <a:fld id="{1611C7C5-131D-4168-8AD3-F3B6B4577B9D}" type="slidenum">
              <a:rPr lang="en-US" smtClean="0"/>
              <a:t>1</a:t>
            </a:fld>
            <a:endParaRPr lang="en-US"/>
          </a:p>
        </p:txBody>
      </p:sp>
    </p:spTree>
    <p:extLst>
      <p:ext uri="{BB962C8B-B14F-4D97-AF65-F5344CB8AC3E}">
        <p14:creationId xmlns:p14="http://schemas.microsoft.com/office/powerpoint/2010/main" val="95340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D493CA-CCF9-46BC-BF9C-85E938CA095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240025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93CA-CCF9-46BC-BF9C-85E938CA095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389886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93CA-CCF9-46BC-BF9C-85E938CA095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296380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93CA-CCF9-46BC-BF9C-85E938CA095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156562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493CA-CCF9-46BC-BF9C-85E938CA095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316911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D493CA-CCF9-46BC-BF9C-85E938CA095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411580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D493CA-CCF9-46BC-BF9C-85E938CA095B}"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333949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D493CA-CCF9-46BC-BF9C-85E938CA095B}"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77261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93CA-CCF9-46BC-BF9C-85E938CA095B}"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27595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93CA-CCF9-46BC-BF9C-85E938CA095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426961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93CA-CCF9-46BC-BF9C-85E938CA095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63F63-56D9-4172-8FBF-74CB0D5B4128}" type="slidenum">
              <a:rPr lang="en-US" smtClean="0"/>
              <a:t>‹#›</a:t>
            </a:fld>
            <a:endParaRPr lang="en-US"/>
          </a:p>
        </p:txBody>
      </p:sp>
    </p:spTree>
    <p:extLst>
      <p:ext uri="{BB962C8B-B14F-4D97-AF65-F5344CB8AC3E}">
        <p14:creationId xmlns:p14="http://schemas.microsoft.com/office/powerpoint/2010/main" val="233626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93CA-CCF9-46BC-BF9C-85E938CA095B}"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63F63-56D9-4172-8FBF-74CB0D5B4128}" type="slidenum">
              <a:rPr lang="en-US" smtClean="0"/>
              <a:t>‹#›</a:t>
            </a:fld>
            <a:endParaRPr lang="en-US"/>
          </a:p>
        </p:txBody>
      </p:sp>
    </p:spTree>
    <p:extLst>
      <p:ext uri="{BB962C8B-B14F-4D97-AF65-F5344CB8AC3E}">
        <p14:creationId xmlns:p14="http://schemas.microsoft.com/office/powerpoint/2010/main" val="260238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68251"/>
          </a:xfrm>
          <a:prstGeom prst="rect">
            <a:avLst/>
          </a:prstGeom>
          <a:gradFill flip="none" rotWithShape="1">
            <a:lin ang="16200000" scaled="1"/>
            <a:tileRec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917" dirty="0">
              <a:latin typeface="Verdana" pitchFamily="34" charset="0"/>
              <a:ea typeface="Verdana" pitchFamily="34" charset="0"/>
              <a:cs typeface="Verdana" pitchFamily="34" charset="0"/>
            </a:endParaRPr>
          </a:p>
          <a:p>
            <a:pPr algn="ctr"/>
            <a:r>
              <a:rPr lang="en-US" sz="1666" dirty="0" smtClean="0">
                <a:latin typeface="Verdana" pitchFamily="34" charset="0"/>
                <a:ea typeface="Verdana" pitchFamily="34" charset="0"/>
                <a:cs typeface="Verdana" pitchFamily="34" charset="0"/>
              </a:rPr>
              <a:t>Analysis of Manchester City Games </a:t>
            </a:r>
            <a:endParaRPr lang="en-US" sz="1666" dirty="0">
              <a:latin typeface="Verdana" pitchFamily="34" charset="0"/>
              <a:ea typeface="Verdana" pitchFamily="34" charset="0"/>
              <a:cs typeface="Verdana" pitchFamily="34" charset="0"/>
            </a:endParaRPr>
          </a:p>
          <a:p>
            <a:pPr algn="ctr"/>
            <a:r>
              <a:rPr lang="en-US" sz="1125" dirty="0" err="1" smtClean="0">
                <a:latin typeface="Verdana" pitchFamily="34" charset="0"/>
                <a:ea typeface="Verdana" pitchFamily="34" charset="0"/>
                <a:cs typeface="Verdana" pitchFamily="34" charset="0"/>
              </a:rPr>
              <a:t>Gaurab</a:t>
            </a:r>
            <a:r>
              <a:rPr lang="en-US" sz="1125" dirty="0" smtClean="0">
                <a:latin typeface="Verdana" pitchFamily="34" charset="0"/>
                <a:ea typeface="Verdana" pitchFamily="34" charset="0"/>
                <a:cs typeface="Verdana" pitchFamily="34" charset="0"/>
              </a:rPr>
              <a:t> </a:t>
            </a:r>
            <a:r>
              <a:rPr lang="en-US" sz="1125" dirty="0" err="1" smtClean="0">
                <a:latin typeface="Verdana" pitchFamily="34" charset="0"/>
                <a:ea typeface="Verdana" pitchFamily="34" charset="0"/>
                <a:cs typeface="Verdana" pitchFamily="34" charset="0"/>
              </a:rPr>
              <a:t>Baral</a:t>
            </a:r>
            <a:r>
              <a:rPr lang="en-US" sz="1125" dirty="0" smtClean="0">
                <a:latin typeface="Verdana" pitchFamily="34" charset="0"/>
                <a:ea typeface="Verdana" pitchFamily="34" charset="0"/>
                <a:cs typeface="Verdana" pitchFamily="34" charset="0"/>
              </a:rPr>
              <a:t> and Joshua Osakwe</a:t>
            </a:r>
            <a:endParaRPr lang="en-US" sz="1125" dirty="0">
              <a:latin typeface="Verdana" pitchFamily="34" charset="0"/>
              <a:ea typeface="Verdana" pitchFamily="34" charset="0"/>
              <a:cs typeface="Verdana" pitchFamily="34" charset="0"/>
            </a:endParaRPr>
          </a:p>
          <a:p>
            <a:pPr algn="ctr"/>
            <a:r>
              <a:rPr lang="en-US" sz="917" dirty="0">
                <a:latin typeface="Verdana" pitchFamily="34" charset="0"/>
                <a:ea typeface="Verdana" pitchFamily="34" charset="0"/>
                <a:cs typeface="Verdana" pitchFamily="34" charset="0"/>
              </a:rPr>
              <a:t>Department </a:t>
            </a:r>
            <a:r>
              <a:rPr lang="en-US" sz="917" dirty="0" smtClean="0">
                <a:latin typeface="Verdana" pitchFamily="34" charset="0"/>
                <a:ea typeface="Verdana" pitchFamily="34" charset="0"/>
                <a:cs typeface="Verdana" pitchFamily="34" charset="0"/>
              </a:rPr>
              <a:t>of Mathematics and Statistics, </a:t>
            </a:r>
            <a:r>
              <a:rPr lang="en-US" sz="917" dirty="0">
                <a:latin typeface="Verdana" pitchFamily="34" charset="0"/>
                <a:ea typeface="Verdana" pitchFamily="34" charset="0"/>
                <a:cs typeface="Verdana" pitchFamily="34" charset="0"/>
              </a:rPr>
              <a:t>Northern </a:t>
            </a:r>
            <a:r>
              <a:rPr lang="en-US" sz="917" dirty="0">
                <a:latin typeface="Verdana" pitchFamily="34" charset="0"/>
                <a:ea typeface="Verdana" pitchFamily="34" charset="0"/>
                <a:cs typeface="Verdana" pitchFamily="34" charset="0"/>
              </a:rPr>
              <a:t>Kentucky </a:t>
            </a:r>
            <a:r>
              <a:rPr lang="en-US" sz="917" dirty="0">
                <a:latin typeface="Verdana" pitchFamily="34" charset="0"/>
                <a:ea typeface="Verdana" pitchFamily="34" charset="0"/>
                <a:cs typeface="Verdana" pitchFamily="34" charset="0"/>
              </a:rPr>
              <a:t>University</a:t>
            </a:r>
          </a:p>
          <a:p>
            <a:pPr algn="ctr"/>
            <a:endParaRPr lang="en-US" sz="417" dirty="0"/>
          </a:p>
        </p:txBody>
      </p:sp>
      <p:sp>
        <p:nvSpPr>
          <p:cNvPr id="5" name="TextBox 4"/>
          <p:cNvSpPr txBox="1"/>
          <p:nvPr/>
        </p:nvSpPr>
        <p:spPr>
          <a:xfrm>
            <a:off x="-20472" y="819766"/>
            <a:ext cx="3583627" cy="1477328"/>
          </a:xfrm>
          <a:prstGeom prst="rect">
            <a:avLst/>
          </a:prstGeom>
          <a:noFill/>
        </p:spPr>
        <p:txBody>
          <a:bodyPr wrap="square" rtlCol="0">
            <a:spAutoFit/>
          </a:bodyPr>
          <a:lstStyle/>
          <a:p>
            <a:r>
              <a:rPr lang="en-US" sz="833" b="1" dirty="0" smtClean="0">
                <a:latin typeface="Verdana" pitchFamily="34" charset="0"/>
                <a:ea typeface="Verdana" pitchFamily="34" charset="0"/>
                <a:cs typeface="Verdana" pitchFamily="34" charset="0"/>
              </a:rPr>
              <a:t>Abstract</a:t>
            </a:r>
            <a:endParaRPr lang="en-US" sz="833" b="1" dirty="0">
              <a:latin typeface="Verdana" pitchFamily="34" charset="0"/>
              <a:ea typeface="Verdana" pitchFamily="34" charset="0"/>
              <a:cs typeface="Verdana" pitchFamily="34" charset="0"/>
            </a:endParaRPr>
          </a:p>
          <a:p>
            <a:endParaRPr lang="en-US" sz="167" dirty="0">
              <a:latin typeface="Verdana" pitchFamily="34" charset="0"/>
              <a:ea typeface="Verdana" pitchFamily="34" charset="0"/>
              <a:cs typeface="Verdana" pitchFamily="34" charset="0"/>
            </a:endParaRPr>
          </a:p>
          <a:p>
            <a:pPr algn="just">
              <a:lnSpc>
                <a:spcPts val="833"/>
              </a:lnSpc>
            </a:pPr>
            <a:r>
              <a:rPr lang="en-US" sz="800" dirty="0">
                <a:latin typeface="Times New Roman" panose="02020603050405020304" pitchFamily="18" charset="0"/>
                <a:cs typeface="Times New Roman" panose="02020603050405020304" pitchFamily="18" charset="0"/>
              </a:rPr>
              <a:t>This project, which seeks to analyze soccer games of Manchester City from 2018 to May 2023, has 2 aims. This research project examines different soccer games of Manchester City and seeks to answer the question if there is a relation between the formation played by Manchester City and the outcome of the game. The study also addresses if player statistics such as shots, shots on target, possession percentage, fouls, corners, and pass completion rate relates with the total goals scored by Manchester City. Utilizing a sample of 200 randomly selected games, the analysis employs statistical tests and linear modeling techniques to answer these questions. Results showed that Manchester City generally win regardless of any formation they play in and “shots on target” is the most related factor with the total goals scored for Manchester City. We can predict total goals scored by Manchester City only by using Shots on Target, Yellow Cards, and Corners.</a:t>
            </a:r>
            <a:endParaRPr lang="en-US" sz="667" dirty="0">
              <a:latin typeface="Times New Roman" panose="02020603050405020304" pitchFamily="18" charset="0"/>
              <a:ea typeface="Verdana" pitchFamily="34" charset="0"/>
              <a:cs typeface="Times New Roman" panose="02020603050405020304" pitchFamily="18" charset="0"/>
            </a:endParaRPr>
          </a:p>
        </p:txBody>
      </p:sp>
      <p:sp>
        <p:nvSpPr>
          <p:cNvPr id="6" name="TextBox 5"/>
          <p:cNvSpPr txBox="1"/>
          <p:nvPr/>
        </p:nvSpPr>
        <p:spPr>
          <a:xfrm>
            <a:off x="-16348" y="2242662"/>
            <a:ext cx="3604098" cy="958724"/>
          </a:xfrm>
          <a:prstGeom prst="rect">
            <a:avLst/>
          </a:prstGeom>
          <a:noFill/>
        </p:spPr>
        <p:txBody>
          <a:bodyPr wrap="square" rtlCol="0">
            <a:spAutoFit/>
          </a:bodyPr>
          <a:lstStyle/>
          <a:p>
            <a:r>
              <a:rPr lang="en-US" sz="830" b="1" dirty="0" smtClean="0">
                <a:latin typeface="Verdana" panose="020B0604030504040204" pitchFamily="34" charset="0"/>
                <a:ea typeface="Verdana" panose="020B0604030504040204" pitchFamily="34" charset="0"/>
                <a:cs typeface="Times New Roman" panose="02020603050405020304" pitchFamily="18" charset="0"/>
              </a:rPr>
              <a:t>Introduction</a:t>
            </a:r>
            <a:endParaRPr lang="en-US" sz="830" b="1" dirty="0">
              <a:latin typeface="Verdana" panose="020B0604030504040204" pitchFamily="34" charset="0"/>
              <a:ea typeface="Verdana" panose="020B0604030504040204" pitchFamily="34" charset="0"/>
              <a:cs typeface="Times New Roman" panose="02020603050405020304" pitchFamily="18" charset="0"/>
            </a:endParaRPr>
          </a:p>
          <a:p>
            <a:pPr algn="just"/>
            <a:r>
              <a:rPr lang="en-US" sz="800" dirty="0" smtClean="0">
                <a:latin typeface="Times New Roman" panose="02020603050405020304" pitchFamily="18" charset="0"/>
                <a:cs typeface="Times New Roman" panose="02020603050405020304" pitchFamily="18" charset="0"/>
              </a:rPr>
              <a:t>This research paper explores Manchester City's soccer games from 2018 to May 2023, analyzing factors like playing formations and player statistics to understand their impact on match outcomes. Extracted from Google's reputable soccer database, our goal is to identify the significant elements affecting Manchester City's performance and answer two key questions: the influence of playing formations on win/loss outcomes and how player statistics contribute to total goals scored.</a:t>
            </a:r>
            <a:endParaRPr lang="en-US" sz="8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0" y="3182616"/>
            <a:ext cx="3583627" cy="1605504"/>
          </a:xfrm>
          <a:prstGeom prst="rect">
            <a:avLst/>
          </a:prstGeom>
          <a:noFill/>
        </p:spPr>
        <p:txBody>
          <a:bodyPr wrap="square" rtlCol="0">
            <a:spAutoFit/>
          </a:bodyPr>
          <a:lstStyle/>
          <a:p>
            <a:r>
              <a:rPr lang="en-US" sz="833" b="1" dirty="0" smtClean="0">
                <a:latin typeface="Verdana" panose="020B0604030504040204" pitchFamily="34" charset="0"/>
                <a:ea typeface="Verdana" panose="020B0604030504040204" pitchFamily="34" charset="0"/>
                <a:cs typeface="Times New Roman" panose="02020603050405020304" pitchFamily="18" charset="0"/>
              </a:rPr>
              <a:t>Variables</a:t>
            </a:r>
          </a:p>
          <a:p>
            <a:pPr marL="171450" indent="-171450" algn="just">
              <a:buFont typeface="Arial" panose="020B0604020202020204" pitchFamily="34" charset="0"/>
              <a:buChar char="•"/>
            </a:pPr>
            <a:r>
              <a:rPr lang="en-US" sz="800" b="1" dirty="0">
                <a:latin typeface="Times New Roman" panose="02020603050405020304" pitchFamily="18" charset="0"/>
                <a:cs typeface="Times New Roman" panose="02020603050405020304" pitchFamily="18" charset="0"/>
              </a:rPr>
              <a:t>Outcome</a:t>
            </a:r>
            <a:r>
              <a:rPr lang="en-US" sz="800" b="1" dirty="0" smtClean="0">
                <a:latin typeface="Times New Roman" panose="02020603050405020304" pitchFamily="18" charset="0"/>
                <a:cs typeface="Times New Roman" panose="02020603050405020304" pitchFamily="18" charset="0"/>
              </a:rPr>
              <a:t>:</a:t>
            </a:r>
            <a:r>
              <a:rPr lang="en-US" sz="800" dirty="0" smtClean="0">
                <a:latin typeface="Times New Roman" panose="02020603050405020304" pitchFamily="18" charset="0"/>
                <a:cs typeface="Times New Roman" panose="02020603050405020304" pitchFamily="18" charset="0"/>
              </a:rPr>
              <a:t> Categorical</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Formation: </a:t>
            </a:r>
            <a:r>
              <a:rPr lang="en-US" sz="800" dirty="0" smtClean="0">
                <a:latin typeface="Times New Roman" panose="02020603050405020304" pitchFamily="18" charset="0"/>
                <a:cs typeface="Times New Roman" panose="02020603050405020304" pitchFamily="18" charset="0"/>
              </a:rPr>
              <a:t>Categorical</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Shots: </a:t>
            </a:r>
            <a:r>
              <a:rPr lang="en-US" sz="800" dirty="0" smtClean="0">
                <a:latin typeface="Times New Roman" panose="02020603050405020304" pitchFamily="18" charset="0"/>
                <a:cs typeface="Times New Roman" panose="02020603050405020304" pitchFamily="18" charset="0"/>
              </a:rPr>
              <a:t>Quantitative</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Shots on Target:</a:t>
            </a:r>
            <a:r>
              <a:rPr lang="en-US" sz="800" dirty="0" smtClean="0">
                <a:latin typeface="Times New Roman" panose="02020603050405020304" pitchFamily="18" charset="0"/>
                <a:cs typeface="Times New Roman" panose="02020603050405020304" pitchFamily="18" charset="0"/>
              </a:rPr>
              <a:t> Quantitative</a:t>
            </a:r>
            <a:endParaRPr lang="en-US" sz="800" b="1" dirty="0" smtClean="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Possession: </a:t>
            </a:r>
            <a:r>
              <a:rPr lang="en-US" sz="800" dirty="0" smtClean="0">
                <a:latin typeface="Times New Roman" panose="02020603050405020304" pitchFamily="18" charset="0"/>
                <a:cs typeface="Times New Roman" panose="02020603050405020304" pitchFamily="18" charset="0"/>
              </a:rPr>
              <a:t>Quantitative</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Passes: </a:t>
            </a:r>
            <a:r>
              <a:rPr lang="en-US" sz="800" dirty="0" smtClean="0">
                <a:latin typeface="Times New Roman" panose="02020603050405020304" pitchFamily="18" charset="0"/>
                <a:cs typeface="Times New Roman" panose="02020603050405020304" pitchFamily="18" charset="0"/>
              </a:rPr>
              <a:t>Quantitative </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Fouls: </a:t>
            </a:r>
            <a:r>
              <a:rPr lang="en-US" sz="800" dirty="0" smtClean="0">
                <a:latin typeface="Times New Roman" panose="02020603050405020304" pitchFamily="18" charset="0"/>
                <a:cs typeface="Times New Roman" panose="02020603050405020304" pitchFamily="18" charset="0"/>
              </a:rPr>
              <a:t>Quantitative</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Yellow Cards: </a:t>
            </a:r>
            <a:r>
              <a:rPr lang="en-US" sz="800" dirty="0" smtClean="0">
                <a:latin typeface="Times New Roman" panose="02020603050405020304" pitchFamily="18" charset="0"/>
                <a:cs typeface="Times New Roman" panose="02020603050405020304" pitchFamily="18" charset="0"/>
              </a:rPr>
              <a:t>Quantitative </a:t>
            </a:r>
          </a:p>
          <a:p>
            <a:pPr marL="171450" indent="-171450" algn="just">
              <a:buFont typeface="Arial" panose="020B0604020202020204" pitchFamily="34" charset="0"/>
              <a:buChar char="•"/>
            </a:pPr>
            <a:r>
              <a:rPr lang="en-US" sz="800" b="1" dirty="0" smtClean="0">
                <a:latin typeface="Times New Roman" panose="02020603050405020304" pitchFamily="18" charset="0"/>
                <a:cs typeface="Times New Roman" panose="02020603050405020304" pitchFamily="18" charset="0"/>
              </a:rPr>
              <a:t>Corners: </a:t>
            </a:r>
            <a:r>
              <a:rPr lang="en-US" sz="800" dirty="0" smtClean="0">
                <a:latin typeface="Times New Roman" panose="02020603050405020304" pitchFamily="18" charset="0"/>
                <a:cs typeface="Times New Roman" panose="02020603050405020304" pitchFamily="18" charset="0"/>
              </a:rPr>
              <a:t>Quantitative</a:t>
            </a:r>
            <a:endParaRPr lang="en-US" sz="800" b="1" dirty="0" smtClean="0">
              <a:latin typeface="Times New Roman" panose="02020603050405020304" pitchFamily="18" charset="0"/>
              <a:cs typeface="Times New Roman" panose="02020603050405020304" pitchFamily="18" charset="0"/>
            </a:endParaRPr>
          </a:p>
          <a:p>
            <a:endParaRPr lang="en-US" sz="800" b="1" dirty="0" smtClean="0">
              <a:latin typeface="Times New Roman" panose="02020603050405020304" pitchFamily="18" charset="0"/>
              <a:ea typeface="Verdana" pitchFamily="34" charset="0"/>
              <a:cs typeface="Times New Roman" panose="02020603050405020304" pitchFamily="18" charset="0"/>
            </a:endParaRPr>
          </a:p>
          <a:p>
            <a:pPr marL="171450" indent="-171450">
              <a:buFont typeface="Arial" panose="020B0604020202020204" pitchFamily="34" charset="0"/>
              <a:buChar char="•"/>
            </a:pPr>
            <a:endParaRPr lang="en-US" sz="833" b="1" dirty="0">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n-US" sz="167" dirty="0">
              <a:latin typeface="Verdana" pitchFamily="34" charset="0"/>
              <a:ea typeface="Verdana" pitchFamily="34" charset="0"/>
              <a:cs typeface="Verdana" pitchFamily="34" charset="0"/>
            </a:endParaRPr>
          </a:p>
        </p:txBody>
      </p:sp>
      <p:sp>
        <p:nvSpPr>
          <p:cNvPr id="27" name="TextBox 26"/>
          <p:cNvSpPr txBox="1"/>
          <p:nvPr/>
        </p:nvSpPr>
        <p:spPr>
          <a:xfrm>
            <a:off x="-31986" y="4518617"/>
            <a:ext cx="3583627" cy="615553"/>
          </a:xfrm>
          <a:prstGeom prst="rect">
            <a:avLst/>
          </a:prstGeom>
          <a:noFill/>
        </p:spPr>
        <p:txBody>
          <a:bodyPr wrap="square" rtlCol="0">
            <a:spAutoFit/>
          </a:bodyPr>
          <a:lstStyle/>
          <a:p>
            <a:r>
              <a:rPr lang="en-US" sz="833" b="1" dirty="0" smtClean="0">
                <a:latin typeface="Verdana" panose="020B0604030504040204" pitchFamily="34" charset="0"/>
                <a:ea typeface="Verdana" panose="020B0604030504040204" pitchFamily="34" charset="0"/>
                <a:cs typeface="Times New Roman" panose="02020603050405020304" pitchFamily="18" charset="0"/>
              </a:rPr>
              <a:t>Data Collection</a:t>
            </a: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Initially</a:t>
            </a:r>
            <a:r>
              <a:rPr lang="en-US" sz="800" dirty="0">
                <a:latin typeface="Times New Roman" panose="02020603050405020304" pitchFamily="18" charset="0"/>
                <a:cs typeface="Times New Roman" panose="02020603050405020304" pitchFamily="18" charset="0"/>
              </a:rPr>
              <a:t>, we gathered data from the Google Database of Manchester City. This data had 331 rows and 15 columns. </a:t>
            </a:r>
            <a:endParaRPr lang="en-US" sz="8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We </a:t>
            </a:r>
            <a:r>
              <a:rPr lang="en-US" sz="800" dirty="0">
                <a:latin typeface="Times New Roman" panose="02020603050405020304" pitchFamily="18" charset="0"/>
                <a:cs typeface="Times New Roman" panose="02020603050405020304" pitchFamily="18" charset="0"/>
              </a:rPr>
              <a:t>sampled 200 random rows from our initial population dataset. </a:t>
            </a:r>
            <a:endParaRPr lang="en-US" sz="833" b="1" dirty="0">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n-US" sz="167" dirty="0">
              <a:latin typeface="Verdana" pitchFamily="34" charset="0"/>
              <a:ea typeface="Verdana" pitchFamily="34" charset="0"/>
              <a:cs typeface="Verdana" pitchFamily="34" charset="0"/>
            </a:endParaRPr>
          </a:p>
        </p:txBody>
      </p:sp>
      <p:sp>
        <p:nvSpPr>
          <p:cNvPr id="28" name="TextBox 27"/>
          <p:cNvSpPr txBox="1"/>
          <p:nvPr/>
        </p:nvSpPr>
        <p:spPr>
          <a:xfrm>
            <a:off x="3766" y="5110258"/>
            <a:ext cx="3583627" cy="738664"/>
          </a:xfrm>
          <a:prstGeom prst="rect">
            <a:avLst/>
          </a:prstGeom>
          <a:noFill/>
        </p:spPr>
        <p:txBody>
          <a:bodyPr wrap="square" rtlCol="0">
            <a:spAutoFit/>
          </a:bodyPr>
          <a:lstStyle/>
          <a:p>
            <a:r>
              <a:rPr lang="en-US" sz="833" b="1" dirty="0" smtClean="0">
                <a:latin typeface="Verdana" panose="020B0604030504040204" pitchFamily="34" charset="0"/>
                <a:ea typeface="Verdana" panose="020B0604030504040204" pitchFamily="34" charset="0"/>
                <a:cs typeface="Times New Roman" panose="02020603050405020304" pitchFamily="18" charset="0"/>
              </a:rPr>
              <a:t>Data Pre-Processing</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Out of the initial 200 data rows, we chose 182 rows by excluding games where the formation used was unique to the sample </a:t>
            </a: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We </a:t>
            </a:r>
            <a:r>
              <a:rPr lang="en-US" sz="800" dirty="0">
                <a:latin typeface="Times New Roman" panose="02020603050405020304" pitchFamily="18" charset="0"/>
                <a:cs typeface="Times New Roman" panose="02020603050405020304" pitchFamily="18" charset="0"/>
              </a:rPr>
              <a:t>modified our data, categorizing "win" as "win”, "lost" and "draw" as "no win”. </a:t>
            </a:r>
          </a:p>
          <a:p>
            <a:pPr marL="171450" indent="-171450">
              <a:buFont typeface="Arial" panose="020B0604020202020204" pitchFamily="34" charset="0"/>
              <a:buChar char="•"/>
            </a:pPr>
            <a:endParaRPr lang="en-US" sz="167" dirty="0">
              <a:latin typeface="Verdana" pitchFamily="34" charset="0"/>
              <a:ea typeface="Verdana" pitchFamily="34" charset="0"/>
              <a:cs typeface="Verdana" pitchFamily="34" charset="0"/>
            </a:endParaRPr>
          </a:p>
        </p:txBody>
      </p:sp>
      <p:sp>
        <p:nvSpPr>
          <p:cNvPr id="29" name="TextBox 28"/>
          <p:cNvSpPr txBox="1"/>
          <p:nvPr/>
        </p:nvSpPr>
        <p:spPr>
          <a:xfrm>
            <a:off x="-12631" y="5780782"/>
            <a:ext cx="3583627" cy="1077218"/>
          </a:xfrm>
          <a:prstGeom prst="rect">
            <a:avLst/>
          </a:prstGeom>
          <a:noFill/>
        </p:spPr>
        <p:txBody>
          <a:bodyPr wrap="square" rtlCol="0">
            <a:spAutoFit/>
          </a:bodyPr>
          <a:lstStyle/>
          <a:p>
            <a:r>
              <a:rPr lang="en-US" sz="800" b="1" dirty="0" smtClean="0">
                <a:latin typeface="Verdana" panose="020B0604030504040204" pitchFamily="34" charset="0"/>
                <a:ea typeface="Verdana" panose="020B0604030504040204" pitchFamily="34" charset="0"/>
                <a:cs typeface="Times New Roman" panose="02020603050405020304" pitchFamily="18" charset="0"/>
              </a:rPr>
              <a:t>Research Questions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To address the first question, we utilized a Test for Independence, assessing the relationship between game outcomes and playing formations. </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For the second question, we conducted a stepwise analysis, correlating explanatory variables and iteratively building linear models while tracking adjusted R^2 values. Additionally, we explored the relationship between "Shots on Target," "Outcome," and total goals through regression, eliminating non-significant variables and predicting scores in various scenarios</a:t>
            </a:r>
            <a:r>
              <a:rPr lang="en-US" sz="800" b="1" dirty="0" smtClean="0">
                <a:latin typeface="Verdana" panose="020B0604030504040204" pitchFamily="34" charset="0"/>
                <a:ea typeface="Verdana" panose="020B0604030504040204" pitchFamily="34" charset="0"/>
                <a:cs typeface="Times New Roman" panose="02020603050405020304" pitchFamily="18" charset="0"/>
              </a:rPr>
              <a:t>.</a:t>
            </a:r>
            <a:endParaRPr lang="en-US" sz="800"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32" name="TextBox 31"/>
          <p:cNvSpPr txBox="1"/>
          <p:nvPr/>
        </p:nvSpPr>
        <p:spPr>
          <a:xfrm>
            <a:off x="4086537" y="1003472"/>
            <a:ext cx="3583627" cy="1015278"/>
          </a:xfrm>
          <a:prstGeom prst="rect">
            <a:avLst/>
          </a:prstGeom>
          <a:noFill/>
        </p:spPr>
        <p:txBody>
          <a:bodyPr wrap="square" rtlCol="0">
            <a:spAutoFit/>
          </a:bodyPr>
          <a:lstStyle/>
          <a:p>
            <a:r>
              <a:rPr lang="en-US" sz="833" b="1" dirty="0" smtClean="0">
                <a:latin typeface="Verdana" pitchFamily="34" charset="0"/>
                <a:ea typeface="Verdana" pitchFamily="34" charset="0"/>
                <a:cs typeface="Verdana" pitchFamily="34" charset="0"/>
              </a:rPr>
              <a:t>Results:</a:t>
            </a:r>
          </a:p>
          <a:p>
            <a:endParaRPr lang="en-US" sz="833" b="1" dirty="0" smtClean="0">
              <a:latin typeface="Verdana" pitchFamily="34" charset="0"/>
              <a:ea typeface="Verdana" pitchFamily="34" charset="0"/>
              <a:cs typeface="Verdana" pitchFamily="34" charset="0"/>
            </a:endParaRPr>
          </a:p>
          <a:p>
            <a:endParaRPr lang="en-US" sz="833" b="1" dirty="0" smtClean="0">
              <a:latin typeface="Verdana" pitchFamily="34" charset="0"/>
              <a:ea typeface="Verdana" pitchFamily="34" charset="0"/>
              <a:cs typeface="Verdana" pitchFamily="34" charset="0"/>
            </a:endParaRPr>
          </a:p>
          <a:p>
            <a:endParaRPr lang="en-US" sz="833" b="1" dirty="0">
              <a:latin typeface="Verdana" pitchFamily="34" charset="0"/>
              <a:ea typeface="Verdana" pitchFamily="34" charset="0"/>
              <a:cs typeface="Verdana" pitchFamily="34" charset="0"/>
            </a:endParaRPr>
          </a:p>
          <a:p>
            <a:endParaRPr lang="en-US" sz="833" b="1" dirty="0" smtClean="0">
              <a:latin typeface="Verdana" pitchFamily="34" charset="0"/>
              <a:ea typeface="Verdana" pitchFamily="34" charset="0"/>
              <a:cs typeface="Verdana" pitchFamily="34" charset="0"/>
            </a:endParaRPr>
          </a:p>
          <a:p>
            <a:endParaRPr lang="en-US" sz="833" b="1" dirty="0" smtClean="0">
              <a:latin typeface="Verdana" pitchFamily="34" charset="0"/>
              <a:ea typeface="Verdana" pitchFamily="34" charset="0"/>
              <a:cs typeface="Verdana" pitchFamily="34" charset="0"/>
            </a:endParaRPr>
          </a:p>
          <a:p>
            <a:endParaRPr lang="en-US" sz="833" b="1" dirty="0" smtClean="0">
              <a:latin typeface="Verdana" pitchFamily="34" charset="0"/>
              <a:ea typeface="Verdana" pitchFamily="34" charset="0"/>
              <a:cs typeface="Verdana" pitchFamily="34" charset="0"/>
            </a:endParaRPr>
          </a:p>
          <a:p>
            <a:endParaRPr lang="en-US" sz="167" dirty="0">
              <a:latin typeface="Verdana" pitchFamily="34" charset="0"/>
              <a:ea typeface="Verdana" pitchFamily="34" charset="0"/>
              <a:cs typeface="Verdana" pitchFamily="34" charset="0"/>
            </a:endParaRPr>
          </a:p>
        </p:txBody>
      </p:sp>
      <p:sp>
        <p:nvSpPr>
          <p:cNvPr id="18" name="Rectangle 14"/>
          <p:cNvSpPr>
            <a:spLocks noChangeArrowheads="1"/>
          </p:cNvSpPr>
          <p:nvPr/>
        </p:nvSpPr>
        <p:spPr bwMode="auto">
          <a:xfrm>
            <a:off x="4051557" y="28637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Arrow: Down 1"/>
          <p:cNvSpPr/>
          <p:nvPr/>
        </p:nvSpPr>
        <p:spPr>
          <a:xfrm>
            <a:off x="5697794" y="7400822"/>
            <a:ext cx="68263" cy="904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Rectangle 15"/>
          <p:cNvSpPr>
            <a:spLocks noChangeArrowheads="1"/>
          </p:cNvSpPr>
          <p:nvPr/>
        </p:nvSpPr>
        <p:spPr bwMode="auto">
          <a:xfrm>
            <a:off x="4051557" y="33209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6" name="Picture 35"/>
          <p:cNvPicPr>
            <a:picLocks noChangeAspect="1"/>
          </p:cNvPicPr>
          <p:nvPr/>
        </p:nvPicPr>
        <p:blipFill>
          <a:blip r:embed="rId3"/>
          <a:stretch>
            <a:fillRect/>
          </a:stretch>
        </p:blipFill>
        <p:spPr>
          <a:xfrm>
            <a:off x="4067137" y="1294628"/>
            <a:ext cx="1209754" cy="596277"/>
          </a:xfrm>
          <a:prstGeom prst="rect">
            <a:avLst/>
          </a:prstGeom>
        </p:spPr>
      </p:pic>
      <p:pic>
        <p:nvPicPr>
          <p:cNvPr id="37" name="Picture 36"/>
          <p:cNvPicPr>
            <a:picLocks noChangeAspect="1"/>
          </p:cNvPicPr>
          <p:nvPr/>
        </p:nvPicPr>
        <p:blipFill>
          <a:blip r:embed="rId4"/>
          <a:stretch>
            <a:fillRect/>
          </a:stretch>
        </p:blipFill>
        <p:spPr>
          <a:xfrm>
            <a:off x="5378966" y="1028911"/>
            <a:ext cx="1665741" cy="1252835"/>
          </a:xfrm>
          <a:prstGeom prst="rect">
            <a:avLst/>
          </a:prstGeom>
        </p:spPr>
      </p:pic>
      <p:pic>
        <p:nvPicPr>
          <p:cNvPr id="39" name="Picture 38"/>
          <p:cNvPicPr>
            <a:picLocks noChangeAspect="1"/>
          </p:cNvPicPr>
          <p:nvPr/>
        </p:nvPicPr>
        <p:blipFill>
          <a:blip r:embed="rId5"/>
          <a:stretch>
            <a:fillRect/>
          </a:stretch>
        </p:blipFill>
        <p:spPr>
          <a:xfrm>
            <a:off x="4026962" y="2227351"/>
            <a:ext cx="2914737" cy="1327936"/>
          </a:xfrm>
          <a:prstGeom prst="rect">
            <a:avLst/>
          </a:prstGeom>
        </p:spPr>
      </p:pic>
      <p:sp>
        <p:nvSpPr>
          <p:cNvPr id="48" name="TextBox 47"/>
          <p:cNvSpPr txBox="1"/>
          <p:nvPr/>
        </p:nvSpPr>
        <p:spPr>
          <a:xfrm>
            <a:off x="3734541" y="3509297"/>
            <a:ext cx="3583627" cy="1077218"/>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Looking at the numerical and graphical summaries </a:t>
            </a:r>
            <a:r>
              <a:rPr lang="en-US" sz="800" i="1" dirty="0">
                <a:latin typeface="Times New Roman" panose="02020603050405020304" pitchFamily="18" charset="0"/>
                <a:cs typeface="Times New Roman" panose="02020603050405020304" pitchFamily="18" charset="0"/>
              </a:rPr>
              <a:t>(Table 1 and Figure 1,2 and 3)</a:t>
            </a:r>
            <a:r>
              <a:rPr lang="en-US" sz="800" dirty="0">
                <a:latin typeface="Times New Roman" panose="02020603050405020304" pitchFamily="18" charset="0"/>
                <a:cs typeface="Times New Roman" panose="02020603050405020304" pitchFamily="18" charset="0"/>
              </a:rPr>
              <a:t>, we can say that the likelihood of Manchester City winning in their games is greater than the likelihood of not winning. We found that the chi-squared tests yielded p-values of </a:t>
            </a:r>
            <a:r>
              <a:rPr lang="en-US" sz="800" dirty="0" smtClean="0">
                <a:latin typeface="Times New Roman" panose="02020603050405020304" pitchFamily="18" charset="0"/>
                <a:cs typeface="Times New Roman" panose="02020603050405020304" pitchFamily="18" charset="0"/>
              </a:rPr>
              <a:t>0.5277 indicating </a:t>
            </a:r>
            <a:r>
              <a:rPr lang="en-US" sz="800" dirty="0">
                <a:latin typeface="Times New Roman" panose="02020603050405020304" pitchFamily="18" charset="0"/>
                <a:cs typeface="Times New Roman" panose="02020603050405020304" pitchFamily="18" charset="0"/>
              </a:rPr>
              <a:t>that there is no significant relationship between the outcome of the game alone and the formation played by Manchester City. </a:t>
            </a:r>
          </a:p>
          <a:p>
            <a:pPr algn="just"/>
            <a:r>
              <a:rPr lang="en-US" sz="800" dirty="0">
                <a:latin typeface="Times New Roman" panose="02020603050405020304" pitchFamily="18" charset="0"/>
                <a:cs typeface="Times New Roman" panose="02020603050405020304" pitchFamily="18" charset="0"/>
              </a:rPr>
              <a:t>At the 95% significance level, the proportion of games that Manchester City wins is estimated to be around 70.58% to 83.20% and the proportion of games that Manchester City did not win is estimated to be around 16.82% to 29.42</a:t>
            </a:r>
            <a:r>
              <a:rPr lang="en-US" sz="800" dirty="0" smtClean="0">
                <a:latin typeface="Times New Roman" panose="02020603050405020304" pitchFamily="18" charset="0"/>
                <a:cs typeface="Times New Roman" panose="02020603050405020304" pitchFamily="18" charset="0"/>
              </a:rPr>
              <a:t>%.</a:t>
            </a:r>
            <a:endParaRPr lang="en-US" sz="800" dirty="0">
              <a:latin typeface="Times New Roman" panose="02020603050405020304" pitchFamily="18" charset="0"/>
              <a:cs typeface="Times New Roman" panose="02020603050405020304" pitchFamily="18" charset="0"/>
            </a:endParaRPr>
          </a:p>
        </p:txBody>
      </p:sp>
      <p:pic>
        <p:nvPicPr>
          <p:cNvPr id="40" name="Picture 39"/>
          <p:cNvPicPr>
            <a:picLocks noChangeAspect="1"/>
          </p:cNvPicPr>
          <p:nvPr/>
        </p:nvPicPr>
        <p:blipFill>
          <a:blip r:embed="rId6"/>
          <a:stretch>
            <a:fillRect/>
          </a:stretch>
        </p:blipFill>
        <p:spPr>
          <a:xfrm>
            <a:off x="4284532" y="4610754"/>
            <a:ext cx="2832061" cy="652392"/>
          </a:xfrm>
          <a:prstGeom prst="rect">
            <a:avLst/>
          </a:prstGeom>
        </p:spPr>
      </p:pic>
      <p:pic>
        <p:nvPicPr>
          <p:cNvPr id="41" name="Picture 40"/>
          <p:cNvPicPr>
            <a:picLocks noChangeAspect="1"/>
          </p:cNvPicPr>
          <p:nvPr/>
        </p:nvPicPr>
        <p:blipFill>
          <a:blip r:embed="rId7"/>
          <a:stretch>
            <a:fillRect/>
          </a:stretch>
        </p:blipFill>
        <p:spPr>
          <a:xfrm>
            <a:off x="4748962" y="5224516"/>
            <a:ext cx="2149962" cy="1564319"/>
          </a:xfrm>
          <a:prstGeom prst="rect">
            <a:avLst/>
          </a:prstGeom>
        </p:spPr>
      </p:pic>
      <p:sp>
        <p:nvSpPr>
          <p:cNvPr id="52" name="TextBox 51"/>
          <p:cNvSpPr txBox="1"/>
          <p:nvPr/>
        </p:nvSpPr>
        <p:spPr>
          <a:xfrm>
            <a:off x="7678894" y="987647"/>
            <a:ext cx="3583627" cy="1918539"/>
          </a:xfrm>
          <a:prstGeom prst="rect">
            <a:avLst/>
          </a:prstGeom>
          <a:noFill/>
        </p:spPr>
        <p:txBody>
          <a:bodyPr wrap="square" rtlCol="0">
            <a:spAutoFit/>
          </a:bodyPr>
          <a:lstStyle/>
          <a:p>
            <a:pPr algn="just"/>
            <a:r>
              <a:rPr lang="en-US" sz="800" dirty="0">
                <a:latin typeface="Times New Roman" panose="02020603050405020304" pitchFamily="18" charset="0"/>
                <a:cs typeface="Times New Roman" panose="02020603050405020304" pitchFamily="18" charset="0"/>
              </a:rPr>
              <a:t>Looking at the graphical and numerical summaries (Table 2 and Figure 4) of:</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shots: relation is linear and positive. (Correlation: 0.3331)</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shot on target: relation is linear and positive. (Correlation: 0.6109)</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possession: relation is linear and neither positive nor negative. (Correlation: 0.0964)</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Passes: relation is linear and neither positive nor negative (Correlation: 0.1645)</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Fouls: relation is linear and neither positive nor negative (Correlation: </a:t>
            </a:r>
            <a:r>
              <a:rPr lang="en-US" sz="800" dirty="0" smtClean="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-0.0557)</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yellow cards: relation is linear and neither positive nor negative. (Correlation: -0.1798)</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Total goals vs Corners: relation is linear and neither positive nor negative (Correlation</a:t>
            </a:r>
            <a:r>
              <a:rPr lang="en-US" sz="800" dirty="0" smtClean="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0.1224)</a:t>
            </a:r>
          </a:p>
          <a:p>
            <a:pPr algn="just"/>
            <a:endParaRPr lang="en-US" sz="667" dirty="0">
              <a:latin typeface="Times New Roman" panose="02020603050405020304" pitchFamily="18" charset="0"/>
              <a:ea typeface="Verdana" pitchFamily="34" charset="0"/>
              <a:cs typeface="Times New Roman" panose="02020603050405020304" pitchFamily="18" charset="0"/>
            </a:endParaRPr>
          </a:p>
        </p:txBody>
      </p:sp>
      <p:sp>
        <p:nvSpPr>
          <p:cNvPr id="53" name="TextBox 52"/>
          <p:cNvSpPr txBox="1"/>
          <p:nvPr/>
        </p:nvSpPr>
        <p:spPr>
          <a:xfrm>
            <a:off x="7722411" y="2774004"/>
            <a:ext cx="3583627" cy="584775"/>
          </a:xfrm>
          <a:prstGeom prst="rect">
            <a:avLst/>
          </a:prstGeom>
          <a:noFill/>
        </p:spPr>
        <p:txBody>
          <a:bodyPr wrap="square" rtlCol="0">
            <a:spAutoFit/>
          </a:bodyPr>
          <a:lstStyle/>
          <a:p>
            <a:r>
              <a:rPr lang="en-US" sz="800" dirty="0"/>
              <a:t>The linear model with all 7 variables (Shots, Shots on Target, Possession, Passes, Fouls, Yellow: Cards and Corners) of Manchester City had a p-value of 2.2e-16. </a:t>
            </a:r>
            <a:r>
              <a:rPr lang="en-US" sz="800" dirty="0" smtClean="0"/>
              <a:t>This signifies that </a:t>
            </a:r>
            <a:r>
              <a:rPr lang="en-US" sz="800" dirty="0"/>
              <a:t>there is a relation between the explanatory variables</a:t>
            </a:r>
            <a:r>
              <a:rPr lang="en-US" sz="800" dirty="0" smtClean="0"/>
              <a:t>. The final model after backward elimination can be represented by the equation below:</a:t>
            </a:r>
            <a:endParaRPr lang="en-US" sz="667" dirty="0">
              <a:latin typeface="Times New Roman" panose="02020603050405020304" pitchFamily="18" charset="0"/>
              <a:ea typeface="Verdana" pitchFamily="34" charset="0"/>
              <a:cs typeface="Times New Roman" panose="02020603050405020304" pitchFamily="18" charset="0"/>
            </a:endParaRPr>
          </a:p>
        </p:txBody>
      </p:sp>
      <p:pic>
        <p:nvPicPr>
          <p:cNvPr id="43" name="Picture 42"/>
          <p:cNvPicPr>
            <a:picLocks noChangeAspect="1"/>
          </p:cNvPicPr>
          <p:nvPr/>
        </p:nvPicPr>
        <p:blipFill>
          <a:blip r:embed="rId8"/>
          <a:stretch>
            <a:fillRect/>
          </a:stretch>
        </p:blipFill>
        <p:spPr>
          <a:xfrm>
            <a:off x="7881470" y="3410690"/>
            <a:ext cx="3471984" cy="266062"/>
          </a:xfrm>
          <a:prstGeom prst="rect">
            <a:avLst/>
          </a:prstGeom>
        </p:spPr>
      </p:pic>
      <p:sp>
        <p:nvSpPr>
          <p:cNvPr id="55" name="TextBox 54"/>
          <p:cNvSpPr txBox="1"/>
          <p:nvPr/>
        </p:nvSpPr>
        <p:spPr>
          <a:xfrm>
            <a:off x="8085172" y="3735708"/>
            <a:ext cx="3583627" cy="461665"/>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For the final model, 46.99% of the variation in total goal scored by Manchester City can be explained by Shots on Target, Yellow Cards and Corners received by Manchester City.</a:t>
            </a:r>
            <a:endParaRPr lang="en-US" sz="667" dirty="0">
              <a:latin typeface="Times New Roman" panose="02020603050405020304" pitchFamily="18" charset="0"/>
              <a:ea typeface="Verdana" pitchFamily="34" charset="0"/>
              <a:cs typeface="Times New Roman" panose="02020603050405020304" pitchFamily="18" charset="0"/>
            </a:endParaRPr>
          </a:p>
        </p:txBody>
      </p:sp>
      <p:sp>
        <p:nvSpPr>
          <p:cNvPr id="56" name="TextBox 55"/>
          <p:cNvSpPr txBox="1"/>
          <p:nvPr/>
        </p:nvSpPr>
        <p:spPr>
          <a:xfrm>
            <a:off x="7881470" y="5339579"/>
            <a:ext cx="1903371" cy="589392"/>
          </a:xfrm>
          <a:prstGeom prst="rect">
            <a:avLst/>
          </a:prstGeom>
          <a:noFill/>
        </p:spPr>
        <p:txBody>
          <a:bodyPr wrap="square" rtlCol="0">
            <a:spAutoFit/>
          </a:bodyPr>
          <a:lstStyle/>
          <a:p>
            <a:r>
              <a:rPr lang="en-US" sz="830" b="1" dirty="0" smtClean="0">
                <a:latin typeface="Verdana" panose="020B0604030504040204" pitchFamily="34" charset="0"/>
                <a:ea typeface="Verdana" panose="020B0604030504040204" pitchFamily="34" charset="0"/>
                <a:cs typeface="Times New Roman" panose="02020603050405020304" pitchFamily="18" charset="0"/>
              </a:rPr>
              <a:t>Discussions/Conclusions: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Strategic Adjustments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Key Performance Indicators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Continuous Monitoring</a:t>
            </a:r>
            <a:endParaRPr lang="en-US" sz="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7" name="TextBox 56"/>
          <p:cNvSpPr txBox="1"/>
          <p:nvPr/>
        </p:nvSpPr>
        <p:spPr>
          <a:xfrm>
            <a:off x="10021665" y="5339579"/>
            <a:ext cx="1647134" cy="835613"/>
          </a:xfrm>
          <a:prstGeom prst="rect">
            <a:avLst/>
          </a:prstGeom>
          <a:noFill/>
        </p:spPr>
        <p:txBody>
          <a:bodyPr wrap="square" rtlCol="0">
            <a:spAutoFit/>
          </a:bodyPr>
          <a:lstStyle/>
          <a:p>
            <a:r>
              <a:rPr lang="en-US" sz="830" b="1" dirty="0" smtClean="0">
                <a:latin typeface="Verdana" panose="020B0604030504040204" pitchFamily="34" charset="0"/>
                <a:ea typeface="Verdana" panose="020B0604030504040204" pitchFamily="34" charset="0"/>
                <a:cs typeface="Times New Roman" panose="02020603050405020304" pitchFamily="18" charset="0"/>
              </a:rPr>
              <a:t>Limitations: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Data Quality</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Additional Variables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Machine Learning Approaches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Qualitative Analysis</a:t>
            </a:r>
          </a:p>
          <a:p>
            <a:pPr marL="171450" indent="-171450">
              <a:buFont typeface="Arial" panose="020B0604020202020204" pitchFamily="34" charset="0"/>
              <a:buChar char="•"/>
            </a:pPr>
            <a:r>
              <a:rPr lang="en-US" sz="800" dirty="0" smtClean="0">
                <a:latin typeface="Times New Roman" panose="02020603050405020304" pitchFamily="18" charset="0"/>
                <a:ea typeface="Verdana" panose="020B0604030504040204" pitchFamily="34" charset="0"/>
                <a:cs typeface="Times New Roman" panose="02020603050405020304" pitchFamily="18" charset="0"/>
              </a:rPr>
              <a:t>External Validity</a:t>
            </a:r>
            <a:endParaRPr lang="en-US" sz="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8" name="TextBox 57"/>
          <p:cNvSpPr txBox="1"/>
          <p:nvPr/>
        </p:nvSpPr>
        <p:spPr>
          <a:xfrm>
            <a:off x="7837814" y="6226090"/>
            <a:ext cx="3515639" cy="343171"/>
          </a:xfrm>
          <a:prstGeom prst="rect">
            <a:avLst/>
          </a:prstGeom>
          <a:noFill/>
        </p:spPr>
        <p:txBody>
          <a:bodyPr wrap="square" rtlCol="0">
            <a:spAutoFit/>
          </a:bodyPr>
          <a:lstStyle/>
          <a:p>
            <a:r>
              <a:rPr lang="en-US" sz="830" b="1" dirty="0" smtClean="0">
                <a:latin typeface="Verdana" panose="020B0604030504040204" pitchFamily="34" charset="0"/>
                <a:ea typeface="Verdana" panose="020B0604030504040204" pitchFamily="34" charset="0"/>
                <a:cs typeface="Times New Roman" panose="02020603050405020304" pitchFamily="18" charset="0"/>
              </a:rPr>
              <a:t>Acknowledgement:</a:t>
            </a:r>
          </a:p>
          <a:p>
            <a:r>
              <a:rPr lang="en-US" sz="800" dirty="0" smtClean="0">
                <a:latin typeface="Times New Roman" panose="02020603050405020304" pitchFamily="18" charset="0"/>
                <a:ea typeface="Verdana" panose="020B0604030504040204" pitchFamily="34" charset="0"/>
                <a:cs typeface="Times New Roman" panose="02020603050405020304" pitchFamily="18" charset="0"/>
              </a:rPr>
              <a:t>We would like to thank Prof. Jacqueline Herman for guiding us in this project.</a:t>
            </a:r>
            <a:endParaRPr lang="en-US" sz="8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4" name="Picture 43"/>
          <p:cNvPicPr>
            <a:picLocks noChangeAspect="1"/>
          </p:cNvPicPr>
          <p:nvPr/>
        </p:nvPicPr>
        <p:blipFill>
          <a:blip r:embed="rId9"/>
          <a:stretch>
            <a:fillRect/>
          </a:stretch>
        </p:blipFill>
        <p:spPr>
          <a:xfrm>
            <a:off x="8389026" y="4293909"/>
            <a:ext cx="2873495" cy="352885"/>
          </a:xfrm>
          <a:prstGeom prst="rect">
            <a:avLst/>
          </a:prstGeom>
        </p:spPr>
      </p:pic>
      <p:sp>
        <p:nvSpPr>
          <p:cNvPr id="60" name="TextBox 59"/>
          <p:cNvSpPr txBox="1"/>
          <p:nvPr/>
        </p:nvSpPr>
        <p:spPr>
          <a:xfrm>
            <a:off x="7837814" y="4778541"/>
            <a:ext cx="3975644" cy="33855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In a game where Manchester City had 5 shots on target, 1 yellow card and 2 </a:t>
            </a:r>
            <a:r>
              <a:rPr lang="en-US" sz="800" dirty="0" smtClean="0">
                <a:latin typeface="Times New Roman" panose="02020603050405020304" pitchFamily="18" charset="0"/>
                <a:cs typeface="Times New Roman" panose="02020603050405020304" pitchFamily="18" charset="0"/>
              </a:rPr>
              <a:t>corner kicks</a:t>
            </a:r>
            <a:r>
              <a:rPr lang="en-US" sz="800" dirty="0">
                <a:latin typeface="Times New Roman" panose="02020603050405020304" pitchFamily="18" charset="0"/>
                <a:cs typeface="Times New Roman" panose="02020603050405020304" pitchFamily="18" charset="0"/>
              </a:rPr>
              <a:t>, it can be predicted that the total goal scored will be between 0 and 6. (95% confidence,</a:t>
            </a:r>
            <a:endParaRPr lang="en-US" sz="667" dirty="0">
              <a:latin typeface="Times New Roman" panose="02020603050405020304" pitchFamily="18" charset="0"/>
              <a:ea typeface="Verdana" pitchFamily="34" charset="0"/>
              <a:cs typeface="Times New Roman" panose="02020603050405020304" pitchFamily="18" charset="0"/>
            </a:endParaRPr>
          </a:p>
        </p:txBody>
      </p:sp>
    </p:spTree>
    <p:extLst>
      <p:ext uri="{BB962C8B-B14F-4D97-AF65-F5344CB8AC3E}">
        <p14:creationId xmlns:p14="http://schemas.microsoft.com/office/powerpoint/2010/main" val="2086460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917</Words>
  <Application>Microsoft Office PowerPoint</Application>
  <PresentationFormat>Widescreen</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gauur</dc:creator>
  <cp:lastModifiedBy>gauur</cp:lastModifiedBy>
  <cp:revision>5</cp:revision>
  <dcterms:created xsi:type="dcterms:W3CDTF">2023-12-08T07:00:10Z</dcterms:created>
  <dcterms:modified xsi:type="dcterms:W3CDTF">2023-12-08T07:42:28Z</dcterms:modified>
</cp:coreProperties>
</file>