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0662" autoAdjust="0"/>
    <p:restoredTop sz="94660"/>
  </p:normalViewPr>
  <p:slideViewPr>
    <p:cSldViewPr snapToGrid="0">
      <p:cViewPr varScale="1">
        <p:scale>
          <a:sx n="60" d="100"/>
          <a:sy n="60" d="100"/>
        </p:scale>
        <p:origin x="90"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6C26E1-48EB-4606-A73F-82E7172C6CF4}"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A6EB2-EC7E-40ED-BC08-729833C15C41}" type="slidenum">
              <a:rPr lang="en-US" smtClean="0"/>
              <a:t>‹#›</a:t>
            </a:fld>
            <a:endParaRPr lang="en-US"/>
          </a:p>
        </p:txBody>
      </p:sp>
    </p:spTree>
    <p:extLst>
      <p:ext uri="{BB962C8B-B14F-4D97-AF65-F5344CB8AC3E}">
        <p14:creationId xmlns:p14="http://schemas.microsoft.com/office/powerpoint/2010/main" val="3480575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6C26E1-48EB-4606-A73F-82E7172C6CF4}"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A6EB2-EC7E-40ED-BC08-729833C15C41}" type="slidenum">
              <a:rPr lang="en-US" smtClean="0"/>
              <a:t>‹#›</a:t>
            </a:fld>
            <a:endParaRPr lang="en-US"/>
          </a:p>
        </p:txBody>
      </p:sp>
    </p:spTree>
    <p:extLst>
      <p:ext uri="{BB962C8B-B14F-4D97-AF65-F5344CB8AC3E}">
        <p14:creationId xmlns:p14="http://schemas.microsoft.com/office/powerpoint/2010/main" val="243389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6C26E1-48EB-4606-A73F-82E7172C6CF4}"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A6EB2-EC7E-40ED-BC08-729833C15C4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86815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6C26E1-48EB-4606-A73F-82E7172C6CF4}"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A6EB2-EC7E-40ED-BC08-729833C15C41}" type="slidenum">
              <a:rPr lang="en-US" smtClean="0"/>
              <a:t>‹#›</a:t>
            </a:fld>
            <a:endParaRPr lang="en-US"/>
          </a:p>
        </p:txBody>
      </p:sp>
    </p:spTree>
    <p:extLst>
      <p:ext uri="{BB962C8B-B14F-4D97-AF65-F5344CB8AC3E}">
        <p14:creationId xmlns:p14="http://schemas.microsoft.com/office/powerpoint/2010/main" val="1241595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6C26E1-48EB-4606-A73F-82E7172C6CF4}"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A6EB2-EC7E-40ED-BC08-729833C15C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14854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6C26E1-48EB-4606-A73F-82E7172C6CF4}"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A6EB2-EC7E-40ED-BC08-729833C15C41}" type="slidenum">
              <a:rPr lang="en-US" smtClean="0"/>
              <a:t>‹#›</a:t>
            </a:fld>
            <a:endParaRPr lang="en-US"/>
          </a:p>
        </p:txBody>
      </p:sp>
    </p:spTree>
    <p:extLst>
      <p:ext uri="{BB962C8B-B14F-4D97-AF65-F5344CB8AC3E}">
        <p14:creationId xmlns:p14="http://schemas.microsoft.com/office/powerpoint/2010/main" val="2976715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6C26E1-48EB-4606-A73F-82E7172C6CF4}"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A6EB2-EC7E-40ED-BC08-729833C15C41}" type="slidenum">
              <a:rPr lang="en-US" smtClean="0"/>
              <a:t>‹#›</a:t>
            </a:fld>
            <a:endParaRPr lang="en-US"/>
          </a:p>
        </p:txBody>
      </p:sp>
    </p:spTree>
    <p:extLst>
      <p:ext uri="{BB962C8B-B14F-4D97-AF65-F5344CB8AC3E}">
        <p14:creationId xmlns:p14="http://schemas.microsoft.com/office/powerpoint/2010/main" val="4181271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6C26E1-48EB-4606-A73F-82E7172C6CF4}"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A6EB2-EC7E-40ED-BC08-729833C15C41}" type="slidenum">
              <a:rPr lang="en-US" smtClean="0"/>
              <a:t>‹#›</a:t>
            </a:fld>
            <a:endParaRPr lang="en-US"/>
          </a:p>
        </p:txBody>
      </p:sp>
    </p:spTree>
    <p:extLst>
      <p:ext uri="{BB962C8B-B14F-4D97-AF65-F5344CB8AC3E}">
        <p14:creationId xmlns:p14="http://schemas.microsoft.com/office/powerpoint/2010/main" val="3618550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6C26E1-48EB-4606-A73F-82E7172C6CF4}"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A6EB2-EC7E-40ED-BC08-729833C15C41}" type="slidenum">
              <a:rPr lang="en-US" smtClean="0"/>
              <a:t>‹#›</a:t>
            </a:fld>
            <a:endParaRPr lang="en-US"/>
          </a:p>
        </p:txBody>
      </p:sp>
    </p:spTree>
    <p:extLst>
      <p:ext uri="{BB962C8B-B14F-4D97-AF65-F5344CB8AC3E}">
        <p14:creationId xmlns:p14="http://schemas.microsoft.com/office/powerpoint/2010/main" val="416193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6C26E1-48EB-4606-A73F-82E7172C6CF4}"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A6EB2-EC7E-40ED-BC08-729833C15C41}" type="slidenum">
              <a:rPr lang="en-US" smtClean="0"/>
              <a:t>‹#›</a:t>
            </a:fld>
            <a:endParaRPr lang="en-US"/>
          </a:p>
        </p:txBody>
      </p:sp>
    </p:spTree>
    <p:extLst>
      <p:ext uri="{BB962C8B-B14F-4D97-AF65-F5344CB8AC3E}">
        <p14:creationId xmlns:p14="http://schemas.microsoft.com/office/powerpoint/2010/main" val="2904034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6C26E1-48EB-4606-A73F-82E7172C6CF4}"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BA6EB2-EC7E-40ED-BC08-729833C15C41}" type="slidenum">
              <a:rPr lang="en-US" smtClean="0"/>
              <a:t>‹#›</a:t>
            </a:fld>
            <a:endParaRPr lang="en-US"/>
          </a:p>
        </p:txBody>
      </p:sp>
    </p:spTree>
    <p:extLst>
      <p:ext uri="{BB962C8B-B14F-4D97-AF65-F5344CB8AC3E}">
        <p14:creationId xmlns:p14="http://schemas.microsoft.com/office/powerpoint/2010/main" val="449821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6C26E1-48EB-4606-A73F-82E7172C6CF4}" type="datetimeFigureOut">
              <a:rPr lang="en-US" smtClean="0"/>
              <a:t>4/16/2022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BA6EB2-EC7E-40ED-BC08-729833C15C41}" type="slidenum">
              <a:rPr lang="en-US" smtClean="0"/>
              <a:t>‹#›</a:t>
            </a:fld>
            <a:endParaRPr lang="en-US"/>
          </a:p>
        </p:txBody>
      </p:sp>
    </p:spTree>
    <p:extLst>
      <p:ext uri="{BB962C8B-B14F-4D97-AF65-F5344CB8AC3E}">
        <p14:creationId xmlns:p14="http://schemas.microsoft.com/office/powerpoint/2010/main" val="296707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6C26E1-48EB-4606-A73F-82E7172C6CF4}" type="datetimeFigureOut">
              <a:rPr lang="en-US" smtClean="0"/>
              <a:t>4/16/2022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BA6EB2-EC7E-40ED-BC08-729833C15C41}" type="slidenum">
              <a:rPr lang="en-US" smtClean="0"/>
              <a:t>‹#›</a:t>
            </a:fld>
            <a:endParaRPr lang="en-US"/>
          </a:p>
        </p:txBody>
      </p:sp>
    </p:spTree>
    <p:extLst>
      <p:ext uri="{BB962C8B-B14F-4D97-AF65-F5344CB8AC3E}">
        <p14:creationId xmlns:p14="http://schemas.microsoft.com/office/powerpoint/2010/main" val="2383201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6C26E1-48EB-4606-A73F-82E7172C6CF4}" type="datetimeFigureOut">
              <a:rPr lang="en-US" smtClean="0"/>
              <a:t>4/16/2022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BA6EB2-EC7E-40ED-BC08-729833C15C41}" type="slidenum">
              <a:rPr lang="en-US" smtClean="0"/>
              <a:t>‹#›</a:t>
            </a:fld>
            <a:endParaRPr lang="en-US"/>
          </a:p>
        </p:txBody>
      </p:sp>
    </p:spTree>
    <p:extLst>
      <p:ext uri="{BB962C8B-B14F-4D97-AF65-F5344CB8AC3E}">
        <p14:creationId xmlns:p14="http://schemas.microsoft.com/office/powerpoint/2010/main" val="692801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6C26E1-48EB-4606-A73F-82E7172C6CF4}"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BA6EB2-EC7E-40ED-BC08-729833C15C41}" type="slidenum">
              <a:rPr lang="en-US" smtClean="0"/>
              <a:t>‹#›</a:t>
            </a:fld>
            <a:endParaRPr lang="en-US"/>
          </a:p>
        </p:txBody>
      </p:sp>
    </p:spTree>
    <p:extLst>
      <p:ext uri="{BB962C8B-B14F-4D97-AF65-F5344CB8AC3E}">
        <p14:creationId xmlns:p14="http://schemas.microsoft.com/office/powerpoint/2010/main" val="2557369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6C26E1-48EB-4606-A73F-82E7172C6CF4}"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BA6EB2-EC7E-40ED-BC08-729833C15C41}" type="slidenum">
              <a:rPr lang="en-US" smtClean="0"/>
              <a:t>‹#›</a:t>
            </a:fld>
            <a:endParaRPr lang="en-US"/>
          </a:p>
        </p:txBody>
      </p:sp>
    </p:spTree>
    <p:extLst>
      <p:ext uri="{BB962C8B-B14F-4D97-AF65-F5344CB8AC3E}">
        <p14:creationId xmlns:p14="http://schemas.microsoft.com/office/powerpoint/2010/main" val="1421794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D6C26E1-48EB-4606-A73F-82E7172C6CF4}" type="datetimeFigureOut">
              <a:rPr lang="en-US" smtClean="0"/>
              <a:t>4/16/2022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BA6EB2-EC7E-40ED-BC08-729833C15C41}" type="slidenum">
              <a:rPr lang="en-US" smtClean="0"/>
              <a:t>‹#›</a:t>
            </a:fld>
            <a:endParaRPr lang="en-US"/>
          </a:p>
        </p:txBody>
      </p:sp>
    </p:spTree>
    <p:extLst>
      <p:ext uri="{BB962C8B-B14F-4D97-AF65-F5344CB8AC3E}">
        <p14:creationId xmlns:p14="http://schemas.microsoft.com/office/powerpoint/2010/main" val="307942403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Diabetes Prediction System</a:t>
            </a:r>
          </a:p>
        </p:txBody>
      </p:sp>
      <p:sp>
        <p:nvSpPr>
          <p:cNvPr id="3" name="Subtitle 2"/>
          <p:cNvSpPr>
            <a:spLocks noGrp="1"/>
          </p:cNvSpPr>
          <p:nvPr>
            <p:ph type="subTitle" idx="1"/>
          </p:nvPr>
        </p:nvSpPr>
        <p:spPr>
          <a:xfrm>
            <a:off x="1507067" y="4050833"/>
            <a:ext cx="8086112" cy="1096899"/>
          </a:xfrm>
        </p:spPr>
        <p:txBody>
          <a:bodyPr>
            <a:normAutofit lnSpcReduction="10000"/>
          </a:bodyPr>
          <a:lstStyle/>
          <a:p>
            <a:r>
              <a:rPr lang="en-US" dirty="0" err="1"/>
              <a:t>Gaurab</a:t>
            </a:r>
            <a:r>
              <a:rPr lang="en-US" dirty="0"/>
              <a:t> Mani </a:t>
            </a:r>
            <a:r>
              <a:rPr lang="en-US" dirty="0" err="1"/>
              <a:t>Rimal</a:t>
            </a:r>
            <a:r>
              <a:rPr lang="en-US" dirty="0"/>
              <a:t>(15929/074)</a:t>
            </a:r>
          </a:p>
          <a:p>
            <a:r>
              <a:rPr lang="en-US" dirty="0"/>
              <a:t>Aashish Pudasaini(15908/074)</a:t>
            </a:r>
          </a:p>
          <a:p>
            <a:r>
              <a:rPr lang="en-US" dirty="0"/>
              <a:t>Santosh Tamang(15945/074)</a:t>
            </a:r>
          </a:p>
        </p:txBody>
      </p:sp>
    </p:spTree>
    <p:extLst>
      <p:ext uri="{BB962C8B-B14F-4D97-AF65-F5344CB8AC3E}">
        <p14:creationId xmlns:p14="http://schemas.microsoft.com/office/powerpoint/2010/main" val="3104194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Analysis</a:t>
            </a:r>
          </a:p>
        </p:txBody>
      </p:sp>
      <p:sp>
        <p:nvSpPr>
          <p:cNvPr id="3" name="Content Placeholder 2"/>
          <p:cNvSpPr>
            <a:spLocks noGrp="1"/>
          </p:cNvSpPr>
          <p:nvPr>
            <p:ph idx="1"/>
          </p:nvPr>
        </p:nvSpPr>
        <p:spPr/>
        <p:txBody>
          <a:bodyPr/>
          <a:lstStyle/>
          <a:p>
            <a:r>
              <a:rPr lang="en-US" dirty="0"/>
              <a:t>To analyze the performance of the classification, the accuracy and AUC measures are adopted. Four cases are considered as the result of the classifier.</a:t>
            </a:r>
          </a:p>
          <a:p>
            <a:r>
              <a:rPr lang="en-US" dirty="0"/>
              <a:t>TP(True Positive): The number of examples correctly classified to the class.</a:t>
            </a:r>
          </a:p>
          <a:p>
            <a:r>
              <a:rPr lang="en-US" dirty="0"/>
              <a:t>TN(True Negative): The number of examples correctly rejected from the class.</a:t>
            </a:r>
          </a:p>
          <a:p>
            <a:r>
              <a:rPr lang="en-US" dirty="0"/>
              <a:t>FP(False Negative): The number of example incorrectly rejected from the class.</a:t>
            </a:r>
          </a:p>
          <a:p>
            <a:r>
              <a:rPr lang="en-US" dirty="0"/>
              <a:t>FP(False Positive): The number of example incorrectly classified to that class.</a:t>
            </a:r>
          </a:p>
          <a:p>
            <a:r>
              <a:rPr lang="en-US" dirty="0"/>
              <a:t>The Accuracy, sensitivity and specificity of the system is given by:</a:t>
            </a:r>
          </a:p>
          <a:p>
            <a:endParaRPr lang="en-US" dirty="0"/>
          </a:p>
        </p:txBody>
      </p:sp>
    </p:spTree>
    <p:extLst>
      <p:ext uri="{BB962C8B-B14F-4D97-AF65-F5344CB8AC3E}">
        <p14:creationId xmlns:p14="http://schemas.microsoft.com/office/powerpoint/2010/main" val="3018322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Accuracy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𝑇𝑁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𝑇𝑁</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𝐹𝑁</m:t>
                        </m:r>
                      </m:den>
                    </m:f>
                  </m:oMath>
                </a14:m>
                <a:r>
                  <a:rPr lang="en-US" dirty="0"/>
                  <a:t> = 78%</a:t>
                </a:r>
              </a:p>
              <a:p>
                <a:r>
                  <a:rPr lang="en-US" dirty="0"/>
                  <a:t>Sensitivity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𝑇𝑃</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den>
                    </m:f>
                    <m:r>
                      <a:rPr lang="en-US" b="0" i="1" smtClean="0">
                        <a:latin typeface="Cambria Math" panose="02040503050406030204" pitchFamily="18" charset="0"/>
                      </a:rPr>
                      <m:t>  </m:t>
                    </m:r>
                  </m:oMath>
                </a14:m>
                <a:r>
                  <a:rPr lang="en-US" dirty="0"/>
                  <a:t>= 80%</a:t>
                </a:r>
              </a:p>
              <a:p>
                <a:r>
                  <a:rPr lang="en-US" dirty="0"/>
                  <a:t>Specificity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𝐹𝑃</m:t>
                        </m:r>
                        <m:r>
                          <a:rPr lang="en-US" b="0" i="1" smtClean="0">
                            <a:latin typeface="Cambria Math" panose="02040503050406030204" pitchFamily="18" charset="0"/>
                          </a:rPr>
                          <m:t> </m:t>
                        </m:r>
                      </m:num>
                      <m:den>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𝑇𝑁</m:t>
                        </m:r>
                      </m:den>
                    </m:f>
                  </m:oMath>
                </a14:m>
                <a:r>
                  <a:rPr lang="en-US" dirty="0"/>
                  <a:t> = 76.5%</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a:stretch>
              </a:blipFill>
            </p:spPr>
            <p:txBody>
              <a:bodyPr/>
              <a:lstStyle/>
              <a:p>
                <a:r>
                  <a:rPr lang="en-US">
                    <a:noFill/>
                  </a:rPr>
                  <a:t> </a:t>
                </a:r>
              </a:p>
            </p:txBody>
          </p:sp>
        </mc:Fallback>
      </mc:AlternateContent>
    </p:spTree>
    <p:extLst>
      <p:ext uri="{BB962C8B-B14F-4D97-AF65-F5344CB8AC3E}">
        <p14:creationId xmlns:p14="http://schemas.microsoft.com/office/powerpoint/2010/main" val="1700227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 chat or text message&#10;&#10;Description automatically generated">
            <a:extLst>
              <a:ext uri="{FF2B5EF4-FFF2-40B4-BE49-F238E27FC236}">
                <a16:creationId xmlns:a16="http://schemas.microsoft.com/office/drawing/2014/main" id="{D66AC090-6AAD-455E-AE5C-376C50C45C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7860" y="185860"/>
            <a:ext cx="5604940" cy="4880293"/>
          </a:xfrm>
        </p:spPr>
      </p:pic>
      <p:sp>
        <p:nvSpPr>
          <p:cNvPr id="6" name="Title 1">
            <a:extLst>
              <a:ext uri="{FF2B5EF4-FFF2-40B4-BE49-F238E27FC236}">
                <a16:creationId xmlns:a16="http://schemas.microsoft.com/office/drawing/2014/main" id="{257892ED-F496-4951-8026-9D520D4316B2}"/>
              </a:ext>
            </a:extLst>
          </p:cNvPr>
          <p:cNvSpPr>
            <a:spLocks noGrp="1"/>
          </p:cNvSpPr>
          <p:nvPr>
            <p:ph type="title"/>
          </p:nvPr>
        </p:nvSpPr>
        <p:spPr>
          <a:xfrm>
            <a:off x="705394" y="5303520"/>
            <a:ext cx="8568608" cy="715554"/>
          </a:xfrm>
        </p:spPr>
        <p:txBody>
          <a:bodyPr>
            <a:normAutofit/>
          </a:bodyPr>
          <a:lstStyle/>
          <a:p>
            <a:pPr algn="ctr"/>
            <a:r>
              <a:rPr lang="en-US" sz="2400" dirty="0"/>
              <a:t>Register</a:t>
            </a:r>
          </a:p>
        </p:txBody>
      </p:sp>
    </p:spTree>
    <p:extLst>
      <p:ext uri="{BB962C8B-B14F-4D97-AF65-F5344CB8AC3E}">
        <p14:creationId xmlns:p14="http://schemas.microsoft.com/office/powerpoint/2010/main" val="1145010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a16="http://schemas.microsoft.com/office/drawing/2014/main" id="{F08B11E7-2C36-4993-822C-503606DBD9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0078" y="401281"/>
            <a:ext cx="8263924" cy="4718254"/>
          </a:xfrm>
        </p:spPr>
      </p:pic>
      <p:sp>
        <p:nvSpPr>
          <p:cNvPr id="6" name="Title 1">
            <a:extLst>
              <a:ext uri="{FF2B5EF4-FFF2-40B4-BE49-F238E27FC236}">
                <a16:creationId xmlns:a16="http://schemas.microsoft.com/office/drawing/2014/main" id="{245C5ADF-1255-4C93-B877-663F507BF3DB}"/>
              </a:ext>
            </a:extLst>
          </p:cNvPr>
          <p:cNvSpPr>
            <a:spLocks noGrp="1"/>
          </p:cNvSpPr>
          <p:nvPr>
            <p:ph type="title"/>
          </p:nvPr>
        </p:nvSpPr>
        <p:spPr>
          <a:xfrm>
            <a:off x="705394" y="5303520"/>
            <a:ext cx="8568608" cy="715554"/>
          </a:xfrm>
        </p:spPr>
        <p:txBody>
          <a:bodyPr>
            <a:normAutofit/>
          </a:bodyPr>
          <a:lstStyle/>
          <a:p>
            <a:pPr algn="ctr"/>
            <a:r>
              <a:rPr lang="en-US" sz="2400" dirty="0"/>
              <a:t>Login</a:t>
            </a:r>
          </a:p>
        </p:txBody>
      </p:sp>
    </p:spTree>
    <p:extLst>
      <p:ext uri="{BB962C8B-B14F-4D97-AF65-F5344CB8AC3E}">
        <p14:creationId xmlns:p14="http://schemas.microsoft.com/office/powerpoint/2010/main" val="2278809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DB412-FF38-4C1C-82E0-72BEEBD8CD15}"/>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C72547F7-FF29-4E0F-AAB0-F197AF270C83}"/>
              </a:ext>
            </a:extLst>
          </p:cNvPr>
          <p:cNvSpPr>
            <a:spLocks noGrp="1"/>
          </p:cNvSpPr>
          <p:nvPr>
            <p:ph type="subTitle" idx="1"/>
          </p:nvPr>
        </p:nvSpPr>
        <p:spPr/>
        <p:txBody>
          <a:bodyPr/>
          <a:lstStyle/>
          <a:p>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C911F336-216E-4E87-A453-33DA49CDB6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333" y="164297"/>
            <a:ext cx="8451669" cy="4983435"/>
          </a:xfrm>
          <a:prstGeom prst="rect">
            <a:avLst/>
          </a:prstGeom>
        </p:spPr>
      </p:pic>
      <p:sp>
        <p:nvSpPr>
          <p:cNvPr id="6" name="Title 1">
            <a:extLst>
              <a:ext uri="{FF2B5EF4-FFF2-40B4-BE49-F238E27FC236}">
                <a16:creationId xmlns:a16="http://schemas.microsoft.com/office/drawing/2014/main" id="{F7CD3448-3AD3-4855-832D-121D9A4B9AAF}"/>
              </a:ext>
            </a:extLst>
          </p:cNvPr>
          <p:cNvSpPr txBox="1">
            <a:spLocks/>
          </p:cNvSpPr>
          <p:nvPr/>
        </p:nvSpPr>
        <p:spPr>
          <a:xfrm>
            <a:off x="705394" y="5303520"/>
            <a:ext cx="8568608" cy="715554"/>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a:t>Home</a:t>
            </a:r>
          </a:p>
        </p:txBody>
      </p:sp>
    </p:spTree>
    <p:extLst>
      <p:ext uri="{BB962C8B-B14F-4D97-AF65-F5344CB8AC3E}">
        <p14:creationId xmlns:p14="http://schemas.microsoft.com/office/powerpoint/2010/main" val="3560600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graphical user interface&#10;&#10;Description automatically generated">
            <a:extLst>
              <a:ext uri="{FF2B5EF4-FFF2-40B4-BE49-F238E27FC236}">
                <a16:creationId xmlns:a16="http://schemas.microsoft.com/office/drawing/2014/main" id="{52C9B3F2-DBB8-447E-B10D-3D09065DF7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8483" y="150797"/>
            <a:ext cx="5316583" cy="5251287"/>
          </a:xfrm>
        </p:spPr>
      </p:pic>
      <p:sp>
        <p:nvSpPr>
          <p:cNvPr id="6" name="Title 1">
            <a:extLst>
              <a:ext uri="{FF2B5EF4-FFF2-40B4-BE49-F238E27FC236}">
                <a16:creationId xmlns:a16="http://schemas.microsoft.com/office/drawing/2014/main" id="{E315E9C5-3CEF-47FF-8D0B-686C4661DF69}"/>
              </a:ext>
            </a:extLst>
          </p:cNvPr>
          <p:cNvSpPr>
            <a:spLocks noGrp="1"/>
          </p:cNvSpPr>
          <p:nvPr>
            <p:ph type="title"/>
          </p:nvPr>
        </p:nvSpPr>
        <p:spPr>
          <a:xfrm>
            <a:off x="705394" y="5617029"/>
            <a:ext cx="8568608" cy="715554"/>
          </a:xfrm>
        </p:spPr>
        <p:txBody>
          <a:bodyPr>
            <a:normAutofit/>
          </a:bodyPr>
          <a:lstStyle/>
          <a:p>
            <a:pPr algn="ctr"/>
            <a:r>
              <a:rPr lang="en-US" sz="2400" dirty="0"/>
              <a:t>Prediction</a:t>
            </a:r>
          </a:p>
        </p:txBody>
      </p:sp>
    </p:spTree>
    <p:extLst>
      <p:ext uri="{BB962C8B-B14F-4D97-AF65-F5344CB8AC3E}">
        <p14:creationId xmlns:p14="http://schemas.microsoft.com/office/powerpoint/2010/main" val="463017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 chat or text message&#10;&#10;Description automatically generated">
            <a:extLst>
              <a:ext uri="{FF2B5EF4-FFF2-40B4-BE49-F238E27FC236}">
                <a16:creationId xmlns:a16="http://schemas.microsoft.com/office/drawing/2014/main" id="{3FAC3ACF-4F74-4D21-9DD8-DA2914012A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3133" y="238035"/>
            <a:ext cx="7145382" cy="5415008"/>
          </a:xfrm>
        </p:spPr>
      </p:pic>
      <p:sp>
        <p:nvSpPr>
          <p:cNvPr id="6" name="Title 1">
            <a:extLst>
              <a:ext uri="{FF2B5EF4-FFF2-40B4-BE49-F238E27FC236}">
                <a16:creationId xmlns:a16="http://schemas.microsoft.com/office/drawing/2014/main" id="{FA5B7F3D-683A-4F81-98E1-0A6BE48A0F73}"/>
              </a:ext>
            </a:extLst>
          </p:cNvPr>
          <p:cNvSpPr>
            <a:spLocks noGrp="1"/>
          </p:cNvSpPr>
          <p:nvPr>
            <p:ph type="title"/>
          </p:nvPr>
        </p:nvSpPr>
        <p:spPr>
          <a:xfrm>
            <a:off x="731520" y="5904411"/>
            <a:ext cx="8568608" cy="715554"/>
          </a:xfrm>
        </p:spPr>
        <p:txBody>
          <a:bodyPr>
            <a:normAutofit/>
          </a:bodyPr>
          <a:lstStyle/>
          <a:p>
            <a:pPr algn="ctr"/>
            <a:r>
              <a:rPr lang="en-US" sz="2400" dirty="0"/>
              <a:t>Output</a:t>
            </a:r>
          </a:p>
        </p:txBody>
      </p:sp>
    </p:spTree>
    <p:extLst>
      <p:ext uri="{BB962C8B-B14F-4D97-AF65-F5344CB8AC3E}">
        <p14:creationId xmlns:p14="http://schemas.microsoft.com/office/powerpoint/2010/main" val="4110300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B4F6DBFF-973D-4C0D-BC45-69C142F8D2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7028" y="427409"/>
            <a:ext cx="6311678" cy="5196101"/>
          </a:xfrm>
        </p:spPr>
      </p:pic>
      <p:sp>
        <p:nvSpPr>
          <p:cNvPr id="6" name="Title 1">
            <a:extLst>
              <a:ext uri="{FF2B5EF4-FFF2-40B4-BE49-F238E27FC236}">
                <a16:creationId xmlns:a16="http://schemas.microsoft.com/office/drawing/2014/main" id="{08382754-877C-42B9-BE89-CA3D2978C50A}"/>
              </a:ext>
            </a:extLst>
          </p:cNvPr>
          <p:cNvSpPr>
            <a:spLocks noGrp="1"/>
          </p:cNvSpPr>
          <p:nvPr>
            <p:ph type="title"/>
          </p:nvPr>
        </p:nvSpPr>
        <p:spPr>
          <a:xfrm>
            <a:off x="705394" y="5912393"/>
            <a:ext cx="8568608" cy="715554"/>
          </a:xfrm>
        </p:spPr>
        <p:txBody>
          <a:bodyPr>
            <a:normAutofit/>
          </a:bodyPr>
          <a:lstStyle/>
          <a:p>
            <a:pPr algn="ctr"/>
            <a:r>
              <a:rPr lang="en-US" sz="2400" dirty="0"/>
              <a:t>Billing</a:t>
            </a:r>
          </a:p>
        </p:txBody>
      </p:sp>
    </p:spTree>
    <p:extLst>
      <p:ext uri="{BB962C8B-B14F-4D97-AF65-F5344CB8AC3E}">
        <p14:creationId xmlns:p14="http://schemas.microsoft.com/office/powerpoint/2010/main" val="4124906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The main aim of this project was to design and implement Diabetes Prediction Using Machine Learning Methods and Performance Analysis of that methods and it has been achieved successfully. The proposed approach uses classification SVM and 78% classification accuracy has been achieved. The Experimental results can be assist health care to take early prediction and make early decision to cure diabetes and save humans life.</a:t>
            </a:r>
            <a:br>
              <a:rPr lang="en-US" dirty="0"/>
            </a:br>
            <a:endParaRPr lang="en-US" dirty="0"/>
          </a:p>
        </p:txBody>
      </p:sp>
    </p:spTree>
    <p:extLst>
      <p:ext uri="{BB962C8B-B14F-4D97-AF65-F5344CB8AC3E}">
        <p14:creationId xmlns:p14="http://schemas.microsoft.com/office/powerpoint/2010/main" val="522656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lstStyle/>
          <a:p>
            <a:r>
              <a:rPr lang="en-US" dirty="0"/>
              <a:t>Diabetes mellitus is the most common disease and is ever on the rise due to increase in unhealthy lifestyle of people all over the world.</a:t>
            </a:r>
          </a:p>
          <a:p>
            <a:r>
              <a:rPr lang="en-US" dirty="0"/>
              <a:t>There is no cure to diabetes and it being chronic disease will slowly degrade vision, urinal function etcetera of the body.</a:t>
            </a:r>
          </a:p>
          <a:p>
            <a:r>
              <a:rPr lang="en-US" dirty="0"/>
              <a:t>Advancement in Data Science have given scientists an edge to look for patterns among diseases and their symptoms, effects on a very large scale.</a:t>
            </a:r>
          </a:p>
          <a:p>
            <a:r>
              <a:rPr lang="en-US" dirty="0"/>
              <a:t>In the proposed System, an efficient way of detecting diabetes through machine learning is proposed. Under machine learning we have implemented Support Vector Machine.</a:t>
            </a:r>
          </a:p>
          <a:p>
            <a:pPr marL="0" indent="0">
              <a:buNone/>
            </a:pPr>
            <a:endParaRPr lang="en-US" dirty="0"/>
          </a:p>
        </p:txBody>
      </p:sp>
    </p:spTree>
    <p:extLst>
      <p:ext uri="{BB962C8B-B14F-4D97-AF65-F5344CB8AC3E}">
        <p14:creationId xmlns:p14="http://schemas.microsoft.com/office/powerpoint/2010/main" val="1224510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dirty="0"/>
              <a:t>There is a huge gap between diabetes onset and clinical diagnosis.</a:t>
            </a:r>
          </a:p>
          <a:p>
            <a:r>
              <a:rPr lang="en-US" dirty="0"/>
              <a:t>Lack of Interactive application where user can know whether they are diabetic or not.</a:t>
            </a:r>
          </a:p>
          <a:p>
            <a:r>
              <a:rPr lang="en-US" dirty="0"/>
              <a:t>High false positives.</a:t>
            </a:r>
          </a:p>
        </p:txBody>
      </p:sp>
    </p:spTree>
    <p:extLst>
      <p:ext uri="{BB962C8B-B14F-4D97-AF65-F5344CB8AC3E}">
        <p14:creationId xmlns:p14="http://schemas.microsoft.com/office/powerpoint/2010/main" val="1859217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r>
              <a:rPr lang="en-US" dirty="0"/>
              <a:t>Improving accuracy of machine learning using SVM.</a:t>
            </a:r>
          </a:p>
          <a:p>
            <a:r>
              <a:rPr lang="en-US" dirty="0"/>
              <a:t>To provide user with an interactive system which will predict whether they are diabetic or not.</a:t>
            </a:r>
          </a:p>
          <a:p>
            <a:r>
              <a:rPr lang="en-US" dirty="0"/>
              <a:t>Reducing the time between diabetes onset and clinical diagnosis.</a:t>
            </a:r>
          </a:p>
          <a:p>
            <a:endParaRPr lang="en-US" dirty="0"/>
          </a:p>
        </p:txBody>
      </p:sp>
    </p:spTree>
    <p:extLst>
      <p:ext uri="{BB962C8B-B14F-4D97-AF65-F5344CB8AC3E}">
        <p14:creationId xmlns:p14="http://schemas.microsoft.com/office/powerpoint/2010/main" val="3559574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idx="1"/>
          </p:nvPr>
        </p:nvSpPr>
        <p:spPr/>
        <p:txBody>
          <a:bodyPr/>
          <a:lstStyle/>
          <a:p>
            <a:r>
              <a:rPr lang="en-US" dirty="0"/>
              <a:t>The proposed system study is a classification of Indian PIMA dataset for diabetes as binary classification problem.</a:t>
            </a:r>
          </a:p>
          <a:p>
            <a:r>
              <a:rPr lang="en-US" dirty="0"/>
              <a:t>The system is proposed to achieve through machine learning using Support Vector Machine algorithm.</a:t>
            </a:r>
          </a:p>
          <a:p>
            <a:endParaRPr lang="en-US" dirty="0"/>
          </a:p>
        </p:txBody>
      </p:sp>
    </p:spTree>
    <p:extLst>
      <p:ext uri="{BB962C8B-B14F-4D97-AF65-F5344CB8AC3E}">
        <p14:creationId xmlns:p14="http://schemas.microsoft.com/office/powerpoint/2010/main" val="1482572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a:t>
            </a:r>
          </a:p>
        </p:txBody>
      </p:sp>
      <p:sp>
        <p:nvSpPr>
          <p:cNvPr id="3" name="Content Placeholder 2"/>
          <p:cNvSpPr>
            <a:spLocks noGrp="1"/>
          </p:cNvSpPr>
          <p:nvPr>
            <p:ph idx="1"/>
          </p:nvPr>
        </p:nvSpPr>
        <p:spPr/>
        <p:txBody>
          <a:bodyPr/>
          <a:lstStyle/>
          <a:p>
            <a:r>
              <a:rPr lang="en-US" dirty="0"/>
              <a:t>The data consists of 768 samples. The dataset has nine attributes pregnancies, Glucose, Blood Pressure, Skin Thickness, Insulin, BMI, Diabetes Pedigree Function, Age, Outcome out of which 8 are independent variable and one is dependent variable i.e. Outcome which determines the patient has diabetes or not.</a:t>
            </a:r>
          </a:p>
        </p:txBody>
      </p:sp>
    </p:spTree>
    <p:extLst>
      <p:ext uri="{BB962C8B-B14F-4D97-AF65-F5344CB8AC3E}">
        <p14:creationId xmlns:p14="http://schemas.microsoft.com/office/powerpoint/2010/main" val="519682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3" name="Content Placeholder 2"/>
          <p:cNvSpPr>
            <a:spLocks noGrp="1"/>
          </p:cNvSpPr>
          <p:nvPr>
            <p:ph idx="1"/>
          </p:nvPr>
        </p:nvSpPr>
        <p:spPr/>
        <p:txBody>
          <a:bodyPr>
            <a:normAutofit lnSpcReduction="10000"/>
          </a:bodyPr>
          <a:lstStyle/>
          <a:p>
            <a:r>
              <a:rPr lang="en-US" dirty="0"/>
              <a:t>Missing value and other impurities highly affect the data so we have to preprocess the data for accurate and successful prediction.</a:t>
            </a:r>
          </a:p>
          <a:p>
            <a:r>
              <a:rPr lang="en-US" dirty="0"/>
              <a:t>Preprocessing is done in two steps:</a:t>
            </a:r>
          </a:p>
          <a:p>
            <a:pPr>
              <a:buAutoNum type="alphaLcPeriod"/>
            </a:pPr>
            <a:r>
              <a:rPr lang="en-US" dirty="0"/>
              <a:t>Missing Values Removal: Removing Instance that have zero as worth. Eliminating irrelevant feature we make feature subset and this process is called feature subset selection which reduces dimensionality of data and helps to work faster.</a:t>
            </a:r>
          </a:p>
          <a:p>
            <a:pPr>
              <a:buAutoNum type="alphaLcPeriod"/>
            </a:pPr>
            <a:r>
              <a:rPr lang="en-US" dirty="0"/>
              <a:t> Splitting the Data:  After cleaning the data, data is normalized in training and testing the model in 80-20% ratio. When data is splinted we train the algorithm on the training data and keep test data set aside. This training process will produce the training model based on logic and algorithms and values of the feature in training data. Basically aim of normalization is to bring all the attributes under same scale.</a:t>
            </a:r>
          </a:p>
        </p:txBody>
      </p:sp>
    </p:spTree>
    <p:extLst>
      <p:ext uri="{BB962C8B-B14F-4D97-AF65-F5344CB8AC3E}">
        <p14:creationId xmlns:p14="http://schemas.microsoft.com/office/powerpoint/2010/main" val="427454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Machine Learning- Support Vector Machine</a:t>
            </a:r>
          </a:p>
        </p:txBody>
      </p:sp>
      <p:sp>
        <p:nvSpPr>
          <p:cNvPr id="3" name="Content Placeholder 2"/>
          <p:cNvSpPr>
            <a:spLocks noGrp="1"/>
          </p:cNvSpPr>
          <p:nvPr>
            <p:ph idx="1"/>
          </p:nvPr>
        </p:nvSpPr>
        <p:spPr/>
        <p:txBody>
          <a:bodyPr/>
          <a:lstStyle/>
          <a:p>
            <a:r>
              <a:rPr lang="en-US" dirty="0"/>
              <a:t>SVM creates a hyperplane that separate two classes. It can create a hyperplane or set of hyperplane in high dimensional space. This hyper plane can be used for classification or regression also. SVM differentiates instances in specific classes and can also classify the entities which are not supported by data. Separation is done by through hyperplane performs the separation to the closest training point of any class.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026" y="4094480"/>
            <a:ext cx="3385573" cy="2252945"/>
          </a:xfrm>
          <a:prstGeom prst="rect">
            <a:avLst/>
          </a:prstGeom>
        </p:spPr>
      </p:pic>
    </p:spTree>
    <p:extLst>
      <p:ext uri="{BB962C8B-B14F-4D97-AF65-F5344CB8AC3E}">
        <p14:creationId xmlns:p14="http://schemas.microsoft.com/office/powerpoint/2010/main" val="3513915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Building</a:t>
            </a:r>
          </a:p>
        </p:txBody>
      </p:sp>
      <p:sp>
        <p:nvSpPr>
          <p:cNvPr id="3" name="Content Placeholder 2"/>
          <p:cNvSpPr>
            <a:spLocks noGrp="1"/>
          </p:cNvSpPr>
          <p:nvPr>
            <p:ph idx="1"/>
          </p:nvPr>
        </p:nvSpPr>
        <p:spPr/>
        <p:txBody>
          <a:bodyPr>
            <a:normAutofit/>
          </a:bodyPr>
          <a:lstStyle/>
          <a:p>
            <a:r>
              <a:rPr lang="en-US" dirty="0"/>
              <a:t>Step1: Import required libraries, Import diabetes dataset.</a:t>
            </a:r>
          </a:p>
          <a:p>
            <a:r>
              <a:rPr lang="en-US" dirty="0"/>
              <a:t>Step2: Pre-process data to remove missing data.</a:t>
            </a:r>
          </a:p>
          <a:p>
            <a:r>
              <a:rPr lang="en-US" dirty="0"/>
              <a:t>Step3: Perform percentage split of 80% to divide dataset as Training set and 20% to Test set.</a:t>
            </a:r>
          </a:p>
          <a:p>
            <a:r>
              <a:rPr lang="en-US" dirty="0"/>
              <a:t>Step4: Select the machine learning algorithm i.e. Support Vector Machine.</a:t>
            </a:r>
          </a:p>
          <a:p>
            <a:r>
              <a:rPr lang="en-US" dirty="0"/>
              <a:t>Step5: Build the classifier model for the mentioned machine learning algorithm based on training set.</a:t>
            </a:r>
          </a:p>
          <a:p>
            <a:r>
              <a:rPr lang="en-US" dirty="0"/>
              <a:t>Step6: Test the Classifier model for the machine learning algorithm based on test set.</a:t>
            </a:r>
          </a:p>
          <a:p>
            <a:pPr marL="0" indent="0">
              <a:buNone/>
            </a:pPr>
            <a:endParaRPr lang="en-US" dirty="0"/>
          </a:p>
        </p:txBody>
      </p:sp>
    </p:spTree>
    <p:extLst>
      <p:ext uri="{BB962C8B-B14F-4D97-AF65-F5344CB8AC3E}">
        <p14:creationId xmlns:p14="http://schemas.microsoft.com/office/powerpoint/2010/main" val="3730747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288</TotalTime>
  <Words>800</Words>
  <Application>Microsoft Office PowerPoint</Application>
  <PresentationFormat>Widescreen</PresentationFormat>
  <Paragraphs>54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Cambria Math</vt:lpstr>
      <vt:lpstr>Trebuchet MS</vt:lpstr>
      <vt:lpstr>Wingdings 3</vt:lpstr>
      <vt:lpstr>Facet</vt:lpstr>
      <vt:lpstr>Diabetes Prediction System</vt:lpstr>
      <vt:lpstr>Abstract</vt:lpstr>
      <vt:lpstr>Problem Statement</vt:lpstr>
      <vt:lpstr>Objective</vt:lpstr>
      <vt:lpstr>Proposed System</vt:lpstr>
      <vt:lpstr>Data Understanding</vt:lpstr>
      <vt:lpstr>Data Preparation</vt:lpstr>
      <vt:lpstr>Applying Machine Learning- Support Vector Machine</vt:lpstr>
      <vt:lpstr>Model Building</vt:lpstr>
      <vt:lpstr>Result Analysis</vt:lpstr>
      <vt:lpstr>PowerPoint Presentation</vt:lpstr>
      <vt:lpstr>Register</vt:lpstr>
      <vt:lpstr>Login</vt:lpstr>
      <vt:lpstr>PowerPoint Presentation</vt:lpstr>
      <vt:lpstr>Prediction</vt:lpstr>
      <vt:lpstr>Output</vt:lpstr>
      <vt:lpstr>Billing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System</dc:title>
  <dc:creator>Microsoft account</dc:creator>
  <cp:lastModifiedBy>Aashish Pudasaini</cp:lastModifiedBy>
  <cp:revision>14</cp:revision>
  <dcterms:created xsi:type="dcterms:W3CDTF">2022-03-31T15:00:01Z</dcterms:created>
  <dcterms:modified xsi:type="dcterms:W3CDTF">2022-04-16T07:27:41Z</dcterms:modified>
</cp:coreProperties>
</file>