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92" r:id="rId5"/>
    <p:sldId id="260" r:id="rId6"/>
    <p:sldId id="261" r:id="rId7"/>
    <p:sldId id="262" r:id="rId8"/>
    <p:sldId id="287" r:id="rId9"/>
    <p:sldId id="288" r:id="rId10"/>
    <p:sldId id="264" r:id="rId11"/>
    <p:sldId id="267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65" r:id="rId20"/>
    <p:sldId id="268" r:id="rId21"/>
    <p:sldId id="293" r:id="rId22"/>
    <p:sldId id="294" r:id="rId23"/>
    <p:sldId id="295" r:id="rId24"/>
    <p:sldId id="272" r:id="rId25"/>
    <p:sldId id="273" r:id="rId26"/>
    <p:sldId id="296" r:id="rId27"/>
    <p:sldId id="297" r:id="rId28"/>
    <p:sldId id="298" r:id="rId29"/>
    <p:sldId id="276" r:id="rId30"/>
    <p:sldId id="274" r:id="rId31"/>
    <p:sldId id="277" r:id="rId32"/>
    <p:sldId id="278" r:id="rId33"/>
    <p:sldId id="266" r:id="rId34"/>
    <p:sldId id="269" r:id="rId35"/>
    <p:sldId id="270" r:id="rId36"/>
    <p:sldId id="271" r:id="rId37"/>
    <p:sldId id="289" r:id="rId38"/>
    <p:sldId id="290" r:id="rId39"/>
    <p:sldId id="291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77"/>
    <p:restoredTop sz="94681"/>
  </p:normalViewPr>
  <p:slideViewPr>
    <p:cSldViewPr snapToGrid="0">
      <p:cViewPr varScale="1">
        <p:scale>
          <a:sx n="54" d="100"/>
          <a:sy n="54" d="100"/>
        </p:scale>
        <p:origin x="232" y="2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62972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0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7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658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5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7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418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80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DA49DFA-4CAD-784D-B539-0727C05CC00F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4BB3A2B-D53F-FC41-9954-C8E85B884E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85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8277-946A-783D-C3EF-5BDE28ABF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616149"/>
            <a:ext cx="8361229" cy="2270531"/>
          </a:xfrm>
        </p:spPr>
        <p:txBody>
          <a:bodyPr/>
          <a:lstStyle/>
          <a:p>
            <a:r>
              <a:rPr lang="en-US" sz="4000" b="1" dirty="0"/>
              <a:t>Performance Evaluation and Analysis of Machine Learning Algorithms in Stock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2F001-F811-1079-407F-F2E1CF470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Gaurab</a:t>
            </a:r>
            <a:r>
              <a:rPr lang="en-US" dirty="0"/>
              <a:t> Shrestha</a:t>
            </a:r>
          </a:p>
        </p:txBody>
      </p:sp>
    </p:spTree>
    <p:extLst>
      <p:ext uri="{BB962C8B-B14F-4D97-AF65-F5344CB8AC3E}">
        <p14:creationId xmlns:p14="http://schemas.microsoft.com/office/powerpoint/2010/main" val="393122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FC59-5553-E1A3-384E-2D46DCA3C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E2C1-909E-F008-3D93-82D8E640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7" y="268605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270076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E3C2E-13A2-AD93-5238-0EFB542B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2126-D4ED-16F7-1E4A-119F059A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Project System Design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559CCA-74C5-0B12-F8D1-6185FABAE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8" y="1784560"/>
            <a:ext cx="10273101" cy="39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05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C772EF-F790-96AC-981A-DBBCF6D36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58FF-5429-D49E-592D-8115D12A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275" y="2686050"/>
            <a:ext cx="3282695" cy="1485900"/>
          </a:xfrm>
        </p:spPr>
        <p:txBody>
          <a:bodyPr>
            <a:normAutofit/>
          </a:bodyPr>
          <a:lstStyle/>
          <a:p>
            <a:r>
              <a:rPr lang="en-US" b="1" dirty="0"/>
              <a:t>Project Flowchart</a:t>
            </a:r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2194FD-6BF2-4328-1A7B-5B63A6A18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63" y="62176"/>
            <a:ext cx="1977802" cy="661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1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9013-FF80-8630-2D05-6AD0386B8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A3F-98A2-ADDF-5E40-C81D8B76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16865-AC17-7BF2-6E91-21C3ADBA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Two dataset used: Google Stock Price Dataset and Nabil Bank Stock Price Dataset</a:t>
            </a:r>
          </a:p>
          <a:p>
            <a:pPr algn="just"/>
            <a:r>
              <a:rPr lang="en-US" dirty="0"/>
              <a:t>Google Stock Dataset is taken from Yahoo Finance, and Nabil Bank Dataset is scrapped from the Share Sansar website.</a:t>
            </a:r>
          </a:p>
          <a:p>
            <a:pPr algn="just"/>
            <a:r>
              <a:rPr lang="en-US" dirty="0"/>
              <a:t>Features like Open, High, Low and Volume is taken to predict Close price.</a:t>
            </a:r>
          </a:p>
        </p:txBody>
      </p:sp>
    </p:spTree>
    <p:extLst>
      <p:ext uri="{BB962C8B-B14F-4D97-AF65-F5344CB8AC3E}">
        <p14:creationId xmlns:p14="http://schemas.microsoft.com/office/powerpoint/2010/main" val="2129771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35B0D-C28B-8EA1-242A-125F3079A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B5CB1-09D4-2394-959B-AD746C24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/>
              <a:t>Dataset Overview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2FBB99B-30D5-35A8-323D-FE98C687F4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316707"/>
              </p:ext>
            </p:extLst>
          </p:nvPr>
        </p:nvGraphicFramePr>
        <p:xfrm>
          <a:off x="1101435" y="1662545"/>
          <a:ext cx="10447098" cy="4301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1037">
                  <a:extLst>
                    <a:ext uri="{9D8B030D-6E8A-4147-A177-3AD203B41FA5}">
                      <a16:colId xmlns:a16="http://schemas.microsoft.com/office/drawing/2014/main" val="1304607106"/>
                    </a:ext>
                  </a:extLst>
                </a:gridCol>
                <a:gridCol w="3323271">
                  <a:extLst>
                    <a:ext uri="{9D8B030D-6E8A-4147-A177-3AD203B41FA5}">
                      <a16:colId xmlns:a16="http://schemas.microsoft.com/office/drawing/2014/main" val="3331991658"/>
                    </a:ext>
                  </a:extLst>
                </a:gridCol>
                <a:gridCol w="1440112">
                  <a:extLst>
                    <a:ext uri="{9D8B030D-6E8A-4147-A177-3AD203B41FA5}">
                      <a16:colId xmlns:a16="http://schemas.microsoft.com/office/drawing/2014/main" val="936598206"/>
                    </a:ext>
                  </a:extLst>
                </a:gridCol>
                <a:gridCol w="1532193">
                  <a:extLst>
                    <a:ext uri="{9D8B030D-6E8A-4147-A177-3AD203B41FA5}">
                      <a16:colId xmlns:a16="http://schemas.microsoft.com/office/drawing/2014/main" val="1097741194"/>
                    </a:ext>
                  </a:extLst>
                </a:gridCol>
                <a:gridCol w="1440112">
                  <a:extLst>
                    <a:ext uri="{9D8B030D-6E8A-4147-A177-3AD203B41FA5}">
                      <a16:colId xmlns:a16="http://schemas.microsoft.com/office/drawing/2014/main" val="3852447751"/>
                    </a:ext>
                  </a:extLst>
                </a:gridCol>
                <a:gridCol w="1230373">
                  <a:extLst>
                    <a:ext uri="{9D8B030D-6E8A-4147-A177-3AD203B41FA5}">
                      <a16:colId xmlns:a16="http://schemas.microsoft.com/office/drawing/2014/main" val="843790812"/>
                    </a:ext>
                  </a:extLst>
                </a:gridCol>
              </a:tblGrid>
              <a:tr h="346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Columns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Missing Values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65049"/>
                  </a:ext>
                </a:extLst>
              </a:tr>
              <a:tr h="34649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Stock Price Dataset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Google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Nabil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Google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Nabil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extLst>
                  <a:ext uri="{0D108BD9-81ED-4DB2-BD59-A6C34878D82A}">
                    <a16:rowId xmlns:a16="http://schemas.microsoft.com/office/drawing/2014/main" val="2647553305"/>
                  </a:ext>
                </a:extLst>
              </a:tr>
              <a:tr h="3464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Date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Date on which the stock is documented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5060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3083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extLst>
                  <a:ext uri="{0D108BD9-81ED-4DB2-BD59-A6C34878D82A}">
                    <a16:rowId xmlns:a16="http://schemas.microsoft.com/office/drawing/2014/main" val="2014092219"/>
                  </a:ext>
                </a:extLst>
              </a:tr>
              <a:tr h="652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Open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Initial listed price of the stock for a trading day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5060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3083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extLst>
                  <a:ext uri="{0D108BD9-81ED-4DB2-BD59-A6C34878D82A}">
                    <a16:rowId xmlns:a16="http://schemas.microsoft.com/office/drawing/2014/main" val="2068826723"/>
                  </a:ext>
                </a:extLst>
              </a:tr>
              <a:tr h="652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High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Peak price of the stock exchanged during a particular trading day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5060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3083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extLst>
                  <a:ext uri="{0D108BD9-81ED-4DB2-BD59-A6C34878D82A}">
                    <a16:rowId xmlns:a16="http://schemas.microsoft.com/office/drawing/2014/main" val="4219514191"/>
                  </a:ext>
                </a:extLst>
              </a:tr>
              <a:tr h="652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Low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Lowest price of the stock exchanged during a specific trading day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5060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3083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extLst>
                  <a:ext uri="{0D108BD9-81ED-4DB2-BD59-A6C34878D82A}">
                    <a16:rowId xmlns:a16="http://schemas.microsoft.com/office/drawing/2014/main" val="3138082703"/>
                  </a:ext>
                </a:extLst>
              </a:tr>
              <a:tr h="652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Close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Final trading price of the stock at the conclusion of a trading session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5060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3083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extLst>
                  <a:ext uri="{0D108BD9-81ED-4DB2-BD59-A6C34878D82A}">
                    <a16:rowId xmlns:a16="http://schemas.microsoft.com/office/drawing/2014/main" val="3169979360"/>
                  </a:ext>
                </a:extLst>
              </a:tr>
              <a:tr h="652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Volume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Total volume of shares exchanged within a certain timeframe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5060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3083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1868" marR="71868" marT="0" marB="0" anchor="ctr"/>
                </a:tc>
                <a:extLst>
                  <a:ext uri="{0D108BD9-81ED-4DB2-BD59-A6C34878D82A}">
                    <a16:rowId xmlns:a16="http://schemas.microsoft.com/office/drawing/2014/main" val="314512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02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50D0F-F6DE-A504-E04C-4746ACF3C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4406-2AD8-8A96-E68D-73EB93B0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Data Splitting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3F0545-8023-2D61-D79E-AF1B4954F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9582"/>
            <a:ext cx="9601200" cy="3581400"/>
          </a:xfrm>
        </p:spPr>
        <p:txBody>
          <a:bodyPr/>
          <a:lstStyle/>
          <a:p>
            <a:r>
              <a:rPr lang="en-US" dirty="0"/>
              <a:t>Two methods are employed to split the dataset into train and test sets.</a:t>
            </a:r>
          </a:p>
          <a:p>
            <a:r>
              <a:rPr lang="en-US" dirty="0"/>
              <a:t>The first one is </a:t>
            </a:r>
            <a:r>
              <a:rPr lang="en-US" dirty="0" err="1"/>
              <a:t>train_test_split</a:t>
            </a:r>
            <a:r>
              <a:rPr lang="en-US" dirty="0"/>
              <a:t>() from </a:t>
            </a:r>
            <a:r>
              <a:rPr lang="en-US" dirty="0" err="1"/>
              <a:t>sklearn.model_selection</a:t>
            </a:r>
            <a:r>
              <a:rPr lang="en-US" dirty="0"/>
              <a:t>, but it hampers the sequential patterns of the time series data.</a:t>
            </a:r>
          </a:p>
          <a:p>
            <a:r>
              <a:rPr lang="en-US" dirty="0"/>
              <a:t>First 80% data as train set (Sequential Splitting)</a:t>
            </a:r>
          </a:p>
        </p:txBody>
      </p:sp>
    </p:spTree>
    <p:extLst>
      <p:ext uri="{BB962C8B-B14F-4D97-AF65-F5344CB8AC3E}">
        <p14:creationId xmlns:p14="http://schemas.microsoft.com/office/powerpoint/2010/main" val="104607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22C13-9CC0-E852-B6A7-942FE7BA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E527-6CB2-55EF-C62D-6B81E257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Model Building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D7DC095-E3F4-BA6E-172E-5A6662D86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26690"/>
            <a:ext cx="10016836" cy="492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5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FC021-C399-9C73-9BE7-A7AD829B6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3F23-EB95-9B91-B9B1-64D00A8A5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Hyperparameter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82B08-442C-765B-2551-F507F23B1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3581400"/>
          </a:xfrm>
        </p:spPr>
        <p:txBody>
          <a:bodyPr/>
          <a:lstStyle/>
          <a:p>
            <a:r>
              <a:rPr lang="en-US" dirty="0"/>
              <a:t>We used Grid Search method for basic machine learning algorithms and Random Search for deep learning for hyperparameter tuning.</a:t>
            </a:r>
          </a:p>
          <a:p>
            <a:r>
              <a:rPr lang="en-US" dirty="0"/>
              <a:t>For basic machine learning algorithms, regularization parameter, kernel,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are tuned.</a:t>
            </a:r>
          </a:p>
          <a:p>
            <a:r>
              <a:rPr lang="en-US" dirty="0"/>
              <a:t>For deep learning algorithms, kernel number, kernel size, dropout layer rate, dense layer rate, learning rate are tuned.</a:t>
            </a:r>
          </a:p>
        </p:txBody>
      </p:sp>
    </p:spTree>
    <p:extLst>
      <p:ext uri="{BB962C8B-B14F-4D97-AF65-F5344CB8AC3E}">
        <p14:creationId xmlns:p14="http://schemas.microsoft.com/office/powerpoint/2010/main" val="4087175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140F-5D36-750B-5562-65D8246A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8CB3-42E3-726F-F9FB-725EFE9B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Performance 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AF9C65-9D3A-F5B3-4219-FF5D27450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28800"/>
                <a:ext cx="9601200" cy="3581400"/>
              </a:xfrm>
            </p:spPr>
            <p:txBody>
              <a:bodyPr/>
              <a:lstStyle/>
              <a:p>
                <a:r>
                  <a:rPr lang="en-US" dirty="0"/>
                  <a:t>Mean Squared Error (MSE): </a:t>
                </a:r>
                <a14:m>
                  <m:oMath xmlns:m="http://schemas.openxmlformats.org/officeDocument/2006/math">
                    <m:r>
                      <a:rPr lang="en-GB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𝑴𝑺𝑬</m:t>
                    </m:r>
                    <m:r>
                      <a:rPr lang="en-GB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𝑵</m:t>
                        </m:r>
                      </m:sup>
                      <m:e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GB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 </m:t>
                    </m:r>
                    <m:acc>
                      <m:accPr>
                        <m:chr m:val="̂"/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Segoe UI Historic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GB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Segoe UI Historic" panose="020B0502040204020203" pitchFamily="34" charset="0"/>
                      </a:rPr>
                      <m:t>)</m:t>
                    </m:r>
                  </m:oMath>
                </a14:m>
                <a:r>
                  <a:rPr lang="en-GB" sz="1800" b="1" kern="1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2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r>
                  <a:rPr lang="en-US" dirty="0"/>
                  <a:t>Root Mean Squared Error (RMSE): </a:t>
                </a:r>
                <a14:m>
                  <m:oMath xmlns:m="http://schemas.openxmlformats.org/officeDocument/2006/math">
                    <m:r>
                      <a:rPr lang="en-GB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𝑹𝑴𝑺𝑬</m:t>
                    </m:r>
                    <m:r>
                      <a:rPr lang="en-GB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1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1800" b="1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acc>
                          <m:accPr>
                            <m:chr m:val="̂"/>
                            <m:ctrlP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Segoe UI Historic" panose="020B0502040204020203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1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1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1800" b="1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acc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Segoe UI Historic" panose="020B0502040204020203" pitchFamily="34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GB" sz="1800" b="1" kern="1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Mangal" panose="02040503050203030202" pitchFamily="18" charset="0"/>
                  </a:rPr>
                  <a:t>2</a:t>
                </a:r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r>
                  <a:rPr lang="en-US" dirty="0"/>
                  <a:t>Mean Absolute Error (MAE): </a:t>
                </a:r>
                <a14:m>
                  <m:oMath xmlns:m="http://schemas.openxmlformats.org/officeDocument/2006/math">
                    <m:r>
                      <a:rPr lang="en-GB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𝑴𝑨𝑬</m:t>
                    </m:r>
                    <m:r>
                      <a:rPr lang="en-GB" sz="1800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𝑵</m:t>
                        </m:r>
                      </m:sup>
                      <m:e>
                        <m:r>
                          <a:rPr lang="en-GB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GB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 </m:t>
                    </m:r>
                    <m:acc>
                      <m:accPr>
                        <m:chr m:val="̂"/>
                        <m:ctrlPr>
                          <a:rPr lang="en-US" sz="1800" b="1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GB" sz="1800" b="1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GB" sz="1800" b="1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Mangal" panose="02040503050203030202" pitchFamily="18" charset="0"/>
                </a:endParaRPr>
              </a:p>
              <a:p>
                <a:r>
                  <a:rPr lang="en-US" dirty="0"/>
                  <a:t>Computational Time (Training Time)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BAF9C65-9D3A-F5B3-4219-FF5D27450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28800"/>
                <a:ext cx="9601200" cy="3581400"/>
              </a:xfrm>
              <a:blipFill>
                <a:blip r:embed="rId2"/>
                <a:stretch>
                  <a:fillRect l="-661" t="-10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62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0360-CF09-0A14-FF33-D543317B8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D011-EF80-9702-65AF-98FF09A7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7" y="268605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RESULTS, ANALYSIS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100125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1DFF-D09A-4A1A-FADB-8E25539F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7" y="268605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28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E7E48-FD27-6FB2-66A7-5D0A17072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6EECE-67F7-9A7C-C57F-4E6602D1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15637"/>
            <a:ext cx="10905066" cy="14859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Results from Google Stock Price Dataset – Performance Metrics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C910F7DC-0F92-D032-74BB-0CCB086FA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490098"/>
              </p:ext>
            </p:extLst>
          </p:nvPr>
        </p:nvGraphicFramePr>
        <p:xfrm>
          <a:off x="1059873" y="1641765"/>
          <a:ext cx="10037618" cy="4530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0227">
                  <a:extLst>
                    <a:ext uri="{9D8B030D-6E8A-4147-A177-3AD203B41FA5}">
                      <a16:colId xmlns:a16="http://schemas.microsoft.com/office/drawing/2014/main" val="3660743267"/>
                    </a:ext>
                  </a:extLst>
                </a:gridCol>
                <a:gridCol w="1076257">
                  <a:extLst>
                    <a:ext uri="{9D8B030D-6E8A-4147-A177-3AD203B41FA5}">
                      <a16:colId xmlns:a16="http://schemas.microsoft.com/office/drawing/2014/main" val="2896323638"/>
                    </a:ext>
                  </a:extLst>
                </a:gridCol>
                <a:gridCol w="1331078">
                  <a:extLst>
                    <a:ext uri="{9D8B030D-6E8A-4147-A177-3AD203B41FA5}">
                      <a16:colId xmlns:a16="http://schemas.microsoft.com/office/drawing/2014/main" val="2041985813"/>
                    </a:ext>
                  </a:extLst>
                </a:gridCol>
                <a:gridCol w="1270947">
                  <a:extLst>
                    <a:ext uri="{9D8B030D-6E8A-4147-A177-3AD203B41FA5}">
                      <a16:colId xmlns:a16="http://schemas.microsoft.com/office/drawing/2014/main" val="953245541"/>
                    </a:ext>
                  </a:extLst>
                </a:gridCol>
                <a:gridCol w="1268598">
                  <a:extLst>
                    <a:ext uri="{9D8B030D-6E8A-4147-A177-3AD203B41FA5}">
                      <a16:colId xmlns:a16="http://schemas.microsoft.com/office/drawing/2014/main" val="4071414100"/>
                    </a:ext>
                  </a:extLst>
                </a:gridCol>
                <a:gridCol w="1270947">
                  <a:extLst>
                    <a:ext uri="{9D8B030D-6E8A-4147-A177-3AD203B41FA5}">
                      <a16:colId xmlns:a16="http://schemas.microsoft.com/office/drawing/2014/main" val="298236116"/>
                    </a:ext>
                  </a:extLst>
                </a:gridCol>
                <a:gridCol w="1100935">
                  <a:extLst>
                    <a:ext uri="{9D8B030D-6E8A-4147-A177-3AD203B41FA5}">
                      <a16:colId xmlns:a16="http://schemas.microsoft.com/office/drawing/2014/main" val="4180155891"/>
                    </a:ext>
                  </a:extLst>
                </a:gridCol>
                <a:gridCol w="1328629">
                  <a:extLst>
                    <a:ext uri="{9D8B030D-6E8A-4147-A177-3AD203B41FA5}">
                      <a16:colId xmlns:a16="http://schemas.microsoft.com/office/drawing/2014/main" val="1980751793"/>
                    </a:ext>
                  </a:extLst>
                </a:gridCol>
              </a:tblGrid>
              <a:tr h="664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Algorithm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Mean Squared Error (MSE)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Root Mean Squared Error (RMSE)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Mean Absolute Error (MAE)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Training Time (sec)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2243448655"/>
                  </a:ext>
                </a:extLst>
              </a:tr>
              <a:tr h="664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Train Test Split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First 80% Train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Train Test Split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First 80% Train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Train Test Split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First 80% Train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Train Test Split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1725401091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LR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0.168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0.653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0.410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0.808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0.218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0.626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0.023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4198833614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SVM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0.167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0.660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0.409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0.812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0.217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0.630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1.283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953090499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RF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0.415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2365.704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0.644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48.638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0.325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41.600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2.320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3608462190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XGB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0.614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2773.901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0.784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52.667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0.374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46.262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2.679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890020734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CNN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6.372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197.659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2.524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14.059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1.747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13.114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131.116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3817643648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LSTM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1.879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34.076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1.371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5.837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0.741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4.745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1934.98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1494273694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CNN-LSTM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11.416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2234.370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3.378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47.269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2.853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40.717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201.006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398178308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SARIMAX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0.846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9.485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0.920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3.079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0.768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2.689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30.902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2238337649"/>
                  </a:ext>
                </a:extLst>
              </a:tr>
              <a:tr h="35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FB-Prophet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193.277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</a:rPr>
                        <a:t>13.902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10.923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6.552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73136" marR="73136" marT="0" marB="0" anchor="ctr"/>
                </a:tc>
                <a:extLst>
                  <a:ext uri="{0D108BD9-81ED-4DB2-BD59-A6C34878D82A}">
                    <a16:rowId xmlns:a16="http://schemas.microsoft.com/office/drawing/2014/main" val="216056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700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61CD37-F13E-7E37-F098-908DE9491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8B489-6080-9AAA-FEB6-8E84D0F06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4F28D-F7A2-E8F8-B58C-07DF314C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15637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/>
              <a:t>Google Stock Price Dataset – MSE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6DA76-AE68-1E42-5CEB-C10021ADD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37" y="1237457"/>
            <a:ext cx="10006746" cy="52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50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09DD0-D7E5-4D85-F5FB-E25D27593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A51DD1-C0AD-57A9-B0ED-8815E8E2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729B-442D-3523-8283-B6C78E34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15637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/>
              <a:t>Google Stock Price Dataset – RMSE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056049-E107-EFCA-463C-BAF110BF6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11" y="1313217"/>
            <a:ext cx="9745378" cy="51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79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6888F-7619-96EA-94B1-CF0953FD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D24D26-1319-4762-083A-7637489BF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F7F9-2B85-098C-44A5-2A693F9A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15637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/>
              <a:t>Google Stock Price Dataset – MAE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B7346-7123-0880-746C-29FB5B71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97" y="1267623"/>
            <a:ext cx="9832006" cy="51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721FB-1204-837B-DD72-7C99818E3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3AAD-33AC-730F-A467-7F53EFB64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Training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778CA5-4EAF-2BC1-350A-CDBCFEBAA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34509"/>
            <a:ext cx="9968102" cy="43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80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B6ABA-7159-85FB-5DC4-DE293D17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6EE6D-550C-747E-AFD7-67ACE3CA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1692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/>
              <a:t>Results from Nabil Stock Price Dataset – Performance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6659D-CBE8-B9A1-7D8B-5F0B475A59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436300"/>
              </p:ext>
            </p:extLst>
          </p:nvPr>
        </p:nvGraphicFramePr>
        <p:xfrm>
          <a:off x="1039091" y="1600200"/>
          <a:ext cx="10099962" cy="4571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8361">
                  <a:extLst>
                    <a:ext uri="{9D8B030D-6E8A-4147-A177-3AD203B41FA5}">
                      <a16:colId xmlns:a16="http://schemas.microsoft.com/office/drawing/2014/main" val="2114771124"/>
                    </a:ext>
                  </a:extLst>
                </a:gridCol>
                <a:gridCol w="1245585">
                  <a:extLst>
                    <a:ext uri="{9D8B030D-6E8A-4147-A177-3AD203B41FA5}">
                      <a16:colId xmlns:a16="http://schemas.microsoft.com/office/drawing/2014/main" val="4239432139"/>
                    </a:ext>
                  </a:extLst>
                </a:gridCol>
                <a:gridCol w="1269210">
                  <a:extLst>
                    <a:ext uri="{9D8B030D-6E8A-4147-A177-3AD203B41FA5}">
                      <a16:colId xmlns:a16="http://schemas.microsoft.com/office/drawing/2014/main" val="2003913770"/>
                    </a:ext>
                  </a:extLst>
                </a:gridCol>
                <a:gridCol w="1254608">
                  <a:extLst>
                    <a:ext uri="{9D8B030D-6E8A-4147-A177-3AD203B41FA5}">
                      <a16:colId xmlns:a16="http://schemas.microsoft.com/office/drawing/2014/main" val="73321198"/>
                    </a:ext>
                  </a:extLst>
                </a:gridCol>
                <a:gridCol w="1278234">
                  <a:extLst>
                    <a:ext uri="{9D8B030D-6E8A-4147-A177-3AD203B41FA5}">
                      <a16:colId xmlns:a16="http://schemas.microsoft.com/office/drawing/2014/main" val="2177329766"/>
                    </a:ext>
                  </a:extLst>
                </a:gridCol>
                <a:gridCol w="1245585">
                  <a:extLst>
                    <a:ext uri="{9D8B030D-6E8A-4147-A177-3AD203B41FA5}">
                      <a16:colId xmlns:a16="http://schemas.microsoft.com/office/drawing/2014/main" val="134545960"/>
                    </a:ext>
                  </a:extLst>
                </a:gridCol>
                <a:gridCol w="1269210">
                  <a:extLst>
                    <a:ext uri="{9D8B030D-6E8A-4147-A177-3AD203B41FA5}">
                      <a16:colId xmlns:a16="http://schemas.microsoft.com/office/drawing/2014/main" val="4145137538"/>
                    </a:ext>
                  </a:extLst>
                </a:gridCol>
                <a:gridCol w="1529169">
                  <a:extLst>
                    <a:ext uri="{9D8B030D-6E8A-4147-A177-3AD203B41FA5}">
                      <a16:colId xmlns:a16="http://schemas.microsoft.com/office/drawing/2014/main" val="1892122647"/>
                    </a:ext>
                  </a:extLst>
                </a:gridCol>
              </a:tblGrid>
              <a:tr h="7197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Algorithm</a:t>
                      </a:r>
                      <a:endParaRPr lang="en-US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Mean Squared Error (MSE)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Root Mean Squared Error (RMSE)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Mean Absolute Error (MAE)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Training Time (sec)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1965283068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Train Test Split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First 80% Train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Train Test Split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First 80% Train</a:t>
                      </a:r>
                      <a:endParaRPr lang="en-US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Train Test Split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First 80% Train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Train Test Split 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1855564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LR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176.76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32.13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13.10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5.66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8.76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4.17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0.031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2996852417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SVM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179.88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290.18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13.411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17.03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8.89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12.22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1.001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2793071384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RF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254.34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10885.80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15.94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104.33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9.84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71.79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2.255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3976941724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XGB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282.95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11862.64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16.82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108.91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10.66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76.59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1.234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2589423655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CNN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2417.73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38259.15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49.17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195.59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34.01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150.12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91.938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2209016381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LSTM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1863.13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1984.71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43.16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44.55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24.66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39.87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966.430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3512988636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CNN-LSTM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7682.09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17683.82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87.64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132.95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58.81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111.23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135.355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1751258658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SARIMAX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12919.91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14843.97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113.66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121.84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99.69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104.39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93.043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2556703976"/>
                  </a:ext>
                </a:extLst>
              </a:tr>
              <a:tr h="3852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FB-Prophet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10493.07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102.43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86.13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6.603</a:t>
                      </a:r>
                      <a:endParaRPr lang="en-US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65890" marR="65890" marT="0" marB="0" anchor="ctr"/>
                </a:tc>
                <a:extLst>
                  <a:ext uri="{0D108BD9-81ED-4DB2-BD59-A6C34878D82A}">
                    <a16:rowId xmlns:a16="http://schemas.microsoft.com/office/drawing/2014/main" val="2187822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33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259A3-BC9D-E21D-9E6E-0E26CF91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E6D32A-D4EC-696F-D3B7-BD396440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96442-BE6E-17F9-8F6F-124D987E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15637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/>
              <a:t>Nabil Stock Price Dataset – MSE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E3F92F-9368-A81A-900A-2A34D7E76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0" y="1123964"/>
            <a:ext cx="10195360" cy="53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0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3D91D-A4AA-0916-1293-B539C70B3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943F39-B8A0-A609-98B7-FEC81585B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8CD4D-42AA-A723-C2E5-1E932A6F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15637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/>
              <a:t>Nabil Stock Price Dataset – RMSE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4D544-C231-BDA9-3542-5E3CAC0BF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6" y="1258777"/>
            <a:ext cx="10154653" cy="53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7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FF6A1-34E7-F78D-C62B-1AEC7F786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566F96-F75A-8F0D-7D28-A960AC653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8A4B0-E182-E9BD-5E53-356D4C6C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15637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/>
              <a:t>Nabil Stock Price Dataset – MAE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9AA9C4-5A00-D837-62B4-5A4835F10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49" y="1154485"/>
            <a:ext cx="10173702" cy="5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6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94BD-AE52-031B-E8BE-95DC021E8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279-64AF-1A7E-3066-03B00F20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Training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1CEED-D1B6-8EFC-72C9-5170E16FA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434509"/>
            <a:ext cx="9933709" cy="43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E1C-CFF8-F5C5-1044-4A0DA5B0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3A2F-DCBB-4440-F6CA-99A30A70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pPr algn="just"/>
            <a:r>
              <a:rPr lang="en-US" dirty="0"/>
              <a:t>All stock markets' total global capitalisation exceeded $111 trillion by 2023.</a:t>
            </a:r>
          </a:p>
          <a:p>
            <a:pPr algn="just"/>
            <a:r>
              <a:rPr lang="en-US" dirty="0"/>
              <a:t>With the broad financial market increase, people are interested in stocks, trading, etc.</a:t>
            </a:r>
          </a:p>
          <a:p>
            <a:pPr algn="just"/>
            <a:r>
              <a:rPr lang="en-US" dirty="0"/>
              <a:t>Stock – Capital raised by any company through the issue and subscription of shares whose value is dynamic throughout time</a:t>
            </a:r>
          </a:p>
          <a:p>
            <a:pPr algn="just"/>
            <a:r>
              <a:rPr lang="en-US" dirty="0"/>
              <a:t>Stock Market - A combined platform of several markets and exchangers where various investors sell and purchase according to the availability of stocks.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80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A6A5-1478-0194-9E44-B1DC2E98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CEDC-507C-3437-7A54-B760F375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Analysis of Result: Performance of Different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9DC4C-8353-10A0-2B84-A52115CBE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pPr algn="just"/>
            <a:r>
              <a:rPr lang="en-US" dirty="0"/>
              <a:t>Basic machine learning algorithms like LR and SVM outperformed more complex models like RF, XGB, CNN and LSTM.</a:t>
            </a:r>
          </a:p>
          <a:p>
            <a:pPr algn="just"/>
            <a:r>
              <a:rPr lang="en-US" dirty="0"/>
              <a:t>Tree based ensemble learning methods like RF and XGB are not inherently designed to handle time-series data.</a:t>
            </a:r>
          </a:p>
          <a:p>
            <a:pPr algn="just"/>
            <a:r>
              <a:rPr lang="en-US" dirty="0"/>
              <a:t>The features we used, like Open, High, Low Prices, and Volume, are linearly or quasi-linearly related to the Close price, so algorithms like LR and SVM are well suited for these types of relations, which don’t complicate the problem.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679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A4872-D487-564E-C95E-1312C509C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C48F-031A-EEA7-1AE9-26FE0647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Analysis of Result: Effect of 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8A8A-7F1B-DBD2-643C-AF8AF2DA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train_test_split</a:t>
            </a:r>
            <a:r>
              <a:rPr lang="en-US" dirty="0"/>
              <a:t>() method from </a:t>
            </a:r>
            <a:r>
              <a:rPr lang="en-US" dirty="0" err="1"/>
              <a:t>sklearn.model_selection</a:t>
            </a:r>
            <a:r>
              <a:rPr lang="en-US" dirty="0"/>
              <a:t> produced superior results compared to first 80% data as training set (sequential splitting).</a:t>
            </a:r>
          </a:p>
          <a:p>
            <a:r>
              <a:rPr lang="en-US" dirty="0"/>
              <a:t>Utilizing </a:t>
            </a:r>
            <a:r>
              <a:rPr lang="en-US" dirty="0" err="1"/>
              <a:t>train_test_split</a:t>
            </a:r>
            <a:r>
              <a:rPr lang="en-US" dirty="0"/>
              <a:t>() method allows for random allocation of data, which helps model to understand the overall pattern of dataset.</a:t>
            </a:r>
          </a:p>
          <a:p>
            <a:r>
              <a:rPr lang="en-US" dirty="0"/>
              <a:t>Sequential splitting preserves the sequential patterns of time series data but this cause models to have difficulty generalizing </a:t>
            </a:r>
            <a:r>
              <a:rPr lang="en-US" dirty="0">
                <a:effectLst/>
                <a:ea typeface="Aptos" panose="020B0004020202020204" pitchFamily="34" charset="0"/>
              </a:rPr>
              <a:t>if the test dataset includes patterns or trends that weren't present in the training set.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380-E4AE-29DF-0E92-9A4EAF4E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7FBE-AF3E-7F02-F700-396289530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Analysis of Result: Effect of Stock Price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E92A-EC92-81EA-4695-43733561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pPr algn="just"/>
            <a:r>
              <a:rPr lang="en-US" dirty="0"/>
              <a:t>Trends in stock prices have a profound effect on model building.</a:t>
            </a:r>
          </a:p>
          <a:p>
            <a:pPr algn="just"/>
            <a:r>
              <a:rPr lang="en-US" dirty="0"/>
              <a:t>Google’s stock has a steady upward trend, providing smoother and more predictable patterns for models to learn, allowing simpler algorithms to perform well.</a:t>
            </a:r>
          </a:p>
          <a:p>
            <a:pPr algn="just"/>
            <a:r>
              <a:rPr lang="en-US" dirty="0"/>
              <a:t>Erratic fluctuation in Nabil Stock data added complexity, requiring models to balance fitting to the observed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91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6E64F-B2EE-8A74-F6A3-9CC850C2F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340C-A1A7-71B5-F11E-63B232E5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7" y="268605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44746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1DD05-EF0A-F498-5904-411873A30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2DEA-EDAA-032F-B3B8-16327070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Summary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65442-C05D-26D4-C346-C3E82680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pPr algn="just"/>
            <a:r>
              <a:rPr lang="en-US" dirty="0"/>
              <a:t>Performance of different machine learning, deep learning and time series algorithms are evaluated and analyzed with respect to different performance evaluation metrics.</a:t>
            </a:r>
          </a:p>
          <a:p>
            <a:pPr algn="just"/>
            <a:r>
              <a:rPr lang="en-US" b="1" dirty="0"/>
              <a:t>Key Finding 1:</a:t>
            </a:r>
            <a:r>
              <a:rPr lang="en-US" dirty="0"/>
              <a:t> Simpler models like LR and SVM outperformed more intricate models including tree-based models like RF and </a:t>
            </a:r>
            <a:r>
              <a:rPr lang="en-US" dirty="0" err="1"/>
              <a:t>XGBoost</a:t>
            </a:r>
            <a:r>
              <a:rPr lang="en-US" dirty="0"/>
              <a:t> and deep learning models like CNN and LSTM.</a:t>
            </a:r>
          </a:p>
          <a:p>
            <a:pPr algn="just"/>
            <a:r>
              <a:rPr lang="en-US" b="1" dirty="0"/>
              <a:t>Key Finding 2: </a:t>
            </a:r>
            <a:r>
              <a:rPr lang="en-US" dirty="0"/>
              <a:t>The </a:t>
            </a:r>
            <a:r>
              <a:rPr lang="en-US" dirty="0" err="1"/>
              <a:t>train_test_split</a:t>
            </a:r>
            <a:r>
              <a:rPr lang="en-US" dirty="0"/>
              <a:t>() method produced better performance compared to first 80% data training (sequential splitting) approach.</a:t>
            </a:r>
          </a:p>
          <a:p>
            <a:pPr algn="just"/>
            <a:r>
              <a:rPr lang="en-US" b="1" dirty="0"/>
              <a:t>Key Finding 3: </a:t>
            </a:r>
            <a:r>
              <a:rPr lang="en-US" dirty="0"/>
              <a:t>To improve the prediction accuracy of the algorithms, trend of stocks, news sentiments and social media trends should be investigated.</a:t>
            </a:r>
          </a:p>
        </p:txBody>
      </p:sp>
    </p:spTree>
    <p:extLst>
      <p:ext uri="{BB962C8B-B14F-4D97-AF65-F5344CB8AC3E}">
        <p14:creationId xmlns:p14="http://schemas.microsoft.com/office/powerpoint/2010/main" val="164284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29E6A-8894-0B9E-62AB-B46EA4D03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65D7-53DB-510C-3057-2625D23C6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Research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A779-9791-CACB-2C92-5872C3DE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Market Volatility and Uncertainty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Unpredictable Events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Time Varying Patterns</a:t>
            </a:r>
          </a:p>
          <a:p>
            <a:r>
              <a:rPr lang="en-US" dirty="0"/>
              <a:t>Model Complexity and Overfitting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Overfitting Risk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Computational Cost</a:t>
            </a:r>
          </a:p>
          <a:p>
            <a:r>
              <a:rPr lang="en-US" dirty="0"/>
              <a:t>Ethical Considerations and Responsible AI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Fairness and Bias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Transparency and Interpretability</a:t>
            </a:r>
          </a:p>
          <a:p>
            <a:r>
              <a:rPr lang="en-US" dirty="0"/>
              <a:t>Real World Application and Practical Constraints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Transaction costs and Market Impact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Regulatory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230201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7707D-E0AA-BB58-F03B-D36A045FA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A40F-9535-33D9-4170-E7BEC97A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Future Research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4348E-8C22-B851-2D42-D546617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Incorporating External Factors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News Sentiment Analysis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Economic Indicators</a:t>
            </a:r>
          </a:p>
          <a:p>
            <a:r>
              <a:rPr lang="en-US" dirty="0"/>
              <a:t>Advanced Deep Learning Techniques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Attention Mechanisms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Transformer Models</a:t>
            </a:r>
          </a:p>
          <a:p>
            <a:r>
              <a:rPr lang="en-US" dirty="0"/>
              <a:t>Hybrid Models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Combining Technical and Fundamental Analysis</a:t>
            </a:r>
          </a:p>
          <a:p>
            <a:r>
              <a:rPr lang="en-US" dirty="0"/>
              <a:t>Real-time Prediction and Adaption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Online Learning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Real-time Data Streams</a:t>
            </a:r>
          </a:p>
        </p:txBody>
      </p:sp>
    </p:spTree>
    <p:extLst>
      <p:ext uri="{BB962C8B-B14F-4D97-AF65-F5344CB8AC3E}">
        <p14:creationId xmlns:p14="http://schemas.microsoft.com/office/powerpoint/2010/main" val="1786915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10E45-B768-31A7-677F-8753D971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8C9C-3FE6-9237-F0CC-018FEE2F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4669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83DA-ADAF-D38F-20D6-6AD4335A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>
            <a:normAutofit/>
          </a:bodyPr>
          <a:lstStyle/>
          <a:p>
            <a:pPr algn="just"/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Pathak, A. &amp; Pathak, S., 2020. Study of Machine Learning Algorithms for Stock Market Prediction.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International Journal of Engineering Research &amp; Technology (IJERT),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9(06), pp. 295-300.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just"/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Rizvi, D. R. &amp; Khalid, M., 2024. Performance Analysis of Stocks Using Deep Learning Models.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5th International Conference on Innovative Data Communication Technologies and Application - ICIDCA,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233(2024), pp. 753-762.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just"/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Saud, A. S. &amp; </a:t>
            </a:r>
            <a:r>
              <a:rPr lang="en-GB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Shankya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, S., 2019. Analysis of Gradient Descent Optimization Techniques with Gated Recurrent Unit for Stock Price Prediction: A Case Study on Banking Sector of Nepal Stock Exchange.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Journal of Institute of Science and Technology,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24(2), pp. 17-21.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just"/>
            <a:r>
              <a:rPr lang="en-GB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Mehtab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, S. &amp; Sen, J., 2019. A Robust Predictive Model for Stock Price Prediction Using Deep Learning and Natural Language Processing.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Proceedings of the 2019 International Conference on Business Analytics and Intelligence (ICBAI 2019),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1 December.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8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05E03-F77A-ABA4-AF2F-8BD9FFF5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A229-6091-039F-0FA9-13944BCE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7" y="268605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13326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08E32-080C-5E37-86E5-3F93D18B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C6DC-79CA-2CD6-92F7-F4CD409A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7" y="268605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9135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F0CBC-AC75-D325-80C4-A1271C234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9E61-8084-82E6-DAF5-10E99FB6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819"/>
          </a:xfrm>
        </p:spPr>
        <p:txBody>
          <a:bodyPr>
            <a:normAutofit/>
          </a:bodyPr>
          <a:lstStyle/>
          <a:p>
            <a:r>
              <a:rPr lang="en-US" sz="1800" i="1" kern="100" dirty="0">
                <a:solidFill>
                  <a:srgbClr val="0E284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Global Equity Market Cap (Sahm Investor Education, 2023)</a:t>
            </a:r>
            <a:endParaRPr lang="en-US" sz="4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8799A2-C058-BC89-6A8F-9F27699B2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58" y="1273571"/>
            <a:ext cx="7154968" cy="476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9D131-A7C0-F1EB-80EB-BD52770E3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D2F8-CE4E-BBB5-96F9-C6679063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2A42-4D8D-5969-EDC9-4B33A86EF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pPr algn="just"/>
            <a:r>
              <a:rPr lang="en-US" dirty="0"/>
              <a:t>As stock market is increasing, several methods of predicting the stock prices are being developed.</a:t>
            </a:r>
          </a:p>
          <a:p>
            <a:pPr algn="just"/>
            <a:r>
              <a:rPr lang="en-US" dirty="0"/>
              <a:t>Many researchers have developed numerous machine learning and deep learning algorithms for stock price prediction.</a:t>
            </a:r>
          </a:p>
          <a:p>
            <a:pPr algn="just"/>
            <a:r>
              <a:rPr lang="en-US" dirty="0"/>
              <a:t>With increase in these algorithms to predict the stock prices, their performance and prediction accuracy should be studied with the effect of data, characteristics of stock trends.</a:t>
            </a:r>
          </a:p>
        </p:txBody>
      </p:sp>
    </p:spTree>
    <p:extLst>
      <p:ext uri="{BB962C8B-B14F-4D97-AF65-F5344CB8AC3E}">
        <p14:creationId xmlns:p14="http://schemas.microsoft.com/office/powerpoint/2010/main" val="263555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7697-F112-4D2A-4B3F-8D33B070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FECE-41C7-0FEA-4019-7B21DF27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FB38-9CB4-8F81-6C17-5B205B65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pPr algn="just"/>
            <a:r>
              <a:rPr lang="en-US" dirty="0"/>
              <a:t>The primary objective of our dissertation is to “</a:t>
            </a:r>
            <a:r>
              <a:rPr lang="en-US" b="1" dirty="0"/>
              <a:t>Evaluate and analyze the performance of machine learning algorithms in stock price prediction”</a:t>
            </a:r>
          </a:p>
          <a:p>
            <a:pPr algn="just"/>
            <a:r>
              <a:rPr lang="en-US" dirty="0"/>
              <a:t>Some other objectives are: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dirty="0"/>
              <a:t>Evaluate the effectiveness of various machine learning techniques in predicting stock prices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dirty="0"/>
              <a:t>Identify the most effective machine learning model for stock price forecasting.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en-US" dirty="0"/>
              <a:t>Assess the impact of the stock trends, data used for training the machine learning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66159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041B4-7052-BF1C-E76C-FC3CF10E6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8B19-68A7-5ECE-8B49-103AB0CC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027" y="2686050"/>
            <a:ext cx="9601200" cy="14859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115746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210A4-DCE7-AA02-5F22-800B25C56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0148-B99F-3B56-8269-32D91FE1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819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/>
              <a:t>Basic Machine 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D2F5-212A-5A3D-4A86-C90DAB5A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Different researchers used different ML algorithms to predict stock prices. Some are: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(Pathak &amp; Pathak, 2020)</a:t>
            </a:r>
            <a:r>
              <a:rPr lang="en-US" dirty="0">
                <a:effectLst/>
              </a:rPr>
              <a:t> conducted and compared research on stock price prediction using basic machine learnings like RF, SVM, KNN, and LR.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(Kabir, et al., 2023)</a:t>
            </a:r>
            <a:r>
              <a:rPr lang="en-US" dirty="0">
                <a:effectLst/>
              </a:rPr>
              <a:t> also presented a research paper on stock price prediction using basic machine learning algorithms, such as LR, SVM, DT, and RF.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(Khanna, et al., 2022)</a:t>
            </a:r>
            <a:r>
              <a:rPr lang="en-US" dirty="0">
                <a:effectLst/>
              </a:rPr>
              <a:t> studied four prediction models: LSTM, XGBoost, SVM and RF.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3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A38A-2507-A13A-C066-2F592BE6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0503-4A4C-2A9E-94D4-5DC94BDC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87819"/>
          </a:xfrm>
        </p:spPr>
        <p:txBody>
          <a:bodyPr>
            <a:normAutofit/>
          </a:bodyPr>
          <a:lstStyle/>
          <a:p>
            <a:r>
              <a:rPr lang="en-US" sz="4000" b="1" dirty="0"/>
              <a:t>Deep Learning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E436-B8DC-2E28-E134-3D99CB84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8167"/>
            <a:ext cx="9601200" cy="4049233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Mehtab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&amp; Sen, 2019)</a:t>
            </a:r>
            <a:r>
              <a:rPr lang="en-US" dirty="0">
                <a:effectLst/>
              </a:rPr>
              <a:t> proposed a hybrid approach for predicting stock prices using ML, DL and NLP.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(Rizvi &amp; Khalid, 2024)</a:t>
            </a:r>
            <a:r>
              <a:rPr lang="en-US" dirty="0">
                <a:effectLst/>
              </a:rPr>
              <a:t> </a:t>
            </a:r>
            <a:r>
              <a:rPr lang="en-US" dirty="0"/>
              <a:t>explored stock market analysis using different deep learning algorithms like MLP, LSTM, and GRU to provide a comprehensive performance analysis of these algorithms.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(Saud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Shankya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2019)</a:t>
            </a:r>
            <a:r>
              <a:rPr lang="en-US" dirty="0">
                <a:effectLst/>
              </a:rPr>
              <a:t> examined and </a:t>
            </a:r>
            <a:r>
              <a:rPr lang="en-US" dirty="0"/>
              <a:t>compared the stock price prediction performance with GRU and its </a:t>
            </a:r>
            <a:r>
              <a:rPr lang="en-US" dirty="0" err="1"/>
              <a:t>optimisation</a:t>
            </a:r>
            <a:r>
              <a:rPr lang="en-US" dirty="0"/>
              <a:t> algorithms like ADAM, RMSProp, Momentum, etc.</a:t>
            </a:r>
          </a:p>
        </p:txBody>
      </p:sp>
    </p:spTree>
    <p:extLst>
      <p:ext uri="{BB962C8B-B14F-4D97-AF65-F5344CB8AC3E}">
        <p14:creationId xmlns:p14="http://schemas.microsoft.com/office/powerpoint/2010/main" val="23015910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1185</TotalTime>
  <Words>1709</Words>
  <Application>Microsoft Macintosh PowerPoint</Application>
  <PresentationFormat>Widescreen</PresentationFormat>
  <Paragraphs>321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Cambria Math</vt:lpstr>
      <vt:lpstr>Franklin Gothic Book</vt:lpstr>
      <vt:lpstr>Times New Roman</vt:lpstr>
      <vt:lpstr>Crop</vt:lpstr>
      <vt:lpstr>Performance Evaluation and Analysis of Machine Learning Algorithms in Stock Price Prediction</vt:lpstr>
      <vt:lpstr>INTRODUCTION</vt:lpstr>
      <vt:lpstr>Background</vt:lpstr>
      <vt:lpstr>Global Equity Market Cap (Sahm Investor Education, 2023)</vt:lpstr>
      <vt:lpstr>Problem Statement</vt:lpstr>
      <vt:lpstr>Objectives</vt:lpstr>
      <vt:lpstr>LITERATURE REVIEW</vt:lpstr>
      <vt:lpstr>Basic Machine Learning Approaches</vt:lpstr>
      <vt:lpstr>Deep Learning Approaches</vt:lpstr>
      <vt:lpstr>METHODOLOGY</vt:lpstr>
      <vt:lpstr>Project System Design Overview</vt:lpstr>
      <vt:lpstr>Project Flowchart</vt:lpstr>
      <vt:lpstr>Data Collection</vt:lpstr>
      <vt:lpstr>Dataset Overview</vt:lpstr>
      <vt:lpstr>Data Splitting Method</vt:lpstr>
      <vt:lpstr>Model Building</vt:lpstr>
      <vt:lpstr>Hyperparameter Tuning</vt:lpstr>
      <vt:lpstr>Performance Evaluation Metrics</vt:lpstr>
      <vt:lpstr>RESULTS, ANALYSIS AND DISCUSSION</vt:lpstr>
      <vt:lpstr>Results from Google Stock Price Dataset – Performance Metrics </vt:lpstr>
      <vt:lpstr>Google Stock Price Dataset – MSE </vt:lpstr>
      <vt:lpstr>Google Stock Price Dataset – RMSE </vt:lpstr>
      <vt:lpstr>Google Stock Price Dataset – MAE </vt:lpstr>
      <vt:lpstr>Training Time</vt:lpstr>
      <vt:lpstr>Results from Nabil Stock Price Dataset – Performance Metrics</vt:lpstr>
      <vt:lpstr>Nabil Stock Price Dataset – MSE </vt:lpstr>
      <vt:lpstr>Nabil Stock Price Dataset – RMSE </vt:lpstr>
      <vt:lpstr>Nabil Stock Price Dataset – MAE </vt:lpstr>
      <vt:lpstr>Training Time</vt:lpstr>
      <vt:lpstr>Analysis of Result: Performance of Different Models</vt:lpstr>
      <vt:lpstr>Analysis of Result: Effect of Data Splitting</vt:lpstr>
      <vt:lpstr>Analysis of Result: Effect of Stock Price Trends</vt:lpstr>
      <vt:lpstr>CONCLUSION</vt:lpstr>
      <vt:lpstr>Summary Overview</vt:lpstr>
      <vt:lpstr>Research Limitations</vt:lpstr>
      <vt:lpstr>Future Research Recommendations</vt:lpstr>
      <vt:lpstr>References</vt:lpstr>
      <vt:lpstr>THANK YOU!!</vt:lpstr>
      <vt:lpstr>ANY 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GAURAB SHRESTHA</dc:creator>
  <cp:lastModifiedBy>GAURAB SHRESTHA</cp:lastModifiedBy>
  <cp:revision>5</cp:revision>
  <dcterms:created xsi:type="dcterms:W3CDTF">2025-01-11T14:41:38Z</dcterms:created>
  <dcterms:modified xsi:type="dcterms:W3CDTF">2025-01-15T10:09:05Z</dcterms:modified>
</cp:coreProperties>
</file>