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86" r:id="rId18"/>
    <p:sldId id="272" r:id="rId19"/>
    <p:sldId id="273" r:id="rId20"/>
    <p:sldId id="315"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7" r:id="rId34"/>
    <p:sldId id="289" r:id="rId35"/>
    <p:sldId id="292" r:id="rId36"/>
    <p:sldId id="293" r:id="rId37"/>
    <p:sldId id="294" r:id="rId38"/>
    <p:sldId id="295" r:id="rId39"/>
    <p:sldId id="296" r:id="rId40"/>
    <p:sldId id="298" r:id="rId41"/>
    <p:sldId id="323" r:id="rId42"/>
    <p:sldId id="316" r:id="rId43"/>
    <p:sldId id="299" r:id="rId44"/>
    <p:sldId id="300" r:id="rId45"/>
    <p:sldId id="301" r:id="rId46"/>
    <p:sldId id="302" r:id="rId47"/>
    <p:sldId id="288" r:id="rId48"/>
    <p:sldId id="304" r:id="rId49"/>
    <p:sldId id="306" r:id="rId50"/>
    <p:sldId id="307" r:id="rId51"/>
    <p:sldId id="308" r:id="rId52"/>
    <p:sldId id="309" r:id="rId53"/>
    <p:sldId id="310" r:id="rId54"/>
    <p:sldId id="317" r:id="rId55"/>
    <p:sldId id="318" r:id="rId56"/>
    <p:sldId id="311" r:id="rId57"/>
    <p:sldId id="312" r:id="rId58"/>
    <p:sldId id="319" r:id="rId59"/>
    <p:sldId id="313" r:id="rId60"/>
    <p:sldId id="314" r:id="rId61"/>
    <p:sldId id="322" r:id="rId62"/>
    <p:sldId id="320" r:id="rId63"/>
    <p:sldId id="321" r:id="rId64"/>
    <p:sldId id="324" r:id="rId65"/>
    <p:sldId id="325" r:id="rId66"/>
    <p:sldId id="326" r:id="rId67"/>
    <p:sldId id="327" r:id="rId68"/>
    <p:sldId id="328" r:id="rId69"/>
    <p:sldId id="329" r:id="rId70"/>
    <p:sldId id="330" r:id="rId71"/>
    <p:sldId id="331" r:id="rId72"/>
    <p:sldId id="371" r:id="rId73"/>
    <p:sldId id="332" r:id="rId74"/>
    <p:sldId id="333" r:id="rId75"/>
    <p:sldId id="334" r:id="rId76"/>
    <p:sldId id="335" r:id="rId77"/>
    <p:sldId id="336" r:id="rId78"/>
    <p:sldId id="337" r:id="rId79"/>
    <p:sldId id="338" r:id="rId80"/>
    <p:sldId id="339" r:id="rId81"/>
    <p:sldId id="340" r:id="rId82"/>
    <p:sldId id="341" r:id="rId83"/>
    <p:sldId id="372" r:id="rId84"/>
    <p:sldId id="342" r:id="rId85"/>
    <p:sldId id="373" r:id="rId86"/>
    <p:sldId id="343" r:id="rId87"/>
    <p:sldId id="374" r:id="rId88"/>
    <p:sldId id="344" r:id="rId89"/>
    <p:sldId id="375" r:id="rId90"/>
    <p:sldId id="376" r:id="rId91"/>
    <p:sldId id="345" r:id="rId92"/>
    <p:sldId id="378" r:id="rId93"/>
    <p:sldId id="377" r:id="rId94"/>
    <p:sldId id="379" r:id="rId95"/>
    <p:sldId id="346" r:id="rId96"/>
    <p:sldId id="351" r:id="rId97"/>
    <p:sldId id="347" r:id="rId98"/>
    <p:sldId id="348" r:id="rId99"/>
    <p:sldId id="349" r:id="rId100"/>
    <p:sldId id="350" r:id="rId101"/>
    <p:sldId id="352" r:id="rId102"/>
    <p:sldId id="353" r:id="rId103"/>
    <p:sldId id="354" r:id="rId104"/>
    <p:sldId id="355" r:id="rId105"/>
    <p:sldId id="356" r:id="rId106"/>
    <p:sldId id="359" r:id="rId107"/>
    <p:sldId id="357" r:id="rId108"/>
    <p:sldId id="360" r:id="rId109"/>
    <p:sldId id="358" r:id="rId110"/>
    <p:sldId id="361" r:id="rId111"/>
    <p:sldId id="362" r:id="rId112"/>
    <p:sldId id="363" r:id="rId113"/>
    <p:sldId id="364" r:id="rId114"/>
    <p:sldId id="365" r:id="rId115"/>
    <p:sldId id="366" r:id="rId116"/>
    <p:sldId id="367" r:id="rId117"/>
    <p:sldId id="368" r:id="rId118"/>
    <p:sldId id="370" r:id="rId119"/>
    <p:sldId id="369" r:id="rId120"/>
    <p:sldId id="386" r:id="rId121"/>
    <p:sldId id="385" r:id="rId122"/>
    <p:sldId id="380" r:id="rId123"/>
    <p:sldId id="381" r:id="rId124"/>
    <p:sldId id="382" r:id="rId125"/>
    <p:sldId id="383" r:id="rId126"/>
    <p:sldId id="384"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54920D-539D-48A3-ADB1-53D701737CBB}" type="datetimeFigureOut">
              <a:rPr lang="en-US" smtClean="0"/>
              <a:t>2023-10-10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1DBA-5462-4C48-9CFA-6E6BD6B9E068}" type="slidenum">
              <a:rPr lang="en-US" smtClean="0"/>
              <a:t>‹#›</a:t>
            </a:fld>
            <a:endParaRPr lang="en-US"/>
          </a:p>
        </p:txBody>
      </p:sp>
    </p:spTree>
    <p:extLst>
      <p:ext uri="{BB962C8B-B14F-4D97-AF65-F5344CB8AC3E}">
        <p14:creationId xmlns:p14="http://schemas.microsoft.com/office/powerpoint/2010/main" val="68161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54920D-539D-48A3-ADB1-53D701737CBB}" type="datetimeFigureOut">
              <a:rPr lang="en-US" smtClean="0"/>
              <a:t>2023-10-10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1DBA-5462-4C48-9CFA-6E6BD6B9E068}" type="slidenum">
              <a:rPr lang="en-US" smtClean="0"/>
              <a:t>‹#›</a:t>
            </a:fld>
            <a:endParaRPr lang="en-US"/>
          </a:p>
        </p:txBody>
      </p:sp>
    </p:spTree>
    <p:extLst>
      <p:ext uri="{BB962C8B-B14F-4D97-AF65-F5344CB8AC3E}">
        <p14:creationId xmlns:p14="http://schemas.microsoft.com/office/powerpoint/2010/main" val="197943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54920D-539D-48A3-ADB1-53D701737CBB}" type="datetimeFigureOut">
              <a:rPr lang="en-US" smtClean="0"/>
              <a:t>2023-10-10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1DBA-5462-4C48-9CFA-6E6BD6B9E068}" type="slidenum">
              <a:rPr lang="en-US" smtClean="0"/>
              <a:t>‹#›</a:t>
            </a:fld>
            <a:endParaRPr lang="en-US"/>
          </a:p>
        </p:txBody>
      </p:sp>
    </p:spTree>
    <p:extLst>
      <p:ext uri="{BB962C8B-B14F-4D97-AF65-F5344CB8AC3E}">
        <p14:creationId xmlns:p14="http://schemas.microsoft.com/office/powerpoint/2010/main" val="121961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54920D-539D-48A3-ADB1-53D701737CBB}" type="datetimeFigureOut">
              <a:rPr lang="en-US" smtClean="0"/>
              <a:t>2023-10-10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1DBA-5462-4C48-9CFA-6E6BD6B9E068}" type="slidenum">
              <a:rPr lang="en-US" smtClean="0"/>
              <a:t>‹#›</a:t>
            </a:fld>
            <a:endParaRPr lang="en-US"/>
          </a:p>
        </p:txBody>
      </p:sp>
    </p:spTree>
    <p:extLst>
      <p:ext uri="{BB962C8B-B14F-4D97-AF65-F5344CB8AC3E}">
        <p14:creationId xmlns:p14="http://schemas.microsoft.com/office/powerpoint/2010/main" val="25905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54920D-539D-48A3-ADB1-53D701737CBB}" type="datetimeFigureOut">
              <a:rPr lang="en-US" smtClean="0"/>
              <a:t>2023-10-10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21DBA-5462-4C48-9CFA-6E6BD6B9E068}" type="slidenum">
              <a:rPr lang="en-US" smtClean="0"/>
              <a:t>‹#›</a:t>
            </a:fld>
            <a:endParaRPr lang="en-US"/>
          </a:p>
        </p:txBody>
      </p:sp>
    </p:spTree>
    <p:extLst>
      <p:ext uri="{BB962C8B-B14F-4D97-AF65-F5344CB8AC3E}">
        <p14:creationId xmlns:p14="http://schemas.microsoft.com/office/powerpoint/2010/main" val="368900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54920D-539D-48A3-ADB1-53D701737CBB}" type="datetimeFigureOut">
              <a:rPr lang="en-US" smtClean="0"/>
              <a:t>2023-10-10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21DBA-5462-4C48-9CFA-6E6BD6B9E068}" type="slidenum">
              <a:rPr lang="en-US" smtClean="0"/>
              <a:t>‹#›</a:t>
            </a:fld>
            <a:endParaRPr lang="en-US"/>
          </a:p>
        </p:txBody>
      </p:sp>
    </p:spTree>
    <p:extLst>
      <p:ext uri="{BB962C8B-B14F-4D97-AF65-F5344CB8AC3E}">
        <p14:creationId xmlns:p14="http://schemas.microsoft.com/office/powerpoint/2010/main" val="385585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54920D-539D-48A3-ADB1-53D701737CBB}" type="datetimeFigureOut">
              <a:rPr lang="en-US" smtClean="0"/>
              <a:t>2023-10-10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C21DBA-5462-4C48-9CFA-6E6BD6B9E068}" type="slidenum">
              <a:rPr lang="en-US" smtClean="0"/>
              <a:t>‹#›</a:t>
            </a:fld>
            <a:endParaRPr lang="en-US"/>
          </a:p>
        </p:txBody>
      </p:sp>
    </p:spTree>
    <p:extLst>
      <p:ext uri="{BB962C8B-B14F-4D97-AF65-F5344CB8AC3E}">
        <p14:creationId xmlns:p14="http://schemas.microsoft.com/office/powerpoint/2010/main" val="267463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54920D-539D-48A3-ADB1-53D701737CBB}" type="datetimeFigureOut">
              <a:rPr lang="en-US" smtClean="0"/>
              <a:t>2023-10-10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C21DBA-5462-4C48-9CFA-6E6BD6B9E068}" type="slidenum">
              <a:rPr lang="en-US" smtClean="0"/>
              <a:t>‹#›</a:t>
            </a:fld>
            <a:endParaRPr lang="en-US"/>
          </a:p>
        </p:txBody>
      </p:sp>
    </p:spTree>
    <p:extLst>
      <p:ext uri="{BB962C8B-B14F-4D97-AF65-F5344CB8AC3E}">
        <p14:creationId xmlns:p14="http://schemas.microsoft.com/office/powerpoint/2010/main" val="67584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4920D-539D-48A3-ADB1-53D701737CBB}" type="datetimeFigureOut">
              <a:rPr lang="en-US" smtClean="0"/>
              <a:t>2023-10-10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C21DBA-5462-4C48-9CFA-6E6BD6B9E068}" type="slidenum">
              <a:rPr lang="en-US" smtClean="0"/>
              <a:t>‹#›</a:t>
            </a:fld>
            <a:endParaRPr lang="en-US"/>
          </a:p>
        </p:txBody>
      </p:sp>
    </p:spTree>
    <p:extLst>
      <p:ext uri="{BB962C8B-B14F-4D97-AF65-F5344CB8AC3E}">
        <p14:creationId xmlns:p14="http://schemas.microsoft.com/office/powerpoint/2010/main" val="34537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4920D-539D-48A3-ADB1-53D701737CBB}" type="datetimeFigureOut">
              <a:rPr lang="en-US" smtClean="0"/>
              <a:t>2023-10-10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21DBA-5462-4C48-9CFA-6E6BD6B9E068}" type="slidenum">
              <a:rPr lang="en-US" smtClean="0"/>
              <a:t>‹#›</a:t>
            </a:fld>
            <a:endParaRPr lang="en-US"/>
          </a:p>
        </p:txBody>
      </p:sp>
    </p:spTree>
    <p:extLst>
      <p:ext uri="{BB962C8B-B14F-4D97-AF65-F5344CB8AC3E}">
        <p14:creationId xmlns:p14="http://schemas.microsoft.com/office/powerpoint/2010/main" val="427848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54920D-539D-48A3-ADB1-53D701737CBB}" type="datetimeFigureOut">
              <a:rPr lang="en-US" smtClean="0"/>
              <a:t>2023-10-10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21DBA-5462-4C48-9CFA-6E6BD6B9E068}" type="slidenum">
              <a:rPr lang="en-US" smtClean="0"/>
              <a:t>‹#›</a:t>
            </a:fld>
            <a:endParaRPr lang="en-US"/>
          </a:p>
        </p:txBody>
      </p:sp>
    </p:spTree>
    <p:extLst>
      <p:ext uri="{BB962C8B-B14F-4D97-AF65-F5344CB8AC3E}">
        <p14:creationId xmlns:p14="http://schemas.microsoft.com/office/powerpoint/2010/main" val="2322288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4920D-539D-48A3-ADB1-53D701737CBB}" type="datetimeFigureOut">
              <a:rPr lang="en-US" smtClean="0"/>
              <a:t>2023-10-10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21DBA-5462-4C48-9CFA-6E6BD6B9E068}" type="slidenum">
              <a:rPr lang="en-US" smtClean="0"/>
              <a:t>‹#›</a:t>
            </a:fld>
            <a:endParaRPr lang="en-US"/>
          </a:p>
        </p:txBody>
      </p:sp>
    </p:spTree>
    <p:extLst>
      <p:ext uri="{BB962C8B-B14F-4D97-AF65-F5344CB8AC3E}">
        <p14:creationId xmlns:p14="http://schemas.microsoft.com/office/powerpoint/2010/main" val="2191594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a:t>
            </a:r>
            <a:endParaRPr lang="en-US" dirty="0"/>
          </a:p>
        </p:txBody>
      </p:sp>
      <p:sp>
        <p:nvSpPr>
          <p:cNvPr id="3" name="Subtitle 2"/>
          <p:cNvSpPr>
            <a:spLocks noGrp="1"/>
          </p:cNvSpPr>
          <p:nvPr>
            <p:ph type="subTitle" idx="1"/>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976778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of </a:t>
            </a:r>
            <a:r>
              <a:rPr lang="en-US" dirty="0" err="1"/>
              <a:t>data,information,database</a:t>
            </a:r>
            <a:r>
              <a:rPr lang="en-US" dirty="0"/>
              <a:t> and DBMS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a:t>
            </a:r>
            <a:r>
              <a:rPr lang="en-US" b="1" dirty="0"/>
              <a:t>2. Information:</a:t>
            </a:r>
            <a:endParaRPr lang="en-US" dirty="0"/>
          </a:p>
          <a:p>
            <a:r>
              <a:rPr lang="en-US" b="1" dirty="0"/>
              <a:t>Definition:</a:t>
            </a:r>
            <a:r>
              <a:rPr lang="en-US" dirty="0"/>
              <a:t> Information is like the recipe itself. It's the step-by-step instructions that tell us how to put the ingredients together to make something tasty.</a:t>
            </a:r>
          </a:p>
          <a:p>
            <a:r>
              <a:rPr lang="en-US" b="1" dirty="0"/>
              <a:t>Example:</a:t>
            </a:r>
            <a:r>
              <a:rPr lang="en-US" dirty="0"/>
              <a:t> The information is the list of steps that tell us to spread peanut butter on one slice of bread, spread jelly on another slice, and then put them together to make a sandwich.</a:t>
            </a:r>
          </a:p>
          <a:p>
            <a:r>
              <a:rPr lang="en-US" dirty="0"/>
              <a:t/>
            </a:r>
            <a:br>
              <a:rPr lang="en-US" dirty="0"/>
            </a:br>
            <a:endParaRPr lang="en-US" dirty="0"/>
          </a:p>
        </p:txBody>
      </p:sp>
    </p:spTree>
    <p:extLst>
      <p:ext uri="{BB962C8B-B14F-4D97-AF65-F5344CB8AC3E}">
        <p14:creationId xmlns:p14="http://schemas.microsoft.com/office/powerpoint/2010/main" val="29429221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Sql</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ALTER TABLE employees</a:t>
            </a:r>
          </a:p>
          <a:p>
            <a:pPr marL="0" indent="0">
              <a:buNone/>
            </a:pPr>
            <a:r>
              <a:rPr lang="en-US" dirty="0"/>
              <a:t>ADD COLUMN email VARCHAR(100);</a:t>
            </a:r>
          </a:p>
          <a:p>
            <a:pPr marL="0" indent="0">
              <a:buNone/>
            </a:pPr>
            <a:endParaRPr lang="en-US" dirty="0"/>
          </a:p>
          <a:p>
            <a:endParaRPr lang="en-US" dirty="0"/>
          </a:p>
        </p:txBody>
      </p:sp>
    </p:spTree>
    <p:extLst>
      <p:ext uri="{BB962C8B-B14F-4D97-AF65-F5344CB8AC3E}">
        <p14:creationId xmlns:p14="http://schemas.microsoft.com/office/powerpoint/2010/main" val="22745075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DDL</a:t>
            </a:r>
            <a:endParaRPr lang="en-US" dirty="0"/>
          </a:p>
        </p:txBody>
      </p:sp>
      <p:sp>
        <p:nvSpPr>
          <p:cNvPr id="3" name="Content Placeholder 2"/>
          <p:cNvSpPr>
            <a:spLocks noGrp="1"/>
          </p:cNvSpPr>
          <p:nvPr>
            <p:ph idx="1"/>
          </p:nvPr>
        </p:nvSpPr>
        <p:spPr/>
        <p:txBody>
          <a:bodyPr/>
          <a:lstStyle/>
          <a:p>
            <a:pPr marL="0" indent="0">
              <a:buNone/>
            </a:pPr>
            <a:r>
              <a:rPr lang="en-US" dirty="0" smtClean="0"/>
              <a:t>3. </a:t>
            </a:r>
            <a:r>
              <a:rPr lang="en-US" b="1" dirty="0"/>
              <a:t>DROP</a:t>
            </a:r>
            <a:r>
              <a:rPr lang="en-US" dirty="0"/>
              <a:t>: </a:t>
            </a:r>
            <a:r>
              <a:rPr lang="en-US" dirty="0" smtClean="0"/>
              <a:t>=&gt;</a:t>
            </a:r>
          </a:p>
          <a:p>
            <a:r>
              <a:rPr lang="en-US" dirty="0" smtClean="0"/>
              <a:t>The </a:t>
            </a:r>
            <a:r>
              <a:rPr lang="en-US" dirty="0"/>
              <a:t>DROP statement is used to delete database objects</a:t>
            </a:r>
            <a:r>
              <a:rPr lang="en-US" dirty="0" smtClean="0"/>
              <a:t>.</a:t>
            </a:r>
          </a:p>
          <a:p>
            <a:r>
              <a:rPr lang="en-US" dirty="0" smtClean="0"/>
              <a:t> </a:t>
            </a:r>
            <a:r>
              <a:rPr lang="en-US" dirty="0"/>
              <a:t>It can be used to remove tables, indexes, views, or other database elements.</a:t>
            </a:r>
          </a:p>
        </p:txBody>
      </p:sp>
    </p:spTree>
    <p:extLst>
      <p:ext uri="{BB962C8B-B14F-4D97-AF65-F5344CB8AC3E}">
        <p14:creationId xmlns:p14="http://schemas.microsoft.com/office/powerpoint/2010/main" val="1583665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endParaRPr lang="en-US" dirty="0"/>
          </a:p>
        </p:txBody>
      </p:sp>
      <p:sp>
        <p:nvSpPr>
          <p:cNvPr id="3" name="Content Placeholder 2"/>
          <p:cNvSpPr>
            <a:spLocks noGrp="1"/>
          </p:cNvSpPr>
          <p:nvPr>
            <p:ph idx="1"/>
          </p:nvPr>
        </p:nvSpPr>
        <p:spPr/>
        <p:txBody>
          <a:bodyPr/>
          <a:lstStyle/>
          <a:p>
            <a:r>
              <a:rPr lang="en-US" dirty="0"/>
              <a:t>DROP TABLE employees; </a:t>
            </a:r>
          </a:p>
          <a:p>
            <a:pPr marL="0" indent="0">
              <a:buNone/>
            </a:pPr>
            <a:r>
              <a:rPr lang="en-US" dirty="0"/>
              <a:t/>
            </a:r>
            <a:br>
              <a:rPr lang="en-US" dirty="0"/>
            </a:br>
            <a:endParaRPr lang="en-US" dirty="0"/>
          </a:p>
        </p:txBody>
      </p:sp>
    </p:spTree>
    <p:extLst>
      <p:ext uri="{BB962C8B-B14F-4D97-AF65-F5344CB8AC3E}">
        <p14:creationId xmlns:p14="http://schemas.microsoft.com/office/powerpoint/2010/main" val="17024769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a:t>
            </a:r>
            <a:endParaRPr lang="en-US" dirty="0"/>
          </a:p>
        </p:txBody>
      </p:sp>
      <p:sp>
        <p:nvSpPr>
          <p:cNvPr id="3" name="Content Placeholder 2"/>
          <p:cNvSpPr>
            <a:spLocks noGrp="1"/>
          </p:cNvSpPr>
          <p:nvPr>
            <p:ph idx="1"/>
          </p:nvPr>
        </p:nvSpPr>
        <p:spPr/>
        <p:txBody>
          <a:bodyPr/>
          <a:lstStyle/>
          <a:p>
            <a:pPr marL="0" indent="0">
              <a:buNone/>
            </a:pPr>
            <a:r>
              <a:rPr lang="en-US" dirty="0" smtClean="0"/>
              <a:t>4. </a:t>
            </a:r>
            <a:r>
              <a:rPr lang="en-US" b="1" dirty="0"/>
              <a:t>RENAME</a:t>
            </a:r>
            <a:r>
              <a:rPr lang="en-US" dirty="0"/>
              <a:t>: Some DBMSs support a RENAME statement, which allows you to change the name of an existing database object.</a:t>
            </a:r>
          </a:p>
          <a:p>
            <a:pPr marL="0" indent="0">
              <a:buNone/>
            </a:pPr>
            <a:r>
              <a:rPr lang="en-US" dirty="0"/>
              <a:t/>
            </a:r>
            <a:br>
              <a:rPr lang="en-US" dirty="0"/>
            </a:br>
            <a:endParaRPr lang="en-US" dirty="0"/>
          </a:p>
        </p:txBody>
      </p:sp>
    </p:spTree>
    <p:extLst>
      <p:ext uri="{BB962C8B-B14F-4D97-AF65-F5344CB8AC3E}">
        <p14:creationId xmlns:p14="http://schemas.microsoft.com/office/powerpoint/2010/main" val="18919105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endParaRPr lang="en-US" dirty="0"/>
          </a:p>
        </p:txBody>
      </p:sp>
      <p:sp>
        <p:nvSpPr>
          <p:cNvPr id="3" name="Content Placeholder 2"/>
          <p:cNvSpPr>
            <a:spLocks noGrp="1"/>
          </p:cNvSpPr>
          <p:nvPr>
            <p:ph idx="1"/>
          </p:nvPr>
        </p:nvSpPr>
        <p:spPr/>
        <p:txBody>
          <a:bodyPr/>
          <a:lstStyle/>
          <a:p>
            <a:r>
              <a:rPr lang="en-US" dirty="0"/>
              <a:t>RENAME TABLE </a:t>
            </a:r>
            <a:r>
              <a:rPr lang="en-US" dirty="0" err="1"/>
              <a:t>old_table_name</a:t>
            </a:r>
            <a:r>
              <a:rPr lang="en-US" dirty="0"/>
              <a:t> TO </a:t>
            </a:r>
            <a:r>
              <a:rPr lang="en-US" dirty="0" err="1"/>
              <a:t>new_table_name</a:t>
            </a:r>
            <a:r>
              <a:rPr lang="en-US" dirty="0"/>
              <a:t>;</a:t>
            </a:r>
          </a:p>
          <a:p>
            <a:endParaRPr lang="en-US" dirty="0"/>
          </a:p>
        </p:txBody>
      </p:sp>
    </p:spTree>
    <p:extLst>
      <p:ext uri="{BB962C8B-B14F-4D97-AF65-F5344CB8AC3E}">
        <p14:creationId xmlns:p14="http://schemas.microsoft.com/office/powerpoint/2010/main" val="288068010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6. COMMENT</a:t>
            </a:r>
            <a:r>
              <a:rPr lang="en-US" dirty="0"/>
              <a:t>: </a:t>
            </a:r>
            <a:r>
              <a:rPr lang="en-US" dirty="0" smtClean="0"/>
              <a:t>=&gt;</a:t>
            </a:r>
          </a:p>
          <a:p>
            <a:r>
              <a:rPr lang="en-US" b="1" dirty="0" smtClean="0"/>
              <a:t>You </a:t>
            </a:r>
            <a:r>
              <a:rPr lang="en-US" b="1" dirty="0"/>
              <a:t>can use the COMMENT statement to add comments or descriptions to database objects</a:t>
            </a:r>
            <a:r>
              <a:rPr lang="en-US" b="1" dirty="0" smtClean="0"/>
              <a:t>.</a:t>
            </a:r>
          </a:p>
          <a:p>
            <a:r>
              <a:rPr lang="en-US" b="1" dirty="0" smtClean="0"/>
              <a:t> </a:t>
            </a:r>
            <a:r>
              <a:rPr lang="en-US" b="1" dirty="0"/>
              <a:t>This can be helpful for documentation and understanding the purpose of objects.</a:t>
            </a:r>
          </a:p>
        </p:txBody>
      </p:sp>
    </p:spTree>
    <p:extLst>
      <p:ext uri="{BB962C8B-B14F-4D97-AF65-F5344CB8AC3E}">
        <p14:creationId xmlns:p14="http://schemas.microsoft.com/office/powerpoint/2010/main" val="31823666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a:t>
            </a:r>
            <a:endParaRPr lang="en-US" dirty="0"/>
          </a:p>
        </p:txBody>
      </p:sp>
      <p:sp>
        <p:nvSpPr>
          <p:cNvPr id="3" name="Content Placeholder 2"/>
          <p:cNvSpPr>
            <a:spLocks noGrp="1"/>
          </p:cNvSpPr>
          <p:nvPr>
            <p:ph idx="1"/>
          </p:nvPr>
        </p:nvSpPr>
        <p:spPr/>
        <p:txBody>
          <a:bodyPr/>
          <a:lstStyle/>
          <a:p>
            <a:pPr marL="0" indent="0">
              <a:buNone/>
            </a:pPr>
            <a:r>
              <a:rPr lang="en-US" dirty="0">
                <a:solidFill>
                  <a:srgbClr val="FF0000"/>
                </a:solidFill>
              </a:rPr>
              <a:t>COMMENT</a:t>
            </a:r>
            <a:r>
              <a:rPr lang="en-US" dirty="0"/>
              <a:t> ON TABLE </a:t>
            </a:r>
            <a:r>
              <a:rPr lang="en-US" dirty="0">
                <a:solidFill>
                  <a:srgbClr val="FF0000"/>
                </a:solidFill>
              </a:rPr>
              <a:t>employees</a:t>
            </a:r>
          </a:p>
          <a:p>
            <a:pPr marL="0" indent="0">
              <a:buNone/>
            </a:pPr>
            <a:r>
              <a:rPr lang="en-US" dirty="0"/>
              <a:t>IS </a:t>
            </a:r>
            <a:r>
              <a:rPr lang="en-US" dirty="0">
                <a:solidFill>
                  <a:schemeClr val="accent3"/>
                </a:solidFill>
              </a:rPr>
              <a:t>'A table to store employee information</a:t>
            </a:r>
            <a:r>
              <a:rPr lang="en-US" dirty="0"/>
              <a:t>.';</a:t>
            </a:r>
          </a:p>
          <a:p>
            <a:pPr marL="0" indent="0">
              <a:buNone/>
            </a:pPr>
            <a:endParaRPr lang="en-US" dirty="0"/>
          </a:p>
        </p:txBody>
      </p:sp>
    </p:spTree>
    <p:extLst>
      <p:ext uri="{BB962C8B-B14F-4D97-AF65-F5344CB8AC3E}">
        <p14:creationId xmlns:p14="http://schemas.microsoft.com/office/powerpoint/2010/main" val="19135553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a:t>
            </a:r>
            <a:endParaRPr lang="en-US" dirty="0"/>
          </a:p>
        </p:txBody>
      </p:sp>
      <p:sp>
        <p:nvSpPr>
          <p:cNvPr id="3" name="Content Placeholder 2"/>
          <p:cNvSpPr>
            <a:spLocks noGrp="1"/>
          </p:cNvSpPr>
          <p:nvPr>
            <p:ph idx="1"/>
          </p:nvPr>
        </p:nvSpPr>
        <p:spPr/>
        <p:txBody>
          <a:bodyPr/>
          <a:lstStyle/>
          <a:p>
            <a:r>
              <a:rPr lang="en-US" dirty="0"/>
              <a:t>DDL statements are essential for defining and maintaining the database schema. </a:t>
            </a:r>
            <a:endParaRPr lang="en-US" dirty="0" smtClean="0"/>
          </a:p>
          <a:p>
            <a:r>
              <a:rPr lang="en-US" dirty="0" smtClean="0"/>
              <a:t>They </a:t>
            </a:r>
            <a:r>
              <a:rPr lang="en-US" dirty="0"/>
              <a:t>allow database administrators and developers to create and modify the structure of the database to suit the needs of the application and ensure data integrity.</a:t>
            </a:r>
          </a:p>
        </p:txBody>
      </p:sp>
    </p:spTree>
    <p:extLst>
      <p:ext uri="{BB962C8B-B14F-4D97-AF65-F5344CB8AC3E}">
        <p14:creationId xmlns:p14="http://schemas.microsoft.com/office/powerpoint/2010/main" val="5461581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In a database management system (DBMS), Data Manipulation Language (DML) is a subset of SQL (Structured Query Language) used to interact with and manipulate data within a database. </a:t>
            </a:r>
            <a:endParaRPr lang="en-US" b="1" dirty="0" smtClean="0"/>
          </a:p>
          <a:p>
            <a:r>
              <a:rPr lang="en-US" b="1" dirty="0" smtClean="0"/>
              <a:t>Unlike </a:t>
            </a:r>
            <a:r>
              <a:rPr lang="en-US" b="1" dirty="0"/>
              <a:t>Data Definition Language (DDL), which deals with the structure of the database (e.g., creating, modifying, or deleting tables</a:t>
            </a:r>
            <a:r>
              <a:rPr lang="en-US" b="1" dirty="0" smtClean="0"/>
              <a:t>),</a:t>
            </a:r>
          </a:p>
          <a:p>
            <a:r>
              <a:rPr lang="en-US" b="1" dirty="0" smtClean="0"/>
              <a:t>DML </a:t>
            </a:r>
            <a:r>
              <a:rPr lang="en-US" b="1" dirty="0"/>
              <a:t>focuses on querying, inserting, updating, and deleting data within existing database tables</a:t>
            </a:r>
          </a:p>
        </p:txBody>
      </p:sp>
    </p:spTree>
    <p:extLst>
      <p:ext uri="{BB962C8B-B14F-4D97-AF65-F5344CB8AC3E}">
        <p14:creationId xmlns:p14="http://schemas.microsoft.com/office/powerpoint/2010/main" val="12054876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DML</a:t>
            </a:r>
            <a:endParaRPr lang="en-US" b="1" dirty="0"/>
          </a:p>
        </p:txBody>
      </p:sp>
      <p:sp>
        <p:nvSpPr>
          <p:cNvPr id="3" name="Content Placeholder 2"/>
          <p:cNvSpPr>
            <a:spLocks noGrp="1"/>
          </p:cNvSpPr>
          <p:nvPr>
            <p:ph idx="1"/>
          </p:nvPr>
        </p:nvSpPr>
        <p:spPr/>
        <p:txBody>
          <a:bodyPr/>
          <a:lstStyle/>
          <a:p>
            <a:pPr marL="514350" indent="-514350">
              <a:buAutoNum type="arabicPeriod"/>
            </a:pPr>
            <a:r>
              <a:rPr lang="en-US" b="1" dirty="0" smtClean="0"/>
              <a:t>SELECT:</a:t>
            </a:r>
          </a:p>
          <a:p>
            <a:pPr marL="514350" indent="-514350">
              <a:buAutoNum type="arabicPeriod"/>
            </a:pPr>
            <a:r>
              <a:rPr lang="en-US" b="1" dirty="0" smtClean="0"/>
              <a:t>INSERT</a:t>
            </a:r>
          </a:p>
          <a:p>
            <a:pPr marL="514350" indent="-514350">
              <a:buAutoNum type="arabicPeriod"/>
            </a:pPr>
            <a:r>
              <a:rPr lang="en-US" b="1" dirty="0" smtClean="0"/>
              <a:t>UPDATE</a:t>
            </a:r>
          </a:p>
          <a:p>
            <a:pPr marL="514350" indent="-514350">
              <a:buAutoNum type="arabicPeriod"/>
            </a:pPr>
            <a:r>
              <a:rPr lang="en-US" b="1" dirty="0" smtClean="0"/>
              <a:t>DELETE</a:t>
            </a:r>
          </a:p>
          <a:p>
            <a:pPr marL="0" indent="0">
              <a:buNone/>
            </a:pPr>
            <a:endParaRPr lang="en-US" b="1" dirty="0"/>
          </a:p>
        </p:txBody>
      </p:sp>
    </p:spTree>
    <p:extLst>
      <p:ext uri="{BB962C8B-B14F-4D97-AF65-F5344CB8AC3E}">
        <p14:creationId xmlns:p14="http://schemas.microsoft.com/office/powerpoint/2010/main" val="2448101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of </a:t>
            </a:r>
            <a:r>
              <a:rPr lang="en-US" dirty="0" err="1"/>
              <a:t>data,information,database</a:t>
            </a:r>
            <a:r>
              <a:rPr lang="en-US" dirty="0"/>
              <a:t> and DBMS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3. </a:t>
            </a:r>
            <a:r>
              <a:rPr lang="en-US" b="1" dirty="0"/>
              <a:t>Database:</a:t>
            </a:r>
            <a:endParaRPr lang="en-US" dirty="0"/>
          </a:p>
          <a:p>
            <a:r>
              <a:rPr lang="en-US" b="1" dirty="0"/>
              <a:t>Definition:</a:t>
            </a:r>
            <a:r>
              <a:rPr lang="en-US" dirty="0"/>
              <a:t> A database is like a library with lots of books. Each book is different and contains information on a specific topic.</a:t>
            </a:r>
          </a:p>
          <a:p>
            <a:r>
              <a:rPr lang="en-US" b="1" dirty="0"/>
              <a:t>Example:</a:t>
            </a:r>
            <a:r>
              <a:rPr lang="en-US" dirty="0"/>
              <a:t> In a library, you might have a section with books about animals, another section with books about cars, and so on. Each section is like a database, and the books inside are the data because they contain information about those topics.</a:t>
            </a:r>
          </a:p>
          <a:p>
            <a:endParaRPr lang="en-US" dirty="0"/>
          </a:p>
        </p:txBody>
      </p:sp>
    </p:spTree>
    <p:extLst>
      <p:ext uri="{BB962C8B-B14F-4D97-AF65-F5344CB8AC3E}">
        <p14:creationId xmlns:p14="http://schemas.microsoft.com/office/powerpoint/2010/main" val="370304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DML</a:t>
            </a:r>
            <a:endParaRPr lang="en-US" dirty="0"/>
          </a:p>
        </p:txBody>
      </p:sp>
      <p:sp>
        <p:nvSpPr>
          <p:cNvPr id="3" name="Content Placeholder 2"/>
          <p:cNvSpPr>
            <a:spLocks noGrp="1"/>
          </p:cNvSpPr>
          <p:nvPr>
            <p:ph idx="1"/>
          </p:nvPr>
        </p:nvSpPr>
        <p:spPr/>
        <p:txBody>
          <a:bodyPr/>
          <a:lstStyle/>
          <a:p>
            <a:pPr marL="514350" indent="-514350">
              <a:buAutoNum type="arabicPeriod"/>
            </a:pPr>
            <a:r>
              <a:rPr lang="en-US" b="1" dirty="0" smtClean="0"/>
              <a:t>SELECT:</a:t>
            </a:r>
            <a:r>
              <a:rPr lang="en-US" dirty="0" smtClean="0"/>
              <a:t>=&gt; </a:t>
            </a:r>
          </a:p>
          <a:p>
            <a:r>
              <a:rPr lang="en-US" dirty="0"/>
              <a:t>The SELECT statement is used to retrieve data from one or more tables in the database. </a:t>
            </a:r>
            <a:endParaRPr lang="en-US" dirty="0" smtClean="0"/>
          </a:p>
          <a:p>
            <a:r>
              <a:rPr lang="en-US" dirty="0" smtClean="0"/>
              <a:t>It </a:t>
            </a:r>
            <a:r>
              <a:rPr lang="en-US" dirty="0"/>
              <a:t>allows you to specify which columns you want to retrieve, apply filtering conditions using the WHERE clause, and order the results.</a:t>
            </a:r>
            <a:endParaRPr lang="en-US" b="1" dirty="0"/>
          </a:p>
        </p:txBody>
      </p:sp>
    </p:spTree>
    <p:extLst>
      <p:ext uri="{BB962C8B-B14F-4D97-AF65-F5344CB8AC3E}">
        <p14:creationId xmlns:p14="http://schemas.microsoft.com/office/powerpoint/2010/main" val="5076929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DML</a:t>
            </a:r>
            <a:endParaRPr lang="en-US" dirty="0"/>
          </a:p>
        </p:txBody>
      </p:sp>
      <p:sp>
        <p:nvSpPr>
          <p:cNvPr id="3" name="Content Placeholder 2"/>
          <p:cNvSpPr>
            <a:spLocks noGrp="1"/>
          </p:cNvSpPr>
          <p:nvPr>
            <p:ph idx="1"/>
          </p:nvPr>
        </p:nvSpPr>
        <p:spPr/>
        <p:txBody>
          <a:bodyPr/>
          <a:lstStyle/>
          <a:p>
            <a:r>
              <a:rPr lang="en-US" dirty="0"/>
              <a:t>SELECT </a:t>
            </a:r>
            <a:r>
              <a:rPr lang="en-US" dirty="0" err="1">
                <a:solidFill>
                  <a:schemeClr val="accent3"/>
                </a:solidFill>
              </a:rPr>
              <a:t>first_name</a:t>
            </a:r>
            <a:r>
              <a:rPr lang="en-US" dirty="0"/>
              <a:t>, </a:t>
            </a:r>
            <a:r>
              <a:rPr lang="en-US" dirty="0" err="1">
                <a:solidFill>
                  <a:schemeClr val="accent3"/>
                </a:solidFill>
              </a:rPr>
              <a:t>last_name</a:t>
            </a:r>
            <a:endParaRPr lang="en-US" dirty="0">
              <a:solidFill>
                <a:schemeClr val="accent3"/>
              </a:solidFill>
            </a:endParaRPr>
          </a:p>
          <a:p>
            <a:r>
              <a:rPr lang="en-US" dirty="0"/>
              <a:t>FROM </a:t>
            </a:r>
            <a:r>
              <a:rPr lang="en-US" dirty="0">
                <a:solidFill>
                  <a:schemeClr val="accent3"/>
                </a:solidFill>
              </a:rPr>
              <a:t>employees</a:t>
            </a:r>
          </a:p>
          <a:p>
            <a:r>
              <a:rPr lang="en-US" dirty="0"/>
              <a:t>WHERE </a:t>
            </a:r>
            <a:r>
              <a:rPr lang="en-US" dirty="0">
                <a:solidFill>
                  <a:schemeClr val="accent3"/>
                </a:solidFill>
              </a:rPr>
              <a:t>department</a:t>
            </a:r>
            <a:r>
              <a:rPr lang="en-US" dirty="0"/>
              <a:t> = </a:t>
            </a:r>
            <a:r>
              <a:rPr lang="en-US" dirty="0">
                <a:solidFill>
                  <a:schemeClr val="accent3"/>
                </a:solidFill>
              </a:rPr>
              <a:t>'HR</a:t>
            </a:r>
            <a:r>
              <a:rPr lang="en-US" dirty="0"/>
              <a:t>'</a:t>
            </a:r>
          </a:p>
          <a:p>
            <a:r>
              <a:rPr lang="en-US" dirty="0"/>
              <a:t>ORDER BY </a:t>
            </a:r>
            <a:r>
              <a:rPr lang="en-US" dirty="0" err="1">
                <a:solidFill>
                  <a:schemeClr val="accent3"/>
                </a:solidFill>
              </a:rPr>
              <a:t>last_name</a:t>
            </a:r>
            <a:r>
              <a:rPr lang="en-US" dirty="0"/>
              <a:t>;</a:t>
            </a:r>
          </a:p>
        </p:txBody>
      </p:sp>
    </p:spTree>
    <p:extLst>
      <p:ext uri="{BB962C8B-B14F-4D97-AF65-F5344CB8AC3E}">
        <p14:creationId xmlns:p14="http://schemas.microsoft.com/office/powerpoint/2010/main" val="25679753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DML</a:t>
            </a:r>
            <a:endParaRPr lang="en-US" dirty="0"/>
          </a:p>
        </p:txBody>
      </p:sp>
      <p:sp>
        <p:nvSpPr>
          <p:cNvPr id="3" name="Content Placeholder 2"/>
          <p:cNvSpPr>
            <a:spLocks noGrp="1"/>
          </p:cNvSpPr>
          <p:nvPr>
            <p:ph idx="1"/>
          </p:nvPr>
        </p:nvSpPr>
        <p:spPr/>
        <p:txBody>
          <a:bodyPr/>
          <a:lstStyle/>
          <a:p>
            <a:pPr marL="0" indent="0">
              <a:buNone/>
            </a:pPr>
            <a:r>
              <a:rPr lang="en-US" dirty="0" smtClean="0"/>
              <a:t>2. </a:t>
            </a:r>
            <a:r>
              <a:rPr lang="en-US" b="1" dirty="0" smtClean="0"/>
              <a:t>INSERT:=&gt; </a:t>
            </a:r>
          </a:p>
          <a:p>
            <a:r>
              <a:rPr lang="en-US" b="1" dirty="0" smtClean="0"/>
              <a:t>The </a:t>
            </a:r>
            <a:r>
              <a:rPr lang="en-US" b="1" dirty="0"/>
              <a:t>INSERT statement is used to add new rows (records) to a table. </a:t>
            </a:r>
            <a:endParaRPr lang="en-US" b="1" dirty="0" smtClean="0"/>
          </a:p>
          <a:p>
            <a:r>
              <a:rPr lang="en-US" b="1" dirty="0" smtClean="0"/>
              <a:t>You </a:t>
            </a:r>
            <a:r>
              <a:rPr lang="en-US" b="1" dirty="0"/>
              <a:t>specify the table name and provide values for the columns you want to insert data into.</a:t>
            </a:r>
          </a:p>
          <a:p>
            <a:endParaRPr lang="en-US" b="1" dirty="0"/>
          </a:p>
        </p:txBody>
      </p:sp>
    </p:spTree>
    <p:extLst>
      <p:ext uri="{BB962C8B-B14F-4D97-AF65-F5344CB8AC3E}">
        <p14:creationId xmlns:p14="http://schemas.microsoft.com/office/powerpoint/2010/main" val="14060619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DML</a:t>
            </a:r>
            <a:endParaRPr lang="en-US" dirty="0"/>
          </a:p>
        </p:txBody>
      </p:sp>
      <p:sp>
        <p:nvSpPr>
          <p:cNvPr id="3" name="Content Placeholder 2"/>
          <p:cNvSpPr>
            <a:spLocks noGrp="1"/>
          </p:cNvSpPr>
          <p:nvPr>
            <p:ph idx="1"/>
          </p:nvPr>
        </p:nvSpPr>
        <p:spPr/>
        <p:txBody>
          <a:bodyPr/>
          <a:lstStyle/>
          <a:p>
            <a:pPr marL="0" indent="0">
              <a:buNone/>
            </a:pPr>
            <a:r>
              <a:rPr lang="en-US" b="1" dirty="0" smtClean="0"/>
              <a:t>3. UPDATE:=&gt; </a:t>
            </a:r>
          </a:p>
          <a:p>
            <a:r>
              <a:rPr lang="en-US" b="1" dirty="0" smtClean="0"/>
              <a:t>The </a:t>
            </a:r>
            <a:r>
              <a:rPr lang="en-US" b="1" dirty="0"/>
              <a:t>UPDATE statement is used to modify existing data in a table</a:t>
            </a:r>
            <a:r>
              <a:rPr lang="en-US" b="1" dirty="0" smtClean="0"/>
              <a:t>.</a:t>
            </a:r>
          </a:p>
          <a:p>
            <a:r>
              <a:rPr lang="en-US" b="1" dirty="0" smtClean="0"/>
              <a:t> </a:t>
            </a:r>
            <a:r>
              <a:rPr lang="en-US" b="1" dirty="0"/>
              <a:t>You specify the table name, set new values for one or more columns, and use the WHERE clause to specify which rows should be updated.</a:t>
            </a:r>
          </a:p>
        </p:txBody>
      </p:sp>
    </p:spTree>
    <p:extLst>
      <p:ext uri="{BB962C8B-B14F-4D97-AF65-F5344CB8AC3E}">
        <p14:creationId xmlns:p14="http://schemas.microsoft.com/office/powerpoint/2010/main" val="147177977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p:txBody>
          <a:bodyPr/>
          <a:lstStyle/>
          <a:p>
            <a:pPr marL="0" indent="0">
              <a:buNone/>
            </a:pPr>
            <a:r>
              <a:rPr lang="en-US" dirty="0"/>
              <a:t>UPDATE </a:t>
            </a:r>
            <a:r>
              <a:rPr lang="en-US" dirty="0">
                <a:solidFill>
                  <a:schemeClr val="accent3"/>
                </a:solidFill>
              </a:rPr>
              <a:t>employees</a:t>
            </a:r>
          </a:p>
          <a:p>
            <a:pPr marL="0" indent="0">
              <a:buNone/>
            </a:pPr>
            <a:r>
              <a:rPr lang="en-US" dirty="0"/>
              <a:t>SET </a:t>
            </a:r>
            <a:r>
              <a:rPr lang="en-US" dirty="0">
                <a:solidFill>
                  <a:schemeClr val="accent3"/>
                </a:solidFill>
              </a:rPr>
              <a:t>salary = salary </a:t>
            </a:r>
            <a:r>
              <a:rPr lang="en-US" dirty="0"/>
              <a:t>* 1.1</a:t>
            </a:r>
          </a:p>
          <a:p>
            <a:pPr marL="0" indent="0">
              <a:buNone/>
            </a:pPr>
            <a:r>
              <a:rPr lang="en-US" dirty="0"/>
              <a:t>WHERE </a:t>
            </a:r>
            <a:r>
              <a:rPr lang="en-US" dirty="0">
                <a:solidFill>
                  <a:schemeClr val="accent3"/>
                </a:solidFill>
              </a:rPr>
              <a:t>department </a:t>
            </a:r>
            <a:r>
              <a:rPr lang="en-US" dirty="0"/>
              <a:t>= '</a:t>
            </a:r>
            <a:r>
              <a:rPr lang="en-US" dirty="0">
                <a:solidFill>
                  <a:schemeClr val="accent2"/>
                </a:solidFill>
              </a:rPr>
              <a:t>Engineering</a:t>
            </a:r>
            <a:r>
              <a:rPr lang="en-US" dirty="0"/>
              <a:t>';</a:t>
            </a:r>
          </a:p>
        </p:txBody>
      </p:sp>
    </p:spTree>
    <p:extLst>
      <p:ext uri="{BB962C8B-B14F-4D97-AF65-F5344CB8AC3E}">
        <p14:creationId xmlns:p14="http://schemas.microsoft.com/office/powerpoint/2010/main" val="32225850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4. </a:t>
            </a:r>
            <a:r>
              <a:rPr lang="en-US" b="1" dirty="0"/>
              <a:t>DELETE</a:t>
            </a:r>
            <a:r>
              <a:rPr lang="en-US" dirty="0"/>
              <a:t>: </a:t>
            </a:r>
            <a:r>
              <a:rPr lang="en-US" dirty="0" smtClean="0"/>
              <a:t>=&gt;</a:t>
            </a:r>
          </a:p>
          <a:p>
            <a:r>
              <a:rPr lang="en-US" dirty="0" smtClean="0"/>
              <a:t>The </a:t>
            </a:r>
            <a:r>
              <a:rPr lang="en-US" dirty="0"/>
              <a:t>DELETE statement is used to remove rows from a table based on specified conditions using the WHERE clause</a:t>
            </a:r>
            <a:r>
              <a:rPr lang="en-US" dirty="0" smtClean="0"/>
              <a:t>.</a:t>
            </a:r>
          </a:p>
          <a:p>
            <a:r>
              <a:rPr lang="en-US" dirty="0" smtClean="0"/>
              <a:t> </a:t>
            </a:r>
            <a:r>
              <a:rPr lang="en-US" dirty="0"/>
              <a:t>Be cautious when using this statement, as it permanently deletes data.</a:t>
            </a:r>
          </a:p>
        </p:txBody>
      </p:sp>
    </p:spTree>
    <p:extLst>
      <p:ext uri="{BB962C8B-B14F-4D97-AF65-F5344CB8AC3E}">
        <p14:creationId xmlns:p14="http://schemas.microsoft.com/office/powerpoint/2010/main" val="7792389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Example</a:t>
            </a:r>
            <a:endParaRPr lang="en-US" dirty="0"/>
          </a:p>
        </p:txBody>
      </p:sp>
      <p:sp>
        <p:nvSpPr>
          <p:cNvPr id="3" name="Content Placeholder 2"/>
          <p:cNvSpPr>
            <a:spLocks noGrp="1"/>
          </p:cNvSpPr>
          <p:nvPr>
            <p:ph idx="1"/>
          </p:nvPr>
        </p:nvSpPr>
        <p:spPr/>
        <p:txBody>
          <a:bodyPr/>
          <a:lstStyle/>
          <a:p>
            <a:pPr marL="0" indent="0">
              <a:buNone/>
            </a:pPr>
            <a:r>
              <a:rPr lang="en-US" dirty="0"/>
              <a:t>DELETE FROM employees</a:t>
            </a:r>
          </a:p>
          <a:p>
            <a:pPr marL="0" indent="0">
              <a:buNone/>
            </a:pPr>
            <a:r>
              <a:rPr lang="en-US" dirty="0"/>
              <a:t>WHERE </a:t>
            </a:r>
            <a:r>
              <a:rPr lang="en-US" dirty="0" err="1"/>
              <a:t>termination_date</a:t>
            </a:r>
            <a:r>
              <a:rPr lang="en-US" dirty="0"/>
              <a:t> IS NOT NULL;</a:t>
            </a:r>
          </a:p>
          <a:p>
            <a:pPr marL="0" indent="0">
              <a:buNone/>
            </a:pPr>
            <a:endParaRPr lang="en-US" dirty="0"/>
          </a:p>
        </p:txBody>
      </p:sp>
    </p:spTree>
    <p:extLst>
      <p:ext uri="{BB962C8B-B14F-4D97-AF65-F5344CB8AC3E}">
        <p14:creationId xmlns:p14="http://schemas.microsoft.com/office/powerpoint/2010/main" val="1282545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 Language (DCL)</a:t>
            </a:r>
          </a:p>
        </p:txBody>
      </p:sp>
      <p:sp>
        <p:nvSpPr>
          <p:cNvPr id="3" name="Content Placeholder 2"/>
          <p:cNvSpPr>
            <a:spLocks noGrp="1"/>
          </p:cNvSpPr>
          <p:nvPr>
            <p:ph idx="1"/>
          </p:nvPr>
        </p:nvSpPr>
        <p:spPr/>
        <p:txBody>
          <a:bodyPr/>
          <a:lstStyle/>
          <a:p>
            <a:r>
              <a:rPr lang="en-US" dirty="0"/>
              <a:t>Data Control Language (DCL) is a subset of SQL (Structured Query Language) used in a database management system (DBMS) to control access to data within the database. </a:t>
            </a:r>
            <a:endParaRPr lang="en-US" dirty="0" smtClean="0"/>
          </a:p>
          <a:p>
            <a:r>
              <a:rPr lang="en-US" dirty="0" smtClean="0"/>
              <a:t>DCL </a:t>
            </a:r>
            <a:r>
              <a:rPr lang="en-US" dirty="0"/>
              <a:t>statements are primarily concerned with granting or revoking privileges and permissions to database users, roles, or other database entities. </a:t>
            </a:r>
          </a:p>
        </p:txBody>
      </p:sp>
    </p:spTree>
    <p:extLst>
      <p:ext uri="{BB962C8B-B14F-4D97-AF65-F5344CB8AC3E}">
        <p14:creationId xmlns:p14="http://schemas.microsoft.com/office/powerpoint/2010/main" val="1592230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DCL</a:t>
            </a:r>
            <a:endParaRPr lang="en-US" dirty="0"/>
          </a:p>
        </p:txBody>
      </p:sp>
      <p:sp>
        <p:nvSpPr>
          <p:cNvPr id="3" name="Content Placeholder 2"/>
          <p:cNvSpPr>
            <a:spLocks noGrp="1"/>
          </p:cNvSpPr>
          <p:nvPr>
            <p:ph idx="1"/>
          </p:nvPr>
        </p:nvSpPr>
        <p:spPr/>
        <p:txBody>
          <a:bodyPr/>
          <a:lstStyle/>
          <a:p>
            <a:r>
              <a:rPr lang="en-US" dirty="0"/>
              <a:t>The two primary DCL statements are</a:t>
            </a:r>
            <a:r>
              <a:rPr lang="en-US" dirty="0" smtClean="0"/>
              <a:t>:+&gt;</a:t>
            </a:r>
          </a:p>
          <a:p>
            <a:pPr marL="514350" indent="-514350">
              <a:buAutoNum type="arabicPeriod"/>
            </a:pPr>
            <a:r>
              <a:rPr lang="en-US" dirty="0" smtClean="0"/>
              <a:t>GRANT</a:t>
            </a:r>
          </a:p>
          <a:p>
            <a:pPr marL="514350" indent="-514350">
              <a:buAutoNum type="arabicPeriod"/>
            </a:pPr>
            <a:r>
              <a:rPr lang="en-US" dirty="0" smtClean="0"/>
              <a:t>REVOKE</a:t>
            </a:r>
            <a:endParaRPr lang="en-US" dirty="0"/>
          </a:p>
        </p:txBody>
      </p:sp>
    </p:spTree>
    <p:extLst>
      <p:ext uri="{BB962C8B-B14F-4D97-AF65-F5344CB8AC3E}">
        <p14:creationId xmlns:p14="http://schemas.microsoft.com/office/powerpoint/2010/main" val="39546380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of DBMS</a:t>
            </a:r>
            <a:endParaRPr lang="en-US" b="1" dirty="0"/>
          </a:p>
        </p:txBody>
      </p:sp>
      <p:sp>
        <p:nvSpPr>
          <p:cNvPr id="3" name="Content Placeholder 2"/>
          <p:cNvSpPr>
            <a:spLocks noGrp="1"/>
          </p:cNvSpPr>
          <p:nvPr>
            <p:ph idx="1"/>
          </p:nvPr>
        </p:nvSpPr>
        <p:spPr/>
        <p:txBody>
          <a:bodyPr/>
          <a:lstStyle/>
          <a:p>
            <a:pPr>
              <a:buFont typeface="Symbol"/>
              <a:buChar char="Þ"/>
            </a:pPr>
            <a:r>
              <a:rPr lang="en-US" dirty="0" smtClean="0"/>
              <a:t>ANSI/SPARC </a:t>
            </a:r>
            <a:r>
              <a:rPr lang="en-US" dirty="0"/>
              <a:t>database </a:t>
            </a:r>
            <a:r>
              <a:rPr lang="en-US" dirty="0" smtClean="0"/>
              <a:t>architecture:=&gt;</a:t>
            </a:r>
          </a:p>
          <a:p>
            <a:pPr marL="0" indent="0">
              <a:buNone/>
            </a:pPr>
            <a:r>
              <a:rPr lang="en-US" dirty="0"/>
              <a:t>The ANSI/SPARC database architecture, often referred to as the "three-schema architecture," is a way to organize and understand how a database management system (DBMS) works. It consists of three main layers:</a:t>
            </a:r>
            <a:endParaRPr lang="en-US" dirty="0" smtClean="0"/>
          </a:p>
          <a:p>
            <a:endParaRPr lang="en-US" dirty="0"/>
          </a:p>
        </p:txBody>
      </p:sp>
    </p:spTree>
    <p:extLst>
      <p:ext uri="{BB962C8B-B14F-4D97-AF65-F5344CB8AC3E}">
        <p14:creationId xmlns:p14="http://schemas.microsoft.com/office/powerpoint/2010/main" val="246217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of data</a:t>
            </a:r>
            <a:r>
              <a:rPr lang="en-US" b="1" dirty="0" smtClean="0"/>
              <a:t>, information, database </a:t>
            </a:r>
            <a:r>
              <a:rPr lang="en-US" b="1" dirty="0"/>
              <a:t>and DBMS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4. Database</a:t>
            </a:r>
            <a:r>
              <a:rPr lang="en-US" b="1" dirty="0"/>
              <a:t>:</a:t>
            </a:r>
            <a:endParaRPr lang="en-US" dirty="0"/>
          </a:p>
          <a:p>
            <a:r>
              <a:rPr lang="en-US" b="1" dirty="0"/>
              <a:t>Definition:</a:t>
            </a:r>
            <a:r>
              <a:rPr lang="en-US" dirty="0"/>
              <a:t> A database is like a library with lots of books. Each book is different and contains information on a specific topic.</a:t>
            </a:r>
          </a:p>
          <a:p>
            <a:r>
              <a:rPr lang="en-US" b="1" dirty="0"/>
              <a:t>Example:</a:t>
            </a:r>
            <a:r>
              <a:rPr lang="en-US" dirty="0"/>
              <a:t> In a library, you might have a section with books about animals, another section with books about cars, and so on. Each section is like a database, and the books inside are the data because they contain information about those topics.</a:t>
            </a:r>
          </a:p>
        </p:txBody>
      </p:sp>
    </p:spTree>
    <p:extLst>
      <p:ext uri="{BB962C8B-B14F-4D97-AF65-F5344CB8AC3E}">
        <p14:creationId xmlns:p14="http://schemas.microsoft.com/office/powerpoint/2010/main" val="32880950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Three-tier architecture in DBMS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a:t>In a three-tier architecture in DBMS, </a:t>
            </a:r>
            <a:endParaRPr lang="en-US" dirty="0" smtClean="0"/>
          </a:p>
          <a:p>
            <a:r>
              <a:rPr lang="en-US" dirty="0" smtClean="0"/>
              <a:t>the </a:t>
            </a:r>
            <a:r>
              <a:rPr lang="en-US" dirty="0"/>
              <a:t>physical level deals with the actual storage and retrieval of data on the hardware, </a:t>
            </a:r>
            <a:endParaRPr lang="en-US" dirty="0" smtClean="0"/>
          </a:p>
          <a:p>
            <a:r>
              <a:rPr lang="en-US" dirty="0" smtClean="0"/>
              <a:t>the </a:t>
            </a:r>
            <a:r>
              <a:rPr lang="en-US" dirty="0"/>
              <a:t>logical level defines the overall structure and relationships of the data independently of its physical storage, and </a:t>
            </a:r>
            <a:endParaRPr lang="en-US" dirty="0" smtClean="0"/>
          </a:p>
          <a:p>
            <a:r>
              <a:rPr lang="en-US" dirty="0" smtClean="0"/>
              <a:t>the </a:t>
            </a:r>
            <a:r>
              <a:rPr lang="en-US" dirty="0"/>
              <a:t>view level represents how users or applications interact with and perceive the data.</a:t>
            </a:r>
          </a:p>
        </p:txBody>
      </p:sp>
    </p:spTree>
    <p:extLst>
      <p:ext uri="{BB962C8B-B14F-4D97-AF65-F5344CB8AC3E}">
        <p14:creationId xmlns:p14="http://schemas.microsoft.com/office/powerpoint/2010/main" val="12061750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9" cy="6705600"/>
          </a:xfrm>
        </p:spPr>
      </p:pic>
    </p:spTree>
    <p:extLst>
      <p:ext uri="{BB962C8B-B14F-4D97-AF65-F5344CB8AC3E}">
        <p14:creationId xmlns:p14="http://schemas.microsoft.com/office/powerpoint/2010/main" val="35857687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ANSI/SPARC database architecture</a:t>
            </a:r>
          </a:p>
        </p:txBody>
      </p:sp>
      <p:sp>
        <p:nvSpPr>
          <p:cNvPr id="3" name="Content Placeholder 2"/>
          <p:cNvSpPr>
            <a:spLocks noGrp="1"/>
          </p:cNvSpPr>
          <p:nvPr>
            <p:ph idx="1"/>
          </p:nvPr>
        </p:nvSpPr>
        <p:spPr/>
        <p:txBody>
          <a:bodyPr>
            <a:normAutofit fontScale="92500"/>
          </a:bodyPr>
          <a:lstStyle/>
          <a:p>
            <a:pPr marL="0" indent="0">
              <a:buNone/>
            </a:pPr>
            <a:r>
              <a:rPr lang="en-US" dirty="0" smtClean="0"/>
              <a:t>1. </a:t>
            </a:r>
            <a:r>
              <a:rPr lang="en-US" b="1" dirty="0"/>
              <a:t>External Schema (View Level</a:t>
            </a:r>
            <a:r>
              <a:rPr lang="en-US" b="1" dirty="0" smtClean="0"/>
              <a:t>)</a:t>
            </a:r>
            <a:r>
              <a:rPr lang="en-US" dirty="0" smtClean="0"/>
              <a:t>:=&gt;</a:t>
            </a:r>
          </a:p>
          <a:p>
            <a:r>
              <a:rPr lang="en-US" dirty="0" smtClean="0"/>
              <a:t> </a:t>
            </a:r>
            <a:r>
              <a:rPr lang="en-US" dirty="0"/>
              <a:t>This is the top layer, which is visible to end-users and applications. It defines how different users or programs interact with the database. </a:t>
            </a:r>
            <a:endParaRPr lang="en-US" dirty="0" smtClean="0"/>
          </a:p>
          <a:p>
            <a:r>
              <a:rPr lang="en-US" dirty="0" smtClean="0"/>
              <a:t>Each </a:t>
            </a:r>
            <a:r>
              <a:rPr lang="en-US" dirty="0"/>
              <a:t>user or application may have their own view of the data, which can include specific subsets of information or customized formats. </a:t>
            </a:r>
            <a:endParaRPr lang="en-US" dirty="0" smtClean="0"/>
          </a:p>
          <a:p>
            <a:r>
              <a:rPr lang="en-US" dirty="0" smtClean="0"/>
              <a:t>Think </a:t>
            </a:r>
            <a:r>
              <a:rPr lang="en-US" dirty="0"/>
              <a:t>of it as the user interface or the way people see and access the data</a:t>
            </a:r>
          </a:p>
        </p:txBody>
      </p:sp>
    </p:spTree>
    <p:extLst>
      <p:ext uri="{BB962C8B-B14F-4D97-AF65-F5344CB8AC3E}">
        <p14:creationId xmlns:p14="http://schemas.microsoft.com/office/powerpoint/2010/main" val="417652315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ANSI/SPARC database architecture</a:t>
            </a:r>
          </a:p>
        </p:txBody>
      </p:sp>
      <p:sp>
        <p:nvSpPr>
          <p:cNvPr id="3" name="Content Placeholder 2"/>
          <p:cNvSpPr>
            <a:spLocks noGrp="1"/>
          </p:cNvSpPr>
          <p:nvPr>
            <p:ph idx="1"/>
          </p:nvPr>
        </p:nvSpPr>
        <p:spPr/>
        <p:txBody>
          <a:bodyPr>
            <a:normAutofit fontScale="92500"/>
          </a:bodyPr>
          <a:lstStyle/>
          <a:p>
            <a:pPr marL="0" indent="0">
              <a:buNone/>
            </a:pPr>
            <a:r>
              <a:rPr lang="en-US" dirty="0" smtClean="0"/>
              <a:t>2. </a:t>
            </a:r>
            <a:r>
              <a:rPr lang="en-US" b="1" dirty="0"/>
              <a:t>Conceptual Schema (Logical Level</a:t>
            </a:r>
            <a:r>
              <a:rPr lang="en-US" b="1" dirty="0" smtClean="0"/>
              <a:t>)</a:t>
            </a:r>
            <a:r>
              <a:rPr lang="en-US" dirty="0" smtClean="0"/>
              <a:t>:=&gt; </a:t>
            </a:r>
          </a:p>
          <a:p>
            <a:r>
              <a:rPr lang="en-US" b="1" dirty="0" smtClean="0"/>
              <a:t>This </a:t>
            </a:r>
            <a:r>
              <a:rPr lang="en-US" b="1" dirty="0"/>
              <a:t>is the middle layer, which represents the overall structure of the database in a way that's independent of how it's viewed or accessed</a:t>
            </a:r>
            <a:r>
              <a:rPr lang="en-US" b="1" dirty="0" smtClean="0"/>
              <a:t>.</a:t>
            </a:r>
          </a:p>
          <a:p>
            <a:r>
              <a:rPr lang="en-US" b="1" dirty="0" smtClean="0"/>
              <a:t> </a:t>
            </a:r>
            <a:r>
              <a:rPr lang="en-US" b="1" dirty="0"/>
              <a:t>It defines the data model, including the tables, relationships, and constraints, but without specifying how it's physically stored or accessed. It's like the blueprint or the design of the database.</a:t>
            </a:r>
          </a:p>
        </p:txBody>
      </p:sp>
    </p:spTree>
    <p:extLst>
      <p:ext uri="{BB962C8B-B14F-4D97-AF65-F5344CB8AC3E}">
        <p14:creationId xmlns:p14="http://schemas.microsoft.com/office/powerpoint/2010/main" val="14593632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ANSI/SPARC database architecture</a:t>
            </a:r>
          </a:p>
        </p:txBody>
      </p:sp>
      <p:sp>
        <p:nvSpPr>
          <p:cNvPr id="3" name="Content Placeholder 2"/>
          <p:cNvSpPr>
            <a:spLocks noGrp="1"/>
          </p:cNvSpPr>
          <p:nvPr>
            <p:ph idx="1"/>
          </p:nvPr>
        </p:nvSpPr>
        <p:spPr/>
        <p:txBody>
          <a:bodyPr>
            <a:normAutofit lnSpcReduction="10000"/>
          </a:bodyPr>
          <a:lstStyle/>
          <a:p>
            <a:pPr marL="0" indent="0">
              <a:buNone/>
            </a:pPr>
            <a:r>
              <a:rPr lang="en-US" dirty="0" smtClean="0"/>
              <a:t>3. </a:t>
            </a:r>
            <a:r>
              <a:rPr lang="en-US" b="1" dirty="0"/>
              <a:t>Internal Schema (Physical Level</a:t>
            </a:r>
            <a:r>
              <a:rPr lang="en-US" b="1" dirty="0" smtClean="0"/>
              <a:t>)</a:t>
            </a:r>
            <a:r>
              <a:rPr lang="en-US" dirty="0" smtClean="0"/>
              <a:t>:=&gt; </a:t>
            </a:r>
          </a:p>
          <a:p>
            <a:r>
              <a:rPr lang="en-US" dirty="0" smtClean="0"/>
              <a:t> </a:t>
            </a:r>
            <a:r>
              <a:rPr lang="en-US" b="1" dirty="0"/>
              <a:t>This is the bottom layer, which deals with the physical storage and optimization of data. </a:t>
            </a:r>
            <a:endParaRPr lang="en-US" b="1" dirty="0" smtClean="0"/>
          </a:p>
          <a:p>
            <a:r>
              <a:rPr lang="en-US" b="1" dirty="0" smtClean="0"/>
              <a:t>It </a:t>
            </a:r>
            <a:r>
              <a:rPr lang="en-US" b="1" dirty="0"/>
              <a:t>defines how the data is stored on disks, the indexing mechanisms used, and how data is retrieved efficiently. </a:t>
            </a:r>
            <a:endParaRPr lang="en-US" b="1" dirty="0" smtClean="0"/>
          </a:p>
          <a:p>
            <a:r>
              <a:rPr lang="en-US" b="1" dirty="0" smtClean="0"/>
              <a:t>It's </a:t>
            </a:r>
            <a:r>
              <a:rPr lang="en-US" b="1" dirty="0"/>
              <a:t>like the actual construction and organization of the database on the hardware</a:t>
            </a:r>
          </a:p>
        </p:txBody>
      </p:sp>
    </p:spTree>
    <p:extLst>
      <p:ext uri="{BB962C8B-B14F-4D97-AF65-F5344CB8AC3E}">
        <p14:creationId xmlns:p14="http://schemas.microsoft.com/office/powerpoint/2010/main" val="23406629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ANSI/SPARC database </a:t>
            </a:r>
            <a:r>
              <a:rPr lang="en-US" dirty="0" smtClean="0"/>
              <a:t>architecture</a:t>
            </a:r>
            <a:r>
              <a:rPr lang="en-US" dirty="0" smtClean="0"/>
              <a:t>: Summary</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So, in simple terms, the ANSI/SPARC database architecture separates the way users see and interact with the database (external schema), the overall structure and design of the database (conceptual schema), </a:t>
            </a:r>
            <a:endParaRPr lang="en-US" b="1" dirty="0" smtClean="0"/>
          </a:p>
          <a:p>
            <a:r>
              <a:rPr lang="en-US" b="1" dirty="0" smtClean="0"/>
              <a:t>and </a:t>
            </a:r>
            <a:r>
              <a:rPr lang="en-US" b="1" dirty="0"/>
              <a:t>how the data is physically stored and managed (internal schema). </a:t>
            </a:r>
            <a:endParaRPr lang="en-US" b="1" dirty="0" smtClean="0"/>
          </a:p>
          <a:p>
            <a:r>
              <a:rPr lang="en-US" b="1" dirty="0" smtClean="0"/>
              <a:t>This </a:t>
            </a:r>
            <a:r>
              <a:rPr lang="en-US" b="1" dirty="0"/>
              <a:t>separation helps in managing and maintaining databases effectively and allows for changes in one layer without affecting the others.</a:t>
            </a:r>
          </a:p>
        </p:txBody>
      </p:sp>
    </p:spTree>
    <p:extLst>
      <p:ext uri="{BB962C8B-B14F-4D97-AF65-F5344CB8AC3E}">
        <p14:creationId xmlns:p14="http://schemas.microsoft.com/office/powerpoint/2010/main" val="29195613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800" dirty="0" smtClean="0"/>
          </a:p>
          <a:p>
            <a:endParaRPr lang="en-US" sz="2800" dirty="0"/>
          </a:p>
          <a:p>
            <a:endParaRPr lang="en-US" sz="2800" dirty="0" smtClean="0"/>
          </a:p>
          <a:p>
            <a:pPr marL="2286000" lvl="5" indent="0">
              <a:buNone/>
            </a:pPr>
            <a:r>
              <a:rPr lang="en-US" sz="2800" dirty="0" smtClean="0"/>
              <a:t>THANK YOU</a:t>
            </a:r>
            <a:endParaRPr lang="en-US" sz="2800" dirty="0"/>
          </a:p>
        </p:txBody>
      </p:sp>
    </p:spTree>
    <p:extLst>
      <p:ext uri="{BB962C8B-B14F-4D97-AF65-F5344CB8AC3E}">
        <p14:creationId xmlns:p14="http://schemas.microsoft.com/office/powerpoint/2010/main" val="1488791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Understanding </a:t>
            </a:r>
            <a:r>
              <a:rPr lang="en-US" dirty="0"/>
              <a:t>of data</a:t>
            </a:r>
            <a:r>
              <a:rPr lang="en-US" dirty="0" smtClean="0"/>
              <a:t>, </a:t>
            </a:r>
            <a:r>
              <a:rPr lang="en-US" dirty="0" err="1" smtClean="0"/>
              <a:t>information,database</a:t>
            </a:r>
            <a:r>
              <a:rPr lang="en-US" dirty="0" smtClean="0"/>
              <a:t> </a:t>
            </a:r>
            <a:r>
              <a:rPr lang="en-US" dirty="0"/>
              <a:t>and DBMS</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-&gt; So</a:t>
            </a:r>
            <a:r>
              <a:rPr lang="en-US" b="1" dirty="0"/>
              <a:t>, to sum it up</a:t>
            </a:r>
            <a:r>
              <a:rPr lang="en-US" b="1" dirty="0" smtClean="0"/>
              <a:t>:=&gt;</a:t>
            </a:r>
          </a:p>
          <a:p>
            <a:r>
              <a:rPr lang="en-US" b="1" dirty="0" smtClean="0"/>
              <a:t> </a:t>
            </a:r>
            <a:r>
              <a:rPr lang="en-US" b="1" dirty="0"/>
              <a:t>Data is like recipe ingredients</a:t>
            </a:r>
            <a:r>
              <a:rPr lang="en-US" b="1" dirty="0" smtClean="0"/>
              <a:t>,</a:t>
            </a:r>
          </a:p>
          <a:p>
            <a:r>
              <a:rPr lang="en-US" b="1" dirty="0" smtClean="0"/>
              <a:t> </a:t>
            </a:r>
            <a:r>
              <a:rPr lang="en-US" b="1" dirty="0"/>
              <a:t>information is the recipe itself</a:t>
            </a:r>
            <a:r>
              <a:rPr lang="en-US" b="1" dirty="0" smtClean="0"/>
              <a:t>,</a:t>
            </a:r>
          </a:p>
          <a:p>
            <a:r>
              <a:rPr lang="en-US" b="1" dirty="0" smtClean="0"/>
              <a:t> </a:t>
            </a:r>
            <a:r>
              <a:rPr lang="en-US" b="1" dirty="0"/>
              <a:t>A</a:t>
            </a:r>
            <a:r>
              <a:rPr lang="en-US" b="1" dirty="0" smtClean="0"/>
              <a:t> </a:t>
            </a:r>
            <a:r>
              <a:rPr lang="en-US" b="1" dirty="0"/>
              <a:t>database is like a library with different books, and a </a:t>
            </a:r>
            <a:endParaRPr lang="en-US" b="1" dirty="0" smtClean="0"/>
          </a:p>
          <a:p>
            <a:r>
              <a:rPr lang="en-US" b="1" dirty="0" smtClean="0"/>
              <a:t>Database </a:t>
            </a:r>
            <a:r>
              <a:rPr lang="en-US" b="1" dirty="0"/>
              <a:t>Management System is like a super librarian who keeps everything organized and helps you find the books you need.</a:t>
            </a:r>
          </a:p>
          <a:p>
            <a:pPr marL="0" indent="0">
              <a:buNone/>
            </a:pPr>
            <a:r>
              <a:rPr lang="en-US" b="1" dirty="0"/>
              <a:t/>
            </a:r>
            <a:br>
              <a:rPr lang="en-US" b="1" dirty="0"/>
            </a:br>
            <a:endParaRPr lang="en-US" b="1" dirty="0"/>
          </a:p>
        </p:txBody>
      </p:sp>
    </p:spTree>
    <p:extLst>
      <p:ext uri="{BB962C8B-B14F-4D97-AF65-F5344CB8AC3E}">
        <p14:creationId xmlns:p14="http://schemas.microsoft.com/office/powerpoint/2010/main" val="227528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1.1 History of Database management system</a:t>
            </a:r>
            <a:endParaRPr lang="en-US" b="1" dirty="0"/>
          </a:p>
        </p:txBody>
      </p:sp>
      <p:sp>
        <p:nvSpPr>
          <p:cNvPr id="3" name="Content Placeholder 2"/>
          <p:cNvSpPr>
            <a:spLocks noGrp="1"/>
          </p:cNvSpPr>
          <p:nvPr>
            <p:ph idx="1"/>
          </p:nvPr>
        </p:nvSpPr>
        <p:spPr/>
        <p:txBody>
          <a:bodyPr/>
          <a:lstStyle/>
          <a:p>
            <a:pPr marL="0" indent="0">
              <a:buNone/>
            </a:pPr>
            <a:r>
              <a:rPr lang="en-US" dirty="0"/>
              <a:t>Here's a simple explanation of the history of Database Management Systems (DBMS):</a:t>
            </a:r>
          </a:p>
          <a:p>
            <a:r>
              <a:rPr lang="en-US" b="1" dirty="0"/>
              <a:t>Long ago, before computers:</a:t>
            </a:r>
            <a:endParaRPr lang="en-US" dirty="0"/>
          </a:p>
          <a:p>
            <a:r>
              <a:rPr lang="en-US" dirty="0"/>
              <a:t>People kept records on paper, like in a big filing cabinet.</a:t>
            </a:r>
          </a:p>
          <a:p>
            <a:r>
              <a:rPr lang="en-US" dirty="0"/>
              <a:t>If you wanted to find a specific record, you had to search through all the papers, which took a lot of time.</a:t>
            </a:r>
          </a:p>
          <a:p>
            <a:endParaRPr lang="en-US" dirty="0"/>
          </a:p>
        </p:txBody>
      </p:sp>
    </p:spTree>
    <p:extLst>
      <p:ext uri="{BB962C8B-B14F-4D97-AF65-F5344CB8AC3E}">
        <p14:creationId xmlns:p14="http://schemas.microsoft.com/office/powerpoint/2010/main" val="293537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 History of Database management system</a:t>
            </a:r>
            <a:endParaRPr lang="en-US" dirty="0"/>
          </a:p>
        </p:txBody>
      </p:sp>
      <p:sp>
        <p:nvSpPr>
          <p:cNvPr id="3" name="Content Placeholder 2"/>
          <p:cNvSpPr>
            <a:spLocks noGrp="1"/>
          </p:cNvSpPr>
          <p:nvPr>
            <p:ph idx="1"/>
          </p:nvPr>
        </p:nvSpPr>
        <p:spPr/>
        <p:txBody>
          <a:bodyPr/>
          <a:lstStyle/>
          <a:p>
            <a:pPr marL="0" indent="0">
              <a:buNone/>
            </a:pPr>
            <a:r>
              <a:rPr lang="en-US" b="1" dirty="0"/>
              <a:t>1950s - 1960s:</a:t>
            </a:r>
            <a:endParaRPr lang="en-US" dirty="0"/>
          </a:p>
          <a:p>
            <a:r>
              <a:rPr lang="en-US" dirty="0"/>
              <a:t>Computers started to become more common, but data was still stored in large paper files.</a:t>
            </a:r>
          </a:p>
          <a:p>
            <a:r>
              <a:rPr lang="en-US" dirty="0"/>
              <a:t>Early DBMS prototypes were created to make it easier to organize and find information using </a:t>
            </a:r>
            <a:r>
              <a:rPr lang="en-US" dirty="0" smtClean="0"/>
              <a:t>computers where </a:t>
            </a:r>
            <a:r>
              <a:rPr lang="en-US" dirty="0"/>
              <a:t>a</a:t>
            </a:r>
            <a:r>
              <a:rPr lang="en-US" dirty="0" smtClean="0"/>
              <a:t> </a:t>
            </a:r>
            <a:r>
              <a:rPr lang="en-US" b="1" dirty="0">
                <a:solidFill>
                  <a:srgbClr val="FF0000"/>
                </a:solidFill>
              </a:rPr>
              <a:t>prototype</a:t>
            </a:r>
            <a:r>
              <a:rPr lang="en-US" dirty="0"/>
              <a:t> is a product built to test ideas and changes until it resembles the final product</a:t>
            </a:r>
          </a:p>
          <a:p>
            <a:endParaRPr lang="en-US" dirty="0"/>
          </a:p>
        </p:txBody>
      </p:sp>
    </p:spTree>
    <p:extLst>
      <p:ext uri="{BB962C8B-B14F-4D97-AF65-F5344CB8AC3E}">
        <p14:creationId xmlns:p14="http://schemas.microsoft.com/office/powerpoint/2010/main" val="4146503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 History of Database management system</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3. 1970s</a:t>
            </a:r>
            <a:r>
              <a:rPr lang="en-US" b="1" dirty="0"/>
              <a:t>:</a:t>
            </a:r>
            <a:endParaRPr lang="en-US" dirty="0"/>
          </a:p>
          <a:p>
            <a:r>
              <a:rPr lang="en-US" dirty="0"/>
              <a:t>The first real DBMS systems were developed.</a:t>
            </a:r>
          </a:p>
          <a:p>
            <a:r>
              <a:rPr lang="en-US" dirty="0"/>
              <a:t>These systems made it possible to store and retrieve data more efficiently on computers.</a:t>
            </a:r>
          </a:p>
          <a:p>
            <a:r>
              <a:rPr lang="en-US" dirty="0"/>
              <a:t>Popular systems like the "Relational Model" were introduced, which made it easier to link data </a:t>
            </a:r>
            <a:r>
              <a:rPr lang="en-US" dirty="0" smtClean="0"/>
              <a:t>together</a:t>
            </a:r>
            <a:endParaRPr lang="en-US" dirty="0"/>
          </a:p>
        </p:txBody>
      </p:sp>
    </p:spTree>
    <p:extLst>
      <p:ext uri="{BB962C8B-B14F-4D97-AF65-F5344CB8AC3E}">
        <p14:creationId xmlns:p14="http://schemas.microsoft.com/office/powerpoint/2010/main" val="409397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a:t>
            </a:r>
            <a:endParaRPr lang="en-US" dirty="0"/>
          </a:p>
        </p:txBody>
      </p:sp>
      <p:sp>
        <p:nvSpPr>
          <p:cNvPr id="3" name="Content Placeholder 2"/>
          <p:cNvSpPr>
            <a:spLocks noGrp="1"/>
          </p:cNvSpPr>
          <p:nvPr>
            <p:ph idx="1"/>
          </p:nvPr>
        </p:nvSpPr>
        <p:spPr/>
        <p:txBody>
          <a:bodyPr/>
          <a:lstStyle/>
          <a:p>
            <a:r>
              <a:rPr lang="en-US" dirty="0"/>
              <a:t>Where Data in a relational database is organized into tables, also known as relations</a:t>
            </a:r>
            <a:r>
              <a:rPr lang="en-US" dirty="0" smtClean="0"/>
              <a:t>.</a:t>
            </a:r>
          </a:p>
          <a:p>
            <a:r>
              <a:rPr lang="en-US" dirty="0" smtClean="0"/>
              <a:t> </a:t>
            </a:r>
            <a:r>
              <a:rPr lang="en-US" dirty="0"/>
              <a:t>Each table consists of rows and columns. </a:t>
            </a:r>
            <a:endParaRPr lang="en-US" dirty="0" smtClean="0"/>
          </a:p>
          <a:p>
            <a:r>
              <a:rPr lang="en-US" dirty="0" smtClean="0"/>
              <a:t>Rows </a:t>
            </a:r>
            <a:r>
              <a:rPr lang="en-US" dirty="0"/>
              <a:t>represent individual records, and columns represent attributes or fields of the records</a:t>
            </a:r>
            <a:r>
              <a:rPr lang="en-US" dirty="0" smtClean="0"/>
              <a:t>.</a:t>
            </a:r>
          </a:p>
          <a:p>
            <a:r>
              <a:rPr lang="en-US" dirty="0" smtClean="0"/>
              <a:t> </a:t>
            </a:r>
            <a:r>
              <a:rPr lang="en-US" dirty="0"/>
              <a:t>Each row in a table is called a tuple, and each column is called an attribute.</a:t>
            </a:r>
          </a:p>
          <a:p>
            <a:endParaRPr lang="en-US" dirty="0"/>
          </a:p>
        </p:txBody>
      </p:sp>
    </p:spTree>
    <p:extLst>
      <p:ext uri="{BB962C8B-B14F-4D97-AF65-F5344CB8AC3E}">
        <p14:creationId xmlns:p14="http://schemas.microsoft.com/office/powerpoint/2010/main" val="2969427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 History of Database management system</a:t>
            </a:r>
            <a:endParaRPr lang="en-US" dirty="0"/>
          </a:p>
        </p:txBody>
      </p:sp>
      <p:sp>
        <p:nvSpPr>
          <p:cNvPr id="3" name="Content Placeholder 2"/>
          <p:cNvSpPr>
            <a:spLocks noGrp="1"/>
          </p:cNvSpPr>
          <p:nvPr>
            <p:ph idx="1"/>
          </p:nvPr>
        </p:nvSpPr>
        <p:spPr/>
        <p:txBody>
          <a:bodyPr/>
          <a:lstStyle/>
          <a:p>
            <a:pPr marL="0" indent="0">
              <a:buNone/>
            </a:pPr>
            <a:r>
              <a:rPr lang="en-US" b="1" dirty="0"/>
              <a:t>1980s - 1990s:</a:t>
            </a:r>
            <a:endParaRPr lang="en-US" dirty="0"/>
          </a:p>
          <a:p>
            <a:r>
              <a:rPr lang="en-US" dirty="0"/>
              <a:t>DBMS technology became widely used in businesses and organizations.</a:t>
            </a:r>
          </a:p>
          <a:p>
            <a:r>
              <a:rPr lang="en-US" dirty="0"/>
              <a:t>It helped manage large amounts of data, like customer information and inventory, more effectively.</a:t>
            </a:r>
          </a:p>
          <a:p>
            <a:endParaRPr lang="en-US" dirty="0"/>
          </a:p>
        </p:txBody>
      </p:sp>
    </p:spTree>
    <p:extLst>
      <p:ext uri="{BB962C8B-B14F-4D97-AF65-F5344CB8AC3E}">
        <p14:creationId xmlns:p14="http://schemas.microsoft.com/office/powerpoint/2010/main" val="1848319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 History of Database management system</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2000s - Present:</a:t>
            </a:r>
            <a:endParaRPr lang="en-US" dirty="0"/>
          </a:p>
          <a:p>
            <a:r>
              <a:rPr lang="en-US" dirty="0"/>
              <a:t>With the growth of the internet and technology, DBMS evolved further.</a:t>
            </a:r>
          </a:p>
          <a:p>
            <a:r>
              <a:rPr lang="en-US" dirty="0"/>
              <a:t>New types of databases like </a:t>
            </a:r>
            <a:r>
              <a:rPr lang="en-US" dirty="0" err="1"/>
              <a:t>NoSQL</a:t>
            </a:r>
            <a:r>
              <a:rPr lang="en-US" dirty="0"/>
              <a:t> databases were created to handle different kinds of data.</a:t>
            </a:r>
          </a:p>
          <a:p>
            <a:r>
              <a:rPr lang="en-US" dirty="0"/>
              <a:t>Cloud databases allowed data to be stored and accessed online.</a:t>
            </a:r>
          </a:p>
          <a:p>
            <a:r>
              <a:rPr lang="en-US" dirty="0" smtClean="0"/>
              <a:t>Where </a:t>
            </a:r>
            <a:r>
              <a:rPr lang="en-US" dirty="0"/>
              <a:t>SQL databases are relational databases that use structured query language for defining and manipulating data, while </a:t>
            </a:r>
            <a:r>
              <a:rPr lang="en-US" dirty="0" err="1"/>
              <a:t>NoSQL</a:t>
            </a:r>
            <a:r>
              <a:rPr lang="en-US" dirty="0"/>
              <a:t> databases are non-relational databases that provide flexibility in handling unstructured or semi-structured data.</a:t>
            </a:r>
          </a:p>
          <a:p>
            <a:endParaRPr lang="en-US" dirty="0"/>
          </a:p>
        </p:txBody>
      </p:sp>
    </p:spTree>
    <p:extLst>
      <p:ext uri="{BB962C8B-B14F-4D97-AF65-F5344CB8AC3E}">
        <p14:creationId xmlns:p14="http://schemas.microsoft.com/office/powerpoint/2010/main" val="199530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b="1" dirty="0" smtClean="0"/>
              <a:t>1.1.  History, Database and its applications</a:t>
            </a:r>
          </a:p>
          <a:p>
            <a:pPr marL="0" indent="0">
              <a:buNone/>
            </a:pPr>
            <a:r>
              <a:rPr lang="en-US" b="1" dirty="0" smtClean="0"/>
              <a:t>1.2. Characteristics</a:t>
            </a:r>
          </a:p>
          <a:p>
            <a:pPr marL="0" indent="0">
              <a:buNone/>
            </a:pPr>
            <a:r>
              <a:rPr lang="en-US" b="1" dirty="0" smtClean="0"/>
              <a:t>1.3. Architecture</a:t>
            </a:r>
          </a:p>
          <a:p>
            <a:pPr marL="0" indent="0">
              <a:buNone/>
            </a:pPr>
            <a:r>
              <a:rPr lang="en-US" b="1" dirty="0" smtClean="0"/>
              <a:t>1.4. Data abstraction and Independence</a:t>
            </a:r>
          </a:p>
          <a:p>
            <a:pPr marL="0" indent="0">
              <a:buNone/>
            </a:pPr>
            <a:r>
              <a:rPr lang="en-US" b="1" dirty="0" smtClean="0"/>
              <a:t>1.5. Schemas and Instances</a:t>
            </a:r>
          </a:p>
          <a:p>
            <a:pPr marL="0" indent="0">
              <a:buNone/>
            </a:pPr>
            <a:r>
              <a:rPr lang="en-US" b="1" dirty="0" smtClean="0"/>
              <a:t>1.6. Classification of DBMS</a:t>
            </a:r>
          </a:p>
          <a:p>
            <a:pPr marL="0" indent="0">
              <a:buNone/>
            </a:pPr>
            <a:r>
              <a:rPr lang="en-US" b="1" dirty="0" smtClean="0"/>
              <a:t>1.7. Introduction of DDL, DML,DCL</a:t>
            </a:r>
            <a:endParaRPr lang="en-US" b="1" dirty="0"/>
          </a:p>
        </p:txBody>
      </p:sp>
    </p:spTree>
    <p:extLst>
      <p:ext uri="{BB962C8B-B14F-4D97-AF65-F5344CB8AC3E}">
        <p14:creationId xmlns:p14="http://schemas.microsoft.com/office/powerpoint/2010/main" val="2874629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Relational </a:t>
            </a:r>
            <a:r>
              <a:rPr lang="en-US" dirty="0" err="1"/>
              <a:t>vs</a:t>
            </a:r>
            <a:r>
              <a:rPr lang="en-US" dirty="0"/>
              <a:t> non-relational data base</a:t>
            </a:r>
          </a:p>
        </p:txBody>
      </p:sp>
      <p:sp>
        <p:nvSpPr>
          <p:cNvPr id="3" name="Content Placeholder 2"/>
          <p:cNvSpPr>
            <a:spLocks noGrp="1"/>
          </p:cNvSpPr>
          <p:nvPr>
            <p:ph idx="1"/>
          </p:nvPr>
        </p:nvSpPr>
        <p:spPr/>
        <p:txBody>
          <a:bodyPr>
            <a:normAutofit lnSpcReduction="10000"/>
          </a:bodyPr>
          <a:lstStyle/>
          <a:p>
            <a:r>
              <a:rPr lang="en-US" dirty="0"/>
              <a:t>Relational databases are like neatly organized spreadsheets, where data is structured into tables with rows and columns, </a:t>
            </a:r>
            <a:endParaRPr lang="en-US" dirty="0" smtClean="0"/>
          </a:p>
          <a:p>
            <a:r>
              <a:rPr lang="en-US" dirty="0" smtClean="0"/>
              <a:t>while </a:t>
            </a:r>
            <a:r>
              <a:rPr lang="en-US" dirty="0"/>
              <a:t>non-relational databases are like flexible containers that can hold different types of information, making them better suited for handling diverse and unstructured data.</a:t>
            </a:r>
          </a:p>
          <a:p>
            <a:pPr marL="0" indent="0">
              <a:buNone/>
            </a:pPr>
            <a:r>
              <a:rPr lang="en-US" dirty="0"/>
              <a:t/>
            </a:r>
            <a:br>
              <a:rPr lang="en-US" dirty="0"/>
            </a:br>
            <a:endParaRPr lang="en-US" dirty="0"/>
          </a:p>
        </p:txBody>
      </p:sp>
    </p:spTree>
    <p:extLst>
      <p:ext uri="{BB962C8B-B14F-4D97-AF65-F5344CB8AC3E}">
        <p14:creationId xmlns:p14="http://schemas.microsoft.com/office/powerpoint/2010/main" val="4115631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1.1 History of Database management system</a:t>
            </a:r>
            <a:endParaRPr lang="en-US" dirty="0"/>
          </a:p>
        </p:txBody>
      </p:sp>
      <p:sp>
        <p:nvSpPr>
          <p:cNvPr id="3" name="Content Placeholder 2"/>
          <p:cNvSpPr>
            <a:spLocks noGrp="1"/>
          </p:cNvSpPr>
          <p:nvPr>
            <p:ph idx="1"/>
          </p:nvPr>
        </p:nvSpPr>
        <p:spPr/>
        <p:txBody>
          <a:bodyPr/>
          <a:lstStyle/>
          <a:p>
            <a:r>
              <a:rPr lang="en-US" dirty="0"/>
              <a:t>So, in simple terms, DBMS started as a way to make it easier to handle information with computers, and over time, it became a crucial part of how businesses and organizations manage their data.</a:t>
            </a:r>
          </a:p>
          <a:p>
            <a:pPr marL="0" indent="0">
              <a:buNone/>
            </a:pPr>
            <a:endParaRPr lang="en-US" dirty="0"/>
          </a:p>
        </p:txBody>
      </p:sp>
    </p:spTree>
    <p:extLst>
      <p:ext uri="{BB962C8B-B14F-4D97-AF65-F5344CB8AC3E}">
        <p14:creationId xmlns:p14="http://schemas.microsoft.com/office/powerpoint/2010/main" val="2803641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and its applications</a:t>
            </a:r>
          </a:p>
        </p:txBody>
      </p:sp>
      <p:sp>
        <p:nvSpPr>
          <p:cNvPr id="3" name="Content Placeholder 2"/>
          <p:cNvSpPr>
            <a:spLocks noGrp="1"/>
          </p:cNvSpPr>
          <p:nvPr>
            <p:ph idx="1"/>
          </p:nvPr>
        </p:nvSpPr>
        <p:spPr/>
        <p:txBody>
          <a:bodyPr/>
          <a:lstStyle/>
          <a:p>
            <a:pPr marL="0" indent="0">
              <a:buNone/>
            </a:pPr>
            <a:r>
              <a:rPr lang="en-US" b="1" dirty="0" smtClean="0"/>
              <a:t>1.. </a:t>
            </a:r>
            <a:r>
              <a:rPr lang="en-US" b="1" dirty="0"/>
              <a:t>What is a Database?</a:t>
            </a:r>
            <a:endParaRPr lang="en-US" dirty="0"/>
          </a:p>
          <a:p>
            <a:r>
              <a:rPr lang="en-US" dirty="0"/>
              <a:t>A database is like a digital filing cabinet where we store and organize information (data).</a:t>
            </a:r>
          </a:p>
          <a:p>
            <a:r>
              <a:rPr lang="en-US" dirty="0"/>
              <a:t>Imagine it as a place where we keep different pieces of information about many things, like people, products, or movies.</a:t>
            </a:r>
          </a:p>
          <a:p>
            <a:endParaRPr lang="en-US" dirty="0"/>
          </a:p>
        </p:txBody>
      </p:sp>
    </p:spTree>
    <p:extLst>
      <p:ext uri="{BB962C8B-B14F-4D97-AF65-F5344CB8AC3E}">
        <p14:creationId xmlns:p14="http://schemas.microsoft.com/office/powerpoint/2010/main" val="102962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Why Do We Need Databases?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Databases </a:t>
            </a:r>
            <a:r>
              <a:rPr lang="en-US" dirty="0"/>
              <a:t>help us keep track of lots of information in an organized way.</a:t>
            </a:r>
          </a:p>
          <a:p>
            <a:r>
              <a:rPr lang="en-US" dirty="0"/>
              <a:t>Instead of searching through piles of papers, we can quickly find and update information with a few clicks.</a:t>
            </a:r>
          </a:p>
        </p:txBody>
      </p:sp>
    </p:spTree>
    <p:extLst>
      <p:ext uri="{BB962C8B-B14F-4D97-AF65-F5344CB8AC3E}">
        <p14:creationId xmlns:p14="http://schemas.microsoft.com/office/powerpoint/2010/main" val="4148614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t>
            </a:r>
            <a:r>
              <a:rPr lang="en-US" b="1" dirty="0"/>
              <a:t>Applications of Databases</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a:t>Library Catalog:</a:t>
            </a:r>
            <a:endParaRPr lang="en-US" dirty="0"/>
          </a:p>
          <a:p>
            <a:pPr marL="1028700" lvl="1" indent="-571500">
              <a:buFont typeface="+mj-lt"/>
              <a:buAutoNum type="romanUcPeriod"/>
            </a:pPr>
            <a:r>
              <a:rPr lang="en-US" dirty="0"/>
              <a:t>A library uses a database to keep a list of all its books.</a:t>
            </a:r>
          </a:p>
          <a:p>
            <a:pPr marL="1028700" lvl="1" indent="-571500">
              <a:buFont typeface="+mj-lt"/>
              <a:buAutoNum type="romanUcPeriod"/>
            </a:pPr>
            <a:r>
              <a:rPr lang="en-US" dirty="0"/>
              <a:t>When you search for a book, the database tells you if it's available and where to find it</a:t>
            </a:r>
            <a:r>
              <a:rPr lang="en-US" dirty="0" smtClean="0"/>
              <a:t>.</a:t>
            </a:r>
          </a:p>
          <a:p>
            <a:pPr marL="1028700" lvl="1" indent="-571500">
              <a:buFont typeface="+mj-lt"/>
              <a:buAutoNum type="romanUcPeriod"/>
            </a:pPr>
            <a:r>
              <a:rPr lang="en-US" dirty="0" smtClean="0"/>
              <a:t>   - Library </a:t>
            </a:r>
            <a:r>
              <a:rPr lang="en-US" dirty="0"/>
              <a:t>catalogs typically include information about each item in the collection, such </a:t>
            </a:r>
            <a:r>
              <a:rPr lang="en-US" dirty="0" smtClean="0"/>
              <a:t>as: title, author, publication date, availability </a:t>
            </a:r>
            <a:r>
              <a:rPr lang="en-US" dirty="0" err="1" smtClean="0"/>
              <a:t>etc</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3276011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Applications of Databases:</a:t>
            </a:r>
            <a:endParaRPr lang="en-US" dirty="0"/>
          </a:p>
        </p:txBody>
      </p:sp>
      <p:sp>
        <p:nvSpPr>
          <p:cNvPr id="3" name="Content Placeholder 2"/>
          <p:cNvSpPr>
            <a:spLocks noGrp="1"/>
          </p:cNvSpPr>
          <p:nvPr>
            <p:ph idx="1"/>
          </p:nvPr>
        </p:nvSpPr>
        <p:spPr/>
        <p:txBody>
          <a:bodyPr/>
          <a:lstStyle/>
          <a:p>
            <a:pPr marL="0" indent="0">
              <a:buNone/>
            </a:pPr>
            <a:r>
              <a:rPr lang="en-US" b="1" dirty="0"/>
              <a:t>Online Shopping:</a:t>
            </a:r>
            <a:endParaRPr lang="en-US" dirty="0"/>
          </a:p>
          <a:p>
            <a:r>
              <a:rPr lang="en-US" dirty="0"/>
              <a:t>When you buy something online, a database stores product details, prices, and your order history.</a:t>
            </a:r>
          </a:p>
          <a:p>
            <a:r>
              <a:rPr lang="en-US" dirty="0"/>
              <a:t>It helps the website show you what's in stock and keeps track of your purchases.</a:t>
            </a:r>
          </a:p>
          <a:p>
            <a:endParaRPr lang="en-US" dirty="0"/>
          </a:p>
        </p:txBody>
      </p:sp>
    </p:spTree>
    <p:extLst>
      <p:ext uri="{BB962C8B-B14F-4D97-AF65-F5344CB8AC3E}">
        <p14:creationId xmlns:p14="http://schemas.microsoft.com/office/powerpoint/2010/main" val="243736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Applications of Databases:</a:t>
            </a:r>
            <a:endParaRPr lang="en-US" dirty="0"/>
          </a:p>
        </p:txBody>
      </p:sp>
      <p:sp>
        <p:nvSpPr>
          <p:cNvPr id="3" name="Content Placeholder 2"/>
          <p:cNvSpPr>
            <a:spLocks noGrp="1"/>
          </p:cNvSpPr>
          <p:nvPr>
            <p:ph idx="1"/>
          </p:nvPr>
        </p:nvSpPr>
        <p:spPr/>
        <p:txBody>
          <a:bodyPr/>
          <a:lstStyle/>
          <a:p>
            <a:r>
              <a:rPr lang="en-US" b="1" dirty="0"/>
              <a:t>Social Media:</a:t>
            </a:r>
            <a:endParaRPr lang="en-US" dirty="0"/>
          </a:p>
          <a:p>
            <a:r>
              <a:rPr lang="en-US" dirty="0"/>
              <a:t>Social media platforms use databases to store user profiles, posts, and photos.</a:t>
            </a:r>
          </a:p>
          <a:p>
            <a:r>
              <a:rPr lang="en-US" dirty="0"/>
              <a:t>When you log in, it retrieves your profile and shows you the latest posts from your friends.</a:t>
            </a:r>
          </a:p>
          <a:p>
            <a:endParaRPr lang="en-US" dirty="0"/>
          </a:p>
        </p:txBody>
      </p:sp>
    </p:spTree>
    <p:extLst>
      <p:ext uri="{BB962C8B-B14F-4D97-AF65-F5344CB8AC3E}">
        <p14:creationId xmlns:p14="http://schemas.microsoft.com/office/powerpoint/2010/main" val="3556815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Applications of Databases:</a:t>
            </a:r>
            <a:endParaRPr lang="en-US" dirty="0"/>
          </a:p>
        </p:txBody>
      </p:sp>
      <p:sp>
        <p:nvSpPr>
          <p:cNvPr id="3" name="Content Placeholder 2"/>
          <p:cNvSpPr>
            <a:spLocks noGrp="1"/>
          </p:cNvSpPr>
          <p:nvPr>
            <p:ph idx="1"/>
          </p:nvPr>
        </p:nvSpPr>
        <p:spPr/>
        <p:txBody>
          <a:bodyPr/>
          <a:lstStyle/>
          <a:p>
            <a:r>
              <a:rPr lang="en-US" b="1" dirty="0"/>
              <a:t>Customer Records:</a:t>
            </a:r>
            <a:endParaRPr lang="en-US" dirty="0"/>
          </a:p>
          <a:p>
            <a:r>
              <a:rPr lang="en-US" dirty="0"/>
              <a:t>Businesses use databases to store customer information like names, addresses, and purchase history.</a:t>
            </a:r>
          </a:p>
          <a:p>
            <a:r>
              <a:rPr lang="en-US" dirty="0"/>
              <a:t>This helps them provide better service and send you relevant offers.</a:t>
            </a:r>
          </a:p>
        </p:txBody>
      </p:sp>
    </p:spTree>
    <p:extLst>
      <p:ext uri="{BB962C8B-B14F-4D97-AF65-F5344CB8AC3E}">
        <p14:creationId xmlns:p14="http://schemas.microsoft.com/office/powerpoint/2010/main" val="523725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Applications of Databases:</a:t>
            </a:r>
            <a:endParaRPr lang="en-US" dirty="0"/>
          </a:p>
        </p:txBody>
      </p:sp>
      <p:sp>
        <p:nvSpPr>
          <p:cNvPr id="3" name="Content Placeholder 2"/>
          <p:cNvSpPr>
            <a:spLocks noGrp="1"/>
          </p:cNvSpPr>
          <p:nvPr>
            <p:ph idx="1"/>
          </p:nvPr>
        </p:nvSpPr>
        <p:spPr/>
        <p:txBody>
          <a:bodyPr/>
          <a:lstStyle/>
          <a:p>
            <a:r>
              <a:rPr lang="en-US" b="1" dirty="0"/>
              <a:t>Airline Reservations:</a:t>
            </a:r>
            <a:endParaRPr lang="en-US" dirty="0"/>
          </a:p>
          <a:p>
            <a:r>
              <a:rPr lang="en-US" dirty="0"/>
              <a:t>Airlines use databases to manage flight schedules, ticket bookings, and passenger information.</a:t>
            </a:r>
          </a:p>
          <a:p>
            <a:r>
              <a:rPr lang="en-US" dirty="0"/>
              <a:t>It ensures that flights are well-organized, and passengers can book seats.</a:t>
            </a:r>
          </a:p>
          <a:p>
            <a:endParaRPr lang="en-US" dirty="0"/>
          </a:p>
        </p:txBody>
      </p:sp>
    </p:spTree>
    <p:extLst>
      <p:ext uri="{BB962C8B-B14F-4D97-AF65-F5344CB8AC3E}">
        <p14:creationId xmlns:p14="http://schemas.microsoft.com/office/powerpoint/2010/main" val="1337335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Applications of Databases:</a:t>
            </a:r>
            <a:endParaRPr lang="en-US" dirty="0"/>
          </a:p>
        </p:txBody>
      </p:sp>
      <p:sp>
        <p:nvSpPr>
          <p:cNvPr id="3" name="Content Placeholder 2"/>
          <p:cNvSpPr>
            <a:spLocks noGrp="1"/>
          </p:cNvSpPr>
          <p:nvPr>
            <p:ph idx="1"/>
          </p:nvPr>
        </p:nvSpPr>
        <p:spPr/>
        <p:txBody>
          <a:bodyPr/>
          <a:lstStyle/>
          <a:p>
            <a:r>
              <a:rPr lang="en-US" b="1" dirty="0"/>
              <a:t>Medical Records:</a:t>
            </a:r>
            <a:endParaRPr lang="en-US" dirty="0"/>
          </a:p>
          <a:p>
            <a:r>
              <a:rPr lang="en-US" dirty="0"/>
              <a:t>Hospitals use databases to store patient records, including medical history and test results.</a:t>
            </a:r>
          </a:p>
          <a:p>
            <a:r>
              <a:rPr lang="en-US" dirty="0"/>
              <a:t>It helps doctors and nurses provide the best care and track a patient's health over time.</a:t>
            </a:r>
          </a:p>
        </p:txBody>
      </p:sp>
    </p:spTree>
    <p:extLst>
      <p:ext uri="{BB962C8B-B14F-4D97-AF65-F5344CB8AC3E}">
        <p14:creationId xmlns:p14="http://schemas.microsoft.com/office/powerpoint/2010/main" val="147925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Data		</a:t>
            </a:r>
            <a:endParaRPr lang="en-US" dirty="0"/>
          </a:p>
        </p:txBody>
      </p:sp>
      <p:sp>
        <p:nvSpPr>
          <p:cNvPr id="3" name="Content Placeholder 2"/>
          <p:cNvSpPr>
            <a:spLocks noGrp="1"/>
          </p:cNvSpPr>
          <p:nvPr>
            <p:ph idx="1"/>
          </p:nvPr>
        </p:nvSpPr>
        <p:spPr/>
        <p:txBody>
          <a:bodyPr>
            <a:normAutofit lnSpcReduction="10000"/>
          </a:bodyPr>
          <a:lstStyle/>
          <a:p>
            <a:r>
              <a:rPr lang="en-US" b="1" dirty="0"/>
              <a:t>Data:</a:t>
            </a:r>
            <a:r>
              <a:rPr lang="en-US" dirty="0"/>
              <a:t> Data are raw facts, figures, or values that are typically unprocessed and lack context. </a:t>
            </a:r>
            <a:endParaRPr lang="en-US" dirty="0" smtClean="0"/>
          </a:p>
          <a:p>
            <a:r>
              <a:rPr lang="en-US" dirty="0" smtClean="0"/>
              <a:t>They </a:t>
            </a:r>
            <a:r>
              <a:rPr lang="en-US" dirty="0"/>
              <a:t>can take various forms, such as numbers, text, images, or any other format. </a:t>
            </a:r>
            <a:endParaRPr lang="en-US" dirty="0" smtClean="0"/>
          </a:p>
          <a:p>
            <a:r>
              <a:rPr lang="en-US" dirty="0" smtClean="0"/>
              <a:t>Data </a:t>
            </a:r>
            <a:r>
              <a:rPr lang="en-US" dirty="0"/>
              <a:t>by itself is often meaningless until it is processed and organized. </a:t>
            </a:r>
            <a:endParaRPr lang="en-US" dirty="0" smtClean="0"/>
          </a:p>
          <a:p>
            <a:r>
              <a:rPr lang="en-US" dirty="0" smtClean="0"/>
              <a:t>For </a:t>
            </a:r>
            <a:r>
              <a:rPr lang="en-US" dirty="0"/>
              <a:t>example, a list of numbers (e.g., 1, 2, 3, 4, 5) is data</a:t>
            </a:r>
          </a:p>
        </p:txBody>
      </p:sp>
    </p:spTree>
    <p:extLst>
      <p:ext uri="{BB962C8B-B14F-4D97-AF65-F5344CB8AC3E}">
        <p14:creationId xmlns:p14="http://schemas.microsoft.com/office/powerpoint/2010/main" val="1217894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Applications of Databases:</a:t>
            </a:r>
            <a:endParaRPr lang="en-US" dirty="0"/>
          </a:p>
        </p:txBody>
      </p:sp>
      <p:sp>
        <p:nvSpPr>
          <p:cNvPr id="3" name="Content Placeholder 2"/>
          <p:cNvSpPr>
            <a:spLocks noGrp="1"/>
          </p:cNvSpPr>
          <p:nvPr>
            <p:ph idx="1"/>
          </p:nvPr>
        </p:nvSpPr>
        <p:spPr/>
        <p:txBody>
          <a:bodyPr/>
          <a:lstStyle/>
          <a:p>
            <a:r>
              <a:rPr lang="en-US" b="1" dirty="0"/>
              <a:t>Student Grades:</a:t>
            </a:r>
            <a:endParaRPr lang="en-US" dirty="0"/>
          </a:p>
          <a:p>
            <a:r>
              <a:rPr lang="en-US" dirty="0"/>
              <a:t>Schools use databases to keep track of student grades, attendance, and class schedules.</a:t>
            </a:r>
          </a:p>
          <a:p>
            <a:r>
              <a:rPr lang="en-US" dirty="0"/>
              <a:t>It helps teachers and parents monitor progress.</a:t>
            </a:r>
          </a:p>
          <a:p>
            <a:endParaRPr lang="en-US" dirty="0"/>
          </a:p>
        </p:txBody>
      </p:sp>
    </p:spTree>
    <p:extLst>
      <p:ext uri="{BB962C8B-B14F-4D97-AF65-F5344CB8AC3E}">
        <p14:creationId xmlns:p14="http://schemas.microsoft.com/office/powerpoint/2010/main" val="3858260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Applications of Databases:</a:t>
            </a:r>
            <a:endParaRPr lang="en-US" dirty="0"/>
          </a:p>
        </p:txBody>
      </p:sp>
      <p:sp>
        <p:nvSpPr>
          <p:cNvPr id="3" name="Content Placeholder 2"/>
          <p:cNvSpPr>
            <a:spLocks noGrp="1"/>
          </p:cNvSpPr>
          <p:nvPr>
            <p:ph idx="1"/>
          </p:nvPr>
        </p:nvSpPr>
        <p:spPr/>
        <p:txBody>
          <a:bodyPr/>
          <a:lstStyle/>
          <a:p>
            <a:r>
              <a:rPr lang="en-US" b="1" dirty="0"/>
              <a:t>Student Grades:</a:t>
            </a:r>
            <a:endParaRPr lang="en-US" dirty="0"/>
          </a:p>
          <a:p>
            <a:r>
              <a:rPr lang="en-US" dirty="0"/>
              <a:t>Schools use databases to keep track of student grades, attendance, and class schedules.</a:t>
            </a:r>
          </a:p>
          <a:p>
            <a:r>
              <a:rPr lang="en-US" dirty="0"/>
              <a:t>It helps teachers and parents monitor progress.</a:t>
            </a:r>
          </a:p>
          <a:p>
            <a:endParaRPr lang="en-US" dirty="0"/>
          </a:p>
        </p:txBody>
      </p:sp>
    </p:spTree>
    <p:extLst>
      <p:ext uri="{BB962C8B-B14F-4D97-AF65-F5344CB8AC3E}">
        <p14:creationId xmlns:p14="http://schemas.microsoft.com/office/powerpoint/2010/main" val="728518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Applications of Databases:</a:t>
            </a:r>
            <a:endParaRPr lang="en-US" dirty="0"/>
          </a:p>
        </p:txBody>
      </p:sp>
      <p:sp>
        <p:nvSpPr>
          <p:cNvPr id="3" name="Content Placeholder 2"/>
          <p:cNvSpPr>
            <a:spLocks noGrp="1"/>
          </p:cNvSpPr>
          <p:nvPr>
            <p:ph idx="1"/>
          </p:nvPr>
        </p:nvSpPr>
        <p:spPr/>
        <p:txBody>
          <a:bodyPr/>
          <a:lstStyle/>
          <a:p>
            <a:pPr marL="0" indent="0">
              <a:buNone/>
            </a:pPr>
            <a:r>
              <a:rPr lang="en-US" dirty="0"/>
              <a:t>In simple terms, databases are like digital organizers for information, and they're used in many everyday situations to keep things organized, accessible, and efficient</a:t>
            </a:r>
          </a:p>
        </p:txBody>
      </p:sp>
    </p:spTree>
    <p:extLst>
      <p:ext uri="{BB962C8B-B14F-4D97-AF65-F5344CB8AC3E}">
        <p14:creationId xmlns:p14="http://schemas.microsoft.com/office/powerpoint/2010/main" val="2708538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r>
              <a:rPr lang="en-US" dirty="0"/>
              <a:t>The characteristics of a database, in the context of data management, refer to the fundamental properties and attributes that define how data is stored, organized, and accessed within a database system. </a:t>
            </a:r>
            <a:endParaRPr lang="en-US" dirty="0" smtClean="0"/>
          </a:p>
          <a:p>
            <a:r>
              <a:rPr lang="en-US" dirty="0" smtClean="0"/>
              <a:t>Here </a:t>
            </a:r>
            <a:r>
              <a:rPr lang="en-US" dirty="0"/>
              <a:t>are the key characteristics of a database:</a:t>
            </a:r>
          </a:p>
        </p:txBody>
      </p:sp>
    </p:spTree>
    <p:extLst>
      <p:ext uri="{BB962C8B-B14F-4D97-AF65-F5344CB8AC3E}">
        <p14:creationId xmlns:p14="http://schemas.microsoft.com/office/powerpoint/2010/main" val="1707998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pPr marL="0" indent="0">
              <a:buNone/>
            </a:pPr>
            <a:r>
              <a:rPr lang="en-US" dirty="0" smtClean="0"/>
              <a:t>1. Data </a:t>
            </a:r>
            <a:r>
              <a:rPr lang="en-US" dirty="0"/>
              <a:t>Integration: Databases can consolidate data from various sources and store it in a unified format. This integration facilitates efficient data retrieval and analysis.</a:t>
            </a:r>
          </a:p>
        </p:txBody>
      </p:sp>
    </p:spTree>
    <p:extLst>
      <p:ext uri="{BB962C8B-B14F-4D97-AF65-F5344CB8AC3E}">
        <p14:creationId xmlns:p14="http://schemas.microsoft.com/office/powerpoint/2010/main" val="3105530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pPr marL="0" indent="0">
              <a:buNone/>
            </a:pPr>
            <a:r>
              <a:rPr lang="en-US" dirty="0" smtClean="0"/>
              <a:t>4. </a:t>
            </a:r>
            <a:r>
              <a:rPr lang="en-US" dirty="0"/>
              <a:t>Data Retrieval: Databases provide mechanisms to query and retrieve data using structured query languages (e.g., SQL). Users can specify criteria to filter and retrieve specific data subsets.</a:t>
            </a:r>
          </a:p>
        </p:txBody>
      </p:sp>
    </p:spTree>
    <p:extLst>
      <p:ext uri="{BB962C8B-B14F-4D97-AF65-F5344CB8AC3E}">
        <p14:creationId xmlns:p14="http://schemas.microsoft.com/office/powerpoint/2010/main" val="2646282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pPr marL="0" indent="0">
              <a:buNone/>
            </a:pPr>
            <a:r>
              <a:rPr lang="en-US" dirty="0" smtClean="0"/>
              <a:t>5. </a:t>
            </a:r>
            <a:r>
              <a:rPr lang="en-US" dirty="0"/>
              <a:t>Data Security: Databases offer security features to control access to data, including authentication and authorization mechanisms, encryption, and auditing.</a:t>
            </a:r>
          </a:p>
        </p:txBody>
      </p:sp>
    </p:spTree>
    <p:extLst>
      <p:ext uri="{BB962C8B-B14F-4D97-AF65-F5344CB8AC3E}">
        <p14:creationId xmlns:p14="http://schemas.microsoft.com/office/powerpoint/2010/main" val="1184197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normAutofit lnSpcReduction="10000"/>
          </a:bodyPr>
          <a:lstStyle/>
          <a:p>
            <a:pPr marL="0" indent="0">
              <a:buNone/>
            </a:pPr>
            <a:r>
              <a:rPr lang="en-US" dirty="0" smtClean="0"/>
              <a:t>6. </a:t>
            </a:r>
            <a:r>
              <a:rPr lang="en-US" dirty="0"/>
              <a:t>Data Consistency: </a:t>
            </a:r>
            <a:r>
              <a:rPr lang="en-US" dirty="0" smtClean="0"/>
              <a:t>=&gt;</a:t>
            </a:r>
          </a:p>
          <a:p>
            <a:r>
              <a:rPr lang="en-US" b="1" dirty="0" smtClean="0"/>
              <a:t>Databases </a:t>
            </a:r>
            <a:r>
              <a:rPr lang="en-US" b="1" dirty="0"/>
              <a:t>enforce data consistency rules to maintain the accuracy and integrity of data. This includes enforcing constraints, such as uniqueness and referential integrity</a:t>
            </a:r>
            <a:r>
              <a:rPr lang="en-US" b="1" dirty="0" smtClean="0"/>
              <a:t>.</a:t>
            </a:r>
          </a:p>
          <a:p>
            <a:r>
              <a:rPr lang="en-US" b="1" dirty="0"/>
              <a:t>. Specifically, it means that data in the database must meet certain predefined rules or constraints to maintain its integrity and reliability</a:t>
            </a:r>
            <a:endParaRPr lang="en-US" b="1" dirty="0" smtClean="0"/>
          </a:p>
          <a:p>
            <a:endParaRPr lang="en-US" b="1" dirty="0"/>
          </a:p>
        </p:txBody>
      </p:sp>
    </p:spTree>
    <p:extLst>
      <p:ext uri="{BB962C8B-B14F-4D97-AF65-F5344CB8AC3E}">
        <p14:creationId xmlns:p14="http://schemas.microsoft.com/office/powerpoint/2010/main" val="122220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pPr marL="0" indent="0">
              <a:buNone/>
            </a:pPr>
            <a:r>
              <a:rPr lang="en-US" dirty="0" smtClean="0"/>
              <a:t>7. </a:t>
            </a:r>
            <a:r>
              <a:rPr lang="en-US" dirty="0"/>
              <a:t>Data Relationships: Databases allow the establishment of relationships between data elements or tables, enabling the representation of complex data structures.</a:t>
            </a:r>
          </a:p>
        </p:txBody>
      </p:sp>
    </p:spTree>
    <p:extLst>
      <p:ext uri="{BB962C8B-B14F-4D97-AF65-F5344CB8AC3E}">
        <p14:creationId xmlns:p14="http://schemas.microsoft.com/office/powerpoint/2010/main" val="2861971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pPr marL="0" indent="0">
              <a:buNone/>
            </a:pPr>
            <a:r>
              <a:rPr lang="en-US" dirty="0" smtClean="0"/>
              <a:t>8. </a:t>
            </a:r>
            <a:r>
              <a:rPr lang="en-US" dirty="0"/>
              <a:t>Data Redundancy Reduction: Databases aim to minimize data redundancy by storing each piece of information in a single location. This reduces the risk of inconsistencies</a:t>
            </a:r>
            <a:r>
              <a:rPr lang="en-US" dirty="0" smtClean="0"/>
              <a:t>.</a:t>
            </a:r>
            <a:endParaRPr lang="en-US" dirty="0"/>
          </a:p>
          <a:p>
            <a:pPr marL="0" indent="0">
              <a:buNone/>
            </a:pPr>
            <a:r>
              <a:rPr lang="en-US" dirty="0">
                <a:solidFill>
                  <a:srgbClr val="FF0000"/>
                </a:solidFill>
              </a:rPr>
              <a:t>Data redundancy</a:t>
            </a:r>
            <a:r>
              <a:rPr lang="en-US" dirty="0"/>
              <a:t>, in simple words, refers to the situation where the same data or information is duplicated or repeated in a database or a system unnecessarily.</a:t>
            </a:r>
          </a:p>
        </p:txBody>
      </p:sp>
    </p:spTree>
    <p:extLst>
      <p:ext uri="{BB962C8B-B14F-4D97-AF65-F5344CB8AC3E}">
        <p14:creationId xmlns:p14="http://schemas.microsoft.com/office/powerpoint/2010/main" val="278997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Information		</a:t>
            </a:r>
            <a:endParaRPr lang="en-US" dirty="0"/>
          </a:p>
        </p:txBody>
      </p:sp>
      <p:sp>
        <p:nvSpPr>
          <p:cNvPr id="3" name="Content Placeholder 2"/>
          <p:cNvSpPr>
            <a:spLocks noGrp="1"/>
          </p:cNvSpPr>
          <p:nvPr>
            <p:ph idx="1"/>
          </p:nvPr>
        </p:nvSpPr>
        <p:spPr/>
        <p:txBody>
          <a:bodyPr>
            <a:normAutofit fontScale="92500"/>
          </a:bodyPr>
          <a:lstStyle/>
          <a:p>
            <a:pPr lvl="0"/>
            <a:r>
              <a:rPr lang="en-US" b="1" dirty="0"/>
              <a:t>Information:</a:t>
            </a:r>
            <a:r>
              <a:rPr lang="en-US" dirty="0"/>
              <a:t> Information is the result of processing and interpreting data to make it meaningful and useful. </a:t>
            </a:r>
            <a:endParaRPr lang="en-US" dirty="0" smtClean="0"/>
          </a:p>
          <a:p>
            <a:pPr lvl="0"/>
            <a:r>
              <a:rPr lang="en-US" dirty="0" smtClean="0"/>
              <a:t>It </a:t>
            </a:r>
            <a:r>
              <a:rPr lang="en-US" dirty="0"/>
              <a:t>provides answers, insights, or context. Information is data that has been organized, analyzed, and presented in a way that adds </a:t>
            </a:r>
            <a:r>
              <a:rPr lang="en-US" dirty="0" smtClean="0"/>
              <a:t>value</a:t>
            </a:r>
          </a:p>
          <a:p>
            <a:pPr lvl="0"/>
            <a:r>
              <a:rPr lang="en-US" dirty="0" smtClean="0"/>
              <a:t> </a:t>
            </a:r>
            <a:r>
              <a:rPr lang="en-US" dirty="0"/>
              <a:t>For example, if we calculate the average of the numbers in the list (1, 2, 3, 4, 5) and present it as "The average is 3," it becomes information.</a:t>
            </a:r>
          </a:p>
          <a:p>
            <a:endParaRPr lang="en-US" dirty="0"/>
          </a:p>
        </p:txBody>
      </p:sp>
    </p:spTree>
    <p:extLst>
      <p:ext uri="{BB962C8B-B14F-4D97-AF65-F5344CB8AC3E}">
        <p14:creationId xmlns:p14="http://schemas.microsoft.com/office/powerpoint/2010/main" val="637906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normAutofit/>
          </a:bodyPr>
          <a:lstStyle/>
          <a:p>
            <a:r>
              <a:rPr lang="en-US" dirty="0" smtClean="0"/>
              <a:t>10. </a:t>
            </a:r>
            <a:r>
              <a:rPr lang="en-US" dirty="0"/>
              <a:t>Data Transactions: Databases support transactions, which are units of work that follow the ACID properties (Atomicity, Consistency, Isolation, Durability) to ensure data integrity</a:t>
            </a:r>
            <a:r>
              <a:rPr lang="en-US" dirty="0" smtClean="0"/>
              <a:t>.</a:t>
            </a:r>
            <a:r>
              <a:rPr lang="en-US" dirty="0"/>
              <a:t> </a:t>
            </a:r>
            <a:endParaRPr lang="en-US" dirty="0" smtClean="0"/>
          </a:p>
          <a:p>
            <a:pPr marL="0" indent="0">
              <a:buNone/>
            </a:pPr>
            <a:endParaRPr lang="en-US" dirty="0" smtClean="0"/>
          </a:p>
        </p:txBody>
      </p:sp>
    </p:spTree>
    <p:extLst>
      <p:ext uri="{BB962C8B-B14F-4D97-AF65-F5344CB8AC3E}">
        <p14:creationId xmlns:p14="http://schemas.microsoft.com/office/powerpoint/2010/main" val="919145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normAutofit lnSpcReduction="10000"/>
          </a:bodyPr>
          <a:lstStyle/>
          <a:p>
            <a:r>
              <a:rPr lang="en-US" dirty="0"/>
              <a:t>ACID properties ensure that database transactions are like reliable, all-or-nothing operations (atomicity), maintain the data's integrity (consistency), allow transactions to run independently (isolation), and make sure that once a transaction is completed, its changes are permanent (durability).</a:t>
            </a:r>
          </a:p>
          <a:p>
            <a:pPr marL="0"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2279776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Atomicity in ACID</a:t>
            </a:r>
            <a:endParaRPr lang="en-US" dirty="0"/>
          </a:p>
        </p:txBody>
      </p:sp>
      <p:sp>
        <p:nvSpPr>
          <p:cNvPr id="3" name="Content Placeholder 2"/>
          <p:cNvSpPr>
            <a:spLocks noGrp="1"/>
          </p:cNvSpPr>
          <p:nvPr>
            <p:ph idx="1"/>
          </p:nvPr>
        </p:nvSpPr>
        <p:spPr/>
        <p:txBody>
          <a:bodyPr>
            <a:normAutofit lnSpcReduction="10000"/>
          </a:bodyPr>
          <a:lstStyle/>
          <a:p>
            <a:r>
              <a:rPr lang="en-US" dirty="0" smtClean="0"/>
              <a:t>Imagine </a:t>
            </a:r>
            <a:r>
              <a:rPr lang="en-US" dirty="0"/>
              <a:t>transferring money from one bank account to another as a database transaction. Atomicity ensures that the money is either successfully moved entirely, or it remains in the original account, preventing situations where the money gets lost or stuck in between accounts due to a partial transaction.</a:t>
            </a:r>
          </a:p>
          <a:p>
            <a:r>
              <a:rPr lang="en-US" dirty="0"/>
              <a:t/>
            </a:r>
            <a:br>
              <a:rPr lang="en-US" dirty="0"/>
            </a:br>
            <a:endParaRPr lang="en-US" dirty="0"/>
          </a:p>
        </p:txBody>
      </p:sp>
    </p:spTree>
    <p:extLst>
      <p:ext uri="{BB962C8B-B14F-4D97-AF65-F5344CB8AC3E}">
        <p14:creationId xmlns:p14="http://schemas.microsoft.com/office/powerpoint/2010/main" val="2498574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pPr marL="0" indent="0">
              <a:buNone/>
            </a:pPr>
            <a:r>
              <a:rPr lang="en-US" dirty="0" smtClean="0"/>
              <a:t>11. </a:t>
            </a:r>
            <a:r>
              <a:rPr lang="en-US" dirty="0"/>
              <a:t>Multi-User Support: Databases allow multiple users or applications to concurrently access and modify data while maintaining data isolation and consistency.</a:t>
            </a:r>
          </a:p>
        </p:txBody>
      </p:sp>
    </p:spTree>
    <p:extLst>
      <p:ext uri="{BB962C8B-B14F-4D97-AF65-F5344CB8AC3E}">
        <p14:creationId xmlns:p14="http://schemas.microsoft.com/office/powerpoint/2010/main" val="645585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pPr marL="0" indent="0">
              <a:buNone/>
            </a:pPr>
            <a:r>
              <a:rPr lang="en-US" dirty="0" smtClean="0"/>
              <a:t>12. </a:t>
            </a:r>
            <a:r>
              <a:rPr lang="en-US" dirty="0"/>
              <a:t>Data Scalability: Databases are designed to scale, allowing for the storage and management of large datasets. This scalability can be achieved through horizontal or vertical scaling.</a:t>
            </a:r>
          </a:p>
        </p:txBody>
      </p:sp>
    </p:spTree>
    <p:extLst>
      <p:ext uri="{BB962C8B-B14F-4D97-AF65-F5344CB8AC3E}">
        <p14:creationId xmlns:p14="http://schemas.microsoft.com/office/powerpoint/2010/main" val="3602416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r>
              <a:rPr lang="en-US" dirty="0" smtClean="0"/>
              <a:t>13. </a:t>
            </a:r>
            <a:r>
              <a:rPr lang="en-US" dirty="0"/>
              <a:t>Data Backup and Recovery: Databases provide mechanisms for data backup and recovery to protect against data loss due to system failures or human errors.</a:t>
            </a:r>
          </a:p>
          <a:p>
            <a:pPr marL="0" indent="0">
              <a:buNone/>
            </a:pPr>
            <a:endParaRPr lang="en-US" dirty="0"/>
          </a:p>
        </p:txBody>
      </p:sp>
    </p:spTree>
    <p:extLst>
      <p:ext uri="{BB962C8B-B14F-4D97-AF65-F5344CB8AC3E}">
        <p14:creationId xmlns:p14="http://schemas.microsoft.com/office/powerpoint/2010/main" val="2197833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pPr marL="0" indent="0">
              <a:buNone/>
            </a:pPr>
            <a:r>
              <a:rPr lang="en-US" dirty="0" smtClean="0"/>
              <a:t>14. </a:t>
            </a:r>
            <a:r>
              <a:rPr lang="en-US" dirty="0"/>
              <a:t>Data Modeling: Databases often support data modeling tools or techniques that help define the structure and relationships within the data.</a:t>
            </a:r>
          </a:p>
        </p:txBody>
      </p:sp>
    </p:spTree>
    <p:extLst>
      <p:ext uri="{BB962C8B-B14F-4D97-AF65-F5344CB8AC3E}">
        <p14:creationId xmlns:p14="http://schemas.microsoft.com/office/powerpoint/2010/main" val="766994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pPr marL="0" indent="0">
              <a:buNone/>
            </a:pPr>
            <a:r>
              <a:rPr lang="en-US" dirty="0" smtClean="0"/>
              <a:t>15. </a:t>
            </a:r>
            <a:r>
              <a:rPr lang="en-US" dirty="0"/>
              <a:t>Data Performance Optimization: Database systems include mechanisms for optimizing query performance, such as query optimization, caching, and indexing.</a:t>
            </a:r>
          </a:p>
        </p:txBody>
      </p:sp>
    </p:spTree>
    <p:extLst>
      <p:ext uri="{BB962C8B-B14F-4D97-AF65-F5344CB8AC3E}">
        <p14:creationId xmlns:p14="http://schemas.microsoft.com/office/powerpoint/2010/main" val="4711865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lstStyle/>
          <a:p>
            <a:pPr marL="0" indent="0">
              <a:buNone/>
            </a:pPr>
            <a:r>
              <a:rPr lang="en-US" dirty="0" smtClean="0"/>
              <a:t>17. </a:t>
            </a:r>
            <a:r>
              <a:rPr lang="en-US" dirty="0"/>
              <a:t>Data Compression: Databases may employ data compression techniques to reduce storage requirements and improve data retrieval speed.</a:t>
            </a:r>
          </a:p>
        </p:txBody>
      </p:sp>
    </p:spTree>
    <p:extLst>
      <p:ext uri="{BB962C8B-B14F-4D97-AF65-F5344CB8AC3E}">
        <p14:creationId xmlns:p14="http://schemas.microsoft.com/office/powerpoint/2010/main" val="1831117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Characteristics </a:t>
            </a:r>
          </a:p>
        </p:txBody>
      </p:sp>
      <p:sp>
        <p:nvSpPr>
          <p:cNvPr id="3" name="Content Placeholder 2"/>
          <p:cNvSpPr>
            <a:spLocks noGrp="1"/>
          </p:cNvSpPr>
          <p:nvPr>
            <p:ph idx="1"/>
          </p:nvPr>
        </p:nvSpPr>
        <p:spPr/>
        <p:txBody>
          <a:bodyPr>
            <a:normAutofit lnSpcReduction="10000"/>
          </a:bodyPr>
          <a:lstStyle/>
          <a:p>
            <a:pPr marL="0" indent="0">
              <a:buNone/>
            </a:pPr>
            <a:r>
              <a:rPr lang="en-US" dirty="0" smtClean="0"/>
              <a:t>19. </a:t>
            </a:r>
            <a:r>
              <a:rPr lang="en-US" dirty="0"/>
              <a:t>Data Accessibility: Databases provide various methods for accessing data, including APIs, </a:t>
            </a:r>
            <a:r>
              <a:rPr lang="en-US" dirty="0" smtClean="0"/>
              <a:t>query </a:t>
            </a:r>
            <a:r>
              <a:rPr lang="en-US" dirty="0"/>
              <a:t>languages, and application interfaces</a:t>
            </a:r>
            <a:r>
              <a:rPr lang="en-US" dirty="0" smtClean="0"/>
              <a:t>.</a:t>
            </a:r>
          </a:p>
          <a:p>
            <a:pPr marL="0" indent="0">
              <a:buNone/>
            </a:pPr>
            <a:endParaRPr lang="en-US" dirty="0"/>
          </a:p>
          <a:p>
            <a:pPr marL="0" indent="0">
              <a:buNone/>
            </a:pPr>
            <a:r>
              <a:rPr lang="en-US" dirty="0"/>
              <a:t>These characteristics collectively define the functionality and capabilities of a database system, making it a powerful tool for managing and manipulating data in various applications and industries.</a:t>
            </a:r>
          </a:p>
        </p:txBody>
      </p:sp>
    </p:spTree>
    <p:extLst>
      <p:ext uri="{BB962C8B-B14F-4D97-AF65-F5344CB8AC3E}">
        <p14:creationId xmlns:p14="http://schemas.microsoft.com/office/powerpoint/2010/main" val="401810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Database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b="1" dirty="0"/>
              <a:t>Database:</a:t>
            </a:r>
            <a:r>
              <a:rPr lang="en-US" dirty="0"/>
              <a:t> A database is a structured collection of data that is organized and stored for efficient retrieval, manipulation, and management</a:t>
            </a:r>
            <a:r>
              <a:rPr lang="en-US" dirty="0" smtClean="0"/>
              <a:t>.</a:t>
            </a:r>
          </a:p>
          <a:p>
            <a:pPr lvl="0"/>
            <a:r>
              <a:rPr lang="en-US" dirty="0" smtClean="0"/>
              <a:t> </a:t>
            </a:r>
            <a:r>
              <a:rPr lang="en-US" dirty="0"/>
              <a:t>It serves as a repository for storing and managing data in a structured manner. </a:t>
            </a:r>
            <a:endParaRPr lang="en-US" dirty="0" smtClean="0"/>
          </a:p>
          <a:p>
            <a:pPr lvl="0"/>
            <a:r>
              <a:rPr lang="en-US" dirty="0" smtClean="0"/>
              <a:t>Databases </a:t>
            </a:r>
            <a:r>
              <a:rPr lang="en-US" dirty="0"/>
              <a:t>consist of tables (or files) that contain records (rows) and fields (columns) to represent related pieces of data. </a:t>
            </a:r>
            <a:endParaRPr lang="en-US" dirty="0" smtClean="0"/>
          </a:p>
          <a:p>
            <a:pPr lvl="0"/>
            <a:r>
              <a:rPr lang="en-US" dirty="0" smtClean="0"/>
              <a:t>For </a:t>
            </a:r>
            <a:r>
              <a:rPr lang="en-US" dirty="0"/>
              <a:t>example, in a library database, there may be tables for books, authors, borrowers, and transactions.</a:t>
            </a:r>
          </a:p>
        </p:txBody>
      </p:sp>
    </p:spTree>
    <p:extLst>
      <p:ext uri="{BB962C8B-B14F-4D97-AF65-F5344CB8AC3E}">
        <p14:creationId xmlns:p14="http://schemas.microsoft.com/office/powerpoint/2010/main" val="2455966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Abstraction and Data Independence</a:t>
            </a:r>
            <a:endParaRPr lang="en-US" b="1" dirty="0"/>
          </a:p>
        </p:txBody>
      </p:sp>
      <p:sp>
        <p:nvSpPr>
          <p:cNvPr id="3" name="Content Placeholder 2"/>
          <p:cNvSpPr>
            <a:spLocks noGrp="1"/>
          </p:cNvSpPr>
          <p:nvPr>
            <p:ph idx="1"/>
          </p:nvPr>
        </p:nvSpPr>
        <p:spPr/>
        <p:txBody>
          <a:bodyPr/>
          <a:lstStyle/>
          <a:p>
            <a:r>
              <a:rPr lang="en-US" b="1" dirty="0" smtClean="0"/>
              <a:t>In </a:t>
            </a:r>
            <a:r>
              <a:rPr lang="en-US" b="1" dirty="0"/>
              <a:t>the context of a Database Management System (DBMS), data abstraction and data independence are fundamental principles that help in the efficient management and utilization of data. Here's how these concepts apply to </a:t>
            </a:r>
            <a:r>
              <a:rPr lang="en-US" b="1" dirty="0" smtClean="0"/>
              <a:t>DBMS:</a:t>
            </a:r>
            <a:endParaRPr lang="en-US" b="1" dirty="0"/>
          </a:p>
        </p:txBody>
      </p:sp>
    </p:spTree>
    <p:extLst>
      <p:ext uri="{BB962C8B-B14F-4D97-AF65-F5344CB8AC3E}">
        <p14:creationId xmlns:p14="http://schemas.microsoft.com/office/powerpoint/2010/main" val="3403563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Abstraction</a:t>
            </a:r>
            <a:endParaRPr lang="en-US" b="1" dirty="0"/>
          </a:p>
        </p:txBody>
      </p:sp>
      <p:sp>
        <p:nvSpPr>
          <p:cNvPr id="3" name="Content Placeholder 2"/>
          <p:cNvSpPr>
            <a:spLocks noGrp="1"/>
          </p:cNvSpPr>
          <p:nvPr>
            <p:ph idx="1"/>
          </p:nvPr>
        </p:nvSpPr>
        <p:spPr/>
        <p:txBody>
          <a:bodyPr/>
          <a:lstStyle/>
          <a:p>
            <a:r>
              <a:rPr lang="en-US" b="1" dirty="0"/>
              <a:t>Data abstraction in a DBMS refers to the process of hiding the complex details of the database's internal structure while providing a simplified and understandable view for users and </a:t>
            </a:r>
            <a:r>
              <a:rPr lang="en-US" b="1" dirty="0" smtClean="0"/>
              <a:t>applications to interact with the data.</a:t>
            </a:r>
          </a:p>
          <a:p>
            <a:endParaRPr lang="en-US" b="1" dirty="0"/>
          </a:p>
        </p:txBody>
      </p:sp>
    </p:spTree>
    <p:extLst>
      <p:ext uri="{BB962C8B-B14F-4D97-AF65-F5344CB8AC3E}">
        <p14:creationId xmlns:p14="http://schemas.microsoft.com/office/powerpoint/2010/main" val="3693460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Abstraction</a:t>
            </a:r>
            <a:endParaRPr lang="en-US" dirty="0"/>
          </a:p>
        </p:txBody>
      </p:sp>
      <p:sp>
        <p:nvSpPr>
          <p:cNvPr id="3" name="Content Placeholder 2"/>
          <p:cNvSpPr>
            <a:spLocks noGrp="1"/>
          </p:cNvSpPr>
          <p:nvPr>
            <p:ph idx="1"/>
          </p:nvPr>
        </p:nvSpPr>
        <p:spPr/>
        <p:txBody>
          <a:bodyPr/>
          <a:lstStyle/>
          <a:p>
            <a:pPr marL="0" indent="0">
              <a:buNone/>
            </a:pPr>
            <a:r>
              <a:rPr lang="en-US" b="1" dirty="0"/>
              <a:t>There are typically three levels of data abstraction in a DBMS:</a:t>
            </a:r>
          </a:p>
          <a:p>
            <a:pPr marL="514350" indent="-514350">
              <a:buAutoNum type="alphaLcPeriod"/>
            </a:pPr>
            <a:r>
              <a:rPr lang="en-US" b="1" dirty="0" smtClean="0"/>
              <a:t>Physical level</a:t>
            </a:r>
          </a:p>
          <a:p>
            <a:pPr marL="514350" indent="-514350">
              <a:buAutoNum type="alphaLcPeriod"/>
            </a:pPr>
            <a:r>
              <a:rPr lang="en-US" b="1" dirty="0" smtClean="0"/>
              <a:t>Logical level</a:t>
            </a:r>
          </a:p>
          <a:p>
            <a:pPr marL="514350" indent="-514350">
              <a:buAutoNum type="alphaLcPeriod"/>
            </a:pPr>
            <a:r>
              <a:rPr lang="en-US" b="1" dirty="0" smtClean="0"/>
              <a:t>View level</a:t>
            </a:r>
            <a:endParaRPr lang="en-US" b="1" dirty="0"/>
          </a:p>
        </p:txBody>
      </p:sp>
    </p:spTree>
    <p:extLst>
      <p:ext uri="{BB962C8B-B14F-4D97-AF65-F5344CB8AC3E}">
        <p14:creationId xmlns:p14="http://schemas.microsoft.com/office/powerpoint/2010/main" val="3129829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Abstraction</a:t>
            </a:r>
            <a:endParaRPr lang="en-US" dirty="0"/>
          </a:p>
        </p:txBody>
      </p:sp>
      <p:sp>
        <p:nvSpPr>
          <p:cNvPr id="3" name="Content Placeholder 2"/>
          <p:cNvSpPr>
            <a:spLocks noGrp="1"/>
          </p:cNvSpPr>
          <p:nvPr>
            <p:ph idx="1"/>
          </p:nvPr>
        </p:nvSpPr>
        <p:spPr/>
        <p:txBody>
          <a:bodyPr>
            <a:normAutofit/>
          </a:bodyPr>
          <a:lstStyle/>
          <a:p>
            <a:pPr marL="514350" indent="-514350">
              <a:buAutoNum type="alphaLcPeriod"/>
            </a:pPr>
            <a:r>
              <a:rPr lang="en-US" b="1" dirty="0" smtClean="0"/>
              <a:t>Physical </a:t>
            </a:r>
            <a:r>
              <a:rPr lang="en-US" b="1" dirty="0"/>
              <a:t>Level</a:t>
            </a:r>
            <a:r>
              <a:rPr lang="en-US" dirty="0" smtClean="0"/>
              <a:t>:</a:t>
            </a:r>
          </a:p>
          <a:p>
            <a:r>
              <a:rPr lang="en-US" b="1" dirty="0" smtClean="0"/>
              <a:t> </a:t>
            </a:r>
            <a:r>
              <a:rPr lang="en-US" b="1" dirty="0"/>
              <a:t>In simple words, the physical level of data abstraction in a Database Management System (DBMS) is like looking under the hood of a car. </a:t>
            </a:r>
            <a:endParaRPr lang="en-US" b="1" dirty="0" smtClean="0"/>
          </a:p>
          <a:p>
            <a:r>
              <a:rPr lang="en-US" b="1" dirty="0" smtClean="0"/>
              <a:t>It </a:t>
            </a:r>
            <a:r>
              <a:rPr lang="en-US" b="1" dirty="0"/>
              <a:t>deals with how the actual data is stored on the computer's hard drive or other storage devices.</a:t>
            </a:r>
          </a:p>
          <a:p>
            <a:endParaRPr lang="en-US" dirty="0"/>
          </a:p>
          <a:p>
            <a:endParaRPr lang="en-US" dirty="0"/>
          </a:p>
        </p:txBody>
      </p:sp>
    </p:spTree>
    <p:extLst>
      <p:ext uri="{BB962C8B-B14F-4D97-AF65-F5344CB8AC3E}">
        <p14:creationId xmlns:p14="http://schemas.microsoft.com/office/powerpoint/2010/main" val="3066927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Level</a:t>
            </a:r>
            <a:endParaRPr lang="en-US" dirty="0"/>
          </a:p>
        </p:txBody>
      </p:sp>
      <p:sp>
        <p:nvSpPr>
          <p:cNvPr id="3" name="Content Placeholder 2"/>
          <p:cNvSpPr>
            <a:spLocks noGrp="1"/>
          </p:cNvSpPr>
          <p:nvPr>
            <p:ph idx="1"/>
          </p:nvPr>
        </p:nvSpPr>
        <p:spPr/>
        <p:txBody>
          <a:bodyPr/>
          <a:lstStyle/>
          <a:p>
            <a:r>
              <a:rPr lang="en-US" dirty="0"/>
              <a:t>Imagine your data is like a bunch of files and folders on your computer. </a:t>
            </a:r>
            <a:endParaRPr lang="en-US" dirty="0" smtClean="0"/>
          </a:p>
          <a:p>
            <a:r>
              <a:rPr lang="en-US" dirty="0" smtClean="0"/>
              <a:t>The </a:t>
            </a:r>
            <a:r>
              <a:rPr lang="en-US" dirty="0"/>
              <a:t>physical level of abstraction is concerned with how these files are organized, how they are stored on your computer's memory, how data is written to and retrieved from the hard drive, and how it's managed at the most basic, technical level</a:t>
            </a:r>
          </a:p>
        </p:txBody>
      </p:sp>
    </p:spTree>
    <p:extLst>
      <p:ext uri="{BB962C8B-B14F-4D97-AF65-F5344CB8AC3E}">
        <p14:creationId xmlns:p14="http://schemas.microsoft.com/office/powerpoint/2010/main" val="1705461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Level</a:t>
            </a:r>
            <a:endParaRPr lang="en-US" dirty="0"/>
          </a:p>
        </p:txBody>
      </p:sp>
      <p:sp>
        <p:nvSpPr>
          <p:cNvPr id="3" name="Content Placeholder 2"/>
          <p:cNvSpPr>
            <a:spLocks noGrp="1"/>
          </p:cNvSpPr>
          <p:nvPr>
            <p:ph idx="1"/>
          </p:nvPr>
        </p:nvSpPr>
        <p:spPr/>
        <p:txBody>
          <a:bodyPr/>
          <a:lstStyle/>
          <a:p>
            <a:r>
              <a:rPr lang="en-US" dirty="0"/>
              <a:t>This level is mostly handled by the DBMS itself, and for most users and developers, it's not something they need to worry about</a:t>
            </a:r>
            <a:r>
              <a:rPr lang="en-US" dirty="0" smtClean="0"/>
              <a:t>.</a:t>
            </a:r>
          </a:p>
          <a:p>
            <a:r>
              <a:rPr lang="en-US" dirty="0" smtClean="0"/>
              <a:t> </a:t>
            </a:r>
            <a:r>
              <a:rPr lang="en-US" dirty="0"/>
              <a:t>They work more with the higher levels of abstraction where data is structured in tables and rows (logical level) and where they can create custom views of the data (view level) to make it easier to work with.</a:t>
            </a:r>
          </a:p>
        </p:txBody>
      </p:sp>
    </p:spTree>
    <p:extLst>
      <p:ext uri="{BB962C8B-B14F-4D97-AF65-F5344CB8AC3E}">
        <p14:creationId xmlns:p14="http://schemas.microsoft.com/office/powerpoint/2010/main" val="3114323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Abstraction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b. </a:t>
            </a:r>
            <a:r>
              <a:rPr lang="en-US" b="1" dirty="0"/>
              <a:t>Logical Level</a:t>
            </a:r>
            <a:r>
              <a:rPr lang="en-US" dirty="0"/>
              <a:t>: </a:t>
            </a:r>
            <a:endParaRPr lang="en-US" dirty="0" smtClean="0"/>
          </a:p>
          <a:p>
            <a:r>
              <a:rPr lang="en-US" b="1" dirty="0" smtClean="0"/>
              <a:t>The </a:t>
            </a:r>
            <a:r>
              <a:rPr lang="en-US" b="1" dirty="0"/>
              <a:t>logical level focuses on representing the data in a structured and meaningful way, regardless of how it is physically stored. </a:t>
            </a:r>
            <a:endParaRPr lang="en-US" b="1" dirty="0" smtClean="0"/>
          </a:p>
          <a:p>
            <a:r>
              <a:rPr lang="en-US" b="1" dirty="0" smtClean="0"/>
              <a:t>It </a:t>
            </a:r>
            <a:r>
              <a:rPr lang="en-US" b="1" dirty="0"/>
              <a:t>includes defining data schemas, tables, relationships, and constraints</a:t>
            </a:r>
            <a:r>
              <a:rPr lang="en-US" b="1" dirty="0" smtClean="0"/>
              <a:t>.</a:t>
            </a:r>
          </a:p>
          <a:p>
            <a:r>
              <a:rPr lang="en-US" b="1" dirty="0" smtClean="0"/>
              <a:t> </a:t>
            </a:r>
            <a:r>
              <a:rPr lang="en-US" b="1" dirty="0"/>
              <a:t>Users and application developers work primarily at this level when designing and querying databases</a:t>
            </a:r>
            <a:r>
              <a:rPr lang="en-US" dirty="0"/>
              <a:t>.</a:t>
            </a:r>
          </a:p>
        </p:txBody>
      </p:sp>
    </p:spTree>
    <p:extLst>
      <p:ext uri="{BB962C8B-B14F-4D97-AF65-F5344CB8AC3E}">
        <p14:creationId xmlns:p14="http://schemas.microsoft.com/office/powerpoint/2010/main" val="1304091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Abstraction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c. View Level: </a:t>
            </a:r>
            <a:endParaRPr lang="en-US" b="1" dirty="0" smtClean="0"/>
          </a:p>
          <a:p>
            <a:r>
              <a:rPr lang="en-US" b="1" dirty="0"/>
              <a:t>In simple words, the view level of data abstraction in a Database Management System (DBMS) is like creating a customized "virtual table" that shows only the data you want to see, organized in a way that makes sense to you, even if the actual data in the database is more complex. </a:t>
            </a:r>
            <a:endParaRPr lang="en-US" b="1" dirty="0" smtClean="0"/>
          </a:p>
          <a:p>
            <a:r>
              <a:rPr lang="en-US" b="1" dirty="0" smtClean="0"/>
              <a:t>It's </a:t>
            </a:r>
            <a:r>
              <a:rPr lang="en-US" b="1" dirty="0"/>
              <a:t>like having a simplified and personalized view of the data without changing the original data itself.</a:t>
            </a:r>
          </a:p>
        </p:txBody>
      </p:sp>
    </p:spTree>
    <p:extLst>
      <p:ext uri="{BB962C8B-B14F-4D97-AF65-F5344CB8AC3E}">
        <p14:creationId xmlns:p14="http://schemas.microsoft.com/office/powerpoint/2010/main" val="10213448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Logical level </a:t>
            </a:r>
            <a:r>
              <a:rPr lang="en-US" b="1" dirty="0" err="1" smtClean="0"/>
              <a:t>vs</a:t>
            </a:r>
            <a:r>
              <a:rPr lang="en-US" b="1" dirty="0" smtClean="0"/>
              <a:t> physical level</a:t>
            </a:r>
            <a:endParaRPr lang="en-US" b="1" dirty="0"/>
          </a:p>
        </p:txBody>
      </p:sp>
      <p:sp>
        <p:nvSpPr>
          <p:cNvPr id="3" name="Content Placeholder 2"/>
          <p:cNvSpPr>
            <a:spLocks noGrp="1"/>
          </p:cNvSpPr>
          <p:nvPr>
            <p:ph idx="1"/>
          </p:nvPr>
        </p:nvSpPr>
        <p:spPr/>
        <p:txBody>
          <a:bodyPr/>
          <a:lstStyle/>
          <a:p>
            <a:r>
              <a:rPr lang="en-US" b="1" dirty="0"/>
              <a:t>The logical level in DBMS defines the structured organization of data like tables and relationships, while the view level creates customized, simplified representations of the data, like virtual tables, for users to work with.</a:t>
            </a:r>
          </a:p>
        </p:txBody>
      </p:sp>
    </p:spTree>
    <p:extLst>
      <p:ext uri="{BB962C8B-B14F-4D97-AF65-F5344CB8AC3E}">
        <p14:creationId xmlns:p14="http://schemas.microsoft.com/office/powerpoint/2010/main" val="11854422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Abstraction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For example, imagine you have a database with a lot of information, like a list of all employees in a company with their salaries, addresses, and personal details. </a:t>
            </a:r>
            <a:endParaRPr lang="en-US" b="1" dirty="0" smtClean="0"/>
          </a:p>
          <a:p>
            <a:pPr marL="0" indent="0">
              <a:buNone/>
            </a:pPr>
            <a:endParaRPr lang="en-US" b="1" dirty="0" smtClean="0"/>
          </a:p>
          <a:p>
            <a:r>
              <a:rPr lang="en-US" b="1" dirty="0" smtClean="0"/>
              <a:t>With </a:t>
            </a:r>
            <a:r>
              <a:rPr lang="en-US" b="1" dirty="0"/>
              <a:t>the view level, you can create a "virtual table" that only shows the names and job titles of employees, making it easier for managers to see who works where without being overwhelmed by all the other details</a:t>
            </a:r>
            <a:r>
              <a:rPr lang="en-US" b="1" dirty="0" smtClean="0"/>
              <a:t>.</a:t>
            </a:r>
          </a:p>
          <a:p>
            <a:r>
              <a:rPr lang="en-US" b="1" dirty="0" smtClean="0"/>
              <a:t> </a:t>
            </a:r>
            <a:r>
              <a:rPr lang="en-US" b="1" dirty="0"/>
              <a:t>This customized view doesn't change the underlying data; it just simplifies how you see it.</a:t>
            </a:r>
          </a:p>
          <a:p>
            <a:pPr marL="0" indent="0">
              <a:buNone/>
            </a:pPr>
            <a:r>
              <a:rPr lang="en-US" b="1" dirty="0"/>
              <a:t/>
            </a:r>
            <a:br>
              <a:rPr lang="en-US" b="1" dirty="0"/>
            </a:br>
            <a:endParaRPr lang="en-US" b="1" dirty="0"/>
          </a:p>
        </p:txBody>
      </p:sp>
    </p:spTree>
    <p:extLst>
      <p:ext uri="{BB962C8B-B14F-4D97-AF65-F5344CB8AC3E}">
        <p14:creationId xmlns:p14="http://schemas.microsoft.com/office/powerpoint/2010/main" val="58960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t>
            </a:r>
            <a:r>
              <a:rPr lang="en-US" b="1" dirty="0"/>
              <a:t>Database Management System (DBMS):</a:t>
            </a:r>
            <a:r>
              <a:rPr lang="en-US" dirty="0"/>
              <a:t> </a:t>
            </a:r>
          </a:p>
        </p:txBody>
      </p:sp>
      <p:sp>
        <p:nvSpPr>
          <p:cNvPr id="3" name="Content Placeholder 2"/>
          <p:cNvSpPr>
            <a:spLocks noGrp="1"/>
          </p:cNvSpPr>
          <p:nvPr>
            <p:ph idx="1"/>
          </p:nvPr>
        </p:nvSpPr>
        <p:spPr/>
        <p:txBody>
          <a:bodyPr>
            <a:normAutofit/>
          </a:bodyPr>
          <a:lstStyle/>
          <a:p>
            <a:pPr lvl="0"/>
            <a:r>
              <a:rPr lang="en-US" dirty="0"/>
              <a:t>A DBMS is software that facilitates the creation, maintenance, and use of databases. It provides tools and services for users and applications to interact with the database, including data storage, retrieval, querying, security, and data integrity. </a:t>
            </a:r>
          </a:p>
        </p:txBody>
      </p:sp>
    </p:spTree>
    <p:extLst>
      <p:ext uri="{BB962C8B-B14F-4D97-AF65-F5344CB8AC3E}">
        <p14:creationId xmlns:p14="http://schemas.microsoft.com/office/powerpoint/2010/main" val="19053399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independence</a:t>
            </a:r>
          </a:p>
        </p:txBody>
      </p:sp>
      <p:sp>
        <p:nvSpPr>
          <p:cNvPr id="3" name="Content Placeholder 2"/>
          <p:cNvSpPr>
            <a:spLocks noGrp="1"/>
          </p:cNvSpPr>
          <p:nvPr>
            <p:ph idx="1"/>
          </p:nvPr>
        </p:nvSpPr>
        <p:spPr/>
        <p:txBody>
          <a:bodyPr>
            <a:normAutofit fontScale="92500" lnSpcReduction="10000"/>
          </a:bodyPr>
          <a:lstStyle/>
          <a:p>
            <a:r>
              <a:rPr lang="en-US" b="1" dirty="0"/>
              <a:t>Data independence means you can change the way data is stored, including its structure and organization, without affecting the way users interact with the data or the applications that use it. </a:t>
            </a:r>
            <a:endParaRPr lang="en-US" b="1" dirty="0" smtClean="0"/>
          </a:p>
          <a:p>
            <a:r>
              <a:rPr lang="en-US" b="1" dirty="0" smtClean="0"/>
              <a:t>Users </a:t>
            </a:r>
            <a:r>
              <a:rPr lang="en-US" b="1" dirty="0"/>
              <a:t>and applications can continue to access and use the data as before, even if the internal storage details have changed.</a:t>
            </a:r>
            <a:endParaRPr lang="en-US" b="1" dirty="0" smtClean="0"/>
          </a:p>
          <a:p>
            <a:pPr marL="514350" indent="-514350">
              <a:buAutoNum type="arabicPeriod"/>
            </a:pPr>
            <a:r>
              <a:rPr lang="en-US" b="1" dirty="0" smtClean="0"/>
              <a:t>Logical Data Independence</a:t>
            </a:r>
          </a:p>
          <a:p>
            <a:pPr marL="514350" indent="-514350">
              <a:buAutoNum type="arabicPeriod"/>
            </a:pPr>
            <a:r>
              <a:rPr lang="en-US" b="1" dirty="0" smtClean="0"/>
              <a:t>Physical Data Independence</a:t>
            </a:r>
            <a:endParaRPr lang="en-US" b="1" dirty="0"/>
          </a:p>
        </p:txBody>
      </p:sp>
    </p:spTree>
    <p:extLst>
      <p:ext uri="{BB962C8B-B14F-4D97-AF65-F5344CB8AC3E}">
        <p14:creationId xmlns:p14="http://schemas.microsoft.com/office/powerpoint/2010/main" val="33115297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independence</a:t>
            </a:r>
          </a:p>
        </p:txBody>
      </p:sp>
      <p:sp>
        <p:nvSpPr>
          <p:cNvPr id="3" name="Content Placeholder 2"/>
          <p:cNvSpPr>
            <a:spLocks noGrp="1"/>
          </p:cNvSpPr>
          <p:nvPr>
            <p:ph idx="1"/>
          </p:nvPr>
        </p:nvSpPr>
        <p:spPr/>
        <p:txBody>
          <a:bodyPr/>
          <a:lstStyle/>
          <a:p>
            <a:pPr marL="0" indent="0">
              <a:buNone/>
            </a:pPr>
            <a:r>
              <a:rPr lang="en-US" b="1" dirty="0" smtClean="0"/>
              <a:t>1. Logical </a:t>
            </a:r>
            <a:r>
              <a:rPr lang="en-US" b="1" dirty="0"/>
              <a:t>Data Independence</a:t>
            </a:r>
            <a:r>
              <a:rPr lang="en-US" dirty="0"/>
              <a:t>: This means you can change how the data is organized (like adding new tables or changing the structure) without needing to change the way you use it in your applications. It's like rearranging your closet without having to change the way you dress.</a:t>
            </a:r>
          </a:p>
        </p:txBody>
      </p:sp>
    </p:spTree>
    <p:extLst>
      <p:ext uri="{BB962C8B-B14F-4D97-AF65-F5344CB8AC3E}">
        <p14:creationId xmlns:p14="http://schemas.microsoft.com/office/powerpoint/2010/main" val="26723754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independence</a:t>
            </a:r>
          </a:p>
        </p:txBody>
      </p:sp>
      <p:sp>
        <p:nvSpPr>
          <p:cNvPr id="3" name="Content Placeholder 2"/>
          <p:cNvSpPr>
            <a:spLocks noGrp="1"/>
          </p:cNvSpPr>
          <p:nvPr>
            <p:ph idx="1"/>
          </p:nvPr>
        </p:nvSpPr>
        <p:spPr/>
        <p:txBody>
          <a:bodyPr/>
          <a:lstStyle/>
          <a:p>
            <a:pPr marL="0" indent="0">
              <a:buNone/>
            </a:pPr>
            <a:r>
              <a:rPr lang="en-US" dirty="0" smtClean="0"/>
              <a:t>2. </a:t>
            </a:r>
            <a:r>
              <a:rPr lang="en-US" b="1" dirty="0"/>
              <a:t>Physical Data Independence</a:t>
            </a:r>
            <a:r>
              <a:rPr lang="en-US" dirty="0"/>
              <a:t>: </a:t>
            </a:r>
            <a:r>
              <a:rPr lang="en-US" dirty="0" smtClean="0"/>
              <a:t>=&gt;</a:t>
            </a:r>
          </a:p>
          <a:p>
            <a:r>
              <a:rPr lang="en-US" b="1" dirty="0" smtClean="0"/>
              <a:t>This </a:t>
            </a:r>
            <a:r>
              <a:rPr lang="en-US" b="1" dirty="0"/>
              <a:t>means you can change where and how the data is stored (like moving it to a different type of hard drive or server) without affecting how you interact with it in your applications. </a:t>
            </a:r>
            <a:endParaRPr lang="en-US" b="1" dirty="0" smtClean="0"/>
          </a:p>
          <a:p>
            <a:r>
              <a:rPr lang="en-US" b="1" dirty="0" smtClean="0"/>
              <a:t>It's </a:t>
            </a:r>
            <a:r>
              <a:rPr lang="en-US" b="1" dirty="0"/>
              <a:t>like changing the storage space of your clothes without changing your outfits.</a:t>
            </a:r>
            <a:r>
              <a:rPr lang="en-US" b="1" dirty="0" smtClean="0"/>
              <a:t> </a:t>
            </a:r>
            <a:endParaRPr lang="en-US" b="1" dirty="0"/>
          </a:p>
        </p:txBody>
      </p:sp>
    </p:spTree>
    <p:extLst>
      <p:ext uri="{BB962C8B-B14F-4D97-AF65-F5344CB8AC3E}">
        <p14:creationId xmlns:p14="http://schemas.microsoft.com/office/powerpoint/2010/main" val="12724223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independence</a:t>
            </a:r>
          </a:p>
        </p:txBody>
      </p:sp>
      <p:sp>
        <p:nvSpPr>
          <p:cNvPr id="3" name="Content Placeholder 2"/>
          <p:cNvSpPr>
            <a:spLocks noGrp="1"/>
          </p:cNvSpPr>
          <p:nvPr>
            <p:ph idx="1"/>
          </p:nvPr>
        </p:nvSpPr>
        <p:spPr/>
        <p:txBody>
          <a:bodyPr>
            <a:normAutofit lnSpcReduction="10000"/>
          </a:bodyPr>
          <a:lstStyle/>
          <a:p>
            <a:r>
              <a:rPr lang="en-US" b="1" dirty="0"/>
              <a:t>In both cases, you can make changes to the data system without causing problems for the programs and people who use the data, making it more flexible and easier to maintain</a:t>
            </a:r>
            <a:r>
              <a:rPr lang="en-US" b="1" dirty="0" smtClean="0"/>
              <a:t>.</a:t>
            </a:r>
          </a:p>
          <a:p>
            <a:r>
              <a:rPr lang="en-US" b="1" dirty="0"/>
              <a:t>These two forms of data independence are essential for database systems' adaptability, maintainability, and scalability.</a:t>
            </a:r>
            <a:br>
              <a:rPr lang="en-US" b="1" dirty="0"/>
            </a:br>
            <a:endParaRPr lang="en-US" b="1" dirty="0"/>
          </a:p>
        </p:txBody>
      </p:sp>
    </p:spTree>
    <p:extLst>
      <p:ext uri="{BB962C8B-B14F-4D97-AF65-F5344CB8AC3E}">
        <p14:creationId xmlns:p14="http://schemas.microsoft.com/office/powerpoint/2010/main" val="22725255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Schemas and Instances</a:t>
            </a:r>
          </a:p>
        </p:txBody>
      </p:sp>
      <p:sp>
        <p:nvSpPr>
          <p:cNvPr id="3" name="Content Placeholder 2"/>
          <p:cNvSpPr>
            <a:spLocks noGrp="1"/>
          </p:cNvSpPr>
          <p:nvPr>
            <p:ph idx="1"/>
          </p:nvPr>
        </p:nvSpPr>
        <p:spPr/>
        <p:txBody>
          <a:bodyPr>
            <a:normAutofit fontScale="85000" lnSpcReduction="10000"/>
          </a:bodyPr>
          <a:lstStyle/>
          <a:p>
            <a:r>
              <a:rPr lang="en-US" b="1" dirty="0"/>
              <a:t>In a database management system (DBMS), a schema is a logical container or organizational structure that defines how data is organized and stored within the database. </a:t>
            </a:r>
            <a:endParaRPr lang="en-US" b="1" dirty="0" smtClean="0"/>
          </a:p>
          <a:p>
            <a:r>
              <a:rPr lang="en-US" b="1" dirty="0" smtClean="0"/>
              <a:t>It </a:t>
            </a:r>
            <a:r>
              <a:rPr lang="en-US" b="1" dirty="0"/>
              <a:t>acts as a blueprint or template for the database, specifying the structure of tables, relationships between tables, constraints, and other elements that define the database's structure and integrity. </a:t>
            </a:r>
            <a:endParaRPr lang="en-US" b="1" dirty="0" smtClean="0"/>
          </a:p>
          <a:p>
            <a:r>
              <a:rPr lang="en-US" b="1" dirty="0" smtClean="0"/>
              <a:t>Schemas </a:t>
            </a:r>
            <a:r>
              <a:rPr lang="en-US" b="1" dirty="0"/>
              <a:t>are particularly important for ensuring data consistency, security, and ease of maintenance in a database system.</a:t>
            </a:r>
          </a:p>
        </p:txBody>
      </p:sp>
    </p:spTree>
    <p:extLst>
      <p:ext uri="{BB962C8B-B14F-4D97-AF65-F5344CB8AC3E}">
        <p14:creationId xmlns:p14="http://schemas.microsoft.com/office/powerpoint/2010/main" val="24186114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Schemas and Instances</a:t>
            </a:r>
          </a:p>
        </p:txBody>
      </p:sp>
      <p:sp>
        <p:nvSpPr>
          <p:cNvPr id="3" name="Content Placeholder 2"/>
          <p:cNvSpPr>
            <a:spLocks noGrp="1"/>
          </p:cNvSpPr>
          <p:nvPr>
            <p:ph idx="1"/>
          </p:nvPr>
        </p:nvSpPr>
        <p:spPr/>
        <p:txBody>
          <a:bodyPr>
            <a:normAutofit fontScale="92500"/>
          </a:bodyPr>
          <a:lstStyle/>
          <a:p>
            <a:r>
              <a:rPr lang="en-US" dirty="0"/>
              <a:t>Certainly! In simple terms, think of a schema in a database management system (DBMS) as a blueprint or a plan for organizing and structuring your data.</a:t>
            </a:r>
          </a:p>
          <a:p>
            <a:r>
              <a:rPr lang="en-US" dirty="0"/>
              <a:t>Imagine you're building a house, and you have a plan that shows where each room should be, how big they are, and where the doors and windows should go. This plan ensures that your house is organized, and everything fits together properly.</a:t>
            </a:r>
          </a:p>
        </p:txBody>
      </p:sp>
    </p:spTree>
    <p:extLst>
      <p:ext uri="{BB962C8B-B14F-4D97-AF65-F5344CB8AC3E}">
        <p14:creationId xmlns:p14="http://schemas.microsoft.com/office/powerpoint/2010/main" val="12544356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Schemas</a:t>
            </a:r>
          </a:p>
        </p:txBody>
      </p:sp>
      <p:sp>
        <p:nvSpPr>
          <p:cNvPr id="3" name="Content Placeholder 2"/>
          <p:cNvSpPr>
            <a:spLocks noGrp="1"/>
          </p:cNvSpPr>
          <p:nvPr>
            <p:ph idx="1"/>
          </p:nvPr>
        </p:nvSpPr>
        <p:spPr/>
        <p:txBody>
          <a:bodyPr>
            <a:normAutofit lnSpcReduction="10000"/>
          </a:bodyPr>
          <a:lstStyle/>
          <a:p>
            <a:r>
              <a:rPr lang="en-US" dirty="0"/>
              <a:t>In a similar way, a schema in a DBMS is like that plan for your data</a:t>
            </a:r>
            <a:r>
              <a:rPr lang="en-US" dirty="0" smtClean="0"/>
              <a:t>.</a:t>
            </a:r>
          </a:p>
          <a:p>
            <a:r>
              <a:rPr lang="en-US" dirty="0" smtClean="0"/>
              <a:t> </a:t>
            </a:r>
            <a:r>
              <a:rPr lang="en-US" dirty="0"/>
              <a:t>It defines how your data should be organized, what kinds of information it should store, and how different pieces of information are related to each other. </a:t>
            </a:r>
            <a:endParaRPr lang="en-US" dirty="0" smtClean="0"/>
          </a:p>
          <a:p>
            <a:r>
              <a:rPr lang="en-US" dirty="0" smtClean="0"/>
              <a:t>It </a:t>
            </a:r>
            <a:r>
              <a:rPr lang="en-US" dirty="0"/>
              <a:t>helps keep your data organized, consistent, and secure, just like a house plan keeps your house in order.</a:t>
            </a:r>
          </a:p>
        </p:txBody>
      </p:sp>
    </p:spTree>
    <p:extLst>
      <p:ext uri="{BB962C8B-B14F-4D97-AF65-F5344CB8AC3E}">
        <p14:creationId xmlns:p14="http://schemas.microsoft.com/office/powerpoint/2010/main" val="19635902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Schemas</a:t>
            </a:r>
            <a:endParaRPr lang="en-US" b="1" dirty="0"/>
          </a:p>
        </p:txBody>
      </p:sp>
      <p:sp>
        <p:nvSpPr>
          <p:cNvPr id="3" name="Content Placeholder 2"/>
          <p:cNvSpPr>
            <a:spLocks noGrp="1"/>
          </p:cNvSpPr>
          <p:nvPr>
            <p:ph idx="1"/>
          </p:nvPr>
        </p:nvSpPr>
        <p:spPr/>
        <p:txBody>
          <a:bodyPr/>
          <a:lstStyle/>
          <a:p>
            <a:r>
              <a:rPr lang="en-US" dirty="0"/>
              <a:t>So, a schema in a DBMS is like a blueprint for your data, making sure it's structured and organized the way you want it to be.</a:t>
            </a:r>
          </a:p>
        </p:txBody>
      </p:sp>
    </p:spTree>
    <p:extLst>
      <p:ext uri="{BB962C8B-B14F-4D97-AF65-F5344CB8AC3E}">
        <p14:creationId xmlns:p14="http://schemas.microsoft.com/office/powerpoint/2010/main" val="42903072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schemas</a:t>
            </a:r>
            <a:endParaRPr lang="en-US" dirty="0"/>
          </a:p>
        </p:txBody>
      </p:sp>
      <p:sp>
        <p:nvSpPr>
          <p:cNvPr id="3" name="Content Placeholder 2"/>
          <p:cNvSpPr>
            <a:spLocks noGrp="1"/>
          </p:cNvSpPr>
          <p:nvPr>
            <p:ph idx="1"/>
          </p:nvPr>
        </p:nvSpPr>
        <p:spPr/>
        <p:txBody>
          <a:bodyPr>
            <a:normAutofit/>
          </a:bodyPr>
          <a:lstStyle/>
          <a:p>
            <a:r>
              <a:rPr lang="en-US" dirty="0"/>
              <a:t>There are typically two types of schemas in a DBMS:</a:t>
            </a:r>
          </a:p>
          <a:p>
            <a:pPr marL="514350" indent="-514350">
              <a:buAutoNum type="arabicPeriod"/>
            </a:pPr>
            <a:r>
              <a:rPr lang="en-US" b="1" dirty="0" smtClean="0"/>
              <a:t>User-defined </a:t>
            </a:r>
            <a:r>
              <a:rPr lang="en-US" b="1" dirty="0"/>
              <a:t>Schemas</a:t>
            </a:r>
            <a:r>
              <a:rPr lang="en-US" dirty="0"/>
              <a:t>: </a:t>
            </a:r>
            <a:r>
              <a:rPr lang="en-US" dirty="0" smtClean="0"/>
              <a:t>=&gt;</a:t>
            </a:r>
          </a:p>
          <a:p>
            <a:r>
              <a:rPr lang="en-US" dirty="0" smtClean="0"/>
              <a:t>These </a:t>
            </a:r>
            <a:r>
              <a:rPr lang="en-US" dirty="0"/>
              <a:t>are created by database users or administrators to organize and manage their data</a:t>
            </a:r>
            <a:r>
              <a:rPr lang="en-US" dirty="0" smtClean="0"/>
              <a:t>.</a:t>
            </a:r>
          </a:p>
          <a:p>
            <a:r>
              <a:rPr lang="en-US" dirty="0" smtClean="0"/>
              <a:t> </a:t>
            </a:r>
            <a:r>
              <a:rPr lang="en-US" dirty="0"/>
              <a:t>User-defined schemas are used to group related tables and objects.</a:t>
            </a:r>
          </a:p>
          <a:p>
            <a:pPr marL="0" indent="0">
              <a:buNone/>
            </a:pPr>
            <a:endParaRPr lang="en-US" dirty="0"/>
          </a:p>
        </p:txBody>
      </p:sp>
    </p:spTree>
    <p:extLst>
      <p:ext uri="{BB962C8B-B14F-4D97-AF65-F5344CB8AC3E}">
        <p14:creationId xmlns:p14="http://schemas.microsoft.com/office/powerpoint/2010/main" val="1551084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schemas</a:t>
            </a:r>
          </a:p>
        </p:txBody>
      </p:sp>
      <p:sp>
        <p:nvSpPr>
          <p:cNvPr id="3" name="Content Placeholder 2"/>
          <p:cNvSpPr>
            <a:spLocks noGrp="1"/>
          </p:cNvSpPr>
          <p:nvPr>
            <p:ph idx="1"/>
          </p:nvPr>
        </p:nvSpPr>
        <p:spPr/>
        <p:txBody>
          <a:bodyPr/>
          <a:lstStyle/>
          <a:p>
            <a:pPr marL="0" indent="0">
              <a:buNone/>
            </a:pPr>
            <a:r>
              <a:rPr lang="en-US" b="1" dirty="0" smtClean="0"/>
              <a:t>2. System </a:t>
            </a:r>
            <a:r>
              <a:rPr lang="en-US" b="1" dirty="0"/>
              <a:t>Schemas</a:t>
            </a:r>
            <a:r>
              <a:rPr lang="en-US" dirty="0"/>
              <a:t>: </a:t>
            </a:r>
            <a:r>
              <a:rPr lang="en-US" dirty="0" smtClean="0"/>
              <a:t>=&gt;</a:t>
            </a:r>
          </a:p>
          <a:p>
            <a:r>
              <a:rPr lang="en-US" dirty="0" smtClean="0"/>
              <a:t>These </a:t>
            </a:r>
            <a:r>
              <a:rPr lang="en-US" dirty="0"/>
              <a:t>are predefined schemas that are part of the DBMS itself. </a:t>
            </a:r>
            <a:endParaRPr lang="en-US" dirty="0" smtClean="0"/>
          </a:p>
          <a:p>
            <a:r>
              <a:rPr lang="en-US" dirty="0" smtClean="0"/>
              <a:t>They </a:t>
            </a:r>
            <a:r>
              <a:rPr lang="en-US" dirty="0"/>
              <a:t>often contain system catalogs and metadata about the database, including information about users, privileges, and other system-related data</a:t>
            </a:r>
          </a:p>
        </p:txBody>
      </p:sp>
    </p:spTree>
    <p:extLst>
      <p:ext uri="{BB962C8B-B14F-4D97-AF65-F5344CB8AC3E}">
        <p14:creationId xmlns:p14="http://schemas.microsoft.com/office/powerpoint/2010/main" val="280263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t>
            </a:r>
            <a:r>
              <a:rPr lang="en-US" b="1" dirty="0" smtClean="0"/>
              <a:t>Database Management System (DBMS):</a:t>
            </a:r>
            <a:r>
              <a:rPr lang="en-US" dirty="0" smtClean="0"/>
              <a:t> </a:t>
            </a:r>
            <a:endParaRPr lang="en-US" dirty="0"/>
          </a:p>
        </p:txBody>
      </p:sp>
      <p:sp>
        <p:nvSpPr>
          <p:cNvPr id="3" name="Content Placeholder 2"/>
          <p:cNvSpPr>
            <a:spLocks noGrp="1"/>
          </p:cNvSpPr>
          <p:nvPr>
            <p:ph idx="1"/>
          </p:nvPr>
        </p:nvSpPr>
        <p:spPr/>
        <p:txBody>
          <a:bodyPr/>
          <a:lstStyle/>
          <a:p>
            <a:pPr lvl="0"/>
            <a:r>
              <a:rPr lang="en-US" dirty="0" smtClean="0"/>
              <a:t>The DBMS manages the underlying database structure, ensuring data consistency and reliability. Examples of DBMSs include MySQL, Oracle, Microsoft SQL Server, and </a:t>
            </a:r>
            <a:r>
              <a:rPr lang="en-US" dirty="0" err="1" smtClean="0"/>
              <a:t>PostgreSQL</a:t>
            </a:r>
            <a:r>
              <a:rPr lang="en-US" dirty="0" smtClean="0"/>
              <a:t>.</a:t>
            </a:r>
          </a:p>
          <a:p>
            <a:endParaRPr lang="en-US" dirty="0"/>
          </a:p>
        </p:txBody>
      </p:sp>
    </p:spTree>
    <p:extLst>
      <p:ext uri="{BB962C8B-B14F-4D97-AF65-F5344CB8AC3E}">
        <p14:creationId xmlns:p14="http://schemas.microsoft.com/office/powerpoint/2010/main" val="26430976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are some key aspects of schemas in a DBMS</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b="1" dirty="0" smtClean="0"/>
              <a:t>1. Structure </a:t>
            </a:r>
            <a:r>
              <a:rPr lang="en-US" b="1" dirty="0"/>
              <a:t>Definition</a:t>
            </a:r>
            <a:r>
              <a:rPr lang="en-US" dirty="0"/>
              <a:t>: </a:t>
            </a:r>
            <a:endParaRPr lang="en-US" dirty="0" smtClean="0"/>
          </a:p>
          <a:p>
            <a:r>
              <a:rPr lang="en-US" b="1" dirty="0" smtClean="0"/>
              <a:t>A </a:t>
            </a:r>
            <a:r>
              <a:rPr lang="en-US" b="1" dirty="0"/>
              <a:t>schema defines the structure of the database, including tables, columns, data types, keys (primary, foreign, unique), indexes, and constraints. </a:t>
            </a:r>
            <a:endParaRPr lang="en-US" b="1" dirty="0" smtClean="0"/>
          </a:p>
          <a:p>
            <a:r>
              <a:rPr lang="en-US" b="1" dirty="0" smtClean="0"/>
              <a:t>It </a:t>
            </a:r>
            <a:r>
              <a:rPr lang="en-US" b="1" dirty="0"/>
              <a:t>specifies the names and attributes of all the objects that will be stored in the database.</a:t>
            </a:r>
          </a:p>
          <a:p>
            <a:endParaRPr lang="en-US" b="1" dirty="0"/>
          </a:p>
        </p:txBody>
      </p:sp>
    </p:spTree>
    <p:extLst>
      <p:ext uri="{BB962C8B-B14F-4D97-AF65-F5344CB8AC3E}">
        <p14:creationId xmlns:p14="http://schemas.microsoft.com/office/powerpoint/2010/main" val="2684919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are some key aspects of schemas in a DBMS:</a:t>
            </a:r>
          </a:p>
        </p:txBody>
      </p:sp>
      <p:sp>
        <p:nvSpPr>
          <p:cNvPr id="3" name="Content Placeholder 2"/>
          <p:cNvSpPr>
            <a:spLocks noGrp="1"/>
          </p:cNvSpPr>
          <p:nvPr>
            <p:ph idx="1"/>
          </p:nvPr>
        </p:nvSpPr>
        <p:spPr/>
        <p:txBody>
          <a:bodyPr/>
          <a:lstStyle/>
          <a:p>
            <a:pPr marL="0" indent="0">
              <a:buNone/>
            </a:pPr>
            <a:r>
              <a:rPr lang="en-US" b="1" dirty="0" smtClean="0"/>
              <a:t>2. Data </a:t>
            </a:r>
            <a:r>
              <a:rPr lang="en-US" b="1" dirty="0"/>
              <a:t>Integrity</a:t>
            </a:r>
            <a:r>
              <a:rPr lang="en-US" dirty="0" smtClean="0"/>
              <a:t>:=&gt;</a:t>
            </a:r>
          </a:p>
          <a:p>
            <a:pPr marL="0" indent="0">
              <a:buNone/>
            </a:pPr>
            <a:r>
              <a:rPr lang="en-US" dirty="0" smtClean="0"/>
              <a:t> </a:t>
            </a:r>
            <a:r>
              <a:rPr lang="en-US" b="1" dirty="0"/>
              <a:t>Schemas play a crucial role in maintaining data integrity by enforcing rules and constraints on the data. </a:t>
            </a:r>
            <a:endParaRPr lang="en-US" b="1" dirty="0" smtClean="0"/>
          </a:p>
          <a:p>
            <a:pPr marL="0" indent="0">
              <a:buNone/>
            </a:pPr>
            <a:r>
              <a:rPr lang="en-US" b="1" dirty="0" smtClean="0"/>
              <a:t>This </a:t>
            </a:r>
            <a:r>
              <a:rPr lang="en-US" b="1" dirty="0"/>
              <a:t>includes ensuring that data is consistent, valid, and adheres to predefined rules, such as data type constraints, check constraints, and referential integrity constraints.</a:t>
            </a:r>
          </a:p>
        </p:txBody>
      </p:sp>
    </p:spTree>
    <p:extLst>
      <p:ext uri="{BB962C8B-B14F-4D97-AF65-F5344CB8AC3E}">
        <p14:creationId xmlns:p14="http://schemas.microsoft.com/office/powerpoint/2010/main" val="38597234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Integrity</a:t>
            </a:r>
            <a:endParaRPr lang="en-US" dirty="0"/>
          </a:p>
        </p:txBody>
      </p:sp>
      <p:sp>
        <p:nvSpPr>
          <p:cNvPr id="3" name="Content Placeholder 2"/>
          <p:cNvSpPr>
            <a:spLocks noGrp="1"/>
          </p:cNvSpPr>
          <p:nvPr>
            <p:ph idx="1"/>
          </p:nvPr>
        </p:nvSpPr>
        <p:spPr/>
        <p:txBody>
          <a:bodyPr/>
          <a:lstStyle/>
          <a:p>
            <a:r>
              <a:rPr lang="en-US" dirty="0"/>
              <a:t>D</a:t>
            </a:r>
            <a:r>
              <a:rPr lang="en-US" dirty="0" smtClean="0"/>
              <a:t>ata </a:t>
            </a:r>
            <a:r>
              <a:rPr lang="en-US" dirty="0"/>
              <a:t>integrity refers to the accuracy and consistency of data in a database or information system. </a:t>
            </a:r>
            <a:endParaRPr lang="en-US" dirty="0" smtClean="0"/>
          </a:p>
          <a:p>
            <a:r>
              <a:rPr lang="en-US" dirty="0" smtClean="0"/>
              <a:t>It </a:t>
            </a:r>
            <a:r>
              <a:rPr lang="en-US" dirty="0"/>
              <a:t>means that the data remains unchanged and unaltered throughout its lifecycle, ensuring that the information stored is reliable and trustworthy.</a:t>
            </a:r>
          </a:p>
        </p:txBody>
      </p:sp>
    </p:spTree>
    <p:extLst>
      <p:ext uri="{BB962C8B-B14F-4D97-AF65-F5344CB8AC3E}">
        <p14:creationId xmlns:p14="http://schemas.microsoft.com/office/powerpoint/2010/main" val="29470360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are some key aspects of schemas in a DBMS:</a:t>
            </a:r>
          </a:p>
        </p:txBody>
      </p:sp>
      <p:sp>
        <p:nvSpPr>
          <p:cNvPr id="3" name="Content Placeholder 2"/>
          <p:cNvSpPr>
            <a:spLocks noGrp="1"/>
          </p:cNvSpPr>
          <p:nvPr>
            <p:ph idx="1"/>
          </p:nvPr>
        </p:nvSpPr>
        <p:spPr/>
        <p:txBody>
          <a:bodyPr/>
          <a:lstStyle/>
          <a:p>
            <a:pPr marL="0" indent="0">
              <a:buNone/>
            </a:pPr>
            <a:r>
              <a:rPr lang="en-US" dirty="0" smtClean="0"/>
              <a:t>3. </a:t>
            </a:r>
            <a:r>
              <a:rPr lang="en-US" b="1" dirty="0"/>
              <a:t>Data Organization</a:t>
            </a:r>
            <a:r>
              <a:rPr lang="en-US" dirty="0" smtClean="0"/>
              <a:t>:=&gt;</a:t>
            </a:r>
          </a:p>
          <a:p>
            <a:r>
              <a:rPr lang="en-US" dirty="0" smtClean="0"/>
              <a:t> </a:t>
            </a:r>
            <a:r>
              <a:rPr lang="en-US" b="1" dirty="0"/>
              <a:t>Schemas help organize data into logical groups. Within a schema, related tables are grouped together, making it easier to manage and query data. </a:t>
            </a:r>
          </a:p>
        </p:txBody>
      </p:sp>
    </p:spTree>
    <p:extLst>
      <p:ext uri="{BB962C8B-B14F-4D97-AF65-F5344CB8AC3E}">
        <p14:creationId xmlns:p14="http://schemas.microsoft.com/office/powerpoint/2010/main" val="1859753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are some key aspects of schemas in a DBMS:</a:t>
            </a:r>
          </a:p>
        </p:txBody>
      </p:sp>
      <p:sp>
        <p:nvSpPr>
          <p:cNvPr id="3" name="Content Placeholder 2"/>
          <p:cNvSpPr>
            <a:spLocks noGrp="1"/>
          </p:cNvSpPr>
          <p:nvPr>
            <p:ph idx="1"/>
          </p:nvPr>
        </p:nvSpPr>
        <p:spPr/>
        <p:txBody>
          <a:bodyPr/>
          <a:lstStyle/>
          <a:p>
            <a:pPr marL="0" indent="0">
              <a:buNone/>
            </a:pPr>
            <a:r>
              <a:rPr lang="en-US" dirty="0" smtClean="0"/>
              <a:t>4. </a:t>
            </a:r>
            <a:r>
              <a:rPr lang="en-US" b="1" dirty="0"/>
              <a:t>Access Control</a:t>
            </a:r>
            <a:r>
              <a:rPr lang="en-US" dirty="0"/>
              <a:t>: </a:t>
            </a:r>
            <a:r>
              <a:rPr lang="en-US" dirty="0" smtClean="0"/>
              <a:t>=&gt;</a:t>
            </a:r>
          </a:p>
          <a:p>
            <a:r>
              <a:rPr lang="en-US" b="1" dirty="0" smtClean="0"/>
              <a:t>Schemas </a:t>
            </a:r>
            <a:r>
              <a:rPr lang="en-US" b="1" dirty="0"/>
              <a:t>also play a role in managing access control and security</a:t>
            </a:r>
            <a:r>
              <a:rPr lang="en-US" b="1" dirty="0" smtClean="0"/>
              <a:t>.</a:t>
            </a:r>
          </a:p>
          <a:p>
            <a:r>
              <a:rPr lang="en-US" b="1" dirty="0" smtClean="0"/>
              <a:t> </a:t>
            </a:r>
            <a:r>
              <a:rPr lang="en-US" b="1" dirty="0"/>
              <a:t>Database administrators can assign permissions and privileges at the schema level, allowing them to control which users or roles have access to specific parts of the database</a:t>
            </a:r>
          </a:p>
        </p:txBody>
      </p:sp>
    </p:spTree>
    <p:extLst>
      <p:ext uri="{BB962C8B-B14F-4D97-AF65-F5344CB8AC3E}">
        <p14:creationId xmlns:p14="http://schemas.microsoft.com/office/powerpoint/2010/main" val="33689989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Instances</a:t>
            </a:r>
            <a:endParaRPr lang="en-US" b="1" dirty="0"/>
          </a:p>
        </p:txBody>
      </p:sp>
      <p:sp>
        <p:nvSpPr>
          <p:cNvPr id="3" name="Content Placeholder 2"/>
          <p:cNvSpPr>
            <a:spLocks noGrp="1"/>
          </p:cNvSpPr>
          <p:nvPr>
            <p:ph idx="1"/>
          </p:nvPr>
        </p:nvSpPr>
        <p:spPr/>
        <p:txBody>
          <a:bodyPr>
            <a:normAutofit lnSpcReduction="10000"/>
          </a:bodyPr>
          <a:lstStyle/>
          <a:p>
            <a:r>
              <a:rPr lang="en-US" b="1" dirty="0" smtClean="0"/>
              <a:t>Actual data in the database may change quite frequently,</a:t>
            </a:r>
          </a:p>
          <a:p>
            <a:r>
              <a:rPr lang="en-US" b="1" dirty="0" smtClean="0"/>
              <a:t>For example, the database change every time we add a student or enter user grade.</a:t>
            </a:r>
          </a:p>
          <a:p>
            <a:r>
              <a:rPr lang="en-US" b="1" dirty="0" smtClean="0"/>
              <a:t>The data in the database at a particular moment in time is called database state or snap shot</a:t>
            </a:r>
          </a:p>
          <a:p>
            <a:r>
              <a:rPr lang="en-US" b="1" dirty="0" smtClean="0"/>
              <a:t>It is also called the current set of occurrences or instances in the database.</a:t>
            </a:r>
            <a:endParaRPr lang="en-US" b="1" dirty="0"/>
          </a:p>
        </p:txBody>
      </p:sp>
    </p:spTree>
    <p:extLst>
      <p:ext uri="{BB962C8B-B14F-4D97-AF65-F5344CB8AC3E}">
        <p14:creationId xmlns:p14="http://schemas.microsoft.com/office/powerpoint/2010/main" val="24046105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Instances in DBMs</a:t>
            </a:r>
            <a:endParaRPr lang="en-US" dirty="0"/>
          </a:p>
        </p:txBody>
      </p:sp>
      <p:sp>
        <p:nvSpPr>
          <p:cNvPr id="3" name="Content Placeholder 2"/>
          <p:cNvSpPr>
            <a:spLocks noGrp="1"/>
          </p:cNvSpPr>
          <p:nvPr>
            <p:ph idx="1"/>
          </p:nvPr>
        </p:nvSpPr>
        <p:spPr/>
        <p:txBody>
          <a:bodyPr>
            <a:normAutofit fontScale="92500"/>
          </a:bodyPr>
          <a:lstStyle/>
          <a:p>
            <a:r>
              <a:rPr lang="en-US" b="1" dirty="0"/>
              <a:t>Instances</a:t>
            </a:r>
            <a:r>
              <a:rPr lang="en-US" dirty="0"/>
              <a:t> refer to the running environment of the database management system (DBMS) software. </a:t>
            </a:r>
            <a:endParaRPr lang="en-US" dirty="0" smtClean="0"/>
          </a:p>
          <a:p>
            <a:r>
              <a:rPr lang="en-US" dirty="0" smtClean="0"/>
              <a:t>An </a:t>
            </a:r>
            <a:r>
              <a:rPr lang="en-US" dirty="0"/>
              <a:t>instance includes the DBMS software itself, along with its configuration settings, memory allocation, security settings, and running processes</a:t>
            </a:r>
            <a:r>
              <a:rPr lang="en-US" dirty="0" smtClean="0"/>
              <a:t>.</a:t>
            </a:r>
          </a:p>
          <a:p>
            <a:r>
              <a:rPr lang="en-US" dirty="0" smtClean="0"/>
              <a:t> </a:t>
            </a:r>
            <a:r>
              <a:rPr lang="en-US" dirty="0"/>
              <a:t>It is the operational environment that allows you to interact with and manage the actual data stored in the database</a:t>
            </a:r>
          </a:p>
        </p:txBody>
      </p:sp>
    </p:spTree>
    <p:extLst>
      <p:ext uri="{BB962C8B-B14F-4D97-AF65-F5344CB8AC3E}">
        <p14:creationId xmlns:p14="http://schemas.microsoft.com/office/powerpoint/2010/main" val="1117127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Schemas and instances</a:t>
            </a:r>
            <a:endParaRPr lang="en-US" dirty="0"/>
          </a:p>
        </p:txBody>
      </p:sp>
      <p:sp>
        <p:nvSpPr>
          <p:cNvPr id="3" name="Content Placeholder 2"/>
          <p:cNvSpPr>
            <a:spLocks noGrp="1"/>
          </p:cNvSpPr>
          <p:nvPr>
            <p:ph idx="1"/>
          </p:nvPr>
        </p:nvSpPr>
        <p:spPr/>
        <p:txBody>
          <a:bodyPr/>
          <a:lstStyle/>
          <a:p>
            <a:pPr marL="0" indent="0">
              <a:buNone/>
            </a:pPr>
            <a:r>
              <a:rPr lang="en-US" dirty="0" smtClean="0"/>
              <a:t>-&gt; In </a:t>
            </a:r>
            <a:r>
              <a:rPr lang="en-US" dirty="0"/>
              <a:t>simple terms, schemas define the structure, and instances provide the means to work with the data within that structure in a database management system.</a:t>
            </a:r>
          </a:p>
        </p:txBody>
      </p:sp>
    </p:spTree>
    <p:extLst>
      <p:ext uri="{BB962C8B-B14F-4D97-AF65-F5344CB8AC3E}">
        <p14:creationId xmlns:p14="http://schemas.microsoft.com/office/powerpoint/2010/main" val="20311689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of DBMS</a:t>
            </a:r>
            <a:endParaRPr lang="en-US" b="1" dirty="0"/>
          </a:p>
        </p:txBody>
      </p:sp>
      <p:sp>
        <p:nvSpPr>
          <p:cNvPr id="3" name="Content Placeholder 2"/>
          <p:cNvSpPr>
            <a:spLocks noGrp="1"/>
          </p:cNvSpPr>
          <p:nvPr>
            <p:ph idx="1"/>
          </p:nvPr>
        </p:nvSpPr>
        <p:spPr/>
        <p:txBody>
          <a:bodyPr/>
          <a:lstStyle/>
          <a:p>
            <a:r>
              <a:rPr lang="en-US" dirty="0"/>
              <a:t>Database management systems (DBMS) can be classified into several categories based on different criteria, such as data model, architecture, and usage. Here are some common classifications of DBMS:</a:t>
            </a:r>
          </a:p>
        </p:txBody>
      </p:sp>
    </p:spTree>
    <p:extLst>
      <p:ext uri="{BB962C8B-B14F-4D97-AF65-F5344CB8AC3E}">
        <p14:creationId xmlns:p14="http://schemas.microsoft.com/office/powerpoint/2010/main" val="2014482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DBMS</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b="1" dirty="0"/>
              <a:t>Based on Data Model</a:t>
            </a:r>
            <a:r>
              <a:rPr lang="en-US" dirty="0" smtClean="0"/>
              <a:t>:=&gt;</a:t>
            </a:r>
          </a:p>
          <a:p>
            <a:pPr marL="514350" indent="-514350">
              <a:buAutoNum type="alphaUcPeriod"/>
            </a:pPr>
            <a:r>
              <a:rPr lang="en-US" dirty="0" smtClean="0"/>
              <a:t>Relational DBMS(RDBMS)</a:t>
            </a:r>
          </a:p>
          <a:p>
            <a:pPr marL="514350" indent="-514350">
              <a:buAutoNum type="alphaUcPeriod"/>
            </a:pPr>
            <a:r>
              <a:rPr lang="en-US" dirty="0" err="1" smtClean="0"/>
              <a:t>NoSQL</a:t>
            </a:r>
            <a:r>
              <a:rPr lang="en-US" dirty="0" smtClean="0"/>
              <a:t> DBMS</a:t>
            </a:r>
          </a:p>
          <a:p>
            <a:pPr marL="0" indent="0">
              <a:buNone/>
            </a:pPr>
            <a:r>
              <a:rPr lang="en-US" dirty="0" smtClean="0"/>
              <a:t> </a:t>
            </a:r>
            <a:endParaRPr lang="en-US" dirty="0"/>
          </a:p>
        </p:txBody>
      </p:sp>
    </p:spTree>
    <p:extLst>
      <p:ext uri="{BB962C8B-B14F-4D97-AF65-F5344CB8AC3E}">
        <p14:creationId xmlns:p14="http://schemas.microsoft.com/office/powerpoint/2010/main" val="3822275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0" indent="0">
              <a:buNone/>
            </a:pPr>
            <a:r>
              <a:rPr lang="en-US" dirty="0"/>
              <a:t>In summary:</a:t>
            </a:r>
          </a:p>
          <a:p>
            <a:pPr lvl="0"/>
            <a:r>
              <a:rPr lang="en-US" b="1" dirty="0"/>
              <a:t>Data</a:t>
            </a:r>
            <a:r>
              <a:rPr lang="en-US" dirty="0"/>
              <a:t> are raw and unprocessed facts or values.</a:t>
            </a:r>
          </a:p>
          <a:p>
            <a:pPr lvl="0"/>
            <a:r>
              <a:rPr lang="en-US" b="1" dirty="0"/>
              <a:t>Information</a:t>
            </a:r>
            <a:r>
              <a:rPr lang="en-US" dirty="0"/>
              <a:t> is processed and organized data that provides meaning or insights.</a:t>
            </a:r>
          </a:p>
          <a:p>
            <a:r>
              <a:rPr lang="en-US" dirty="0"/>
              <a:t>A </a:t>
            </a:r>
            <a:r>
              <a:rPr lang="en-US" b="1" dirty="0"/>
              <a:t>database</a:t>
            </a:r>
            <a:r>
              <a:rPr lang="en-US" dirty="0"/>
              <a:t> is a structured collection of data organized for efficient storage and retrieval</a:t>
            </a:r>
          </a:p>
        </p:txBody>
      </p:sp>
    </p:spTree>
    <p:extLst>
      <p:ext uri="{BB962C8B-B14F-4D97-AF65-F5344CB8AC3E}">
        <p14:creationId xmlns:p14="http://schemas.microsoft.com/office/powerpoint/2010/main" val="15461736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DBMS</a:t>
            </a:r>
            <a:endParaRPr lang="en-US" dirty="0"/>
          </a:p>
        </p:txBody>
      </p:sp>
      <p:sp>
        <p:nvSpPr>
          <p:cNvPr id="3" name="Content Placeholder 2"/>
          <p:cNvSpPr>
            <a:spLocks noGrp="1"/>
          </p:cNvSpPr>
          <p:nvPr>
            <p:ph idx="1"/>
          </p:nvPr>
        </p:nvSpPr>
        <p:spPr/>
        <p:txBody>
          <a:bodyPr/>
          <a:lstStyle/>
          <a:p>
            <a:pPr marL="0" indent="0">
              <a:buNone/>
            </a:pPr>
            <a:r>
              <a:rPr lang="en-US" b="1" dirty="0"/>
              <a:t>Relational DBMS (RDBMS)</a:t>
            </a:r>
            <a:r>
              <a:rPr lang="en-US" dirty="0"/>
              <a:t>: </a:t>
            </a:r>
            <a:r>
              <a:rPr lang="en-US" dirty="0" smtClean="0"/>
              <a:t>=&gt;</a:t>
            </a:r>
          </a:p>
          <a:p>
            <a:r>
              <a:rPr lang="en-US" dirty="0" smtClean="0"/>
              <a:t>These </a:t>
            </a:r>
            <a:r>
              <a:rPr lang="en-US" dirty="0"/>
              <a:t>DBMS systems use a tabular structure to organize data, with tables representing entities, rows representing records, and columns representing attributes. </a:t>
            </a:r>
            <a:endParaRPr lang="en-US" dirty="0" smtClean="0"/>
          </a:p>
          <a:p>
            <a:r>
              <a:rPr lang="en-US" dirty="0" smtClean="0"/>
              <a:t>Examples </a:t>
            </a:r>
            <a:r>
              <a:rPr lang="en-US" dirty="0"/>
              <a:t>include MySQL, </a:t>
            </a:r>
            <a:r>
              <a:rPr lang="en-US" dirty="0" err="1"/>
              <a:t>PostgreSQL</a:t>
            </a:r>
            <a:r>
              <a:rPr lang="en-US" dirty="0"/>
              <a:t>, Oracle Database, and Microsoft SQL Server.</a:t>
            </a:r>
          </a:p>
        </p:txBody>
      </p:sp>
    </p:spTree>
    <p:extLst>
      <p:ext uri="{BB962C8B-B14F-4D97-AF65-F5344CB8AC3E}">
        <p14:creationId xmlns:p14="http://schemas.microsoft.com/office/powerpoint/2010/main" val="15214228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DBMS</a:t>
            </a:r>
            <a:endParaRPr lang="en-US" dirty="0"/>
          </a:p>
        </p:txBody>
      </p:sp>
      <p:sp>
        <p:nvSpPr>
          <p:cNvPr id="3" name="Content Placeholder 2"/>
          <p:cNvSpPr>
            <a:spLocks noGrp="1"/>
          </p:cNvSpPr>
          <p:nvPr>
            <p:ph idx="1"/>
          </p:nvPr>
        </p:nvSpPr>
        <p:spPr/>
        <p:txBody>
          <a:bodyPr/>
          <a:lstStyle/>
          <a:p>
            <a:pPr marL="0" indent="0">
              <a:buNone/>
            </a:pPr>
            <a:r>
              <a:rPr lang="en-US" b="1" dirty="0" smtClean="0"/>
              <a:t>2. </a:t>
            </a:r>
            <a:r>
              <a:rPr lang="en-US" b="1" dirty="0" err="1" smtClean="0"/>
              <a:t>NoSQL</a:t>
            </a:r>
            <a:r>
              <a:rPr lang="en-US" b="1" dirty="0" smtClean="0"/>
              <a:t> </a:t>
            </a:r>
            <a:r>
              <a:rPr lang="en-US" b="1" dirty="0"/>
              <a:t>DBMS</a:t>
            </a:r>
            <a:r>
              <a:rPr lang="en-US" dirty="0"/>
              <a:t>: These systems are designed to handle unstructured or semi-structured data and do not rely on a fixed schema. </a:t>
            </a:r>
            <a:endParaRPr lang="en-US" dirty="0" smtClean="0"/>
          </a:p>
        </p:txBody>
      </p:sp>
    </p:spTree>
    <p:extLst>
      <p:ext uri="{BB962C8B-B14F-4D97-AF65-F5344CB8AC3E}">
        <p14:creationId xmlns:p14="http://schemas.microsoft.com/office/powerpoint/2010/main" val="18026737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DBMS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2. Based </a:t>
            </a:r>
            <a:r>
              <a:rPr lang="en-US" b="1" dirty="0"/>
              <a:t>on Architecture</a:t>
            </a:r>
            <a:r>
              <a:rPr lang="en-US" dirty="0"/>
              <a:t>:</a:t>
            </a:r>
          </a:p>
          <a:p>
            <a:pPr marL="0" indent="0">
              <a:buNone/>
            </a:pPr>
            <a:r>
              <a:rPr lang="en-US" b="1" dirty="0" smtClean="0"/>
              <a:t>A. Single-Tier </a:t>
            </a:r>
            <a:r>
              <a:rPr lang="en-US" b="1" dirty="0"/>
              <a:t>DBMS</a:t>
            </a:r>
            <a:r>
              <a:rPr lang="en-US" dirty="0"/>
              <a:t>: A one-tier DBMS is a database management system where the user interface, application logic, and database management functions are all tightly integrated into a single system, </a:t>
            </a:r>
          </a:p>
          <a:p>
            <a:pPr marL="0" indent="0">
              <a:buNone/>
            </a:pPr>
            <a:r>
              <a:rPr lang="en-US" dirty="0" smtClean="0"/>
              <a:t>.</a:t>
            </a:r>
            <a:endParaRPr lang="en-US" dirty="0"/>
          </a:p>
        </p:txBody>
      </p:sp>
    </p:spTree>
    <p:extLst>
      <p:ext uri="{BB962C8B-B14F-4D97-AF65-F5344CB8AC3E}">
        <p14:creationId xmlns:p14="http://schemas.microsoft.com/office/powerpoint/2010/main" val="41485313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Two-Tier (Client-Server) DBMS</a:t>
            </a:r>
            <a:r>
              <a:rPr lang="en-US" dirty="0"/>
              <a:t>:</a:t>
            </a:r>
          </a:p>
        </p:txBody>
      </p:sp>
      <p:sp>
        <p:nvSpPr>
          <p:cNvPr id="3" name="Content Placeholder 2"/>
          <p:cNvSpPr>
            <a:spLocks noGrp="1"/>
          </p:cNvSpPr>
          <p:nvPr>
            <p:ph idx="1"/>
          </p:nvPr>
        </p:nvSpPr>
        <p:spPr/>
        <p:txBody>
          <a:bodyPr/>
          <a:lstStyle/>
          <a:p>
            <a:pPr marL="0" indent="0">
              <a:buNone/>
            </a:pPr>
            <a:r>
              <a:rPr lang="en-US" b="1" dirty="0"/>
              <a:t>B. Two-Tier (Client-Server) DBMS</a:t>
            </a:r>
            <a:r>
              <a:rPr lang="en-US" dirty="0" smtClean="0"/>
              <a:t>:=&gt;</a:t>
            </a:r>
          </a:p>
          <a:p>
            <a:r>
              <a:rPr lang="en-US" dirty="0" smtClean="0"/>
              <a:t> In </a:t>
            </a:r>
            <a:r>
              <a:rPr lang="en-US" dirty="0"/>
              <a:t>two-tier architecture, the DBMS is separated from the application, and clients communicate directly with the database server. </a:t>
            </a:r>
            <a:endParaRPr lang="en-US" dirty="0" smtClean="0"/>
          </a:p>
          <a:p>
            <a:r>
              <a:rPr lang="en-US" dirty="0" smtClean="0"/>
              <a:t>It </a:t>
            </a:r>
            <a:r>
              <a:rPr lang="en-US" dirty="0"/>
              <a:t>provides better scalability and security compared to single-tier systems</a:t>
            </a:r>
          </a:p>
        </p:txBody>
      </p:sp>
    </p:spTree>
    <p:extLst>
      <p:ext uri="{BB962C8B-B14F-4D97-AF65-F5344CB8AC3E}">
        <p14:creationId xmlns:p14="http://schemas.microsoft.com/office/powerpoint/2010/main" val="16477639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DBMS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 Three-Tier </a:t>
            </a:r>
            <a:r>
              <a:rPr lang="en-US" dirty="0"/>
              <a:t>DBMS: </a:t>
            </a:r>
            <a:r>
              <a:rPr lang="en-US" dirty="0" smtClean="0"/>
              <a:t>=&gt;</a:t>
            </a:r>
          </a:p>
          <a:p>
            <a:r>
              <a:rPr lang="en-US" dirty="0" smtClean="0"/>
              <a:t>Three-tier </a:t>
            </a:r>
            <a:r>
              <a:rPr lang="en-US" dirty="0"/>
              <a:t>architecture further separates the presentation layer, application logic layer, and data storage layer. </a:t>
            </a:r>
            <a:endParaRPr lang="en-US" dirty="0" smtClean="0"/>
          </a:p>
          <a:p>
            <a:pPr marL="0" indent="0">
              <a:buNone/>
            </a:pPr>
            <a:endParaRPr lang="en-US" dirty="0" smtClean="0"/>
          </a:p>
          <a:p>
            <a:r>
              <a:rPr lang="en-US" dirty="0" smtClean="0"/>
              <a:t>This </a:t>
            </a:r>
            <a:r>
              <a:rPr lang="en-US" dirty="0"/>
              <a:t>architecture is commonly used in web-based applications</a:t>
            </a:r>
            <a:r>
              <a:rPr lang="en-US" dirty="0" smtClean="0"/>
              <a:t>.</a:t>
            </a:r>
          </a:p>
          <a:p>
            <a:pPr marL="0" indent="0">
              <a:buNone/>
            </a:pPr>
            <a:endParaRPr lang="en-US" dirty="0" smtClean="0"/>
          </a:p>
        </p:txBody>
      </p:sp>
    </p:spTree>
    <p:extLst>
      <p:ext uri="{BB962C8B-B14F-4D97-AF65-F5344CB8AC3E}">
        <p14:creationId xmlns:p14="http://schemas.microsoft.com/office/powerpoint/2010/main" val="9779496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Three-tier architecture</a:t>
            </a:r>
            <a:endParaRPr lang="en-US" dirty="0"/>
          </a:p>
        </p:txBody>
      </p:sp>
      <p:sp>
        <p:nvSpPr>
          <p:cNvPr id="3" name="Content Placeholder 2"/>
          <p:cNvSpPr>
            <a:spLocks noGrp="1"/>
          </p:cNvSpPr>
          <p:nvPr>
            <p:ph idx="1"/>
          </p:nvPr>
        </p:nvSpPr>
        <p:spPr/>
        <p:txBody>
          <a:bodyPr>
            <a:normAutofit lnSpcReduction="10000"/>
          </a:bodyPr>
          <a:lstStyle/>
          <a:p>
            <a:r>
              <a:rPr lang="en-US" dirty="0"/>
              <a:t>The additional layer added in a three-tier DBMS for improving scalability is typically the application server layer.</a:t>
            </a:r>
          </a:p>
          <a:p>
            <a:pPr marL="0" indent="0">
              <a:buNone/>
            </a:pPr>
            <a:r>
              <a:rPr lang="en-US" dirty="0"/>
              <a:t> </a:t>
            </a:r>
          </a:p>
          <a:p>
            <a:r>
              <a:rPr lang="en-US" dirty="0"/>
              <a:t>This intermediate layer sits between the client and the database server and is responsible for handling client requests, processing application logic, and managing the interactions with the database server.</a:t>
            </a:r>
          </a:p>
        </p:txBody>
      </p:sp>
    </p:spTree>
    <p:extLst>
      <p:ext uri="{BB962C8B-B14F-4D97-AF65-F5344CB8AC3E}">
        <p14:creationId xmlns:p14="http://schemas.microsoft.com/office/powerpoint/2010/main" val="4023579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Based on Usage</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a:t>Based on Usage</a:t>
            </a:r>
            <a:r>
              <a:rPr lang="en-US" dirty="0"/>
              <a:t>:</a:t>
            </a:r>
          </a:p>
          <a:p>
            <a:pPr marL="0" indent="0">
              <a:buNone/>
            </a:pPr>
            <a:r>
              <a:rPr lang="en-US" b="1" dirty="0" smtClean="0"/>
              <a:t>1. OLTP </a:t>
            </a:r>
            <a:r>
              <a:rPr lang="en-US" b="1" dirty="0"/>
              <a:t>(Online Transaction Processing) DBMS</a:t>
            </a:r>
            <a:r>
              <a:rPr lang="en-US" dirty="0"/>
              <a:t>: </a:t>
            </a:r>
            <a:endParaRPr lang="en-US" dirty="0" smtClean="0"/>
          </a:p>
          <a:p>
            <a:r>
              <a:rPr lang="en-US" dirty="0" smtClean="0"/>
              <a:t>These </a:t>
            </a:r>
            <a:r>
              <a:rPr lang="en-US" dirty="0"/>
              <a:t>systems are optimized for managing a large number of short, frequent transactions</a:t>
            </a:r>
            <a:r>
              <a:rPr lang="en-US" dirty="0" smtClean="0"/>
              <a:t>.</a:t>
            </a:r>
          </a:p>
          <a:p>
            <a:r>
              <a:rPr lang="en-US" dirty="0" smtClean="0"/>
              <a:t> </a:t>
            </a:r>
            <a:r>
              <a:rPr lang="en-US" dirty="0"/>
              <a:t>They provide features like concurrency control and data integrity. Examples include Oracle Database and MySQL.</a:t>
            </a:r>
          </a:p>
          <a:p>
            <a:endParaRPr lang="en-US" dirty="0"/>
          </a:p>
        </p:txBody>
      </p:sp>
    </p:spTree>
    <p:extLst>
      <p:ext uri="{BB962C8B-B14F-4D97-AF65-F5344CB8AC3E}">
        <p14:creationId xmlns:p14="http://schemas.microsoft.com/office/powerpoint/2010/main" val="14257606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DBMS</a:t>
            </a:r>
            <a:endParaRPr lang="en-US" dirty="0"/>
          </a:p>
        </p:txBody>
      </p:sp>
      <p:sp>
        <p:nvSpPr>
          <p:cNvPr id="3" name="Content Placeholder 2"/>
          <p:cNvSpPr>
            <a:spLocks noGrp="1"/>
          </p:cNvSpPr>
          <p:nvPr>
            <p:ph idx="1"/>
          </p:nvPr>
        </p:nvSpPr>
        <p:spPr/>
        <p:txBody>
          <a:bodyPr/>
          <a:lstStyle/>
          <a:p>
            <a:r>
              <a:rPr lang="en-US" dirty="0"/>
              <a:t>OLTP (Online Transaction Processing) DBMS is designed for day-to-day, real-time transactional operations, such as recording sales or updating inventory, and it focuses on handling a large number of small, fast transactions efficiently.</a:t>
            </a:r>
          </a:p>
        </p:txBody>
      </p:sp>
    </p:spTree>
    <p:extLst>
      <p:ext uri="{BB962C8B-B14F-4D97-AF65-F5344CB8AC3E}">
        <p14:creationId xmlns:p14="http://schemas.microsoft.com/office/powerpoint/2010/main" val="25367608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Based on Usage</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b="1" dirty="0" smtClean="0"/>
              <a:t>2. OLAP </a:t>
            </a:r>
            <a:r>
              <a:rPr lang="en-US" b="1" dirty="0"/>
              <a:t>(Online Analytical Processing) DBMS</a:t>
            </a:r>
            <a:r>
              <a:rPr lang="en-US" dirty="0"/>
              <a:t>: OLAP databases are designed for complex queries and data analysis</a:t>
            </a:r>
            <a:r>
              <a:rPr lang="en-US" dirty="0" smtClean="0"/>
              <a:t>.</a:t>
            </a:r>
          </a:p>
          <a:p>
            <a:r>
              <a:rPr lang="en-US" dirty="0" smtClean="0"/>
              <a:t> </a:t>
            </a:r>
            <a:r>
              <a:rPr lang="en-US" dirty="0"/>
              <a:t>They are optimized for read-heavy workloads and support multidimensional data</a:t>
            </a:r>
            <a:r>
              <a:rPr lang="en-US" dirty="0" smtClean="0"/>
              <a:t>.</a:t>
            </a:r>
          </a:p>
          <a:p>
            <a:r>
              <a:rPr lang="en-US" dirty="0" smtClean="0"/>
              <a:t> </a:t>
            </a:r>
            <a:r>
              <a:rPr lang="en-US" dirty="0"/>
              <a:t>Examples include Microsoft Analysis Services and SAP BW (Business Warehouse).</a:t>
            </a:r>
          </a:p>
        </p:txBody>
      </p:sp>
    </p:spTree>
    <p:extLst>
      <p:ext uri="{BB962C8B-B14F-4D97-AF65-F5344CB8AC3E}">
        <p14:creationId xmlns:p14="http://schemas.microsoft.com/office/powerpoint/2010/main" val="30309706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DBMS</a:t>
            </a:r>
            <a:endParaRPr lang="en-US" dirty="0"/>
          </a:p>
        </p:txBody>
      </p:sp>
      <p:sp>
        <p:nvSpPr>
          <p:cNvPr id="3" name="Content Placeholder 2"/>
          <p:cNvSpPr>
            <a:spLocks noGrp="1"/>
          </p:cNvSpPr>
          <p:nvPr>
            <p:ph idx="1"/>
          </p:nvPr>
        </p:nvSpPr>
        <p:spPr/>
        <p:txBody>
          <a:bodyPr/>
          <a:lstStyle/>
          <a:p>
            <a:r>
              <a:rPr lang="en-US" b="1" dirty="0"/>
              <a:t>OLAP (Online Analytical Processing) DBMS, on the other hand, is designed for complex data analysis and reporting, allowing users to extract insights from historical data and perform operations like aggregation, grouping, and multidimensional analysis to support decision-making </a:t>
            </a:r>
            <a:r>
              <a:rPr lang="en-US" b="1" dirty="0" smtClean="0"/>
              <a:t>processes where,</a:t>
            </a:r>
          </a:p>
          <a:p>
            <a:endParaRPr lang="en-US" b="1" dirty="0"/>
          </a:p>
        </p:txBody>
      </p:sp>
    </p:spTree>
    <p:extLst>
      <p:ext uri="{BB962C8B-B14F-4D97-AF65-F5344CB8AC3E}">
        <p14:creationId xmlns:p14="http://schemas.microsoft.com/office/powerpoint/2010/main" val="382280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of data, </a:t>
            </a:r>
            <a:r>
              <a:rPr lang="en-US" dirty="0" err="1" smtClean="0"/>
              <a:t>information,database</a:t>
            </a:r>
            <a:r>
              <a:rPr lang="en-US" dirty="0" smtClean="0"/>
              <a:t> and DBMS</a:t>
            </a:r>
            <a:endParaRPr lang="en-US" dirty="0"/>
          </a:p>
        </p:txBody>
      </p:sp>
      <p:sp>
        <p:nvSpPr>
          <p:cNvPr id="3" name="Content Placeholder 2"/>
          <p:cNvSpPr>
            <a:spLocks noGrp="1"/>
          </p:cNvSpPr>
          <p:nvPr>
            <p:ph idx="1"/>
          </p:nvPr>
        </p:nvSpPr>
        <p:spPr/>
        <p:txBody>
          <a:bodyPr/>
          <a:lstStyle/>
          <a:p>
            <a:pPr marL="0" indent="0">
              <a:buNone/>
            </a:pPr>
            <a:r>
              <a:rPr lang="en-US" b="1" dirty="0" smtClean="0"/>
              <a:t>1. </a:t>
            </a:r>
            <a:r>
              <a:rPr lang="en-US" b="1" dirty="0"/>
              <a:t>Data:</a:t>
            </a:r>
            <a:endParaRPr lang="en-US" dirty="0"/>
          </a:p>
          <a:p>
            <a:r>
              <a:rPr lang="en-US" b="1" dirty="0"/>
              <a:t>Definition:</a:t>
            </a:r>
            <a:r>
              <a:rPr lang="en-US" dirty="0"/>
              <a:t> Data is like ingredients in a recipe. They are the raw materials we use to make something.</a:t>
            </a:r>
          </a:p>
          <a:p>
            <a:r>
              <a:rPr lang="en-US" b="1" dirty="0"/>
              <a:t>Example:</a:t>
            </a:r>
            <a:r>
              <a:rPr lang="en-US" dirty="0"/>
              <a:t> In a recipe for a peanut butter and jelly sandwich, the data would be the peanut butter, jelly, and bread. They are the basic things we need to make the sandwich.</a:t>
            </a:r>
          </a:p>
        </p:txBody>
      </p:sp>
    </p:spTree>
    <p:extLst>
      <p:ext uri="{BB962C8B-B14F-4D97-AF65-F5344CB8AC3E}">
        <p14:creationId xmlns:p14="http://schemas.microsoft.com/office/powerpoint/2010/main" val="42391043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aggregation in DBMS</a:t>
            </a:r>
            <a:endParaRPr lang="en-US" dirty="0"/>
          </a:p>
        </p:txBody>
      </p:sp>
      <p:sp>
        <p:nvSpPr>
          <p:cNvPr id="3" name="Content Placeholder 2"/>
          <p:cNvSpPr>
            <a:spLocks noGrp="1"/>
          </p:cNvSpPr>
          <p:nvPr>
            <p:ph idx="1"/>
          </p:nvPr>
        </p:nvSpPr>
        <p:spPr/>
        <p:txBody>
          <a:bodyPr/>
          <a:lstStyle/>
          <a:p>
            <a:r>
              <a:rPr lang="en-US" dirty="0"/>
              <a:t>Aggregation operations in a database management system (DBMS) involve the process of summarizing and combining multiple data records or values into a single value or result.</a:t>
            </a:r>
          </a:p>
        </p:txBody>
      </p:sp>
    </p:spTree>
    <p:extLst>
      <p:ext uri="{BB962C8B-B14F-4D97-AF65-F5344CB8AC3E}">
        <p14:creationId xmlns:p14="http://schemas.microsoft.com/office/powerpoint/2010/main" val="2056167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4. Based on Deployment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4. Based </a:t>
            </a:r>
            <a:r>
              <a:rPr lang="en-US" b="1" dirty="0"/>
              <a:t>on Deployment</a:t>
            </a:r>
            <a:r>
              <a:rPr lang="en-US" dirty="0"/>
              <a:t>:</a:t>
            </a:r>
          </a:p>
          <a:p>
            <a:r>
              <a:rPr lang="en-US" b="1" dirty="0"/>
              <a:t>On-Premises DBMS</a:t>
            </a:r>
            <a:r>
              <a:rPr lang="en-US" dirty="0"/>
              <a:t>: These DBMS systems are installed and managed on the organization's own servers and infrastructure.</a:t>
            </a:r>
          </a:p>
          <a:p>
            <a:endParaRPr lang="en-US" dirty="0"/>
          </a:p>
        </p:txBody>
      </p:sp>
    </p:spTree>
    <p:extLst>
      <p:ext uri="{BB962C8B-B14F-4D97-AF65-F5344CB8AC3E}">
        <p14:creationId xmlns:p14="http://schemas.microsoft.com/office/powerpoint/2010/main" val="15881518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On-premises DBMS</a:t>
            </a:r>
            <a:endParaRPr lang="en-US" dirty="0"/>
          </a:p>
        </p:txBody>
      </p:sp>
      <p:sp>
        <p:nvSpPr>
          <p:cNvPr id="3" name="Content Placeholder 2"/>
          <p:cNvSpPr>
            <a:spLocks noGrp="1"/>
          </p:cNvSpPr>
          <p:nvPr>
            <p:ph idx="1"/>
          </p:nvPr>
        </p:nvSpPr>
        <p:spPr/>
        <p:txBody>
          <a:bodyPr/>
          <a:lstStyle/>
          <a:p>
            <a:r>
              <a:rPr lang="en-US" b="1"/>
              <a:t>On-premises DBMS </a:t>
            </a:r>
            <a:r>
              <a:rPr lang="en-US" smtClean="0"/>
              <a:t>refers </a:t>
            </a:r>
            <a:r>
              <a:rPr lang="en-US" dirty="0"/>
              <a:t>to database management systems that are installed and operated within an organization's own physical infrastructure, offering complete control and customization but requiring maintenance and upfront hardware costs</a:t>
            </a:r>
          </a:p>
        </p:txBody>
      </p:sp>
    </p:spTree>
    <p:extLst>
      <p:ext uri="{BB962C8B-B14F-4D97-AF65-F5344CB8AC3E}">
        <p14:creationId xmlns:p14="http://schemas.microsoft.com/office/powerpoint/2010/main" val="13428502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Cloud-Based DBMS</a:t>
            </a:r>
            <a:endParaRPr lang="en-US" dirty="0"/>
          </a:p>
        </p:txBody>
      </p:sp>
      <p:sp>
        <p:nvSpPr>
          <p:cNvPr id="3" name="Content Placeholder 2"/>
          <p:cNvSpPr>
            <a:spLocks noGrp="1"/>
          </p:cNvSpPr>
          <p:nvPr>
            <p:ph idx="1"/>
          </p:nvPr>
        </p:nvSpPr>
        <p:spPr/>
        <p:txBody>
          <a:bodyPr/>
          <a:lstStyle/>
          <a:p>
            <a:r>
              <a:rPr lang="en-US" b="1" dirty="0"/>
              <a:t>Cloud-Based DBMS</a:t>
            </a:r>
            <a:r>
              <a:rPr lang="en-US" dirty="0"/>
              <a:t>: Cloud databases are hosted and managed by cloud service providers. Users can access and manage their databases remotely via the internet. Examples include Amazon RDS, Google Cloud SQL, and Azure SQL Database.</a:t>
            </a:r>
          </a:p>
          <a:p>
            <a:endParaRPr lang="en-US" dirty="0"/>
          </a:p>
        </p:txBody>
      </p:sp>
    </p:spTree>
    <p:extLst>
      <p:ext uri="{BB962C8B-B14F-4D97-AF65-F5344CB8AC3E}">
        <p14:creationId xmlns:p14="http://schemas.microsoft.com/office/powerpoint/2010/main" val="15266260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DBMS</a:t>
            </a:r>
          </a:p>
        </p:txBody>
      </p:sp>
      <p:sp>
        <p:nvSpPr>
          <p:cNvPr id="3" name="Content Placeholder 2"/>
          <p:cNvSpPr>
            <a:spLocks noGrp="1"/>
          </p:cNvSpPr>
          <p:nvPr>
            <p:ph idx="1"/>
          </p:nvPr>
        </p:nvSpPr>
        <p:spPr/>
        <p:txBody>
          <a:bodyPr/>
          <a:lstStyle/>
          <a:p>
            <a:r>
              <a:rPr lang="en-US" b="1" dirty="0"/>
              <a:t>Cloud-based DBMS, </a:t>
            </a:r>
            <a:r>
              <a:rPr lang="en-US" dirty="0"/>
              <a:t>on the other hand, are hosted and managed by cloud service providers, offering scalability, ease of management, and pay-as-you-go pricing, but with potential concerns about data security and reliance on external services.</a:t>
            </a:r>
          </a:p>
        </p:txBody>
      </p:sp>
    </p:spTree>
    <p:extLst>
      <p:ext uri="{BB962C8B-B14F-4D97-AF65-F5344CB8AC3E}">
        <p14:creationId xmlns:p14="http://schemas.microsoft.com/office/powerpoint/2010/main" val="25056953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5. Based </a:t>
            </a:r>
            <a:r>
              <a:rPr lang="en-US" b="1" dirty="0"/>
              <a:t>on Data Distribution</a:t>
            </a:r>
            <a:r>
              <a:rPr lang="en-US" dirty="0" smtClean="0"/>
              <a:t>:</a:t>
            </a:r>
            <a:endParaRPr lang="en-US" dirty="0"/>
          </a:p>
        </p:txBody>
      </p:sp>
      <p:sp>
        <p:nvSpPr>
          <p:cNvPr id="3" name="Content Placeholder 2"/>
          <p:cNvSpPr>
            <a:spLocks noGrp="1"/>
          </p:cNvSpPr>
          <p:nvPr>
            <p:ph idx="1"/>
          </p:nvPr>
        </p:nvSpPr>
        <p:spPr/>
        <p:txBody>
          <a:bodyPr/>
          <a:lstStyle/>
          <a:p>
            <a:r>
              <a:rPr lang="en-US" b="1" dirty="0" smtClean="0"/>
              <a:t>Distributed </a:t>
            </a:r>
            <a:r>
              <a:rPr lang="en-US" b="1" dirty="0"/>
              <a:t>DBMS</a:t>
            </a:r>
            <a:r>
              <a:rPr lang="en-US" dirty="0"/>
              <a:t>: These systems manage data across multiple locations or servers. They provide mechanisms for data replication, distribution, and consistency. Examples include Apache Cassandra and </a:t>
            </a:r>
            <a:r>
              <a:rPr lang="en-US" dirty="0" err="1"/>
              <a:t>CockroachDB</a:t>
            </a:r>
            <a:r>
              <a:rPr lang="en-US" dirty="0"/>
              <a:t>.</a:t>
            </a:r>
          </a:p>
          <a:p>
            <a:r>
              <a:rPr lang="en-US" b="1" dirty="0"/>
              <a:t>Centralized DBMS</a:t>
            </a:r>
            <a:r>
              <a:rPr lang="en-US" dirty="0"/>
              <a:t>: In centralized systems, all data is stored on a single server or location.</a:t>
            </a:r>
          </a:p>
          <a:p>
            <a:endParaRPr lang="en-US" dirty="0"/>
          </a:p>
        </p:txBody>
      </p:sp>
    </p:spTree>
    <p:extLst>
      <p:ext uri="{BB962C8B-B14F-4D97-AF65-F5344CB8AC3E}">
        <p14:creationId xmlns:p14="http://schemas.microsoft.com/office/powerpoint/2010/main" val="30095905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1.7. Introduction to DDL, DML, DCL</a:t>
            </a:r>
          </a:p>
        </p:txBody>
      </p:sp>
      <p:sp>
        <p:nvSpPr>
          <p:cNvPr id="3" name="Content Placeholder 2"/>
          <p:cNvSpPr>
            <a:spLocks noGrp="1"/>
          </p:cNvSpPr>
          <p:nvPr>
            <p:ph idx="1"/>
          </p:nvPr>
        </p:nvSpPr>
        <p:spPr/>
        <p:txBody>
          <a:bodyPr/>
          <a:lstStyle/>
          <a:p>
            <a:r>
              <a:rPr lang="en-US" dirty="0"/>
              <a:t>In a database management system (DBMS), a Data Definition Language (DDL) is a subset of SQL (Structured Query Language) that is used to define and manage the structure of a database</a:t>
            </a:r>
            <a:r>
              <a:rPr lang="en-US" dirty="0" smtClean="0"/>
              <a:t>.</a:t>
            </a:r>
          </a:p>
          <a:p>
            <a:r>
              <a:rPr lang="en-US" dirty="0" smtClean="0"/>
              <a:t> </a:t>
            </a:r>
            <a:r>
              <a:rPr lang="en-US" dirty="0"/>
              <a:t>DDL statements allow you to create, modify, and delete database objects such as tables, indexes, views, and schemas.</a:t>
            </a:r>
          </a:p>
        </p:txBody>
      </p:sp>
    </p:spTree>
    <p:extLst>
      <p:ext uri="{BB962C8B-B14F-4D97-AF65-F5344CB8AC3E}">
        <p14:creationId xmlns:p14="http://schemas.microsoft.com/office/powerpoint/2010/main" val="28786904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DDL: </a:t>
            </a:r>
            <a:r>
              <a:rPr lang="en-US" dirty="0"/>
              <a:t>1. </a:t>
            </a:r>
            <a:r>
              <a:rPr lang="en-US" b="1" dirty="0"/>
              <a:t>CREATE</a:t>
            </a:r>
            <a:endParaRPr lang="en-US" dirty="0"/>
          </a:p>
        </p:txBody>
      </p:sp>
      <p:sp>
        <p:nvSpPr>
          <p:cNvPr id="3" name="Content Placeholder 2"/>
          <p:cNvSpPr>
            <a:spLocks noGrp="1"/>
          </p:cNvSpPr>
          <p:nvPr>
            <p:ph idx="1"/>
          </p:nvPr>
        </p:nvSpPr>
        <p:spPr/>
        <p:txBody>
          <a:bodyPr/>
          <a:lstStyle/>
          <a:p>
            <a:pPr marL="0" indent="0">
              <a:buNone/>
            </a:pPr>
            <a:r>
              <a:rPr lang="en-US" dirty="0"/>
              <a:t>Here are some common DDL statements and their purposes</a:t>
            </a:r>
            <a:r>
              <a:rPr lang="en-US" dirty="0" smtClean="0"/>
              <a:t>:=&gt;</a:t>
            </a:r>
          </a:p>
          <a:p>
            <a:pPr marL="0" indent="0">
              <a:buNone/>
            </a:pPr>
            <a:r>
              <a:rPr lang="en-US" dirty="0" smtClean="0"/>
              <a:t>1. </a:t>
            </a:r>
            <a:r>
              <a:rPr lang="en-US" b="1" dirty="0"/>
              <a:t>CREATE</a:t>
            </a:r>
            <a:r>
              <a:rPr lang="en-US" dirty="0"/>
              <a:t>: This statement is used to create database objects. For example, you can use CREATE TABLE to define a new table, CREATE INDEX to create an index on a table, or CREATE VIEW to create a virtual table.</a:t>
            </a:r>
          </a:p>
        </p:txBody>
      </p:sp>
    </p:spTree>
    <p:extLst>
      <p:ext uri="{BB962C8B-B14F-4D97-AF65-F5344CB8AC3E}">
        <p14:creationId xmlns:p14="http://schemas.microsoft.com/office/powerpoint/2010/main" val="41138828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endParaRPr lang="en-US" dirty="0"/>
          </a:p>
        </p:txBody>
      </p:sp>
      <p:sp>
        <p:nvSpPr>
          <p:cNvPr id="3" name="Content Placeholder 2"/>
          <p:cNvSpPr>
            <a:spLocks noGrp="1"/>
          </p:cNvSpPr>
          <p:nvPr>
            <p:ph idx="1"/>
          </p:nvPr>
        </p:nvSpPr>
        <p:spPr/>
        <p:txBody>
          <a:bodyPr/>
          <a:lstStyle/>
          <a:p>
            <a:pPr marL="0" indent="0">
              <a:buNone/>
            </a:pPr>
            <a:r>
              <a:rPr lang="en-US" dirty="0"/>
              <a:t>CREATE TABLE employees (</a:t>
            </a:r>
          </a:p>
          <a:p>
            <a:pPr marL="0" indent="0">
              <a:buNone/>
            </a:pPr>
            <a:r>
              <a:rPr lang="en-US" dirty="0"/>
              <a:t>    </a:t>
            </a:r>
            <a:r>
              <a:rPr lang="en-US" dirty="0" err="1"/>
              <a:t>employee_id</a:t>
            </a:r>
            <a:r>
              <a:rPr lang="en-US" dirty="0"/>
              <a:t> INT PRIMARY KEY,</a:t>
            </a:r>
          </a:p>
          <a:p>
            <a:pPr marL="0" indent="0">
              <a:buNone/>
            </a:pPr>
            <a:r>
              <a:rPr lang="en-US" dirty="0"/>
              <a:t>    </a:t>
            </a:r>
            <a:r>
              <a:rPr lang="en-US" dirty="0" err="1"/>
              <a:t>first_name</a:t>
            </a:r>
            <a:r>
              <a:rPr lang="en-US" dirty="0"/>
              <a:t> VARCHAR(50),</a:t>
            </a:r>
          </a:p>
          <a:p>
            <a:pPr marL="0" indent="0">
              <a:buNone/>
            </a:pPr>
            <a:r>
              <a:rPr lang="en-US" dirty="0"/>
              <a:t>    </a:t>
            </a:r>
            <a:r>
              <a:rPr lang="en-US" dirty="0" err="1"/>
              <a:t>last_name</a:t>
            </a:r>
            <a:r>
              <a:rPr lang="en-US" dirty="0"/>
              <a:t> VARCHAR(50),</a:t>
            </a:r>
          </a:p>
          <a:p>
            <a:pPr marL="0" indent="0">
              <a:buNone/>
            </a:pPr>
            <a:r>
              <a:rPr lang="en-US" dirty="0"/>
              <a:t>    </a:t>
            </a:r>
            <a:r>
              <a:rPr lang="en-US" dirty="0" err="1"/>
              <a:t>hire_date</a:t>
            </a:r>
            <a:r>
              <a:rPr lang="en-US" dirty="0"/>
              <a:t> DATE</a:t>
            </a:r>
          </a:p>
          <a:p>
            <a:pPr marL="0" indent="0">
              <a:buNone/>
            </a:pPr>
            <a:r>
              <a:rPr lang="en-US" dirty="0"/>
              <a:t>);</a:t>
            </a:r>
          </a:p>
          <a:p>
            <a:endParaRPr lang="en-US" dirty="0"/>
          </a:p>
        </p:txBody>
      </p:sp>
    </p:spTree>
    <p:extLst>
      <p:ext uri="{BB962C8B-B14F-4D97-AF65-F5344CB8AC3E}">
        <p14:creationId xmlns:p14="http://schemas.microsoft.com/office/powerpoint/2010/main" val="15364633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DDL</a:t>
            </a:r>
            <a:endParaRPr lang="en-US" dirty="0"/>
          </a:p>
        </p:txBody>
      </p:sp>
      <p:sp>
        <p:nvSpPr>
          <p:cNvPr id="3" name="Content Placeholder 2"/>
          <p:cNvSpPr>
            <a:spLocks noGrp="1"/>
          </p:cNvSpPr>
          <p:nvPr>
            <p:ph idx="1"/>
          </p:nvPr>
        </p:nvSpPr>
        <p:spPr/>
        <p:txBody>
          <a:bodyPr/>
          <a:lstStyle/>
          <a:p>
            <a:pPr marL="0" indent="0">
              <a:buNone/>
            </a:pPr>
            <a:r>
              <a:rPr lang="en-US" dirty="0" smtClean="0"/>
              <a:t>2. </a:t>
            </a:r>
            <a:r>
              <a:rPr lang="en-US" b="1" dirty="0"/>
              <a:t>ALTER</a:t>
            </a:r>
            <a:r>
              <a:rPr lang="en-US" dirty="0"/>
              <a:t>: The ALTER statement is used to modify the structure of an existing database object. You can use it to add, modify, or delete columns in a table, or to change the properties of an index</a:t>
            </a:r>
            <a:r>
              <a:rPr lang="en-US" dirty="0" smtClean="0"/>
              <a:t>.</a:t>
            </a:r>
          </a:p>
        </p:txBody>
      </p:sp>
    </p:spTree>
    <p:extLst>
      <p:ext uri="{BB962C8B-B14F-4D97-AF65-F5344CB8AC3E}">
        <p14:creationId xmlns:p14="http://schemas.microsoft.com/office/powerpoint/2010/main" val="1681535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5832</Words>
  <Application>Microsoft Office PowerPoint</Application>
  <PresentationFormat>On-screen Show (4:3)</PresentationFormat>
  <Paragraphs>447</Paragraphs>
  <Slides>126</Slides>
  <Notes>0</Notes>
  <HiddenSlides>0</HiddenSlides>
  <MMClips>0</MMClips>
  <ScaleCrop>false</ScaleCrop>
  <HeadingPairs>
    <vt:vector size="4" baseType="variant">
      <vt:variant>
        <vt:lpstr>Theme</vt:lpstr>
      </vt:variant>
      <vt:variant>
        <vt:i4>1</vt:i4>
      </vt:variant>
      <vt:variant>
        <vt:lpstr>Slide Titles</vt:lpstr>
      </vt:variant>
      <vt:variant>
        <vt:i4>126</vt:i4>
      </vt:variant>
    </vt:vector>
  </HeadingPairs>
  <TitlesOfParts>
    <vt:vector size="127" baseType="lpstr">
      <vt:lpstr>Office Theme</vt:lpstr>
      <vt:lpstr>Unit -1</vt:lpstr>
      <vt:lpstr>Introduction </vt:lpstr>
      <vt:lpstr>Introduction: Data  </vt:lpstr>
      <vt:lpstr>Introduction: Information  </vt:lpstr>
      <vt:lpstr>Introduction: Database</vt:lpstr>
      <vt:lpstr>Introduction: Database Management System (DBMS): </vt:lpstr>
      <vt:lpstr>Introduction: Database Management System (DBMS): </vt:lpstr>
      <vt:lpstr>Summary</vt:lpstr>
      <vt:lpstr>Understanding of data, information,database and DBMS</vt:lpstr>
      <vt:lpstr>Understanding of data,information,database and DBMS</vt:lpstr>
      <vt:lpstr>Understanding of data,information,database and DBMS</vt:lpstr>
      <vt:lpstr>Understanding of data, information, database and DBMS</vt:lpstr>
      <vt:lpstr>Summary: Understanding of data, information,database and DBMS</vt:lpstr>
      <vt:lpstr>1.1 History of Database management system</vt:lpstr>
      <vt:lpstr>1.1 History of Database management system</vt:lpstr>
      <vt:lpstr>1.1 History of Database management system</vt:lpstr>
      <vt:lpstr>Relational model</vt:lpstr>
      <vt:lpstr>1.1 History of Database management system</vt:lpstr>
      <vt:lpstr>1.1 History of Database management system</vt:lpstr>
      <vt:lpstr> Relational vs non-relational data base</vt:lpstr>
      <vt:lpstr>1.1 History of Database management system</vt:lpstr>
      <vt:lpstr>Database and its applications</vt:lpstr>
      <vt:lpstr>2. Why Do We Need Databases? </vt:lpstr>
      <vt:lpstr>. Applications of Databases:</vt:lpstr>
      <vt:lpstr>. Applications of Databases:</vt:lpstr>
      <vt:lpstr>. Applications of Databases:</vt:lpstr>
      <vt:lpstr>. Applications of Databases:</vt:lpstr>
      <vt:lpstr>. Applications of Databases:</vt:lpstr>
      <vt:lpstr>. Applications of Databases:</vt:lpstr>
      <vt:lpstr>. Applications of Databases:</vt:lpstr>
      <vt:lpstr>. Applications of Databases:</vt:lpstr>
      <vt:lpstr>. Applications of Databases:</vt:lpstr>
      <vt:lpstr>1.2. Characteristics </vt:lpstr>
      <vt:lpstr>1.2. Characteristics </vt:lpstr>
      <vt:lpstr>1.2. Characteristics </vt:lpstr>
      <vt:lpstr>1.2. Characteristics </vt:lpstr>
      <vt:lpstr>1.2. Characteristics </vt:lpstr>
      <vt:lpstr>1.2. Characteristics </vt:lpstr>
      <vt:lpstr>1.2. Characteristics </vt:lpstr>
      <vt:lpstr>1.2. Characteristics </vt:lpstr>
      <vt:lpstr>1.2. Characteristics </vt:lpstr>
      <vt:lpstr>Atomicity in ACID</vt:lpstr>
      <vt:lpstr>1.2. Characteristics </vt:lpstr>
      <vt:lpstr>1.2. Characteristics </vt:lpstr>
      <vt:lpstr>1.2. Characteristics </vt:lpstr>
      <vt:lpstr>1.2. Characteristics </vt:lpstr>
      <vt:lpstr>1.2. Characteristics </vt:lpstr>
      <vt:lpstr>1.2. Characteristics </vt:lpstr>
      <vt:lpstr>1.2. Characteristics </vt:lpstr>
      <vt:lpstr>Data Abstraction and Data Independence</vt:lpstr>
      <vt:lpstr>Data Abstraction</vt:lpstr>
      <vt:lpstr>Data Abstraction</vt:lpstr>
      <vt:lpstr>Data Abstraction</vt:lpstr>
      <vt:lpstr>Physical Level</vt:lpstr>
      <vt:lpstr>Physical Level</vt:lpstr>
      <vt:lpstr>Data Abstraction</vt:lpstr>
      <vt:lpstr>Data Abstraction</vt:lpstr>
      <vt:lpstr>Logical level vs physical level</vt:lpstr>
      <vt:lpstr>Data Abstraction</vt:lpstr>
      <vt:lpstr>Data independence</vt:lpstr>
      <vt:lpstr>Data independence</vt:lpstr>
      <vt:lpstr>Data independence</vt:lpstr>
      <vt:lpstr>Data independence</vt:lpstr>
      <vt:lpstr>1.5. Schemas and Instances</vt:lpstr>
      <vt:lpstr>1.5. Schemas and Instances</vt:lpstr>
      <vt:lpstr>Schemas</vt:lpstr>
      <vt:lpstr>Schemas</vt:lpstr>
      <vt:lpstr>Types of schemas</vt:lpstr>
      <vt:lpstr>Types of schemas</vt:lpstr>
      <vt:lpstr>Here are some key aspects of schemas in a DBMS:</vt:lpstr>
      <vt:lpstr>Here are some key aspects of schemas in a DBMS:</vt:lpstr>
      <vt:lpstr>Data Integrity</vt:lpstr>
      <vt:lpstr>Here are some key aspects of schemas in a DBMS:</vt:lpstr>
      <vt:lpstr>Here are some key aspects of schemas in a DBMS:</vt:lpstr>
      <vt:lpstr>Instances</vt:lpstr>
      <vt:lpstr>Instances in DBMs</vt:lpstr>
      <vt:lpstr>Summary: Schemas and instances</vt:lpstr>
      <vt:lpstr>Classification of DBMS</vt:lpstr>
      <vt:lpstr>Classification of DBMS</vt:lpstr>
      <vt:lpstr>Classification of DBMS</vt:lpstr>
      <vt:lpstr>Classification of DBMS</vt:lpstr>
      <vt:lpstr>Classification of DBMS</vt:lpstr>
      <vt:lpstr>Two-Tier (Client-Server) DBMS:</vt:lpstr>
      <vt:lpstr>Classification of DBMS</vt:lpstr>
      <vt:lpstr>Three-tier architecture</vt:lpstr>
      <vt:lpstr>Based on Usage:</vt:lpstr>
      <vt:lpstr>OLTP DBMS</vt:lpstr>
      <vt:lpstr>Based on Usage:</vt:lpstr>
      <vt:lpstr>OLAP DBMS</vt:lpstr>
      <vt:lpstr>What is aggregation in DBMS</vt:lpstr>
      <vt:lpstr>4. Based on Deployment:</vt:lpstr>
      <vt:lpstr>On-premises DBMS</vt:lpstr>
      <vt:lpstr>Cloud-Based DBMS</vt:lpstr>
      <vt:lpstr>Cloud-based DBMS</vt:lpstr>
      <vt:lpstr>5. Based on Data Distribution:</vt:lpstr>
      <vt:lpstr>1.7. Introduction to DDL, DML, DCL</vt:lpstr>
      <vt:lpstr>DDL: 1. CREATE</vt:lpstr>
      <vt:lpstr>sql</vt:lpstr>
      <vt:lpstr>DDL</vt:lpstr>
      <vt:lpstr>Sql:</vt:lpstr>
      <vt:lpstr>DDL</vt:lpstr>
      <vt:lpstr>sql</vt:lpstr>
      <vt:lpstr>DDL</vt:lpstr>
      <vt:lpstr>sql</vt:lpstr>
      <vt:lpstr>PowerPoint Presentation</vt:lpstr>
      <vt:lpstr>COMMENT</vt:lpstr>
      <vt:lpstr>DDL</vt:lpstr>
      <vt:lpstr>DML</vt:lpstr>
      <vt:lpstr>DML</vt:lpstr>
      <vt:lpstr>DML</vt:lpstr>
      <vt:lpstr>DML</vt:lpstr>
      <vt:lpstr>DML</vt:lpstr>
      <vt:lpstr>DML</vt:lpstr>
      <vt:lpstr>UPDATE</vt:lpstr>
      <vt:lpstr>PowerPoint Presentation</vt:lpstr>
      <vt:lpstr>DELETE: Example</vt:lpstr>
      <vt:lpstr>Data Control Language (DCL)</vt:lpstr>
      <vt:lpstr>DCL</vt:lpstr>
      <vt:lpstr>Architecture of DBMS</vt:lpstr>
      <vt:lpstr>Three-tier architecture in DBMS</vt:lpstr>
      <vt:lpstr>PowerPoint Presentation</vt:lpstr>
      <vt:lpstr>ANSI/SPARC database architecture</vt:lpstr>
      <vt:lpstr>ANSI/SPARC database architecture</vt:lpstr>
      <vt:lpstr>ANSI/SPARC database architecture</vt:lpstr>
      <vt:lpstr>ANSI/SPARC database architecture: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D3LL</dc:creator>
  <cp:lastModifiedBy>D3LL</cp:lastModifiedBy>
  <cp:revision>84</cp:revision>
  <dcterms:created xsi:type="dcterms:W3CDTF">2023-10-01T08:18:56Z</dcterms:created>
  <dcterms:modified xsi:type="dcterms:W3CDTF">2023-10-10T07:26:18Z</dcterms:modified>
</cp:coreProperties>
</file>