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Open Sans" charset="0"/>
      <p:regular r:id="rId14"/>
      <p:bold r:id="rId15"/>
      <p:italic r:id="rId16"/>
      <p:boldItalic r:id="rId17"/>
    </p:embeddedFont>
    <p:embeddedFont>
      <p:font typeface="Comic Sans MS" pitchFamily="66" charset="0"/>
      <p:regular r:id="rId18"/>
      <p:bold r:id="rId19"/>
      <p:italic r:id="rId20"/>
      <p:boldItalic r:id="rId21"/>
    </p:embeddedFont>
    <p:embeddedFont>
      <p:font typeface="Calibri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346" y="-1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48278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990ab043b_0_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8990ab043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990ab043b_0_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8990ab043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990ab043b_0_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8990ab043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990ab043b_0_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8990ab043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_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_COLUMN_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_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537900" y="1895175"/>
            <a:ext cx="6013500" cy="13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r>
              <a:rPr lang="en-US" sz="35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Sprocket Central Pty Ltd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537900" y="2583874"/>
            <a:ext cx="3653100" cy="97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 Light"/>
              <a:buNone/>
            </a:pPr>
            <a:r>
              <a:rPr lang="en-US" sz="2000" i="0" u="none" strike="noStrike" cap="none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analytics </a:t>
            </a:r>
            <a:r>
              <a:rPr lang="en-US" sz="2000" i="0" u="none" strike="noStrike" cap="none" dirty="0" smtClean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approach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 Light"/>
              <a:buNone/>
            </a:pPr>
            <a:r>
              <a:rPr lang="en-US" sz="1200" dirty="0" err="1" smtClean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Gaurav</a:t>
            </a:r>
            <a:r>
              <a:rPr lang="en-US" sz="1200" dirty="0" smtClean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 smtClean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Sawant</a:t>
            </a:r>
            <a:endParaRPr lang="en-US" sz="1200" i="0" u="none" strike="noStrike" cap="none" dirty="0" smtClean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 Light"/>
              <a:buNone/>
            </a:pPr>
            <a:endParaRPr lang="en-US" sz="2000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 Light"/>
              <a:buNone/>
            </a:pPr>
            <a:endParaRPr lang="en-US" sz="2000" i="0" u="none" strike="noStrike" cap="none" dirty="0" smtClean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 Light"/>
              <a:buNone/>
            </a:pPr>
            <a:endParaRPr lang="en-US" sz="2000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>
              <a:buClr>
                <a:srgbClr val="FFFFFF"/>
              </a:buClr>
              <a:buSzPts val="2000"/>
            </a:pP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7" name="Google Shape;57;p13" descr="Shape 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4100" y="1530501"/>
            <a:ext cx="1982301" cy="2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205025" y="263974"/>
            <a:ext cx="85656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6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Interpretation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205025" y="952699"/>
            <a:ext cx="85656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Wealth segment</a:t>
            </a:r>
            <a:endParaRPr sz="2200" b="1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205025" y="1460900"/>
            <a:ext cx="8173200" cy="27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VIC and QLD cars seem to have more customers that own car, so NSW should be considered.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NSW cars category should be prioritized the most for now, since numbers of customers that don’t own a car is significantly larger than the number of customers who own one.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49" name="Google Shape;149;p22" descr="A picture containing screensho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9200" y="2750575"/>
            <a:ext cx="3185525" cy="21598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205025" y="2188349"/>
            <a:ext cx="85656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35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endParaRPr sz="3700" b="1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05025" y="232350"/>
            <a:ext cx="8565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6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Agenda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343875" y="1211200"/>
            <a:ext cx="5459400" cy="3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AutoNum type="arabicPeriod"/>
            </a:pPr>
            <a:r>
              <a:rPr lang="en-US" sz="20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Introduction</a:t>
            </a:r>
            <a:endParaRPr sz="20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AutoNum type="arabicPeriod"/>
            </a:pPr>
            <a:r>
              <a:rPr lang="en-US" sz="20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Exploration</a:t>
            </a:r>
            <a:endParaRPr sz="20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AutoNum type="arabicPeriod"/>
            </a:pPr>
            <a:r>
              <a:rPr lang="en-US" sz="20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 Development</a:t>
            </a:r>
            <a:endParaRPr sz="20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AutoNum type="arabicPeriod"/>
            </a:pPr>
            <a:r>
              <a:rPr lang="en-US" sz="20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Interpretation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205025" y="263975"/>
            <a:ext cx="85656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6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Introduction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05025" y="938499"/>
            <a:ext cx="85656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New Customers Analysis</a:t>
            </a:r>
            <a:endParaRPr sz="2200" b="1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504325" y="1564675"/>
            <a:ext cx="8639700" cy="30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8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Analyze the following factors for new customers: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endParaRPr sz="18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AutoNum type="arabicPeriod"/>
            </a:pPr>
            <a:r>
              <a:rPr lang="en-US" sz="18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Age distribution criteria</a:t>
            </a:r>
            <a:endParaRPr sz="18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AutoNum type="arabicPeriod"/>
            </a:pPr>
            <a:r>
              <a:rPr lang="en-US" sz="18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Bike Purchase in 3 years</a:t>
            </a:r>
            <a:endParaRPr sz="18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AutoNum type="arabicPeriod"/>
            </a:pPr>
            <a:r>
              <a:rPr lang="en-US" sz="18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Job Industry Category</a:t>
            </a:r>
            <a:endParaRPr sz="18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AutoNum type="arabicPeriod"/>
            </a:pPr>
            <a:r>
              <a:rPr lang="en-US" sz="18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Car owns by the new customer </a:t>
            </a:r>
            <a:endParaRPr sz="18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205025" y="263975"/>
            <a:ext cx="85656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6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Exploration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000" y="2081775"/>
            <a:ext cx="3825175" cy="2314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4" name="Google Shape;8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9056" y="2081775"/>
            <a:ext cx="3392468" cy="2314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5" name="Google Shape;85;p16"/>
          <p:cNvSpPr txBox="1"/>
          <p:nvPr/>
        </p:nvSpPr>
        <p:spPr>
          <a:xfrm>
            <a:off x="342475" y="1078700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Plots of Age Distribution for New Customers: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205025" y="263975"/>
            <a:ext cx="85656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6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Exploration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097" y="2074102"/>
            <a:ext cx="3904400" cy="2313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2473" y="2029750"/>
            <a:ext cx="3473586" cy="2313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5" name="Google Shape;95;p17"/>
          <p:cNvSpPr txBox="1"/>
          <p:nvPr/>
        </p:nvSpPr>
        <p:spPr>
          <a:xfrm>
            <a:off x="310400" y="1218863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Plots of Age Distribution for New Customers: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205025" y="263975"/>
            <a:ext cx="8565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6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Exploration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373375" y="1015805"/>
            <a:ext cx="8565600" cy="5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2000" b="1">
                <a:latin typeface="Comic Sans MS"/>
                <a:ea typeface="Comic Sans MS"/>
                <a:cs typeface="Comic Sans MS"/>
                <a:sym typeface="Comic Sans MS"/>
              </a:rPr>
              <a:t>Analysis -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Age Distribution</a:t>
            </a:r>
            <a:r>
              <a:rPr lang="en-US" sz="2000" b="1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2000" b="1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178475" y="1666225"/>
            <a:ext cx="8618700" cy="3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Char char="●"/>
            </a:pP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can be 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observed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from the plots that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most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 of the 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new customers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belong to the a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ge group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of 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40 – 49 as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the same is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noticed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for 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old customer data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also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 Hence we infer that, people belong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ing to the this age group are most likely to purchase frequently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Char char="●"/>
            </a:pP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ratio of purchase has increased in the new customer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 data for the 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age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group belonging to the range 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60 – 6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9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Char char="●"/>
            </a:pP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data distrib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ution remains same for the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age group of 20 – 29 in both the data.</a:t>
            </a:r>
            <a:endParaRPr sz="16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●"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looks like the percentages of under 25 years old not really change.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85750" marR="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205025" y="232349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6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 Development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205025" y="1002574"/>
            <a:ext cx="85656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2000" b="1">
                <a:latin typeface="Comic Sans MS"/>
                <a:ea typeface="Comic Sans MS"/>
                <a:cs typeface="Comic Sans MS"/>
                <a:sym typeface="Comic Sans MS"/>
              </a:rPr>
              <a:t>Purchase History of Bikes (last 3 years)</a:t>
            </a:r>
            <a:endParaRPr sz="2000" b="1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205025" y="1413100"/>
            <a:ext cx="5189700" cy="3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Char char="●"/>
            </a:pP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We can see that around 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51% </a:t>
            </a: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25,212 bikes</a:t>
            </a: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 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females purchased a bike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within the 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last three years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and the male purchase sums up 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47% </a:t>
            </a: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23,765 bikes</a:t>
            </a: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Char char="●"/>
            </a:pP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target audience for our marketing and advertising should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be inclined to provide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focus on females than males.</a:t>
            </a:r>
            <a:endParaRPr sz="16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85242" y="1211601"/>
            <a:ext cx="2682607" cy="16162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5" name="Google Shape;11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85250" y="3307736"/>
            <a:ext cx="2682600" cy="161621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6" name="Google Shape;116;p19"/>
          <p:cNvSpPr/>
          <p:nvPr/>
        </p:nvSpPr>
        <p:spPr>
          <a:xfrm>
            <a:off x="5835488" y="820525"/>
            <a:ext cx="26826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3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NEW CUSTOMER </a:t>
            </a:r>
            <a:r>
              <a:rPr lang="en-US" sz="1300">
                <a:latin typeface="Comic Sans MS"/>
                <a:ea typeface="Comic Sans MS"/>
                <a:cs typeface="Comic Sans MS"/>
                <a:sym typeface="Comic Sans MS"/>
              </a:rPr>
              <a:t>PURCHASE </a:t>
            </a:r>
            <a:endParaRPr sz="13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5915863" y="2931200"/>
            <a:ext cx="27825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3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OLD CUSTOMER</a:t>
            </a:r>
            <a:r>
              <a:rPr lang="en-US" sz="13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PURCHASE</a:t>
            </a:r>
            <a:endParaRPr sz="13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6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Interpretation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Job industry</a:t>
            </a:r>
            <a:endParaRPr sz="2200" b="1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205025" y="1909750"/>
            <a:ext cx="4918500" cy="27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●"/>
            </a:pPr>
            <a:r>
              <a:rPr lang="en-US" sz="18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Most</a:t>
            </a: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 of the</a:t>
            </a:r>
            <a:r>
              <a:rPr lang="en-US" sz="18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new customers </a:t>
            </a: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belong to the </a:t>
            </a:r>
            <a:r>
              <a:rPr lang="en-US" sz="18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Finance industry and Manufacturing customers still stand</a:t>
            </a: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lang="en-US" sz="18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among the</a:t>
            </a:r>
            <a:r>
              <a:rPr lang="en-US" sz="18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top two positions. 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●"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lang="en-US" sz="18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est </a:t>
            </a: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of the</a:t>
            </a:r>
            <a:r>
              <a:rPr lang="en-US" sz="18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industries </a:t>
            </a: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seem to remain in the same positions.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27" name="Google Shape;127;p20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1850" y="982362"/>
            <a:ext cx="3154700" cy="199973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8" name="Google Shape;128;p20" descr="A screenshot of a cell phon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21847" y="3143925"/>
            <a:ext cx="3154703" cy="180612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205025" y="263974"/>
            <a:ext cx="85656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6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Interpretation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205025" y="1083299"/>
            <a:ext cx="85656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Wealth segment</a:t>
            </a:r>
            <a:endParaRPr sz="2200" b="1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205025" y="1749025"/>
            <a:ext cx="4918500" cy="27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notice that in all the age groups, the number of Mass Customers remains the highest, so it would be wise to provide extra focusto this area.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next are of focus should be weon High Net Customer Category. 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 followed by the Affluent Customers.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38" name="Google Shape;138;p21" descr="A picture containing screensho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9025" y="996227"/>
            <a:ext cx="3021125" cy="184753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9" name="Google Shape;139;p21" descr="A picture containing screensho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49024" y="3019476"/>
            <a:ext cx="3021125" cy="20039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745</Words>
  <Application>Microsoft Office PowerPoint</Application>
  <PresentationFormat>On-screen Show (16:9)</PresentationFormat>
  <Paragraphs>80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Noto Sans Symbols</vt:lpstr>
      <vt:lpstr>Open Sans ExtraBold</vt:lpstr>
      <vt:lpstr>Open Sans</vt:lpstr>
      <vt:lpstr>Comic Sans MS</vt:lpstr>
      <vt:lpstr>Calibri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Gaurav Sawant</cp:lastModifiedBy>
  <cp:revision>1</cp:revision>
  <dcterms:modified xsi:type="dcterms:W3CDTF">2022-12-11T08:09:46Z</dcterms:modified>
</cp:coreProperties>
</file>