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7" r:id="rId6"/>
    <p:sldId id="268" r:id="rId7"/>
    <p:sldId id="269" r:id="rId8"/>
    <p:sldId id="260" r:id="rId9"/>
    <p:sldId id="262" r:id="rId10"/>
    <p:sldId id="263" r:id="rId11"/>
    <p:sldId id="264" r:id="rId12"/>
    <p:sldId id="270" r:id="rId13"/>
    <p:sldId id="272" r:id="rId14"/>
    <p:sldId id="266" r:id="rId15"/>
  </p:sldIdLst>
  <p:sldSz cx="18288000" cy="10287000"/>
  <p:notesSz cx="6858000" cy="9144000"/>
  <p:embeddedFontLst>
    <p:embeddedFont>
      <p:font typeface="Lucidity Expand" panose="020B0604020202020204" charset="-18"/>
      <p:regular r:id="rId16"/>
    </p:embeddedFont>
    <p:embeddedFont>
      <p:font typeface="Nunito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7" d="100"/>
          <a:sy n="57" d="100"/>
        </p:scale>
        <p:origin x="5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ng Goyal" userId="2fb125a0bee882b9" providerId="LiveId" clId="{B1E32E79-52C1-4609-8F26-167256CA8A60}"/>
    <pc:docChg chg="delSld">
      <pc:chgData name="Gaurang Goyal" userId="2fb125a0bee882b9" providerId="LiveId" clId="{B1E32E79-52C1-4609-8F26-167256CA8A60}" dt="2025-01-10T08:00:45.666" v="0" actId="47"/>
      <pc:docMkLst>
        <pc:docMk/>
      </pc:docMkLst>
      <pc:sldChg chg="del">
        <pc:chgData name="Gaurang Goyal" userId="2fb125a0bee882b9" providerId="LiveId" clId="{B1E32E79-52C1-4609-8F26-167256CA8A60}" dt="2025-01-10T08:00:45.666" v="0" actId="47"/>
        <pc:sldMkLst>
          <pc:docMk/>
          <pc:sldMk cId="115502738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432339" y="5938611"/>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2773078" y="5647875"/>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209800" y="1556890"/>
            <a:ext cx="20269200" cy="1847301"/>
          </a:xfrm>
          <a:prstGeom prst="rect">
            <a:avLst/>
          </a:prstGeom>
        </p:spPr>
        <p:txBody>
          <a:bodyPr wrap="square" lIns="0" tIns="0" rIns="0" bIns="0" rtlCol="0" anchor="t">
            <a:spAutoFit/>
          </a:bodyPr>
          <a:lstStyle/>
          <a:p>
            <a:pPr lvl="8" algn="ctr">
              <a:lnSpc>
                <a:spcPts val="7088"/>
              </a:lnSpc>
            </a:pPr>
            <a:r>
              <a:rPr lang="en-US" sz="6600" spc="-562" dirty="0" err="1">
                <a:solidFill>
                  <a:srgbClr val="12294E"/>
                </a:solidFill>
                <a:latin typeface="Times New Roman" panose="02020603050405020304" pitchFamily="18" charset="0"/>
                <a:ea typeface="Nunito Bold"/>
                <a:cs typeface="Times New Roman" panose="02020603050405020304" pitchFamily="18" charset="0"/>
                <a:sym typeface="Nunito Bold"/>
              </a:rPr>
              <a:t>MedConnect</a:t>
            </a:r>
            <a:r>
              <a:rPr lang="en-US" sz="6600" spc="-562" dirty="0">
                <a:solidFill>
                  <a:srgbClr val="12294E"/>
                </a:solidFill>
                <a:latin typeface="Times New Roman" panose="02020603050405020304" pitchFamily="18" charset="0"/>
                <a:ea typeface="Nunito Bold"/>
                <a:cs typeface="Times New Roman" panose="02020603050405020304" pitchFamily="18" charset="0"/>
                <a:sym typeface="Nunito Bold"/>
              </a:rPr>
              <a:t>: An AI-Powered Platform for Early, Accessible Healthcare Solutions</a:t>
            </a:r>
          </a:p>
        </p:txBody>
      </p:sp>
      <p:sp>
        <p:nvSpPr>
          <p:cNvPr id="7" name="TextBox 7"/>
          <p:cNvSpPr txBox="1"/>
          <p:nvPr/>
        </p:nvSpPr>
        <p:spPr>
          <a:xfrm>
            <a:off x="6629400" y="6113987"/>
            <a:ext cx="4573823" cy="2271006"/>
          </a:xfrm>
          <a:prstGeom prst="rect">
            <a:avLst/>
          </a:prstGeom>
        </p:spPr>
        <p:txBody>
          <a:bodyPr wrap="square" lIns="0" tIns="0" rIns="0" bIns="0" rtlCol="0" anchor="t">
            <a:spAutoFit/>
          </a:bodyPr>
          <a:lstStyle/>
          <a:p>
            <a:pPr algn="ctr">
              <a:lnSpc>
                <a:spcPts val="3639"/>
              </a:lnSpc>
            </a:pPr>
            <a:r>
              <a:rPr lang="en-US" sz="2599" dirty="0">
                <a:solidFill>
                  <a:srgbClr val="12294E"/>
                </a:solidFill>
                <a:latin typeface="Times New Roman" panose="02020603050405020304" pitchFamily="18" charset="0"/>
                <a:ea typeface="Nunito Bold"/>
                <a:cs typeface="Times New Roman" panose="02020603050405020304" pitchFamily="18" charset="0"/>
                <a:sym typeface="Nunito Bold"/>
              </a:rPr>
              <a:t>Team 15</a:t>
            </a:r>
          </a:p>
          <a:p>
            <a:pPr algn="ctr">
              <a:lnSpc>
                <a:spcPts val="3639"/>
              </a:lnSpc>
            </a:pPr>
            <a:r>
              <a:rPr lang="en-US" sz="2599" dirty="0">
                <a:solidFill>
                  <a:srgbClr val="12294E"/>
                </a:solidFill>
                <a:latin typeface="Times New Roman" panose="02020603050405020304" pitchFamily="18" charset="0"/>
                <a:ea typeface="Nunito Bold"/>
                <a:cs typeface="Times New Roman" panose="02020603050405020304" pitchFamily="18" charset="0"/>
                <a:sym typeface="Nunito Bold"/>
              </a:rPr>
              <a:t>Gaurang     (ENG21CT0006)</a:t>
            </a:r>
          </a:p>
          <a:p>
            <a:pPr algn="ctr">
              <a:lnSpc>
                <a:spcPts val="3639"/>
              </a:lnSpc>
            </a:pPr>
            <a:r>
              <a:rPr lang="en-US" sz="2599" dirty="0">
                <a:solidFill>
                  <a:srgbClr val="12294E"/>
                </a:solidFill>
                <a:latin typeface="Times New Roman" panose="02020603050405020304" pitchFamily="18" charset="0"/>
                <a:ea typeface="Nunito Bold"/>
                <a:cs typeface="Times New Roman" panose="02020603050405020304" pitchFamily="18" charset="0"/>
                <a:sym typeface="Nunito Bold"/>
              </a:rPr>
              <a:t>Maaz          (ENG21CS0325)</a:t>
            </a:r>
          </a:p>
          <a:p>
            <a:pPr algn="ctr">
              <a:lnSpc>
                <a:spcPts val="3639"/>
              </a:lnSpc>
            </a:pPr>
            <a:r>
              <a:rPr lang="en-US" sz="2599" dirty="0">
                <a:solidFill>
                  <a:srgbClr val="12294E"/>
                </a:solidFill>
                <a:latin typeface="Times New Roman" panose="02020603050405020304" pitchFamily="18" charset="0"/>
                <a:ea typeface="Nunito Bold"/>
                <a:cs typeface="Times New Roman" panose="02020603050405020304" pitchFamily="18" charset="0"/>
                <a:sym typeface="Nunito Bold"/>
              </a:rPr>
              <a:t>Rayan        (ENG21CS0327)</a:t>
            </a:r>
          </a:p>
          <a:p>
            <a:pPr algn="ctr">
              <a:lnSpc>
                <a:spcPts val="3639"/>
              </a:lnSpc>
              <a:spcBef>
                <a:spcPct val="0"/>
              </a:spcBef>
            </a:pPr>
            <a:r>
              <a:rPr lang="en-US" sz="2599" dirty="0">
                <a:solidFill>
                  <a:srgbClr val="12294E"/>
                </a:solidFill>
                <a:latin typeface="Times New Roman" panose="02020603050405020304" pitchFamily="18" charset="0"/>
                <a:ea typeface="Nunito Bold"/>
                <a:cs typeface="Times New Roman" panose="02020603050405020304" pitchFamily="18" charset="0"/>
                <a:sym typeface="Nunito Bold"/>
              </a:rPr>
              <a:t>Sudeep       (ENG21CS0421)</a:t>
            </a:r>
          </a:p>
        </p:txBody>
      </p:sp>
      <p:sp>
        <p:nvSpPr>
          <p:cNvPr id="8" name="TextBox 8"/>
          <p:cNvSpPr txBox="1"/>
          <p:nvPr/>
        </p:nvSpPr>
        <p:spPr>
          <a:xfrm>
            <a:off x="4911256" y="4064207"/>
            <a:ext cx="8465488" cy="1421131"/>
          </a:xfrm>
          <a:prstGeom prst="rect">
            <a:avLst/>
          </a:prstGeom>
        </p:spPr>
        <p:txBody>
          <a:bodyPr lIns="0" tIns="0" rIns="0" bIns="0" rtlCol="0" anchor="t">
            <a:spAutoFit/>
          </a:bodyPr>
          <a:lstStyle/>
          <a:p>
            <a:pPr algn="ctr">
              <a:lnSpc>
                <a:spcPts val="7699"/>
              </a:lnSpc>
            </a:pPr>
            <a:r>
              <a:rPr lang="en-US" sz="5499" dirty="0">
                <a:solidFill>
                  <a:srgbClr val="12294E"/>
                </a:solidFill>
                <a:latin typeface="Times New Roman" panose="02020603050405020304" pitchFamily="18" charset="0"/>
                <a:ea typeface="Nunito Bold"/>
                <a:cs typeface="Times New Roman" panose="02020603050405020304" pitchFamily="18" charset="0"/>
                <a:sym typeface="Nunito Bold"/>
              </a:rPr>
              <a:t>SEE Project Review </a:t>
            </a:r>
          </a:p>
          <a:p>
            <a:pPr algn="ctr">
              <a:lnSpc>
                <a:spcPts val="3639"/>
              </a:lnSpc>
              <a:spcBef>
                <a:spcPct val="0"/>
              </a:spcBef>
            </a:pPr>
            <a:r>
              <a:rPr lang="en-US" sz="2599" dirty="0">
                <a:solidFill>
                  <a:srgbClr val="12294E"/>
                </a:solidFill>
                <a:latin typeface="Times New Roman" panose="02020603050405020304" pitchFamily="18" charset="0"/>
                <a:ea typeface="Nunito Bold"/>
                <a:cs typeface="Times New Roman" panose="02020603050405020304" pitchFamily="18" charset="0"/>
                <a:sym typeface="Nunito Bold"/>
              </a:rPr>
              <a:t>Project Phase 1</a:t>
            </a:r>
          </a:p>
        </p:txBody>
      </p:sp>
      <p:sp>
        <p:nvSpPr>
          <p:cNvPr id="9" name="TextBox 9"/>
          <p:cNvSpPr txBox="1"/>
          <p:nvPr/>
        </p:nvSpPr>
        <p:spPr>
          <a:xfrm>
            <a:off x="4911256" y="8409512"/>
            <a:ext cx="8465488" cy="424347"/>
          </a:xfrm>
          <a:prstGeom prst="rect">
            <a:avLst/>
          </a:prstGeom>
        </p:spPr>
        <p:txBody>
          <a:bodyPr lIns="0" tIns="0" rIns="0" bIns="0" rtlCol="0" anchor="t">
            <a:spAutoFit/>
          </a:bodyPr>
          <a:lstStyle/>
          <a:p>
            <a:pPr algn="ctr">
              <a:lnSpc>
                <a:spcPts val="3639"/>
              </a:lnSpc>
              <a:spcBef>
                <a:spcPct val="0"/>
              </a:spcBef>
            </a:pPr>
            <a:r>
              <a:rPr lang="en-US" sz="2599" dirty="0">
                <a:solidFill>
                  <a:srgbClr val="12294E"/>
                </a:solidFill>
                <a:latin typeface="Times New Roman" panose="02020603050405020304" pitchFamily="18" charset="0"/>
                <a:ea typeface="Nunito Bold"/>
                <a:cs typeface="Times New Roman" panose="02020603050405020304" pitchFamily="18" charset="0"/>
                <a:sym typeface="Nunito Bold"/>
              </a:rPr>
              <a:t>Guide: Dr. Santosh Kumar J</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8737802" y="1643510"/>
            <a:ext cx="2926462" cy="29264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sp>
        <p:nvSpPr>
          <p:cNvPr id="9" name="Freeform 9"/>
          <p:cNvSpPr/>
          <p:nvPr/>
        </p:nvSpPr>
        <p:spPr>
          <a:xfrm>
            <a:off x="15231300" y="901875"/>
            <a:ext cx="2114065" cy="2114065"/>
          </a:xfrm>
          <a:custGeom>
            <a:avLst/>
            <a:gdLst/>
            <a:ahLst/>
            <a:cxnLst/>
            <a:rect l="l" t="t" r="r" b="b"/>
            <a:pathLst>
              <a:path w="2114065" h="2114065">
                <a:moveTo>
                  <a:pt x="0" y="0"/>
                </a:moveTo>
                <a:lnTo>
                  <a:pt x="2114064" y="0"/>
                </a:lnTo>
                <a:lnTo>
                  <a:pt x="2114064" y="2114064"/>
                </a:lnTo>
                <a:lnTo>
                  <a:pt x="0" y="21140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635017" y="1709710"/>
            <a:ext cx="7879799" cy="927818"/>
          </a:xfrm>
          <a:prstGeom prst="rect">
            <a:avLst/>
          </a:prstGeom>
        </p:spPr>
        <p:txBody>
          <a:bodyPr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Proposed Solution</a:t>
            </a:r>
          </a:p>
        </p:txBody>
      </p:sp>
      <p:grpSp>
        <p:nvGrpSpPr>
          <p:cNvPr id="11" name="Group 11"/>
          <p:cNvGrpSpPr/>
          <p:nvPr/>
        </p:nvGrpSpPr>
        <p:grpSpPr>
          <a:xfrm>
            <a:off x="10927414" y="180279"/>
            <a:ext cx="2926462" cy="2926462"/>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sp>
        <p:nvSpPr>
          <p:cNvPr id="14" name="TextBox 14"/>
          <p:cNvSpPr txBox="1"/>
          <p:nvPr/>
        </p:nvSpPr>
        <p:spPr>
          <a:xfrm>
            <a:off x="84717" y="2977838"/>
            <a:ext cx="18127083" cy="6032421"/>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Comprehensive Medical Chatbot: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MedConnect</a:t>
            </a:r>
            <a:r>
              <a:rPr lang="en-US" sz="2800" dirty="0">
                <a:latin typeface="Times New Roman" panose="02020603050405020304" pitchFamily="18" charset="0"/>
                <a:cs typeface="Times New Roman" panose="02020603050405020304" pitchFamily="18" charset="0"/>
              </a:rPr>
              <a:t> is a comprehensive medical chatbot designed to enhance healthcare accessibility by offering personalized medical advice, functioning as a PDF reader for medical documents, and enabling image analysis for various medical conditions.</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Image-Based Analysis:</a:t>
            </a:r>
            <a:r>
              <a:rPr lang="en-US" sz="2800" dirty="0">
                <a:latin typeface="Times New Roman" panose="02020603050405020304" pitchFamily="18" charset="0"/>
                <a:cs typeface="Times New Roman" panose="02020603050405020304" pitchFamily="18" charset="0"/>
              </a:rPr>
              <a:t> The chatbot supports image analysis for detecting cancers (breast, brain, skin, lung), neurological diseases like Alzheimer’s and Parkinson’s, and infectious diseases such as malaria and dengue.</a:t>
            </a:r>
          </a:p>
          <a:p>
            <a:pPr marL="342900" indent="-3429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User-Friendly Interface:</a:t>
            </a:r>
            <a:r>
              <a:rPr lang="en-US" sz="2800" dirty="0">
                <a:latin typeface="Times New Roman" panose="02020603050405020304" pitchFamily="18" charset="0"/>
                <a:cs typeface="Times New Roman" panose="02020603050405020304" pitchFamily="18" charset="0"/>
              </a:rPr>
              <a:t> Deployed through a user-friendly interface using </a:t>
            </a:r>
            <a:r>
              <a:rPr lang="en-US" sz="2800" dirty="0" err="1">
                <a:latin typeface="Times New Roman" panose="02020603050405020304" pitchFamily="18" charset="0"/>
                <a:cs typeface="Times New Roman" panose="02020603050405020304" pitchFamily="18" charset="0"/>
              </a:rPr>
              <a:t>Streamlit</a:t>
            </a:r>
            <a:r>
              <a:rPr lang="en-US" sz="2800" dirty="0">
                <a:latin typeface="Times New Roman" panose="02020603050405020304" pitchFamily="18" charset="0"/>
                <a:cs typeface="Times New Roman" panose="02020603050405020304" pitchFamily="18" charset="0"/>
              </a:rPr>
              <a:t>, the platform enhances usability across devices, ensuring that medical assistance is accessible and efficient for individuals everywhere.</a:t>
            </a: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Advanced Technology Integration:</a:t>
            </a:r>
            <a:r>
              <a:rPr lang="en-US" sz="2800" dirty="0">
                <a:latin typeface="Times New Roman" panose="02020603050405020304" pitchFamily="18" charset="0"/>
                <a:cs typeface="Times New Roman" panose="02020603050405020304" pitchFamily="18" charset="0"/>
              </a:rPr>
              <a:t> By integrating advanced technologies such as language models like </a:t>
            </a:r>
            <a:r>
              <a:rPr lang="en-US" sz="2800" dirty="0" err="1">
                <a:latin typeface="Times New Roman" panose="02020603050405020304" pitchFamily="18" charset="0"/>
                <a:cs typeface="Times New Roman" panose="02020603050405020304" pitchFamily="18" charset="0"/>
              </a:rPr>
              <a:t>Biomistrel</a:t>
            </a:r>
            <a:r>
              <a:rPr lang="en-US" sz="2800" dirty="0">
                <a:latin typeface="Times New Roman" panose="02020603050405020304" pitchFamily="18" charset="0"/>
                <a:cs typeface="Times New Roman" panose="02020603050405020304" pitchFamily="18" charset="0"/>
              </a:rPr>
              <a:t> for natural language processing and blockchain for secure data handling, </a:t>
            </a:r>
            <a:r>
              <a:rPr lang="en-US" sz="2800" dirty="0" err="1">
                <a:latin typeface="Times New Roman" panose="02020603050405020304" pitchFamily="18" charset="0"/>
                <a:cs typeface="Times New Roman" panose="02020603050405020304" pitchFamily="18" charset="0"/>
              </a:rPr>
              <a:t>MedConnect</a:t>
            </a:r>
            <a:r>
              <a:rPr lang="en-US" sz="2800" dirty="0">
                <a:latin typeface="Times New Roman" panose="02020603050405020304" pitchFamily="18" charset="0"/>
                <a:cs typeface="Times New Roman" panose="02020603050405020304" pitchFamily="18" charset="0"/>
              </a:rPr>
              <a:t> ensures reliable access to healthcare resources. This empowers users with early disease detection and timely consultations, regardless of their geographical location or resource availability.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0330731" y="5383788"/>
            <a:ext cx="2926462" cy="29264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grpSp>
        <p:nvGrpSpPr>
          <p:cNvPr id="9" name="Group 9"/>
          <p:cNvGrpSpPr/>
          <p:nvPr/>
        </p:nvGrpSpPr>
        <p:grpSpPr>
          <a:xfrm>
            <a:off x="10927414" y="3012250"/>
            <a:ext cx="2926462" cy="292646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a:p>
              <a:pPr algn="ctr">
                <a:lnSpc>
                  <a:spcPts val="3639"/>
                </a:lnSpc>
              </a:pPr>
              <a:endParaRPr/>
            </a:p>
          </p:txBody>
        </p:sp>
      </p:grpSp>
      <p:sp>
        <p:nvSpPr>
          <p:cNvPr id="13" name="TextBox 13"/>
          <p:cNvSpPr txBox="1"/>
          <p:nvPr/>
        </p:nvSpPr>
        <p:spPr>
          <a:xfrm>
            <a:off x="261694" y="667471"/>
            <a:ext cx="8425105" cy="927818"/>
          </a:xfrm>
          <a:prstGeom prst="rect">
            <a:avLst/>
          </a:prstGeom>
        </p:spPr>
        <p:txBody>
          <a:bodyPr wrap="square"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System  Architecture</a:t>
            </a:r>
          </a:p>
        </p:txBody>
      </p:sp>
      <p:pic>
        <p:nvPicPr>
          <p:cNvPr id="15" name="Content Placeholder 4" descr="A diagram of a computer&#10;&#10;Description automatically generated">
            <a:extLst>
              <a:ext uri="{FF2B5EF4-FFF2-40B4-BE49-F238E27FC236}">
                <a16:creationId xmlns:a16="http://schemas.microsoft.com/office/drawing/2014/main" id="{7A329B8B-FBB3-B679-E089-56F6C6D0FF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1785286"/>
            <a:ext cx="16383000" cy="7794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a:extLst>
            <a:ext uri="{FF2B5EF4-FFF2-40B4-BE49-F238E27FC236}">
              <a16:creationId xmlns:a16="http://schemas.microsoft.com/office/drawing/2014/main" id="{09E72765-5D31-FF49-C931-75C057138E5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8753D34-F281-4E0E-82E6-81E473A88846}"/>
              </a:ext>
            </a:extLst>
          </p:cNvPr>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08F1A53C-9257-6F2C-F1EC-E6BD0070EB43}"/>
              </a:ext>
            </a:extLst>
          </p:cNvPr>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C489DF9E-173D-812B-58BD-9DFFD24D72A4}"/>
              </a:ext>
            </a:extLst>
          </p:cNvPr>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0408F20D-A583-78E8-08E4-CC63F68ED142}"/>
              </a:ext>
            </a:extLst>
          </p:cNvPr>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7A33D39D-EF83-6C6B-0BFD-A6A37FFF4CD8}"/>
              </a:ext>
            </a:extLst>
          </p:cNvPr>
          <p:cNvGrpSpPr/>
          <p:nvPr/>
        </p:nvGrpSpPr>
        <p:grpSpPr>
          <a:xfrm>
            <a:off x="10643626" y="5356063"/>
            <a:ext cx="2926462" cy="2926462"/>
            <a:chOff x="0" y="0"/>
            <a:chExt cx="812800" cy="812800"/>
          </a:xfrm>
        </p:grpSpPr>
        <p:sp>
          <p:nvSpPr>
            <p:cNvPr id="7" name="Freeform 7">
              <a:extLst>
                <a:ext uri="{FF2B5EF4-FFF2-40B4-BE49-F238E27FC236}">
                  <a16:creationId xmlns:a16="http://schemas.microsoft.com/office/drawing/2014/main" id="{ED76E19D-BABA-6E1E-9651-5FA6785F69E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8" name="TextBox 8">
              <a:extLst>
                <a:ext uri="{FF2B5EF4-FFF2-40B4-BE49-F238E27FC236}">
                  <a16:creationId xmlns:a16="http://schemas.microsoft.com/office/drawing/2014/main" id="{0B3E9EAD-4285-868F-AF39-B69219C17962}"/>
                </a:ext>
              </a:extLst>
            </p:cNvPr>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grpSp>
        <p:nvGrpSpPr>
          <p:cNvPr id="9" name="Group 9">
            <a:extLst>
              <a:ext uri="{FF2B5EF4-FFF2-40B4-BE49-F238E27FC236}">
                <a16:creationId xmlns:a16="http://schemas.microsoft.com/office/drawing/2014/main" id="{C1D69D44-E383-D539-B760-5DC9645A82A8}"/>
              </a:ext>
            </a:extLst>
          </p:cNvPr>
          <p:cNvGrpSpPr/>
          <p:nvPr/>
        </p:nvGrpSpPr>
        <p:grpSpPr>
          <a:xfrm>
            <a:off x="10927414" y="3012250"/>
            <a:ext cx="2926462" cy="2926462"/>
            <a:chOff x="0" y="0"/>
            <a:chExt cx="812800" cy="812800"/>
          </a:xfrm>
        </p:grpSpPr>
        <p:sp>
          <p:nvSpPr>
            <p:cNvPr id="10" name="Freeform 10">
              <a:extLst>
                <a:ext uri="{FF2B5EF4-FFF2-40B4-BE49-F238E27FC236}">
                  <a16:creationId xmlns:a16="http://schemas.microsoft.com/office/drawing/2014/main" id="{5754EB6D-DA31-286B-0BF5-6396D384F64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11" name="TextBox 11">
              <a:extLst>
                <a:ext uri="{FF2B5EF4-FFF2-40B4-BE49-F238E27FC236}">
                  <a16:creationId xmlns:a16="http://schemas.microsoft.com/office/drawing/2014/main" id="{1690605D-BD18-6F04-0F0C-E9AFF99EB7B7}"/>
                </a:ext>
              </a:extLst>
            </p:cNvPr>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a:p>
              <a:pPr algn="ctr">
                <a:lnSpc>
                  <a:spcPts val="3639"/>
                </a:lnSpc>
              </a:pPr>
              <a:endParaRPr/>
            </a:p>
          </p:txBody>
        </p:sp>
      </p:grpSp>
      <p:sp>
        <p:nvSpPr>
          <p:cNvPr id="13" name="TextBox 13">
            <a:extLst>
              <a:ext uri="{FF2B5EF4-FFF2-40B4-BE49-F238E27FC236}">
                <a16:creationId xmlns:a16="http://schemas.microsoft.com/office/drawing/2014/main" id="{770D6FD5-4025-F171-95E7-AD260BCE3FA4}"/>
              </a:ext>
            </a:extLst>
          </p:cNvPr>
          <p:cNvSpPr txBox="1"/>
          <p:nvPr/>
        </p:nvSpPr>
        <p:spPr>
          <a:xfrm>
            <a:off x="261694" y="667471"/>
            <a:ext cx="11320706" cy="927818"/>
          </a:xfrm>
          <a:prstGeom prst="rect">
            <a:avLst/>
          </a:prstGeom>
        </p:spPr>
        <p:txBody>
          <a:bodyPr wrap="square"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PROPOSED INTERFACE</a:t>
            </a:r>
          </a:p>
        </p:txBody>
      </p:sp>
      <p:pic>
        <p:nvPicPr>
          <p:cNvPr id="15" name="Picture 14">
            <a:extLst>
              <a:ext uri="{FF2B5EF4-FFF2-40B4-BE49-F238E27FC236}">
                <a16:creationId xmlns:a16="http://schemas.microsoft.com/office/drawing/2014/main" id="{E574E1C6-B19A-F39F-31FA-0FC1AF37ED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526" y="1870022"/>
            <a:ext cx="8155474" cy="4587454"/>
          </a:xfrm>
          <a:prstGeom prst="rect">
            <a:avLst/>
          </a:prstGeom>
        </p:spPr>
      </p:pic>
      <p:pic>
        <p:nvPicPr>
          <p:cNvPr id="27" name="Picture 26">
            <a:extLst>
              <a:ext uri="{FF2B5EF4-FFF2-40B4-BE49-F238E27FC236}">
                <a16:creationId xmlns:a16="http://schemas.microsoft.com/office/drawing/2014/main" id="{5D0C3CFD-2D4B-FBB4-43EC-E79B705039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2388" y="4622893"/>
            <a:ext cx="8915400" cy="5014913"/>
          </a:xfrm>
          <a:prstGeom prst="rect">
            <a:avLst/>
          </a:prstGeom>
        </p:spPr>
      </p:pic>
    </p:spTree>
    <p:extLst>
      <p:ext uri="{BB962C8B-B14F-4D97-AF65-F5344CB8AC3E}">
        <p14:creationId xmlns:p14="http://schemas.microsoft.com/office/powerpoint/2010/main" val="273256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a:extLst>
            <a:ext uri="{FF2B5EF4-FFF2-40B4-BE49-F238E27FC236}">
              <a16:creationId xmlns:a16="http://schemas.microsoft.com/office/drawing/2014/main" id="{09E72765-5D31-FF49-C931-75C057138E5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8753D34-F281-4E0E-82E6-81E473A88846}"/>
              </a:ext>
            </a:extLst>
          </p:cNvPr>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08F1A53C-9257-6F2C-F1EC-E6BD0070EB43}"/>
              </a:ext>
            </a:extLst>
          </p:cNvPr>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C489DF9E-173D-812B-58BD-9DFFD24D72A4}"/>
              </a:ext>
            </a:extLst>
          </p:cNvPr>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0408F20D-A583-78E8-08E4-CC63F68ED142}"/>
              </a:ext>
            </a:extLst>
          </p:cNvPr>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a:extLst>
              <a:ext uri="{FF2B5EF4-FFF2-40B4-BE49-F238E27FC236}">
                <a16:creationId xmlns:a16="http://schemas.microsoft.com/office/drawing/2014/main" id="{7A33D39D-EF83-6C6B-0BFD-A6A37FFF4CD8}"/>
              </a:ext>
            </a:extLst>
          </p:cNvPr>
          <p:cNvGrpSpPr/>
          <p:nvPr/>
        </p:nvGrpSpPr>
        <p:grpSpPr>
          <a:xfrm>
            <a:off x="10643626" y="5356063"/>
            <a:ext cx="2926462" cy="2926462"/>
            <a:chOff x="0" y="0"/>
            <a:chExt cx="812800" cy="812800"/>
          </a:xfrm>
        </p:grpSpPr>
        <p:sp>
          <p:nvSpPr>
            <p:cNvPr id="7" name="Freeform 7">
              <a:extLst>
                <a:ext uri="{FF2B5EF4-FFF2-40B4-BE49-F238E27FC236}">
                  <a16:creationId xmlns:a16="http://schemas.microsoft.com/office/drawing/2014/main" id="{ED76E19D-BABA-6E1E-9651-5FA6785F69E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8" name="TextBox 8">
              <a:extLst>
                <a:ext uri="{FF2B5EF4-FFF2-40B4-BE49-F238E27FC236}">
                  <a16:creationId xmlns:a16="http://schemas.microsoft.com/office/drawing/2014/main" id="{0B3E9EAD-4285-868F-AF39-B69219C17962}"/>
                </a:ext>
              </a:extLst>
            </p:cNvPr>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grpSp>
        <p:nvGrpSpPr>
          <p:cNvPr id="9" name="Group 9">
            <a:extLst>
              <a:ext uri="{FF2B5EF4-FFF2-40B4-BE49-F238E27FC236}">
                <a16:creationId xmlns:a16="http://schemas.microsoft.com/office/drawing/2014/main" id="{C1D69D44-E383-D539-B760-5DC9645A82A8}"/>
              </a:ext>
            </a:extLst>
          </p:cNvPr>
          <p:cNvGrpSpPr/>
          <p:nvPr/>
        </p:nvGrpSpPr>
        <p:grpSpPr>
          <a:xfrm>
            <a:off x="10927414" y="3012250"/>
            <a:ext cx="2926462" cy="2926462"/>
            <a:chOff x="0" y="0"/>
            <a:chExt cx="812800" cy="812800"/>
          </a:xfrm>
        </p:grpSpPr>
        <p:sp>
          <p:nvSpPr>
            <p:cNvPr id="10" name="Freeform 10">
              <a:extLst>
                <a:ext uri="{FF2B5EF4-FFF2-40B4-BE49-F238E27FC236}">
                  <a16:creationId xmlns:a16="http://schemas.microsoft.com/office/drawing/2014/main" id="{5754EB6D-DA31-286B-0BF5-6396D384F64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11" name="TextBox 11">
              <a:extLst>
                <a:ext uri="{FF2B5EF4-FFF2-40B4-BE49-F238E27FC236}">
                  <a16:creationId xmlns:a16="http://schemas.microsoft.com/office/drawing/2014/main" id="{1690605D-BD18-6F04-0F0C-E9AFF99EB7B7}"/>
                </a:ext>
              </a:extLst>
            </p:cNvPr>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a:p>
              <a:pPr algn="ctr">
                <a:lnSpc>
                  <a:spcPts val="3639"/>
                </a:lnSpc>
              </a:pPr>
              <a:endParaRPr/>
            </a:p>
          </p:txBody>
        </p:sp>
      </p:grpSp>
      <p:sp>
        <p:nvSpPr>
          <p:cNvPr id="13" name="TextBox 13">
            <a:extLst>
              <a:ext uri="{FF2B5EF4-FFF2-40B4-BE49-F238E27FC236}">
                <a16:creationId xmlns:a16="http://schemas.microsoft.com/office/drawing/2014/main" id="{770D6FD5-4025-F171-95E7-AD260BCE3FA4}"/>
              </a:ext>
            </a:extLst>
          </p:cNvPr>
          <p:cNvSpPr txBox="1"/>
          <p:nvPr/>
        </p:nvSpPr>
        <p:spPr>
          <a:xfrm>
            <a:off x="261694" y="667471"/>
            <a:ext cx="11320706" cy="927818"/>
          </a:xfrm>
          <a:prstGeom prst="rect">
            <a:avLst/>
          </a:prstGeom>
        </p:spPr>
        <p:txBody>
          <a:bodyPr wrap="square"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PROPOSED INTERFACE</a:t>
            </a:r>
          </a:p>
        </p:txBody>
      </p:sp>
      <p:pic>
        <p:nvPicPr>
          <p:cNvPr id="15" name="Picture 14">
            <a:extLst>
              <a:ext uri="{FF2B5EF4-FFF2-40B4-BE49-F238E27FC236}">
                <a16:creationId xmlns:a16="http://schemas.microsoft.com/office/drawing/2014/main" id="{50D97628-AF29-B80E-B5D3-2AD37DFEC0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0256" y="1923329"/>
            <a:ext cx="8398933" cy="4724400"/>
          </a:xfrm>
          <a:prstGeom prst="rect">
            <a:avLst/>
          </a:prstGeom>
        </p:spPr>
      </p:pic>
      <p:pic>
        <p:nvPicPr>
          <p:cNvPr id="19" name="Picture 18">
            <a:extLst>
              <a:ext uri="{FF2B5EF4-FFF2-40B4-BE49-F238E27FC236}">
                <a16:creationId xmlns:a16="http://schemas.microsoft.com/office/drawing/2014/main" id="{2A57A035-D777-D161-7A31-7D54939A58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7560" y="4570538"/>
            <a:ext cx="8770184" cy="4933229"/>
          </a:xfrm>
          <a:prstGeom prst="rect">
            <a:avLst/>
          </a:prstGeom>
        </p:spPr>
      </p:pic>
    </p:spTree>
    <p:extLst>
      <p:ext uri="{BB962C8B-B14F-4D97-AF65-F5344CB8AC3E}">
        <p14:creationId xmlns:p14="http://schemas.microsoft.com/office/powerpoint/2010/main" val="167066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635017" y="1709710"/>
            <a:ext cx="6181732" cy="927818"/>
          </a:xfrm>
          <a:prstGeom prst="rect">
            <a:avLst/>
          </a:prstGeom>
        </p:spPr>
        <p:txBody>
          <a:bodyPr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References</a:t>
            </a:r>
          </a:p>
        </p:txBody>
      </p:sp>
      <p:sp>
        <p:nvSpPr>
          <p:cNvPr id="7" name="TextBox 7"/>
          <p:cNvSpPr txBox="1"/>
          <p:nvPr/>
        </p:nvSpPr>
        <p:spPr>
          <a:xfrm>
            <a:off x="152400" y="2603642"/>
            <a:ext cx="17906999" cy="5728107"/>
          </a:xfrm>
          <a:prstGeom prst="rect">
            <a:avLst/>
          </a:prstGeom>
        </p:spPr>
        <p:txBody>
          <a:bodyPr wrap="square" lIns="0" tIns="0" rIns="0" bIns="0" rtlCol="0" anchor="t">
            <a:spAutoFit/>
          </a:bodyPr>
          <a:lstStyle/>
          <a:p>
            <a:pPr marL="285750" indent="-285750" algn="just">
              <a:lnSpc>
                <a:spcPts val="2800"/>
              </a:lnSpc>
              <a:buFont typeface="Arial" panose="020B0604020202020204" pitchFamily="34" charset="0"/>
              <a:buChar char="•"/>
            </a:pPr>
            <a:r>
              <a:rPr lang="en-IN" sz="2200" dirty="0"/>
              <a:t>[1] "MEDBOT: A Chatbot for Determining the Probable Diseases Based on the User's Symptoms." </a:t>
            </a:r>
            <a:r>
              <a:rPr lang="en-IN" sz="2200" i="1" dirty="0"/>
              <a:t>Journal of Medical Technology and Health Informatics</a:t>
            </a:r>
            <a:r>
              <a:rPr lang="en-IN" sz="2200" dirty="0"/>
              <a:t>, vol. 5, no. 2, 2020, pp. 105-112.</a:t>
            </a:r>
          </a:p>
          <a:p>
            <a:pPr marL="285750" indent="-285750" algn="just">
              <a:lnSpc>
                <a:spcPts val="2800"/>
              </a:lnSpc>
              <a:buFont typeface="Arial" panose="020B0604020202020204" pitchFamily="34" charset="0"/>
              <a:buChar char="•"/>
            </a:pPr>
            <a:r>
              <a:rPr lang="en-IN" sz="2200" dirty="0"/>
              <a:t>[2] Kumar, Rajeev, et al. "Chatbot For Disease Prediction Using Artificial Intelligence." </a:t>
            </a:r>
            <a:r>
              <a:rPr lang="en-IN" sz="2200" i="1" dirty="0"/>
              <a:t>International Journal of Healthcare Information Systems and Informatics</a:t>
            </a:r>
            <a:r>
              <a:rPr lang="en-IN" sz="2200" dirty="0"/>
              <a:t>, vol. 8, no. 1, 2021, pp. 33-45.</a:t>
            </a:r>
          </a:p>
          <a:p>
            <a:pPr marL="285750" indent="-285750" algn="just">
              <a:lnSpc>
                <a:spcPts val="2800"/>
              </a:lnSpc>
              <a:buFont typeface="Arial" panose="020B0604020202020204" pitchFamily="34" charset="0"/>
              <a:buChar char="•"/>
            </a:pPr>
            <a:r>
              <a:rPr lang="en-IN" sz="2200" dirty="0"/>
              <a:t>[3] Gupta, Pranav, et al. "</a:t>
            </a:r>
            <a:r>
              <a:rPr lang="en-IN" sz="2200" dirty="0" err="1"/>
              <a:t>Medbot</a:t>
            </a:r>
            <a:r>
              <a:rPr lang="en-IN" sz="2200" dirty="0"/>
              <a:t>: Conversational Artificial Intelligence Powered Chatbot for Delivering Tele-Health after COVID-19." </a:t>
            </a:r>
            <a:r>
              <a:rPr lang="en-IN" sz="2200" i="1" dirty="0"/>
              <a:t>Journal of Telemedicine and Telecare</a:t>
            </a:r>
            <a:r>
              <a:rPr lang="en-IN" sz="2200" dirty="0"/>
              <a:t>, vol. 28, no. 4, 2022, pp. 255-262.</a:t>
            </a:r>
          </a:p>
          <a:p>
            <a:pPr marL="285750" indent="-285750" algn="just">
              <a:lnSpc>
                <a:spcPts val="2800"/>
              </a:lnSpc>
              <a:buFont typeface="Arial" panose="020B0604020202020204" pitchFamily="34" charset="0"/>
              <a:buChar char="•"/>
            </a:pPr>
            <a:r>
              <a:rPr lang="en-IN" sz="2200" dirty="0"/>
              <a:t>[4] Sharma, Ravi, et al. "Doctor-Bot: AI Powered Conversational Chatbot for Delivering </a:t>
            </a:r>
            <a:r>
              <a:rPr lang="en-IN" sz="2200" dirty="0" err="1"/>
              <a:t>EHealth</a:t>
            </a:r>
            <a:r>
              <a:rPr lang="en-IN" sz="2200" dirty="0"/>
              <a:t>." </a:t>
            </a:r>
            <a:r>
              <a:rPr lang="en-IN" sz="2200" i="1" dirty="0"/>
              <a:t>International Journal of Medical Informatics</a:t>
            </a:r>
            <a:r>
              <a:rPr lang="en-IN" sz="2200" dirty="0"/>
              <a:t>, vol. 30, no. 2, 2021, pp. 123-135.</a:t>
            </a:r>
          </a:p>
          <a:p>
            <a:pPr marL="285750" indent="-285750" algn="just">
              <a:lnSpc>
                <a:spcPts val="2800"/>
              </a:lnSpc>
              <a:buFont typeface="Arial" panose="020B0604020202020204" pitchFamily="34" charset="0"/>
              <a:buChar char="•"/>
            </a:pPr>
            <a:r>
              <a:rPr lang="en-IN" sz="2200" dirty="0"/>
              <a:t>[5] Patel, Neel, et al. "</a:t>
            </a:r>
            <a:r>
              <a:rPr lang="en-IN" sz="2200" dirty="0" err="1"/>
              <a:t>HealthBot</a:t>
            </a:r>
            <a:r>
              <a:rPr lang="en-IN" sz="2200" dirty="0"/>
              <a:t> Analytics: Optimizing Healthcare Efficiency Through Intelligent Integration." </a:t>
            </a:r>
            <a:r>
              <a:rPr lang="en-IN" sz="2200" i="1" dirty="0"/>
              <a:t>Healthcare Analytics and Data Science</a:t>
            </a:r>
            <a:r>
              <a:rPr lang="en-IN" sz="2200" dirty="0"/>
              <a:t>, vol. 6, no. 1, 2021, pp. 50-63.</a:t>
            </a:r>
          </a:p>
          <a:p>
            <a:pPr marL="285750" indent="-285750" algn="just">
              <a:lnSpc>
                <a:spcPts val="2800"/>
              </a:lnSpc>
              <a:buFont typeface="Arial" panose="020B0604020202020204" pitchFamily="34" charset="0"/>
              <a:buChar char="•"/>
            </a:pPr>
            <a:r>
              <a:rPr lang="en-IN" sz="2200" dirty="0"/>
              <a:t>[6] Kumar, Vinod, et al. "Healthcare Bot Using Machine Learning Algorithms for Medical Services." </a:t>
            </a:r>
            <a:r>
              <a:rPr lang="en-IN" sz="2200" i="1" dirty="0"/>
              <a:t>Journal of Computational Biology and Healthcare</a:t>
            </a:r>
            <a:r>
              <a:rPr lang="en-IN" sz="2200" dirty="0"/>
              <a:t>, vol. 7, no. 1, 2020, pp. 45-57.</a:t>
            </a:r>
          </a:p>
          <a:p>
            <a:pPr marL="285750" indent="-285750" algn="just">
              <a:lnSpc>
                <a:spcPts val="2800"/>
              </a:lnSpc>
              <a:buFont typeface="Arial" panose="020B0604020202020204" pitchFamily="34" charset="0"/>
              <a:buChar char="•"/>
            </a:pPr>
            <a:r>
              <a:rPr lang="en-IN" sz="2200" dirty="0"/>
              <a:t>[7] Desai, Ramesh, et al. "Artificial Intelligence (AI) Chatbots in Medicine: A Supplement, Not a Substitute." </a:t>
            </a:r>
            <a:r>
              <a:rPr lang="en-IN" sz="2200" i="1" dirty="0"/>
              <a:t>Journal of Medical Artificial Intelligence</a:t>
            </a:r>
            <a:r>
              <a:rPr lang="en-IN" sz="2200" dirty="0"/>
              <a:t>, vol. 10, no. 3, 2022, pp. 201-210.</a:t>
            </a:r>
          </a:p>
          <a:p>
            <a:pPr marL="285750" indent="-285750" algn="just">
              <a:lnSpc>
                <a:spcPts val="2800"/>
              </a:lnSpc>
              <a:buFont typeface="Arial" panose="020B0604020202020204" pitchFamily="34" charset="0"/>
              <a:buChar char="•"/>
            </a:pPr>
            <a:r>
              <a:rPr lang="en-IN" sz="2200" dirty="0"/>
              <a:t>[8] Mehta, Sandeep, et al. "Healthcare Chatbot Using Natural Language Processing." </a:t>
            </a:r>
            <a:r>
              <a:rPr lang="en-IN" sz="2200" i="1" dirty="0"/>
              <a:t>Journal of Natural Language Processing in Healthcare</a:t>
            </a:r>
            <a:r>
              <a:rPr lang="en-IN" sz="2200" dirty="0"/>
              <a:t>, vol. 15, no. 1, 2021, pp. 89-100.</a:t>
            </a:r>
            <a:endParaRPr lang="en-IN" sz="2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0330731" y="5383788"/>
            <a:ext cx="2926462" cy="292646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1C7E4"/>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3639"/>
                </a:lnSpc>
              </a:pPr>
              <a:endParaRPr/>
            </a:p>
          </p:txBody>
        </p:sp>
      </p:grpSp>
      <p:sp>
        <p:nvSpPr>
          <p:cNvPr id="10" name="TextBox 10"/>
          <p:cNvSpPr txBox="1"/>
          <p:nvPr/>
        </p:nvSpPr>
        <p:spPr>
          <a:xfrm>
            <a:off x="587011" y="2162386"/>
            <a:ext cx="6181732" cy="927818"/>
          </a:xfrm>
          <a:prstGeom prst="rect">
            <a:avLst/>
          </a:prstGeom>
        </p:spPr>
        <p:txBody>
          <a:bodyPr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Abstract</a:t>
            </a:r>
          </a:p>
        </p:txBody>
      </p:sp>
      <p:sp>
        <p:nvSpPr>
          <p:cNvPr id="11" name="TextBox 11"/>
          <p:cNvSpPr txBox="1"/>
          <p:nvPr/>
        </p:nvSpPr>
        <p:spPr>
          <a:xfrm>
            <a:off x="587010" y="3594430"/>
            <a:ext cx="17319989" cy="2959913"/>
          </a:xfrm>
          <a:prstGeom prst="rect">
            <a:avLst/>
          </a:prstGeom>
        </p:spPr>
        <p:txBody>
          <a:bodyPr wrap="square" lIns="0" tIns="0" rIns="0" bIns="0" rtlCol="0" anchor="t">
            <a:spAutoFit/>
          </a:bodyPr>
          <a:lstStyle/>
          <a:p>
            <a:pPr algn="just">
              <a:lnSpc>
                <a:spcPts val="3914"/>
              </a:lnSpc>
            </a:pPr>
            <a:r>
              <a:rPr lang="en-US" sz="2800" dirty="0" err="1">
                <a:latin typeface="Times New Roman" panose="02020603050405020304" pitchFamily="18" charset="0"/>
                <a:cs typeface="Times New Roman" panose="02020603050405020304" pitchFamily="18" charset="0"/>
              </a:rPr>
              <a:t>MedConnect</a:t>
            </a:r>
            <a:r>
              <a:rPr lang="en-US" sz="2800" dirty="0">
                <a:latin typeface="Times New Roman" panose="02020603050405020304" pitchFamily="18" charset="0"/>
                <a:cs typeface="Times New Roman" panose="02020603050405020304" pitchFamily="18" charset="0"/>
              </a:rPr>
              <a:t> is a versatile medical chatbot designed to improve healthcare accessibility, particularly in remote communities. By leveraging advanced technologies like Large Language Models (LLMs) for natural language processing, it offers personalized medical advice, diagnostic image upload and analysis, and an integrated PDF reader for medical documents. Developed with a user-friendly interface on </a:t>
            </a:r>
            <a:r>
              <a:rPr lang="en-US" sz="2800" dirty="0" err="1">
                <a:latin typeface="Times New Roman" panose="02020603050405020304" pitchFamily="18" charset="0"/>
                <a:cs typeface="Times New Roman" panose="02020603050405020304" pitchFamily="18" charset="0"/>
              </a:rPr>
              <a:t>Streamlit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MedConnect</a:t>
            </a:r>
            <a:r>
              <a:rPr lang="en-US" sz="2800" dirty="0">
                <a:latin typeface="Times New Roman" panose="02020603050405020304" pitchFamily="18" charset="0"/>
                <a:cs typeface="Times New Roman" panose="02020603050405020304" pitchFamily="18" charset="0"/>
              </a:rPr>
              <a:t> is accessible across multiple devices. This innovative tool provides timely consultations, promotes proactive health management, and bridges the gap between patients and quality care, empowering individuals with essential healthcare services.</a:t>
            </a:r>
            <a:endParaRPr lang="en-US" sz="2795" spc="-192" dirty="0">
              <a:solidFill>
                <a:srgbClr val="12294E"/>
              </a:solidFill>
              <a:latin typeface="Times New Roman" panose="02020603050405020304" pitchFamily="18" charset="0"/>
              <a:ea typeface="Nunito"/>
              <a:cs typeface="Times New Roman" panose="02020603050405020304" pitchFamily="18" charset="0"/>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575781" y="723900"/>
            <a:ext cx="6711675" cy="927818"/>
          </a:xfrm>
          <a:prstGeom prst="rect">
            <a:avLst/>
          </a:prstGeom>
        </p:spPr>
        <p:txBody>
          <a:bodyPr wrap="square"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Introduction</a:t>
            </a:r>
          </a:p>
        </p:txBody>
      </p:sp>
      <p:sp>
        <p:nvSpPr>
          <p:cNvPr id="11" name="TextBox 11"/>
          <p:cNvSpPr txBox="1"/>
          <p:nvPr/>
        </p:nvSpPr>
        <p:spPr>
          <a:xfrm>
            <a:off x="457311" y="1754602"/>
            <a:ext cx="17525889" cy="6401753"/>
          </a:xfrm>
          <a:prstGeom prst="rect">
            <a:avLst/>
          </a:prstGeom>
        </p:spPr>
        <p:txBody>
          <a:bodyPr wrap="square" lIns="0" tIns="0" rIns="0" bIns="0" rtlCol="0" anchor="t">
            <a:spAutoFit/>
          </a:bodyPr>
          <a:lstStyle/>
          <a:p>
            <a:pPr marL="457200" indent="-457200" algn="just">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MedConnect</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MedConnect</a:t>
            </a:r>
            <a:r>
              <a:rPr lang="en-US" sz="3200" dirty="0">
                <a:latin typeface="Times New Roman" panose="02020603050405020304" pitchFamily="18" charset="0"/>
                <a:cs typeface="Times New Roman" panose="02020603050405020304" pitchFamily="18" charset="0"/>
              </a:rPr>
              <a:t> is an innovative AI-driven chatbot designed to improve healthcare accessibility. It provides services such as personalized medical advice and medical image analysis to support diagnostics.</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Challenges in Healthcare Access:</a:t>
            </a:r>
            <a:r>
              <a:rPr lang="en-US" sz="3200" dirty="0">
                <a:latin typeface="Times New Roman" panose="02020603050405020304" pitchFamily="18" charset="0"/>
                <a:cs typeface="Times New Roman" panose="02020603050405020304" pitchFamily="18" charset="0"/>
              </a:rPr>
              <a:t> In remote communities, accessing timely and accurate healthcare resources can be a significant challenge, often leading to delayed or inadequate care.</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Technologies Used:</a:t>
            </a:r>
            <a:r>
              <a:rPr lang="en-US" sz="3200" dirty="0">
                <a:latin typeface="Times New Roman" panose="02020603050405020304" pitchFamily="18" charset="0"/>
                <a:cs typeface="Times New Roman" panose="02020603050405020304" pitchFamily="18" charset="0"/>
              </a:rPr>
              <a:t> By leveraging advanced technologies like natural language processing (NLP), </a:t>
            </a:r>
            <a:r>
              <a:rPr lang="en-US" sz="3200" dirty="0" err="1">
                <a:latin typeface="Times New Roman" panose="02020603050405020304" pitchFamily="18" charset="0"/>
                <a:cs typeface="Times New Roman" panose="02020603050405020304" pitchFamily="18" charset="0"/>
              </a:rPr>
              <a:t>MedConnect</a:t>
            </a:r>
            <a:r>
              <a:rPr lang="en-US" sz="3200" dirty="0">
                <a:latin typeface="Times New Roman" panose="02020603050405020304" pitchFamily="18" charset="0"/>
                <a:cs typeface="Times New Roman" panose="02020603050405020304" pitchFamily="18" charset="0"/>
              </a:rPr>
              <a:t> ensures efficient, safe, and transparent interactions between patients and healthcare professionals.</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Project Focus:</a:t>
            </a:r>
            <a:r>
              <a:rPr lang="en-US" sz="3200" dirty="0">
                <a:latin typeface="Times New Roman" panose="02020603050405020304" pitchFamily="18" charset="0"/>
                <a:cs typeface="Times New Roman" panose="02020603050405020304" pitchFamily="18" charset="0"/>
              </a:rPr>
              <a:t> It utilizes a user-friendly interface developed with </a:t>
            </a:r>
            <a:r>
              <a:rPr lang="en-US" sz="3200" dirty="0" err="1">
                <a:latin typeface="Times New Roman" panose="02020603050405020304" pitchFamily="18" charset="0"/>
                <a:cs typeface="Times New Roman" panose="02020603050405020304" pitchFamily="18" charset="0"/>
              </a:rPr>
              <a:t>Streamlit</a:t>
            </a:r>
            <a:r>
              <a:rPr lang="en-US" sz="3200" dirty="0">
                <a:latin typeface="Times New Roman" panose="02020603050405020304" pitchFamily="18" charset="0"/>
                <a:cs typeface="Times New Roman" panose="02020603050405020304" pitchFamily="18" charset="0"/>
              </a:rPr>
              <a:t> to offer healthcare services across multiple devices, making it easier for individuals to access necessary consultations and medical resources.</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Applications:</a:t>
            </a:r>
            <a:r>
              <a:rPr lang="en-US" sz="3200" dirty="0">
                <a:latin typeface="Times New Roman" panose="02020603050405020304" pitchFamily="18" charset="0"/>
                <a:cs typeface="Times New Roman" panose="02020603050405020304" pitchFamily="18" charset="0"/>
              </a:rPr>
              <a:t> This tool supports individuals in proactive health management, bridging the gap between patients and quality healthcare.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52579" y="667459"/>
            <a:ext cx="7601768" cy="927818"/>
          </a:xfrm>
          <a:prstGeom prst="rect">
            <a:avLst/>
          </a:prstGeom>
        </p:spPr>
        <p:txBody>
          <a:bodyPr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Literature Survey</a:t>
            </a:r>
          </a:p>
        </p:txBody>
      </p:sp>
      <p:pic>
        <p:nvPicPr>
          <p:cNvPr id="10" name="Content Placeholder 10" descr="A table of information">
            <a:extLst>
              <a:ext uri="{FF2B5EF4-FFF2-40B4-BE49-F238E27FC236}">
                <a16:creationId xmlns:a16="http://schemas.microsoft.com/office/drawing/2014/main" id="{4D7ABD1C-272F-91E1-BC4C-F7B63C036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2448" y="1812142"/>
            <a:ext cx="10611300" cy="64735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a:extLst>
            <a:ext uri="{FF2B5EF4-FFF2-40B4-BE49-F238E27FC236}">
              <a16:creationId xmlns:a16="http://schemas.microsoft.com/office/drawing/2014/main" id="{CC6E16DF-7630-85CA-BABD-03973CE0AC5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412EA8F-723B-8ED4-B321-29BFDCDAB34A}"/>
              </a:ext>
            </a:extLst>
          </p:cNvPr>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C7710715-C9BB-6A48-60DE-7A3902F0C237}"/>
              </a:ext>
            </a:extLst>
          </p:cNvPr>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A72BCEFA-AD2B-CCEF-D3DF-EF518F606278}"/>
              </a:ext>
            </a:extLst>
          </p:cNvPr>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6" name="Content Placeholder 4" descr="A table of information&#10;&#10;Description automatically generated">
            <a:extLst>
              <a:ext uri="{FF2B5EF4-FFF2-40B4-BE49-F238E27FC236}">
                <a16:creationId xmlns:a16="http://schemas.microsoft.com/office/drawing/2014/main" id="{4F55B41D-965B-C122-4492-FB0DC0364A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79488" y="1818821"/>
            <a:ext cx="9955537" cy="6761245"/>
          </a:xfrm>
          <a:prstGeom prst="rect">
            <a:avLst/>
          </a:prstGeom>
        </p:spPr>
      </p:pic>
    </p:spTree>
    <p:extLst>
      <p:ext uri="{BB962C8B-B14F-4D97-AF65-F5344CB8AC3E}">
        <p14:creationId xmlns:p14="http://schemas.microsoft.com/office/powerpoint/2010/main" val="65582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a:extLst>
            <a:ext uri="{FF2B5EF4-FFF2-40B4-BE49-F238E27FC236}">
              <a16:creationId xmlns:a16="http://schemas.microsoft.com/office/drawing/2014/main" id="{ACA81F90-E0E2-FBBC-1060-2891FA19049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0460EC1-8BF1-E4F9-5FE5-F645FA2D91E5}"/>
              </a:ext>
            </a:extLst>
          </p:cNvPr>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16D1F025-06D3-8F2F-9FE6-6A7A26D048C1}"/>
              </a:ext>
            </a:extLst>
          </p:cNvPr>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4959A096-C3B8-A630-10F3-3B9C76FEFBA1}"/>
              </a:ext>
            </a:extLst>
          </p:cNvPr>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7" name="Content Placeholder 4" descr="A table of information&#10;&#10;Description automatically generated">
            <a:extLst>
              <a:ext uri="{FF2B5EF4-FFF2-40B4-BE49-F238E27FC236}">
                <a16:creationId xmlns:a16="http://schemas.microsoft.com/office/drawing/2014/main" id="{8FB984AF-BC49-37E1-E3D8-66EFD74E2C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4580" y="1647117"/>
            <a:ext cx="10555220" cy="6981838"/>
          </a:xfrm>
          <a:prstGeom prst="rect">
            <a:avLst/>
          </a:prstGeom>
        </p:spPr>
      </p:pic>
    </p:spTree>
    <p:extLst>
      <p:ext uri="{BB962C8B-B14F-4D97-AF65-F5344CB8AC3E}">
        <p14:creationId xmlns:p14="http://schemas.microsoft.com/office/powerpoint/2010/main" val="229375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a:extLst>
            <a:ext uri="{FF2B5EF4-FFF2-40B4-BE49-F238E27FC236}">
              <a16:creationId xmlns:a16="http://schemas.microsoft.com/office/drawing/2014/main" id="{18978405-2DE5-D598-D02F-61BD208DB27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E778FB-7BA1-ADA6-DF36-3898552A1E60}"/>
              </a:ext>
            </a:extLst>
          </p:cNvPr>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F32EA144-6BF8-D9DE-F7A5-0990DB4E609B}"/>
              </a:ext>
            </a:extLst>
          </p:cNvPr>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4A906A7B-D970-FB5F-7322-1D4FFBBEC9A2}"/>
              </a:ext>
            </a:extLst>
          </p:cNvPr>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0" name="Content Placeholder 10" descr="A table of information">
            <a:extLst>
              <a:ext uri="{FF2B5EF4-FFF2-40B4-BE49-F238E27FC236}">
                <a16:creationId xmlns:a16="http://schemas.microsoft.com/office/drawing/2014/main" id="{6FF2A2E1-C29A-CD1B-40F8-62A7522F48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12448" y="1812142"/>
            <a:ext cx="10611300" cy="6473512"/>
          </a:xfrm>
          <a:prstGeom prst="rect">
            <a:avLst/>
          </a:prstGeom>
        </p:spPr>
      </p:pic>
    </p:spTree>
    <p:extLst>
      <p:ext uri="{BB962C8B-B14F-4D97-AF65-F5344CB8AC3E}">
        <p14:creationId xmlns:p14="http://schemas.microsoft.com/office/powerpoint/2010/main" val="388284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86408" y="667459"/>
            <a:ext cx="9566016" cy="979633"/>
          </a:xfrm>
          <a:prstGeom prst="rect">
            <a:avLst/>
          </a:prstGeom>
        </p:spPr>
        <p:txBody>
          <a:bodyPr lIns="0" tIns="0" rIns="0" bIns="0" rtlCol="0" anchor="t">
            <a:spAutoFit/>
          </a:bodyPr>
          <a:lstStyle/>
          <a:p>
            <a:pPr algn="l">
              <a:lnSpc>
                <a:spcPts val="7088"/>
              </a:lnSpc>
            </a:pPr>
            <a:r>
              <a:rPr lang="en-US" sz="8148" spc="-562">
                <a:solidFill>
                  <a:srgbClr val="12294E"/>
                </a:solidFill>
                <a:latin typeface="Nunito Bold"/>
                <a:ea typeface="Nunito Bold"/>
                <a:cs typeface="Nunito Bold"/>
                <a:sym typeface="Nunito Bold"/>
              </a:rPr>
              <a:t>Research Gap</a:t>
            </a:r>
          </a:p>
        </p:txBody>
      </p:sp>
      <p:graphicFrame>
        <p:nvGraphicFramePr>
          <p:cNvPr id="7" name="Table 7"/>
          <p:cNvGraphicFramePr>
            <a:graphicFrameLocks noGrp="1"/>
          </p:cNvGraphicFramePr>
          <p:nvPr>
            <p:extLst>
              <p:ext uri="{D42A27DB-BD31-4B8C-83A1-F6EECF244321}">
                <p14:modId xmlns:p14="http://schemas.microsoft.com/office/powerpoint/2010/main" val="1677817958"/>
              </p:ext>
            </p:extLst>
          </p:nvPr>
        </p:nvGraphicFramePr>
        <p:xfrm>
          <a:off x="1176251" y="1553152"/>
          <a:ext cx="15199025" cy="7591399"/>
        </p:xfrm>
        <a:graphic>
          <a:graphicData uri="http://schemas.openxmlformats.org/drawingml/2006/table">
            <a:tbl>
              <a:tblPr/>
              <a:tblGrid>
                <a:gridCol w="7688588">
                  <a:extLst>
                    <a:ext uri="{9D8B030D-6E8A-4147-A177-3AD203B41FA5}">
                      <a16:colId xmlns:a16="http://schemas.microsoft.com/office/drawing/2014/main" val="20000"/>
                    </a:ext>
                  </a:extLst>
                </a:gridCol>
                <a:gridCol w="7510437">
                  <a:extLst>
                    <a:ext uri="{9D8B030D-6E8A-4147-A177-3AD203B41FA5}">
                      <a16:colId xmlns:a16="http://schemas.microsoft.com/office/drawing/2014/main" val="20001"/>
                    </a:ext>
                  </a:extLst>
                </a:gridCol>
              </a:tblGrid>
              <a:tr h="944110">
                <a:tc>
                  <a:txBody>
                    <a:bodyPr/>
                    <a:lstStyle/>
                    <a:p>
                      <a:pPr algn="ctr">
                        <a:lnSpc>
                          <a:spcPts val="3499"/>
                        </a:lnSpc>
                        <a:defRPr/>
                      </a:pPr>
                      <a:r>
                        <a:rPr lang="en-US" sz="2499">
                          <a:solidFill>
                            <a:srgbClr val="FFFFFF"/>
                          </a:solidFill>
                          <a:latin typeface="Lucidity Expand"/>
                          <a:ea typeface="Lucidity Expand"/>
                          <a:cs typeface="Lucidity Expand"/>
                          <a:sym typeface="Lucidity Expand"/>
                        </a:rPr>
                        <a:t>Existing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499"/>
                        </a:lnSpc>
                        <a:defRPr/>
                      </a:pPr>
                      <a:r>
                        <a:rPr lang="en-US" sz="2499">
                          <a:solidFill>
                            <a:srgbClr val="FFFFFF"/>
                          </a:solidFill>
                          <a:latin typeface="Lucidity Expand"/>
                          <a:ea typeface="Lucidity Expand"/>
                          <a:cs typeface="Lucidity Expand"/>
                          <a:sym typeface="Lucidity Expand"/>
                        </a:rPr>
                        <a:t>Proposed</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899797">
                <a:tc>
                  <a:txBody>
                    <a:bodyPr/>
                    <a:lstStyle/>
                    <a:p>
                      <a:pPr algn="just">
                        <a:lnSpc>
                          <a:spcPts val="2520"/>
                        </a:lnSpc>
                        <a:defRPr/>
                      </a:pPr>
                      <a:r>
                        <a:rPr lang="en-US" sz="2000" b="1" dirty="0">
                          <a:latin typeface="Times New Roman" panose="02020603050405020304" pitchFamily="18" charset="0"/>
                          <a:cs typeface="Times New Roman" panose="02020603050405020304" pitchFamily="18" charset="0"/>
                        </a:rPr>
                        <a:t>Limited Scope of Diagnosis</a:t>
                      </a:r>
                      <a:r>
                        <a:rPr lang="en-US" sz="2000" dirty="0">
                          <a:latin typeface="Times New Roman" panose="02020603050405020304" pitchFamily="18" charset="0"/>
                          <a:cs typeface="Times New Roman" panose="02020603050405020304" pitchFamily="18" charset="0"/>
                        </a:rPr>
                        <a:t>: Existing chatbots focus on specific diseases and provide generalized advice, limiting the breadth of diagnosis.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519"/>
                        </a:lnSpc>
                        <a:defRPr/>
                      </a:pPr>
                      <a:r>
                        <a:rPr lang="en-US" sz="2000" b="1" dirty="0">
                          <a:latin typeface="Times New Roman" panose="02020603050405020304" pitchFamily="18" charset="0"/>
                          <a:cs typeface="Times New Roman" panose="02020603050405020304" pitchFamily="18" charset="0"/>
                        </a:rPr>
                        <a:t>Comprehensive Medical Advice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MedConnect</a:t>
                      </a:r>
                      <a:r>
                        <a:rPr lang="en-US" sz="2000" dirty="0">
                          <a:latin typeface="Times New Roman" panose="02020603050405020304" pitchFamily="18" charset="0"/>
                          <a:cs typeface="Times New Roman" panose="02020603050405020304" pitchFamily="18" charset="0"/>
                        </a:rPr>
                        <a:t> offers personalized medical advice across a wide range of health issues, using advanced AI to cater to various conditions.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85242">
                <a:tc>
                  <a:txBody>
                    <a:bodyPr/>
                    <a:lstStyle/>
                    <a:p>
                      <a:pPr algn="just">
                        <a:lnSpc>
                          <a:spcPts val="2519"/>
                        </a:lnSpc>
                        <a:defRPr/>
                      </a:pPr>
                      <a:r>
                        <a:rPr lang="en-US" sz="2000" b="1" dirty="0">
                          <a:latin typeface="Times New Roman" panose="02020603050405020304" pitchFamily="18" charset="0"/>
                          <a:cs typeface="Times New Roman" panose="02020603050405020304" pitchFamily="18" charset="0"/>
                        </a:rPr>
                        <a:t>Lack of Image-Based Analysis</a:t>
                      </a:r>
                      <a:r>
                        <a:rPr lang="en-US" sz="2000" dirty="0">
                          <a:latin typeface="Times New Roman" panose="02020603050405020304" pitchFamily="18" charset="0"/>
                          <a:cs typeface="Times New Roman" panose="02020603050405020304" pitchFamily="18" charset="0"/>
                        </a:rPr>
                        <a:t>: Few chatbots incorporate image analysis, which is crucial for accurate diagnosis, particularly for diseases like cancer and neurological conditions.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519"/>
                        </a:lnSpc>
                        <a:defRPr/>
                      </a:pPr>
                      <a:r>
                        <a:rPr lang="en-US" sz="2000" b="1" dirty="0">
                          <a:latin typeface="Times New Roman" panose="02020603050405020304" pitchFamily="18" charset="0"/>
                          <a:cs typeface="Times New Roman" panose="02020603050405020304" pitchFamily="18" charset="0"/>
                        </a:rPr>
                        <a:t>Image Analysis Capability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MedConnect</a:t>
                      </a:r>
                      <a:r>
                        <a:rPr lang="en-US" sz="2000" dirty="0">
                          <a:latin typeface="Times New Roman" panose="02020603050405020304" pitchFamily="18" charset="0"/>
                          <a:cs typeface="Times New Roman" panose="02020603050405020304" pitchFamily="18" charset="0"/>
                        </a:rPr>
                        <a:t> includes image upload and analysis features, helping detect diseases such as breast cancer, brain tumors, and skin conditions through advanced image processing techniques.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5242">
                <a:tc>
                  <a:txBody>
                    <a:bodyPr/>
                    <a:lstStyle/>
                    <a:p>
                      <a:pPr algn="l">
                        <a:lnSpc>
                          <a:spcPts val="2519"/>
                        </a:lnSpc>
                        <a:defRPr/>
                      </a:pPr>
                      <a:r>
                        <a:rPr lang="en-US" sz="2000" b="1" dirty="0">
                          <a:latin typeface="Times New Roman" panose="02020603050405020304" pitchFamily="18" charset="0"/>
                          <a:cs typeface="Times New Roman" panose="02020603050405020304" pitchFamily="18" charset="0"/>
                        </a:rPr>
                        <a:t>Accessibility and User Interface</a:t>
                      </a:r>
                      <a:r>
                        <a:rPr lang="en-US" sz="2000" dirty="0">
                          <a:latin typeface="Times New Roman" panose="02020603050405020304" pitchFamily="18" charset="0"/>
                          <a:cs typeface="Times New Roman" panose="02020603050405020304" pitchFamily="18" charset="0"/>
                        </a:rPr>
                        <a:t>: Current chatbots often have complex interfaces that are not user-friendly for individuals with varying levels of tech literacy.</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519"/>
                        </a:lnSpc>
                        <a:defRPr/>
                      </a:pPr>
                      <a:r>
                        <a:rPr lang="en-US" sz="2000" b="1" dirty="0">
                          <a:latin typeface="Times New Roman" panose="02020603050405020304" pitchFamily="18" charset="0"/>
                          <a:cs typeface="Times New Roman" panose="02020603050405020304" pitchFamily="18" charset="0"/>
                        </a:rPr>
                        <a:t>User-Friendly Interface</a:t>
                      </a:r>
                      <a:r>
                        <a:rPr lang="en-US" sz="2000" dirty="0">
                          <a:latin typeface="Times New Roman" panose="02020603050405020304" pitchFamily="18" charset="0"/>
                          <a:cs typeface="Times New Roman" panose="02020603050405020304" pitchFamily="18" charset="0"/>
                        </a:rPr>
                        <a:t>: Developed on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MedConnect</a:t>
                      </a:r>
                      <a:r>
                        <a:rPr lang="en-US" sz="2000" dirty="0">
                          <a:latin typeface="Times New Roman" panose="02020603050405020304" pitchFamily="18" charset="0"/>
                          <a:cs typeface="Times New Roman" panose="02020603050405020304" pitchFamily="18" charset="0"/>
                        </a:rPr>
                        <a:t> provides an intuitive, easy-to-use platform that ensures accessibility across multiple devices for all users.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59728">
                <a:tc>
                  <a:txBody>
                    <a:bodyPr/>
                    <a:lstStyle/>
                    <a:p>
                      <a:pPr algn="just">
                        <a:lnSpc>
                          <a:spcPts val="2519"/>
                        </a:lnSpc>
                        <a:defRPr/>
                      </a:pPr>
                      <a:r>
                        <a:rPr lang="en-US" sz="2000" b="1" dirty="0">
                          <a:latin typeface="Times New Roman" panose="02020603050405020304" pitchFamily="18" charset="0"/>
                          <a:cs typeface="Times New Roman" panose="02020603050405020304" pitchFamily="18" charset="0"/>
                        </a:rPr>
                        <a:t>Limited Patient-Chatbot Interaction Quality</a:t>
                      </a:r>
                      <a:r>
                        <a:rPr lang="en-US" sz="2000" dirty="0">
                          <a:latin typeface="Times New Roman" panose="02020603050405020304" pitchFamily="18" charset="0"/>
                          <a:cs typeface="Times New Roman" panose="02020603050405020304" pitchFamily="18" charset="0"/>
                        </a:rPr>
                        <a:t>: Many chatbots provide limited, scripted responses, reducing the quality of interaction and leaving users feeling unsupported.</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519"/>
                        </a:lnSpc>
                        <a:defRPr/>
                      </a:pPr>
                      <a:r>
                        <a:rPr lang="en-US" sz="2000" b="1" dirty="0">
                          <a:latin typeface="Times New Roman" panose="02020603050405020304" pitchFamily="18" charset="0"/>
                          <a:cs typeface="Times New Roman" panose="02020603050405020304" pitchFamily="18" charset="0"/>
                        </a:rPr>
                        <a:t>Advanced Conversational 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MedConnect</a:t>
                      </a:r>
                      <a:r>
                        <a:rPr lang="en-US" sz="2000" dirty="0">
                          <a:latin typeface="Times New Roman" panose="02020603050405020304" pitchFamily="18" charset="0"/>
                          <a:cs typeface="Times New Roman" panose="02020603050405020304" pitchFamily="18" charset="0"/>
                        </a:rPr>
                        <a:t> uses Large Language Models (LLMs) for natural language processing to offer human-like, context-aware, and personalized conversations, enhancing user experience and satisfaction.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F1FF"/>
        </a:solidFill>
        <a:effectLst/>
      </p:bgPr>
    </p:bg>
    <p:spTree>
      <p:nvGrpSpPr>
        <p:cNvPr id="1" name=""/>
        <p:cNvGrpSpPr/>
        <p:nvPr/>
      </p:nvGrpSpPr>
      <p:grpSpPr>
        <a:xfrm>
          <a:off x="0" y="0"/>
          <a:ext cx="0" cy="0"/>
          <a:chOff x="0" y="0"/>
          <a:chExt cx="0" cy="0"/>
        </a:xfrm>
      </p:grpSpPr>
      <p:sp>
        <p:nvSpPr>
          <p:cNvPr id="2" name="Freeform 2"/>
          <p:cNvSpPr/>
          <p:nvPr/>
        </p:nvSpPr>
        <p:spPr>
          <a:xfrm>
            <a:off x="-2851271" y="-2982324"/>
            <a:ext cx="7304734" cy="7304734"/>
          </a:xfrm>
          <a:custGeom>
            <a:avLst/>
            <a:gdLst/>
            <a:ahLst/>
            <a:cxnLst/>
            <a:rect l="l" t="t" r="r" b="b"/>
            <a:pathLst>
              <a:path w="7304734" h="7304734">
                <a:moveTo>
                  <a:pt x="0" y="0"/>
                </a:moveTo>
                <a:lnTo>
                  <a:pt x="7304734" y="0"/>
                </a:lnTo>
                <a:lnTo>
                  <a:pt x="7304734" y="7304733"/>
                </a:lnTo>
                <a:lnTo>
                  <a:pt x="0" y="73047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01032" y="-5030267"/>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16736" y="6128709"/>
            <a:ext cx="7304734" cy="7304734"/>
          </a:xfrm>
          <a:custGeom>
            <a:avLst/>
            <a:gdLst/>
            <a:ahLst/>
            <a:cxnLst/>
            <a:rect l="l" t="t" r="r" b="b"/>
            <a:pathLst>
              <a:path w="7304734" h="7304734">
                <a:moveTo>
                  <a:pt x="0" y="0"/>
                </a:moveTo>
                <a:lnTo>
                  <a:pt x="7304734" y="0"/>
                </a:lnTo>
                <a:lnTo>
                  <a:pt x="7304734" y="7304734"/>
                </a:lnTo>
                <a:lnTo>
                  <a:pt x="0" y="73047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2773078" y="5610361"/>
            <a:ext cx="10060535" cy="10060535"/>
          </a:xfrm>
          <a:custGeom>
            <a:avLst/>
            <a:gdLst/>
            <a:ahLst/>
            <a:cxnLst/>
            <a:rect l="l" t="t" r="r" b="b"/>
            <a:pathLst>
              <a:path w="10060535" h="10060535">
                <a:moveTo>
                  <a:pt x="0" y="0"/>
                </a:moveTo>
                <a:lnTo>
                  <a:pt x="10060535" y="0"/>
                </a:lnTo>
                <a:lnTo>
                  <a:pt x="10060535" y="10060534"/>
                </a:lnTo>
                <a:lnTo>
                  <a:pt x="0" y="100605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3853876" y="2361416"/>
            <a:ext cx="2114065" cy="2114065"/>
          </a:xfrm>
          <a:custGeom>
            <a:avLst/>
            <a:gdLst/>
            <a:ahLst/>
            <a:cxnLst/>
            <a:rect l="l" t="t" r="r" b="b"/>
            <a:pathLst>
              <a:path w="2114065" h="2114065">
                <a:moveTo>
                  <a:pt x="0" y="0"/>
                </a:moveTo>
                <a:lnTo>
                  <a:pt x="2114064" y="0"/>
                </a:lnTo>
                <a:lnTo>
                  <a:pt x="2114064" y="2114065"/>
                </a:lnTo>
                <a:lnTo>
                  <a:pt x="0" y="21140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635016" y="1552500"/>
            <a:ext cx="7669549" cy="927818"/>
          </a:xfrm>
          <a:prstGeom prst="rect">
            <a:avLst/>
          </a:prstGeom>
        </p:spPr>
        <p:txBody>
          <a:bodyPr wrap="square" lIns="0" tIns="0" rIns="0" bIns="0" rtlCol="0" anchor="t">
            <a:spAutoFit/>
          </a:bodyPr>
          <a:lstStyle/>
          <a:p>
            <a:pPr algn="l">
              <a:lnSpc>
                <a:spcPts val="7088"/>
              </a:lnSpc>
            </a:pPr>
            <a:r>
              <a:rPr lang="en-US" sz="8148" spc="-562" dirty="0">
                <a:solidFill>
                  <a:srgbClr val="12294E"/>
                </a:solidFill>
                <a:latin typeface="Times New Roman" panose="02020603050405020304" pitchFamily="18" charset="0"/>
                <a:ea typeface="Nunito Bold"/>
                <a:cs typeface="Times New Roman" panose="02020603050405020304" pitchFamily="18" charset="0"/>
                <a:sym typeface="Nunito Bold"/>
              </a:rPr>
              <a:t>Problem Statement</a:t>
            </a:r>
          </a:p>
        </p:txBody>
      </p:sp>
      <p:sp>
        <p:nvSpPr>
          <p:cNvPr id="11" name="TextBox 11"/>
          <p:cNvSpPr txBox="1"/>
          <p:nvPr/>
        </p:nvSpPr>
        <p:spPr>
          <a:xfrm>
            <a:off x="228600" y="3115132"/>
            <a:ext cx="18059400" cy="4308872"/>
          </a:xfrm>
          <a:prstGeom prst="rect">
            <a:avLst/>
          </a:prstGeom>
        </p:spPr>
        <p:txBody>
          <a:bodyPr wrap="square" lIns="0" tIns="0" rIns="0" bIns="0" rtlCol="0" anchor="t">
            <a:spAutoFit/>
          </a:bodyPr>
          <a:lstStyle/>
          <a:p>
            <a:r>
              <a:rPr lang="en-US" sz="2800" b="1" dirty="0">
                <a:latin typeface="Times New Roman" panose="02020603050405020304" pitchFamily="18" charset="0"/>
                <a:cs typeface="Times New Roman" panose="02020603050405020304" pitchFamily="18" charset="0"/>
              </a:rPr>
              <a:t>Access to Timely Healthcare:</a:t>
            </a:r>
            <a:r>
              <a:rPr lang="en-US" sz="2800" dirty="0">
                <a:latin typeface="Times New Roman" panose="02020603050405020304" pitchFamily="18" charset="0"/>
                <a:cs typeface="Times New Roman" panose="02020603050405020304" pitchFamily="18" charset="0"/>
              </a:rPr>
              <a:t> Access to timely and informed healthcare is a significant challenge, especially for individuals in remote areas or those with limited resources. Traditional healthcare systems often fail to provide quick and reliable medical assistance, leaving many without proper care.</a:t>
            </a:r>
          </a:p>
          <a:p>
            <a:r>
              <a:rPr lang="en-US" sz="2800" b="1" dirty="0">
                <a:latin typeface="Times New Roman" panose="02020603050405020304" pitchFamily="18" charset="0"/>
                <a:cs typeface="Times New Roman" panose="02020603050405020304" pitchFamily="18" charset="0"/>
              </a:rPr>
              <a:t>Challenges in Disease Diagnosis:</a:t>
            </a:r>
            <a:r>
              <a:rPr lang="en-US" sz="2800" dirty="0">
                <a:latin typeface="Times New Roman" panose="02020603050405020304" pitchFamily="18" charset="0"/>
                <a:cs typeface="Times New Roman" panose="02020603050405020304" pitchFamily="18" charset="0"/>
              </a:rPr>
              <a:t> The early detection and diagnosis of diseases such as breast, brain, skin, and lung cancer, as well as neurological and infectious diseases like Alzheimer's, Parkinson's, malaria, and dengue, remain complex and resource-intensive, often not easily accessible to all.</a:t>
            </a:r>
          </a:p>
          <a:p>
            <a:r>
              <a:rPr lang="en-US" sz="2800" b="1" dirty="0">
                <a:latin typeface="Times New Roman" panose="02020603050405020304" pitchFamily="18" charset="0"/>
                <a:cs typeface="Times New Roman" panose="02020603050405020304" pitchFamily="18" charset="0"/>
              </a:rPr>
              <a:t>Need for an Accessible Healthcare Solution:</a:t>
            </a:r>
            <a:r>
              <a:rPr lang="en-US" sz="2800" dirty="0">
                <a:latin typeface="Times New Roman" panose="02020603050405020304" pitchFamily="18" charset="0"/>
                <a:cs typeface="Times New Roman" panose="02020603050405020304" pitchFamily="18" charset="0"/>
              </a:rPr>
              <a:t> There is an urgent need for a solution that can overcome these barriers, providing efficient and accessible healthcare services, particularly for individuals in remote locations. </a:t>
            </a:r>
            <a:r>
              <a:rPr lang="en-US" sz="2800" dirty="0" err="1">
                <a:latin typeface="Times New Roman" panose="02020603050405020304" pitchFamily="18" charset="0"/>
                <a:cs typeface="Times New Roman" panose="02020603050405020304" pitchFamily="18" charset="0"/>
              </a:rPr>
              <a:t>MedConnect</a:t>
            </a:r>
            <a:r>
              <a:rPr lang="en-US" sz="2800" dirty="0">
                <a:latin typeface="Times New Roman" panose="02020603050405020304" pitchFamily="18" charset="0"/>
                <a:cs typeface="Times New Roman" panose="02020603050405020304" pitchFamily="18" charset="0"/>
              </a:rPr>
              <a:t> addresses this gap by leveraging advanced technologies to offer personalized medical advice and support, making healthcare more accessible and efficient.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1164</Words>
  <Application>Microsoft Office PowerPoint</Application>
  <PresentationFormat>Custom</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Lucidity Expand</vt:lpstr>
      <vt:lpstr>Times New Roman</vt:lpstr>
      <vt:lpstr>Nunito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Review-1</dc:title>
  <dc:creator>Gaurang Goyal</dc:creator>
  <cp:lastModifiedBy>Gaurang Goyal</cp:lastModifiedBy>
  <cp:revision>4</cp:revision>
  <dcterms:created xsi:type="dcterms:W3CDTF">2006-08-16T00:00:00Z</dcterms:created>
  <dcterms:modified xsi:type="dcterms:W3CDTF">2025-01-10T08:00:53Z</dcterms:modified>
  <dc:identifier>DAGQddo0fWU</dc:identifier>
</cp:coreProperties>
</file>