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0147300" cy="7594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22860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3200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3657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urang Bansal"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06" d="100"/>
          <a:sy n="106" d="100"/>
        </p:scale>
        <p:origin x="1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5-22T17:26:12.382" idx="1">
    <p:pos x="1596" y="3016"/>
    <p:text>The manufacturing economy of china has reported a direct loss of around 170 billion RMB per year, due to the quality issues in supply chain.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t>- Calls generated on minutely basis</a:t>
            </a:r>
          </a:p>
          <a:p>
            <a:endParaRPr/>
          </a:p>
          <a:p>
            <a:r>
              <a:t>lambda= [4 27 35 40 45 47 50 35 20 10 3];</a:t>
            </a:r>
          </a:p>
          <a:p>
            <a:r>
              <a:t>Hour_intervals= [0 2 4 6 8 10 12 14 16 18 20 22 24]; </a:t>
            </a:r>
          </a:p>
          <a:p>
            <a:endParaRPr/>
          </a:p>
          <a:p>
            <a:r>
              <a:t>Normalised on hourly basis to plot the diagram</a:t>
            </a:r>
          </a:p>
          <a:p>
            <a:endParaRPr/>
          </a:p>
          <a:p>
            <a:r>
              <a:t>Max number of users =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10"/>
          <p:cNvSpPr/>
          <p:nvPr/>
        </p:nvSpPr>
        <p:spPr>
          <a:xfrm>
            <a:off x="-1" y="0"/>
            <a:ext cx="10152065" cy="5486400"/>
          </a:xfrm>
          <a:prstGeom prst="rect">
            <a:avLst/>
          </a:prstGeom>
          <a:solidFill>
            <a:srgbClr val="FF6600"/>
          </a:solidFill>
          <a:ln w="12700">
            <a:miter lim="400000"/>
          </a:ln>
        </p:spPr>
        <p:txBody>
          <a:bodyPr lIns="45719" rIns="45719" anchor="ctr"/>
          <a:lstStyle/>
          <a:p>
            <a:pPr>
              <a:defRPr>
                <a:latin typeface="Times"/>
                <a:ea typeface="Times"/>
                <a:cs typeface="Times"/>
                <a:sym typeface="Times"/>
              </a:defRPr>
            </a:pPr>
            <a:endParaRPr/>
          </a:p>
        </p:txBody>
      </p:sp>
      <p:sp>
        <p:nvSpPr>
          <p:cNvPr id="15" name="Rectangle 11"/>
          <p:cNvSpPr/>
          <p:nvPr/>
        </p:nvSpPr>
        <p:spPr>
          <a:xfrm>
            <a:off x="-1" y="7315200"/>
            <a:ext cx="10152065" cy="280989"/>
          </a:xfrm>
          <a:prstGeom prst="rect">
            <a:avLst/>
          </a:prstGeom>
          <a:solidFill>
            <a:srgbClr val="FF6600"/>
          </a:solidFill>
          <a:ln w="12700">
            <a:miter lim="400000"/>
          </a:ln>
        </p:spPr>
        <p:txBody>
          <a:bodyPr lIns="45719" rIns="45719" anchor="ctr"/>
          <a:lstStyle/>
          <a:p>
            <a:pPr>
              <a:defRPr>
                <a:latin typeface="Times"/>
                <a:ea typeface="Times"/>
                <a:cs typeface="Times"/>
                <a:sym typeface="Times"/>
              </a:defRPr>
            </a:pPr>
            <a:endParaRPr/>
          </a:p>
        </p:txBody>
      </p:sp>
      <p:pic>
        <p:nvPicPr>
          <p:cNvPr id="16" name="Picture 13" descr="Picture 13"/>
          <p:cNvPicPr>
            <a:picLocks noChangeAspect="1"/>
          </p:cNvPicPr>
          <p:nvPr/>
        </p:nvPicPr>
        <p:blipFill>
          <a:blip r:embed="rId2"/>
          <a:stretch>
            <a:fillRect/>
          </a:stretch>
        </p:blipFill>
        <p:spPr>
          <a:xfrm>
            <a:off x="3733800" y="5757862"/>
            <a:ext cx="2573339" cy="1258888"/>
          </a:xfrm>
          <a:prstGeom prst="rect">
            <a:avLst/>
          </a:prstGeom>
          <a:ln w="12700">
            <a:miter lim="400000"/>
          </a:ln>
        </p:spPr>
      </p:pic>
      <p:sp>
        <p:nvSpPr>
          <p:cNvPr id="17" name="Title Text"/>
          <p:cNvSpPr txBox="1">
            <a:spLocks noGrp="1"/>
          </p:cNvSpPr>
          <p:nvPr>
            <p:ph type="title"/>
          </p:nvPr>
        </p:nvSpPr>
        <p:spPr>
          <a:xfrm>
            <a:off x="609600" y="1524000"/>
            <a:ext cx="8991600" cy="1752600"/>
          </a:xfrm>
          <a:prstGeom prst="rect">
            <a:avLst/>
          </a:prstGeom>
        </p:spPr>
        <p:txBody>
          <a:bodyPr/>
          <a:lstStyle>
            <a:lvl1pPr algn="ctr">
              <a:defRPr sz="6000">
                <a:solidFill>
                  <a:schemeClr val="accent3">
                    <a:lumOff val="44000"/>
                  </a:schemeClr>
                </a:solidFill>
              </a:defRPr>
            </a:lvl1pPr>
          </a:lstStyle>
          <a:p>
            <a:r>
              <a:t>Title Text</a:t>
            </a:r>
          </a:p>
        </p:txBody>
      </p:sp>
      <p:sp>
        <p:nvSpPr>
          <p:cNvPr id="18" name="Slide Number"/>
          <p:cNvSpPr txBox="1">
            <a:spLocks noGrp="1"/>
          </p:cNvSpPr>
          <p:nvPr>
            <p:ph type="sldNum" sz="quarter" idx="2"/>
          </p:nvPr>
        </p:nvSpPr>
        <p:spPr>
          <a:xfrm>
            <a:off x="4904527" y="7039068"/>
            <a:ext cx="2367705" cy="406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9" name="Title Text"/>
          <p:cNvSpPr txBox="1">
            <a:spLocks noGrp="1"/>
          </p:cNvSpPr>
          <p:nvPr>
            <p:ph type="title"/>
          </p:nvPr>
        </p:nvSpPr>
        <p:spPr>
          <a:prstGeom prst="rect">
            <a:avLst/>
          </a:prstGeom>
        </p:spPr>
        <p:txBody>
          <a:bodyPr/>
          <a:lstStyle/>
          <a:p>
            <a:r>
              <a:t>Title Text</a:t>
            </a:r>
          </a:p>
        </p:txBody>
      </p:sp>
      <p:sp>
        <p:nvSpPr>
          <p:cNvPr id="10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7083425" y="914400"/>
            <a:ext cx="2155825" cy="6019800"/>
          </a:xfrm>
          <a:prstGeom prst="rect">
            <a:avLst/>
          </a:prstGeom>
        </p:spPr>
        <p:txBody>
          <a:bodyPr/>
          <a:lstStyle/>
          <a:p>
            <a:r>
              <a:t>Title Text</a:t>
            </a:r>
          </a:p>
        </p:txBody>
      </p:sp>
      <p:sp>
        <p:nvSpPr>
          <p:cNvPr id="109" name="Body Level One…"/>
          <p:cNvSpPr txBox="1">
            <a:spLocks noGrp="1"/>
          </p:cNvSpPr>
          <p:nvPr>
            <p:ph type="body" idx="1"/>
          </p:nvPr>
        </p:nvSpPr>
        <p:spPr>
          <a:xfrm>
            <a:off x="611187" y="914400"/>
            <a:ext cx="6319839" cy="60198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 name="Title Text"/>
          <p:cNvSpPr txBox="1">
            <a:spLocks noGrp="1"/>
          </p:cNvSpPr>
          <p:nvPr>
            <p:ph type="title"/>
          </p:nvPr>
        </p:nvSpPr>
        <p:spPr>
          <a:xfrm>
            <a:off x="692150" y="1893888"/>
            <a:ext cx="8756650" cy="3159126"/>
          </a:xfrm>
          <a:prstGeom prst="rect">
            <a:avLst/>
          </a:prstGeom>
        </p:spPr>
        <p:txBody>
          <a:bodyPr anchor="b"/>
          <a:lstStyle>
            <a:lvl1pPr>
              <a:defRPr sz="6000"/>
            </a:lvl1pPr>
          </a:lstStyle>
          <a:p>
            <a:r>
              <a:t>Title Text</a:t>
            </a:r>
          </a:p>
        </p:txBody>
      </p:sp>
      <p:sp>
        <p:nvSpPr>
          <p:cNvPr id="35" name="Body Level One…"/>
          <p:cNvSpPr txBox="1">
            <a:spLocks noGrp="1"/>
          </p:cNvSpPr>
          <p:nvPr>
            <p:ph type="body" sz="quarter" idx="1"/>
          </p:nvPr>
        </p:nvSpPr>
        <p:spPr>
          <a:xfrm>
            <a:off x="692150" y="5083175"/>
            <a:ext cx="8756650" cy="1662114"/>
          </a:xfrm>
          <a:prstGeom prst="rect">
            <a:avLst/>
          </a:prstGeom>
        </p:spPr>
        <p:txBody>
          <a:bodyPr/>
          <a:lstStyle>
            <a:lvl1pPr>
              <a:spcBef>
                <a:spcPts val="500"/>
              </a:spcBef>
              <a:defRPr sz="2400"/>
            </a:lvl1pPr>
            <a:lvl2pPr indent="457200">
              <a:spcBef>
                <a:spcPts val="500"/>
              </a:spcBef>
              <a:defRPr sz="2400"/>
            </a:lvl2pPr>
            <a:lvl3pPr indent="914400">
              <a:spcBef>
                <a:spcPts val="500"/>
              </a:spcBef>
              <a:defRPr sz="2400"/>
            </a:lvl3pPr>
            <a:lvl4pPr indent="1371600">
              <a:spcBef>
                <a:spcPts val="500"/>
              </a:spcBef>
              <a:defRPr sz="2400"/>
            </a:lvl4pPr>
            <a:lvl5pPr indent="18288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sz="half" idx="1"/>
          </p:nvPr>
        </p:nvSpPr>
        <p:spPr>
          <a:xfrm>
            <a:off x="611187" y="2193925"/>
            <a:ext cx="4237039" cy="47402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698500" y="404813"/>
            <a:ext cx="8756650" cy="1468438"/>
          </a:xfrm>
          <a:prstGeom prst="rect">
            <a:avLst/>
          </a:prstGeom>
        </p:spPr>
        <p:txBody>
          <a:bodyPr/>
          <a:lstStyle/>
          <a:p>
            <a:r>
              <a:t>Title Text</a:t>
            </a:r>
          </a:p>
        </p:txBody>
      </p:sp>
      <p:sp>
        <p:nvSpPr>
          <p:cNvPr id="53" name="Body Level One…"/>
          <p:cNvSpPr txBox="1">
            <a:spLocks noGrp="1"/>
          </p:cNvSpPr>
          <p:nvPr>
            <p:ph type="body" sz="quarter" idx="1"/>
          </p:nvPr>
        </p:nvSpPr>
        <p:spPr>
          <a:xfrm>
            <a:off x="698500" y="1862138"/>
            <a:ext cx="4295775" cy="912813"/>
          </a:xfrm>
          <a:prstGeom prst="rect">
            <a:avLst/>
          </a:prstGeom>
        </p:spPr>
        <p:txBody>
          <a:bodyPr anchor="b"/>
          <a:lstStyle>
            <a:lvl1pPr>
              <a:spcBef>
                <a:spcPts val="500"/>
              </a:spcBef>
              <a:defRPr sz="2400"/>
            </a:lvl1pPr>
            <a:lvl2pPr indent="457200">
              <a:spcBef>
                <a:spcPts val="500"/>
              </a:spcBef>
              <a:defRPr sz="2400"/>
            </a:lvl2pPr>
            <a:lvl3pPr indent="914400">
              <a:spcBef>
                <a:spcPts val="500"/>
              </a:spcBef>
              <a:defRPr sz="2400"/>
            </a:lvl3pPr>
            <a:lvl4pPr indent="1371600">
              <a:spcBef>
                <a:spcPts val="500"/>
              </a:spcBef>
              <a:defRPr sz="2400"/>
            </a:lvl4pPr>
            <a:lvl5pPr indent="18288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13"/>
          </p:nvPr>
        </p:nvSpPr>
        <p:spPr>
          <a:xfrm>
            <a:off x="5138737" y="1862138"/>
            <a:ext cx="4316413" cy="912813"/>
          </a:xfrm>
          <a:prstGeom prst="rect">
            <a:avLst/>
          </a:prstGeom>
        </p:spPr>
        <p:txBody>
          <a:bodyPr anchor="b"/>
          <a:lstStyle/>
          <a:p>
            <a:pPr>
              <a:spcBef>
                <a:spcPts val="500"/>
              </a:spcBef>
              <a:defRPr sz="2400"/>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xfrm>
            <a:off x="9691906" y="7016750"/>
            <a:ext cx="241083" cy="266483"/>
          </a:xfrm>
          <a:prstGeom prst="rect">
            <a:avLst/>
          </a:prstGeom>
        </p:spPr>
        <p:txBody>
          <a:bodyPr/>
          <a:lstStyle/>
          <a:p>
            <a:fld id="{86CB4B4D-7CA3-9044-876B-883B54F8677D}" type="slidenum">
              <a:t>‹#›</a:t>
            </a:fld>
            <a:endParaRPr/>
          </a:p>
        </p:txBody>
      </p:sp>
      <p:sp>
        <p:nvSpPr>
          <p:cNvPr id="71" name="Title Text"/>
          <p:cNvSpPr txBox="1">
            <a:spLocks noGrp="1"/>
          </p:cNvSpPr>
          <p:nvPr>
            <p:ph type="title"/>
          </p:nvPr>
        </p:nvSpPr>
        <p:spPr>
          <a:xfrm>
            <a:off x="199230" y="292893"/>
            <a:ext cx="7924801" cy="1266826"/>
          </a:xfrm>
          <a:prstGeom prst="rect">
            <a:avLst/>
          </a:prstGeom>
        </p:spPr>
        <p:txBody>
          <a:bodyPr/>
          <a:lstStyle>
            <a:lvl1pPr>
              <a:defRPr sz="4400"/>
            </a:lvl1pPr>
          </a:lstStyle>
          <a:p>
            <a:r>
              <a:t>Title Text</a:t>
            </a:r>
          </a:p>
        </p:txBody>
      </p:sp>
      <p:sp>
        <p:nvSpPr>
          <p:cNvPr id="72" name="Body Level One…"/>
          <p:cNvSpPr txBox="1">
            <a:spLocks noGrp="1"/>
          </p:cNvSpPr>
          <p:nvPr>
            <p:ph type="body" idx="1"/>
          </p:nvPr>
        </p:nvSpPr>
        <p:spPr>
          <a:xfrm>
            <a:off x="199230" y="1664493"/>
            <a:ext cx="9734551" cy="5269708"/>
          </a:xfrm>
          <a:prstGeom prst="rect">
            <a:avLst/>
          </a:prstGeom>
        </p:spPr>
        <p:txBody>
          <a:bodyPr/>
          <a:lstStyle>
            <a:lvl1pPr>
              <a:spcBef>
                <a:spcPts val="700"/>
              </a:spcBef>
              <a:defRPr sz="3200" b="0">
                <a:solidFill>
                  <a:srgbClr val="000000"/>
                </a:solidFill>
              </a:defRPr>
            </a:lvl1pPr>
            <a:lvl2pPr>
              <a:spcBef>
                <a:spcPts val="700"/>
              </a:spcBef>
              <a:defRPr sz="3200" b="0">
                <a:solidFill>
                  <a:srgbClr val="000000"/>
                </a:solidFill>
              </a:defRPr>
            </a:lvl2pPr>
            <a:lvl3pPr>
              <a:spcBef>
                <a:spcPts val="700"/>
              </a:spcBef>
              <a:defRPr sz="3200" b="0">
                <a:solidFill>
                  <a:srgbClr val="000000"/>
                </a:solidFill>
              </a:defRPr>
            </a:lvl3pPr>
            <a:lvl4pPr>
              <a:spcBef>
                <a:spcPts val="700"/>
              </a:spcBef>
              <a:defRPr sz="3200" b="0">
                <a:solidFill>
                  <a:srgbClr val="000000"/>
                </a:solidFill>
              </a:defRPr>
            </a:lvl4pPr>
            <a:lvl5pPr>
              <a:spcBef>
                <a:spcPts val="700"/>
              </a:spcBef>
              <a:defRPr sz="3200" b="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98500" y="506412"/>
            <a:ext cx="3275013" cy="1773238"/>
          </a:xfrm>
          <a:prstGeom prst="rect">
            <a:avLst/>
          </a:prstGeom>
        </p:spPr>
        <p:txBody>
          <a:bodyPr anchor="b"/>
          <a:lstStyle>
            <a:lvl1pPr>
              <a:defRPr sz="3200"/>
            </a:lvl1pPr>
          </a:lstStyle>
          <a:p>
            <a:r>
              <a:t>Title Text</a:t>
            </a:r>
          </a:p>
        </p:txBody>
      </p:sp>
      <p:sp>
        <p:nvSpPr>
          <p:cNvPr id="80" name="Body Level One…"/>
          <p:cNvSpPr txBox="1">
            <a:spLocks noGrp="1"/>
          </p:cNvSpPr>
          <p:nvPr>
            <p:ph type="body" sz="half" idx="1"/>
          </p:nvPr>
        </p:nvSpPr>
        <p:spPr>
          <a:xfrm>
            <a:off x="4316412" y="1093787"/>
            <a:ext cx="5138738" cy="5397501"/>
          </a:xfrm>
          <a:prstGeom prst="rect">
            <a:avLst/>
          </a:prstGeom>
        </p:spPr>
        <p:txBody>
          <a:bodyPr/>
          <a:lstStyle>
            <a:lvl1pPr>
              <a:spcBef>
                <a:spcPts val="700"/>
              </a:spcBef>
              <a:defRPr sz="3200"/>
            </a:lvl1pPr>
            <a:lvl2pPr>
              <a:spcBef>
                <a:spcPts val="700"/>
              </a:spcBef>
              <a:defRPr sz="3200"/>
            </a:lvl2pPr>
            <a:lvl3pPr>
              <a:spcBef>
                <a:spcPts val="700"/>
              </a:spcBef>
              <a:defRPr sz="3200"/>
            </a:lvl3pPr>
            <a:lvl4pPr>
              <a:spcBef>
                <a:spcPts val="700"/>
              </a:spcBef>
              <a:defRPr sz="3200"/>
            </a:lvl4pPr>
            <a:lvl5pP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quarter" idx="13"/>
          </p:nvPr>
        </p:nvSpPr>
        <p:spPr>
          <a:xfrm>
            <a:off x="698500" y="2279650"/>
            <a:ext cx="3275013" cy="4221163"/>
          </a:xfrm>
          <a:prstGeom prst="rect">
            <a:avLst/>
          </a:prstGeom>
        </p:spPr>
        <p:txBody>
          <a:bodyPr/>
          <a:lstStyle/>
          <a:p>
            <a:pPr>
              <a:spcBef>
                <a:spcPts val="300"/>
              </a:spcBef>
              <a:defRPr sz="1600"/>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9" name="Title Text"/>
          <p:cNvSpPr txBox="1">
            <a:spLocks noGrp="1"/>
          </p:cNvSpPr>
          <p:nvPr>
            <p:ph type="title"/>
          </p:nvPr>
        </p:nvSpPr>
        <p:spPr>
          <a:xfrm>
            <a:off x="698500" y="506412"/>
            <a:ext cx="3275013" cy="1773238"/>
          </a:xfrm>
          <a:prstGeom prst="rect">
            <a:avLst/>
          </a:prstGeom>
        </p:spPr>
        <p:txBody>
          <a:bodyPr anchor="b"/>
          <a:lstStyle>
            <a:lvl1pPr>
              <a:defRPr sz="3200"/>
            </a:lvl1pPr>
          </a:lstStyle>
          <a:p>
            <a:r>
              <a:t>Title Text</a:t>
            </a:r>
          </a:p>
        </p:txBody>
      </p:sp>
      <p:sp>
        <p:nvSpPr>
          <p:cNvPr id="90" name="Picture Placeholder 2"/>
          <p:cNvSpPr>
            <a:spLocks noGrp="1"/>
          </p:cNvSpPr>
          <p:nvPr>
            <p:ph type="pic" sz="half" idx="13"/>
          </p:nvPr>
        </p:nvSpPr>
        <p:spPr>
          <a:xfrm>
            <a:off x="4316412" y="1093787"/>
            <a:ext cx="5138738" cy="5397501"/>
          </a:xfrm>
          <a:prstGeom prst="rect">
            <a:avLst/>
          </a:prstGeom>
        </p:spPr>
        <p:txBody>
          <a:bodyPr lIns="91439" tIns="45719" rIns="91439" bIns="45719">
            <a:noAutofit/>
          </a:bodyPr>
          <a:lstStyle/>
          <a:p>
            <a:endParaRPr/>
          </a:p>
        </p:txBody>
      </p:sp>
      <p:sp>
        <p:nvSpPr>
          <p:cNvPr id="91" name="Body Level One…"/>
          <p:cNvSpPr txBox="1">
            <a:spLocks noGrp="1"/>
          </p:cNvSpPr>
          <p:nvPr>
            <p:ph type="body" sz="quarter" idx="1"/>
          </p:nvPr>
        </p:nvSpPr>
        <p:spPr>
          <a:xfrm>
            <a:off x="698500" y="2279650"/>
            <a:ext cx="3275013" cy="4221163"/>
          </a:xfrm>
          <a:prstGeom prst="rect">
            <a:avLst/>
          </a:prstGeom>
        </p:spPr>
        <p:txBody>
          <a:bodyPr/>
          <a:lstStyle>
            <a:lvl1pPr>
              <a:spcBef>
                <a:spcPts val="300"/>
              </a:spcBef>
              <a:defRPr sz="1600"/>
            </a:lvl1pPr>
            <a:lvl2pPr indent="457200">
              <a:spcBef>
                <a:spcPts val="300"/>
              </a:spcBef>
              <a:defRPr sz="1600"/>
            </a:lvl2pPr>
            <a:lvl3pPr indent="914400">
              <a:spcBef>
                <a:spcPts val="300"/>
              </a:spcBef>
              <a:defRPr sz="1600"/>
            </a:lvl3pPr>
            <a:lvl4pPr indent="1371600">
              <a:spcBef>
                <a:spcPts val="300"/>
              </a:spcBef>
              <a:defRPr sz="1600"/>
            </a:lvl4pPr>
            <a:lvl5pPr indent="1828800">
              <a:spcBef>
                <a:spcPts val="300"/>
              </a:spcBef>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Rectangle 7"/>
          <p:cNvSpPr/>
          <p:nvPr/>
        </p:nvSpPr>
        <p:spPr>
          <a:xfrm>
            <a:off x="-1" y="7312025"/>
            <a:ext cx="10152065" cy="280989"/>
          </a:xfrm>
          <a:prstGeom prst="rect">
            <a:avLst/>
          </a:prstGeom>
          <a:solidFill>
            <a:srgbClr val="003399"/>
          </a:solidFill>
          <a:ln w="12700">
            <a:miter lim="400000"/>
          </a:ln>
        </p:spPr>
        <p:txBody>
          <a:bodyPr lIns="45719" rIns="45719" anchor="ctr"/>
          <a:lstStyle/>
          <a:p>
            <a:pPr>
              <a:defRPr>
                <a:latin typeface="Times"/>
                <a:ea typeface="Times"/>
                <a:cs typeface="Times"/>
                <a:sym typeface="Times"/>
              </a:defRPr>
            </a:pPr>
            <a:endParaRPr/>
          </a:p>
        </p:txBody>
      </p:sp>
      <p:sp>
        <p:nvSpPr>
          <p:cNvPr id="3" name="Rectangle 8"/>
          <p:cNvSpPr/>
          <p:nvPr/>
        </p:nvSpPr>
        <p:spPr>
          <a:xfrm>
            <a:off x="-1" y="-1"/>
            <a:ext cx="10152065" cy="280990"/>
          </a:xfrm>
          <a:prstGeom prst="rect">
            <a:avLst/>
          </a:prstGeom>
          <a:solidFill>
            <a:srgbClr val="003399"/>
          </a:solidFill>
          <a:ln w="12700">
            <a:miter lim="400000"/>
          </a:ln>
        </p:spPr>
        <p:txBody>
          <a:bodyPr lIns="45719" rIns="45719" anchor="ctr"/>
          <a:lstStyle/>
          <a:p>
            <a:pPr>
              <a:defRPr>
                <a:latin typeface="Times"/>
                <a:ea typeface="Times"/>
                <a:cs typeface="Times"/>
                <a:sym typeface="Times"/>
              </a:defRPr>
            </a:pPr>
            <a:endParaRPr/>
          </a:p>
        </p:txBody>
      </p:sp>
      <p:pic>
        <p:nvPicPr>
          <p:cNvPr id="4" name="Picture 10" descr="Picture 10"/>
          <p:cNvPicPr>
            <a:picLocks noChangeAspect="1"/>
          </p:cNvPicPr>
          <p:nvPr/>
        </p:nvPicPr>
        <p:blipFill>
          <a:blip r:embed="rId13"/>
          <a:stretch>
            <a:fillRect/>
          </a:stretch>
        </p:blipFill>
        <p:spPr>
          <a:xfrm>
            <a:off x="8229600" y="431800"/>
            <a:ext cx="1612900" cy="788988"/>
          </a:xfrm>
          <a:prstGeom prst="rect">
            <a:avLst/>
          </a:prstGeom>
          <a:ln w="12700">
            <a:miter lim="400000"/>
          </a:ln>
        </p:spPr>
      </p:pic>
      <p:sp>
        <p:nvSpPr>
          <p:cNvPr id="5" name="Title Text"/>
          <p:cNvSpPr txBox="1">
            <a:spLocks noGrp="1"/>
          </p:cNvSpPr>
          <p:nvPr>
            <p:ph type="title"/>
          </p:nvPr>
        </p:nvSpPr>
        <p:spPr>
          <a:xfrm>
            <a:off x="611187" y="914400"/>
            <a:ext cx="7237413" cy="1266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691" tIns="50691" rIns="50691" bIns="50691" anchor="ctr">
            <a:normAutofit/>
          </a:bodyPr>
          <a:lstStyle/>
          <a:p>
            <a:r>
              <a:t>Title Text</a:t>
            </a:r>
          </a:p>
        </p:txBody>
      </p:sp>
      <p:sp>
        <p:nvSpPr>
          <p:cNvPr id="6" name="Body Level One…"/>
          <p:cNvSpPr txBox="1">
            <a:spLocks noGrp="1"/>
          </p:cNvSpPr>
          <p:nvPr>
            <p:ph type="body" idx="1"/>
          </p:nvPr>
        </p:nvSpPr>
        <p:spPr>
          <a:xfrm>
            <a:off x="611187" y="2193925"/>
            <a:ext cx="8628063" cy="4740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691" tIns="50691" rIns="50691" bIns="50691">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9569667" y="7016750"/>
            <a:ext cx="241083" cy="266483"/>
          </a:xfrm>
          <a:prstGeom prst="rect">
            <a:avLst/>
          </a:prstGeom>
          <a:ln w="12700">
            <a:miter lim="400000"/>
          </a:ln>
        </p:spPr>
        <p:txBody>
          <a:bodyPr wrap="none" lIns="50691" tIns="50691" rIns="50691" bIns="50691">
            <a:spAutoFit/>
          </a:bodyPr>
          <a:lstStyle>
            <a:lvl1pPr algn="r" defTabSz="1014412">
              <a:defRPr sz="1000">
                <a:solidFill>
                  <a:srgbClr val="003399"/>
                </a:solidFill>
                <a:latin typeface="Times"/>
                <a:ea typeface="Times"/>
                <a:cs typeface="Times"/>
                <a:sym typeface="Time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1pPr>
      <a:lvl2pPr marL="0" marR="0" indent="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2pPr>
      <a:lvl3pPr marL="0" marR="0" indent="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3pPr>
      <a:lvl4pPr marL="0" marR="0" indent="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4pPr>
      <a:lvl5pPr marL="0" marR="0" indent="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5pPr>
      <a:lvl6pPr marL="0" marR="0" indent="45720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6pPr>
      <a:lvl7pPr marL="0" marR="0" indent="91440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7pPr>
      <a:lvl8pPr marL="0" marR="0" indent="137160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8pPr>
      <a:lvl9pPr marL="0" marR="0" indent="1828800" algn="l" defTabSz="1014412" rtl="0" latinLnBrk="0">
        <a:lnSpc>
          <a:spcPct val="100000"/>
        </a:lnSpc>
        <a:spcBef>
          <a:spcPts val="0"/>
        </a:spcBef>
        <a:spcAft>
          <a:spcPts val="0"/>
        </a:spcAft>
        <a:buClrTx/>
        <a:buSzTx/>
        <a:buFontTx/>
        <a:buNone/>
        <a:tabLst/>
        <a:defRPr sz="3500" b="0" i="0" u="none" strike="noStrike" cap="none" spc="0" baseline="0">
          <a:ln>
            <a:noFill/>
          </a:ln>
          <a:solidFill>
            <a:srgbClr val="FF6600"/>
          </a:solidFill>
          <a:uFillTx/>
          <a:latin typeface="Times New Roman"/>
          <a:ea typeface="Times New Roman"/>
          <a:cs typeface="Times New Roman"/>
          <a:sym typeface="Times New Roman"/>
        </a:defRPr>
      </a:lvl9pPr>
    </p:titleStyle>
    <p:bodyStyle>
      <a:lvl1pPr marL="0" marR="0" indent="0" algn="l" defTabSz="1014412" rtl="0" latinLnBrk="0">
        <a:lnSpc>
          <a:spcPct val="100000"/>
        </a:lnSpc>
        <a:spcBef>
          <a:spcPts val="600"/>
        </a:spcBef>
        <a:spcAft>
          <a:spcPts val="0"/>
        </a:spcAft>
        <a:buClrTx/>
        <a:buSzTx/>
        <a:buFontTx/>
        <a:buNone/>
        <a:tabLst/>
        <a:defRPr sz="2500" b="1" i="0" u="none" strike="noStrike" cap="none" spc="0" baseline="0">
          <a:ln>
            <a:noFill/>
          </a:ln>
          <a:solidFill>
            <a:srgbClr val="003399"/>
          </a:solidFill>
          <a:uFillTx/>
          <a:latin typeface="Times New Roman"/>
          <a:ea typeface="Times New Roman"/>
          <a:cs typeface="Times New Roman"/>
          <a:sym typeface="Times New Roman"/>
        </a:defRPr>
      </a:lvl1pPr>
      <a:lvl2pPr marL="0" marR="0" indent="374650" algn="l" defTabSz="1014412" rtl="0" latinLnBrk="0">
        <a:lnSpc>
          <a:spcPct val="100000"/>
        </a:lnSpc>
        <a:spcBef>
          <a:spcPts val="600"/>
        </a:spcBef>
        <a:spcAft>
          <a:spcPts val="0"/>
        </a:spcAft>
        <a:buClrTx/>
        <a:buSzTx/>
        <a:buFontTx/>
        <a:buNone/>
        <a:tabLst/>
        <a:defRPr sz="2500" b="1" i="0" u="none" strike="noStrike" cap="none" spc="0" baseline="0">
          <a:ln>
            <a:noFill/>
          </a:ln>
          <a:solidFill>
            <a:srgbClr val="003399"/>
          </a:solidFill>
          <a:uFillTx/>
          <a:latin typeface="Times New Roman"/>
          <a:ea typeface="Times New Roman"/>
          <a:cs typeface="Times New Roman"/>
          <a:sym typeface="Times New Roman"/>
        </a:defRPr>
      </a:lvl2pPr>
      <a:lvl3pPr marL="0" marR="0" indent="755650" algn="l" defTabSz="1014412" rtl="0" latinLnBrk="0">
        <a:lnSpc>
          <a:spcPct val="100000"/>
        </a:lnSpc>
        <a:spcBef>
          <a:spcPts val="600"/>
        </a:spcBef>
        <a:spcAft>
          <a:spcPts val="0"/>
        </a:spcAft>
        <a:buClrTx/>
        <a:buSzTx/>
        <a:buFontTx/>
        <a:buNone/>
        <a:tabLst/>
        <a:defRPr sz="2500" b="1" i="0" u="none" strike="noStrike" cap="none" spc="0" baseline="0">
          <a:ln>
            <a:noFill/>
          </a:ln>
          <a:solidFill>
            <a:srgbClr val="003399"/>
          </a:solidFill>
          <a:uFillTx/>
          <a:latin typeface="Times New Roman"/>
          <a:ea typeface="Times New Roman"/>
          <a:cs typeface="Times New Roman"/>
          <a:sym typeface="Times New Roman"/>
        </a:defRPr>
      </a:lvl3pPr>
      <a:lvl4pPr marL="0" marR="0" indent="1143000" algn="l" defTabSz="1014412" rtl="0" latinLnBrk="0">
        <a:lnSpc>
          <a:spcPct val="100000"/>
        </a:lnSpc>
        <a:spcBef>
          <a:spcPts val="600"/>
        </a:spcBef>
        <a:spcAft>
          <a:spcPts val="0"/>
        </a:spcAft>
        <a:buClrTx/>
        <a:buSzTx/>
        <a:buFontTx/>
        <a:buNone/>
        <a:tabLst/>
        <a:defRPr sz="2500" b="1" i="0" u="none" strike="noStrike" cap="none" spc="0" baseline="0">
          <a:ln>
            <a:noFill/>
          </a:ln>
          <a:solidFill>
            <a:srgbClr val="003399"/>
          </a:solidFill>
          <a:uFillTx/>
          <a:latin typeface="Times New Roman"/>
          <a:ea typeface="Times New Roman"/>
          <a:cs typeface="Times New Roman"/>
          <a:sym typeface="Times New Roman"/>
        </a:defRPr>
      </a:lvl4pPr>
      <a:lvl5pPr marL="0" marR="0" indent="1524000" algn="l" defTabSz="1014412" rtl="0" latinLnBrk="0">
        <a:lnSpc>
          <a:spcPct val="100000"/>
        </a:lnSpc>
        <a:spcBef>
          <a:spcPts val="600"/>
        </a:spcBef>
        <a:spcAft>
          <a:spcPts val="0"/>
        </a:spcAft>
        <a:buClrTx/>
        <a:buSzTx/>
        <a:buFontTx/>
        <a:buNone/>
        <a:tabLst/>
        <a:defRPr sz="2500" b="1" i="0" u="none" strike="noStrike" cap="none" spc="0" baseline="0">
          <a:ln>
            <a:noFill/>
          </a:ln>
          <a:solidFill>
            <a:srgbClr val="003399"/>
          </a:solidFill>
          <a:uFillTx/>
          <a:latin typeface="Times New Roman"/>
          <a:ea typeface="Times New Roman"/>
          <a:cs typeface="Times New Roman"/>
          <a:sym typeface="Times New Roman"/>
        </a:defRPr>
      </a:lvl5pPr>
      <a:lvl6pPr marL="2603500" marR="0" indent="-317500" algn="l" defTabSz="1014412" rtl="0" latinLnBrk="0">
        <a:lnSpc>
          <a:spcPct val="100000"/>
        </a:lnSpc>
        <a:spcBef>
          <a:spcPts val="600"/>
        </a:spcBef>
        <a:spcAft>
          <a:spcPts val="0"/>
        </a:spcAft>
        <a:buClrTx/>
        <a:buSzPct val="100000"/>
        <a:buFontTx/>
        <a:buChar char="•"/>
        <a:tabLst/>
        <a:defRPr sz="2500" b="1" i="0" u="none" strike="noStrike" cap="none" spc="0" baseline="0">
          <a:ln>
            <a:noFill/>
          </a:ln>
          <a:solidFill>
            <a:srgbClr val="003399"/>
          </a:solidFill>
          <a:uFillTx/>
          <a:latin typeface="Times New Roman"/>
          <a:ea typeface="Times New Roman"/>
          <a:cs typeface="Times New Roman"/>
          <a:sym typeface="Times New Roman"/>
        </a:defRPr>
      </a:lvl6pPr>
      <a:lvl7pPr marL="3060700" marR="0" indent="-317500" algn="l" defTabSz="1014412" rtl="0" latinLnBrk="0">
        <a:lnSpc>
          <a:spcPct val="100000"/>
        </a:lnSpc>
        <a:spcBef>
          <a:spcPts val="600"/>
        </a:spcBef>
        <a:spcAft>
          <a:spcPts val="0"/>
        </a:spcAft>
        <a:buClrTx/>
        <a:buSzPct val="100000"/>
        <a:buFontTx/>
        <a:buChar char="•"/>
        <a:tabLst/>
        <a:defRPr sz="2500" b="1" i="0" u="none" strike="noStrike" cap="none" spc="0" baseline="0">
          <a:ln>
            <a:noFill/>
          </a:ln>
          <a:solidFill>
            <a:srgbClr val="003399"/>
          </a:solidFill>
          <a:uFillTx/>
          <a:latin typeface="Times New Roman"/>
          <a:ea typeface="Times New Roman"/>
          <a:cs typeface="Times New Roman"/>
          <a:sym typeface="Times New Roman"/>
        </a:defRPr>
      </a:lvl7pPr>
      <a:lvl8pPr marL="3517900" marR="0" indent="-317500" algn="l" defTabSz="1014412" rtl="0" latinLnBrk="0">
        <a:lnSpc>
          <a:spcPct val="100000"/>
        </a:lnSpc>
        <a:spcBef>
          <a:spcPts val="600"/>
        </a:spcBef>
        <a:spcAft>
          <a:spcPts val="0"/>
        </a:spcAft>
        <a:buClrTx/>
        <a:buSzPct val="100000"/>
        <a:buFontTx/>
        <a:buChar char="•"/>
        <a:tabLst/>
        <a:defRPr sz="2500" b="1" i="0" u="none" strike="noStrike" cap="none" spc="0" baseline="0">
          <a:ln>
            <a:noFill/>
          </a:ln>
          <a:solidFill>
            <a:srgbClr val="003399"/>
          </a:solidFill>
          <a:uFillTx/>
          <a:latin typeface="Times New Roman"/>
          <a:ea typeface="Times New Roman"/>
          <a:cs typeface="Times New Roman"/>
          <a:sym typeface="Times New Roman"/>
        </a:defRPr>
      </a:lvl8pPr>
      <a:lvl9pPr marL="3975100" marR="0" indent="-317500" algn="l" defTabSz="1014412" rtl="0" latinLnBrk="0">
        <a:lnSpc>
          <a:spcPct val="100000"/>
        </a:lnSpc>
        <a:spcBef>
          <a:spcPts val="600"/>
        </a:spcBef>
        <a:spcAft>
          <a:spcPts val="0"/>
        </a:spcAft>
        <a:buClrTx/>
        <a:buSzPct val="100000"/>
        <a:buFontTx/>
        <a:buChar char="•"/>
        <a:tabLst/>
        <a:defRPr sz="2500" b="1" i="0" u="none" strike="noStrike" cap="none" spc="0" baseline="0">
          <a:ln>
            <a:noFill/>
          </a:ln>
          <a:solidFill>
            <a:srgbClr val="003399"/>
          </a:solidFill>
          <a:uFillTx/>
          <a:latin typeface="Times New Roman"/>
          <a:ea typeface="Times New Roman"/>
          <a:cs typeface="Times New Roman"/>
          <a:sym typeface="Times New Roman"/>
        </a:defRPr>
      </a:lvl9pPr>
    </p:bodyStyle>
    <p:otherStyle>
      <a:lvl1pPr marL="0" marR="0" indent="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1pPr>
      <a:lvl2pPr marL="0" marR="0" indent="4572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2pPr>
      <a:lvl3pPr marL="0" marR="0" indent="9144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3pPr>
      <a:lvl4pPr marL="0" marR="0" indent="13716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4pPr>
      <a:lvl5pPr marL="0" marR="0" indent="18288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5pPr>
      <a:lvl6pPr marL="0" marR="0" indent="22860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6pPr>
      <a:lvl7pPr marL="0" marR="0" indent="27432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7pPr>
      <a:lvl8pPr marL="0" marR="0" indent="32004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8pPr>
      <a:lvl9pPr marL="0" marR="0" indent="3657600" algn="r" defTabSz="1014412"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ime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2"/>
          <p:cNvSpPr txBox="1">
            <a:spLocks noGrp="1"/>
          </p:cNvSpPr>
          <p:nvPr>
            <p:ph type="sldNum" sz="quarter" idx="2"/>
          </p:nvPr>
        </p:nvSpPr>
        <p:spPr>
          <a:xfrm>
            <a:off x="9755406" y="7016750"/>
            <a:ext cx="177583" cy="2664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120" name="Rectangle 17"/>
          <p:cNvSpPr/>
          <p:nvPr/>
        </p:nvSpPr>
        <p:spPr>
          <a:xfrm>
            <a:off x="-1" y="0"/>
            <a:ext cx="10152065" cy="5486400"/>
          </a:xfrm>
          <a:prstGeom prst="rect">
            <a:avLst/>
          </a:prstGeom>
          <a:solidFill>
            <a:srgbClr val="FF6600"/>
          </a:solidFill>
          <a:ln w="12700">
            <a:miter lim="400000"/>
          </a:ln>
        </p:spPr>
        <p:txBody>
          <a:bodyPr lIns="45719" rIns="45719" anchor="ctr"/>
          <a:lstStyle/>
          <a:p>
            <a:pPr>
              <a:defRPr>
                <a:latin typeface="Times"/>
                <a:ea typeface="Times"/>
                <a:cs typeface="Times"/>
                <a:sym typeface="Times"/>
              </a:defRPr>
            </a:pPr>
            <a:endParaRPr/>
          </a:p>
        </p:txBody>
      </p:sp>
      <p:sp>
        <p:nvSpPr>
          <p:cNvPr id="121" name="Text Box 18"/>
          <p:cNvSpPr txBox="1"/>
          <p:nvPr/>
        </p:nvSpPr>
        <p:spPr>
          <a:xfrm>
            <a:off x="-87994" y="354226"/>
            <a:ext cx="10059593" cy="21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3200"/>
              </a:spcBef>
              <a:defRPr sz="4500">
                <a:latin typeface="Times"/>
                <a:ea typeface="Times"/>
                <a:cs typeface="Times"/>
                <a:sym typeface="Times"/>
              </a:defRPr>
            </a:lvl1pPr>
          </a:lstStyle>
          <a:p>
            <a:r>
              <a:t>BlockCom: A Blockchain based Commerce Model for Smart Communities using Auction Mechanism</a:t>
            </a:r>
          </a:p>
        </p:txBody>
      </p:sp>
      <p:sp>
        <p:nvSpPr>
          <p:cNvPr id="122" name="Rectangle 19"/>
          <p:cNvSpPr/>
          <p:nvPr/>
        </p:nvSpPr>
        <p:spPr>
          <a:xfrm>
            <a:off x="-1" y="7315200"/>
            <a:ext cx="10152065" cy="280989"/>
          </a:xfrm>
          <a:prstGeom prst="rect">
            <a:avLst/>
          </a:prstGeom>
          <a:solidFill>
            <a:srgbClr val="FF6600"/>
          </a:solidFill>
          <a:ln w="12700">
            <a:miter lim="400000"/>
          </a:ln>
        </p:spPr>
        <p:txBody>
          <a:bodyPr lIns="45719" rIns="45719" anchor="ctr"/>
          <a:lstStyle/>
          <a:p>
            <a:pPr>
              <a:defRPr>
                <a:latin typeface="Times"/>
                <a:ea typeface="Times"/>
                <a:cs typeface="Times"/>
                <a:sym typeface="Times"/>
              </a:defRPr>
            </a:pPr>
            <a:endParaRPr/>
          </a:p>
        </p:txBody>
      </p:sp>
      <p:pic>
        <p:nvPicPr>
          <p:cNvPr id="123" name="Picture 20" descr="Picture 20"/>
          <p:cNvPicPr>
            <a:picLocks noChangeAspect="1"/>
          </p:cNvPicPr>
          <p:nvPr/>
        </p:nvPicPr>
        <p:blipFill>
          <a:blip r:embed="rId2"/>
          <a:stretch>
            <a:fillRect/>
          </a:stretch>
        </p:blipFill>
        <p:spPr>
          <a:xfrm>
            <a:off x="3810000" y="5751512"/>
            <a:ext cx="2576514" cy="1258888"/>
          </a:xfrm>
          <a:prstGeom prst="rect">
            <a:avLst/>
          </a:prstGeom>
          <a:ln w="12700">
            <a:miter lim="400000"/>
          </a:ln>
        </p:spPr>
      </p:pic>
      <p:sp>
        <p:nvSpPr>
          <p:cNvPr id="124" name="Text Box 18"/>
          <p:cNvSpPr txBox="1"/>
          <p:nvPr/>
        </p:nvSpPr>
        <p:spPr>
          <a:xfrm>
            <a:off x="495132" y="4155285"/>
            <a:ext cx="9157036" cy="11388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2100"/>
              </a:spcBef>
              <a:defRPr sz="3600">
                <a:solidFill>
                  <a:schemeClr val="accent3">
                    <a:lumOff val="44000"/>
                  </a:schemeClr>
                </a:solidFill>
              </a:defRPr>
            </a:lvl1pPr>
          </a:lstStyle>
          <a:p>
            <a:r>
              <a:t>Vikas Hasija, Gaurang Bansal, Vinay Chamola, Vikas Saxena and Biplab Sikdar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596106" y="257479"/>
            <a:ext cx="7237412" cy="1266826"/>
          </a:xfrm>
          <a:prstGeom prst="rect">
            <a:avLst/>
          </a:prstGeom>
        </p:spPr>
        <p:txBody>
          <a:bodyPr/>
          <a:lstStyle>
            <a:lvl1pPr>
              <a:defRPr sz="4400"/>
            </a:lvl1pPr>
          </a:lstStyle>
          <a:p>
            <a:r>
              <a:t>Demand-Supply Equilibrium</a:t>
            </a:r>
          </a:p>
        </p:txBody>
      </p:sp>
      <p:pic>
        <p:nvPicPr>
          <p:cNvPr id="165" name="Picture 2" descr="Picture 2"/>
          <p:cNvPicPr>
            <a:picLocks noChangeAspect="1"/>
          </p:cNvPicPr>
          <p:nvPr/>
        </p:nvPicPr>
        <p:blipFill>
          <a:blip r:embed="rId2"/>
          <a:stretch>
            <a:fillRect/>
          </a:stretch>
        </p:blipFill>
        <p:spPr>
          <a:xfrm>
            <a:off x="1932758" y="1226326"/>
            <a:ext cx="6429421" cy="4069120"/>
          </a:xfrm>
          <a:prstGeom prst="rect">
            <a:avLst/>
          </a:prstGeom>
          <a:ln w="12700">
            <a:miter lim="400000"/>
          </a:ln>
        </p:spPr>
      </p:pic>
      <p:sp>
        <p:nvSpPr>
          <p:cNvPr id="166" name="TextBox 6"/>
          <p:cNvSpPr txBox="1"/>
          <p:nvPr/>
        </p:nvSpPr>
        <p:spPr>
          <a:xfrm>
            <a:off x="718312" y="5298292"/>
            <a:ext cx="9144066" cy="193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Times"/>
                <a:ea typeface="Times"/>
                <a:cs typeface="Times"/>
                <a:sym typeface="Times"/>
              </a:defRPr>
            </a:lvl1pPr>
          </a:lstStyle>
          <a:p>
            <a:r>
              <a:t>Above figure depicts how bidding price change for customer and supplier. Price refers to selling cost (Ask) of supplier. While amount refers to bidding cost (Bid) of customer. The double auction mechanism tries to optimise the maximum profit of both by reaching at demand-supply equilibrium.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ontent Placeholder 2"/>
          <p:cNvSpPr txBox="1">
            <a:spLocks noGrp="1"/>
          </p:cNvSpPr>
          <p:nvPr>
            <p:ph type="body" idx="1"/>
          </p:nvPr>
        </p:nvSpPr>
        <p:spPr>
          <a:xfrm>
            <a:off x="611188" y="1873885"/>
            <a:ext cx="8628062" cy="4740275"/>
          </a:xfrm>
          <a:prstGeom prst="rect">
            <a:avLst/>
          </a:prstGeom>
        </p:spPr>
        <p:txBody>
          <a:bodyPr/>
          <a:lstStyle/>
          <a:p>
            <a:pPr>
              <a:buSzPct val="100000"/>
              <a:defRPr sz="2800" b="0"/>
            </a:pPr>
            <a:r>
              <a:rPr lang="en-US" dirty="0"/>
              <a:t>In this work we:</a:t>
            </a:r>
          </a:p>
          <a:p>
            <a:pPr marL="342900" indent="-342900">
              <a:buSzPct val="100000"/>
              <a:buFont typeface="Arial"/>
              <a:buChar char="•"/>
              <a:defRPr sz="2800" b="0"/>
            </a:pPr>
            <a:r>
              <a:rPr dirty="0"/>
              <a:t>Developed a model for applying </a:t>
            </a:r>
            <a:r>
              <a:rPr dirty="0" err="1"/>
              <a:t>blockchain</a:t>
            </a:r>
            <a:r>
              <a:rPr dirty="0"/>
              <a:t> in commerce for improved transparency, security and scalability. </a:t>
            </a:r>
          </a:p>
          <a:p>
            <a:pPr marL="342900" indent="-342900">
              <a:buSzPct val="100000"/>
              <a:buFont typeface="Arial"/>
              <a:buChar char="•"/>
              <a:defRPr sz="2800" b="0"/>
            </a:pPr>
            <a:r>
              <a:rPr dirty="0"/>
              <a:t>Proposed a framework for use of flexible smart contracts to provide peer to peer auctioning without need of trusted party.</a:t>
            </a:r>
          </a:p>
          <a:p>
            <a:pPr marL="342900" indent="-342900">
              <a:buSzPct val="100000"/>
              <a:buFont typeface="Arial"/>
              <a:buChar char="•"/>
              <a:defRPr sz="2800" b="0"/>
            </a:pPr>
            <a:r>
              <a:rPr lang="en-US" dirty="0"/>
              <a:t>Introduced </a:t>
            </a:r>
            <a:r>
              <a:rPr dirty="0"/>
              <a:t>a mathematical parameter named credibility score which helps the nodes trust each other. </a:t>
            </a:r>
          </a:p>
        </p:txBody>
      </p:sp>
      <p:sp>
        <p:nvSpPr>
          <p:cNvPr id="169" name="Title 1"/>
          <p:cNvSpPr txBox="1">
            <a:spLocks noGrp="1"/>
          </p:cNvSpPr>
          <p:nvPr>
            <p:ph type="title"/>
          </p:nvPr>
        </p:nvSpPr>
        <p:spPr>
          <a:xfrm>
            <a:off x="611188" y="240507"/>
            <a:ext cx="7237411" cy="1266826"/>
          </a:xfrm>
          <a:prstGeom prst="rect">
            <a:avLst/>
          </a:prstGeom>
        </p:spPr>
        <p:txBody>
          <a:bodyPr/>
          <a:lstStyle>
            <a:lvl1pPr>
              <a:defRPr sz="4400"/>
            </a:lvl1pPr>
          </a:lstStyle>
          <a:p>
            <a:r>
              <a:t>Conclusions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xfrm>
            <a:off x="611188" y="140494"/>
            <a:ext cx="7237411" cy="1266826"/>
          </a:xfrm>
          <a:prstGeom prst="rect">
            <a:avLst/>
          </a:prstGeom>
        </p:spPr>
        <p:txBody>
          <a:bodyPr/>
          <a:lstStyle>
            <a:lvl1pPr>
              <a:defRPr sz="4400"/>
            </a:lvl1pPr>
          </a:lstStyle>
          <a:p>
            <a:r>
              <a:t>References</a:t>
            </a:r>
          </a:p>
        </p:txBody>
      </p:sp>
      <p:sp>
        <p:nvSpPr>
          <p:cNvPr id="172" name="Content Placeholder 2"/>
          <p:cNvSpPr txBox="1">
            <a:spLocks noGrp="1"/>
          </p:cNvSpPr>
          <p:nvPr>
            <p:ph type="body" idx="1"/>
          </p:nvPr>
        </p:nvSpPr>
        <p:spPr>
          <a:xfrm>
            <a:off x="615154" y="1512094"/>
            <a:ext cx="8747157" cy="5715025"/>
          </a:xfrm>
          <a:prstGeom prst="rect">
            <a:avLst/>
          </a:prstGeom>
        </p:spPr>
        <p:txBody>
          <a:bodyPr/>
          <a:lstStyle/>
          <a:p>
            <a:pPr>
              <a:spcBef>
                <a:spcPts val="400"/>
              </a:spcBef>
              <a:defRPr sz="1800"/>
            </a:pPr>
            <a:r>
              <a:rPr lang="en-IN" dirty="0"/>
              <a:t>[1] C. Esposito, A. De </a:t>
            </a:r>
            <a:r>
              <a:rPr lang="en-IN" dirty="0" err="1"/>
              <a:t>Santis</a:t>
            </a:r>
            <a:r>
              <a:rPr lang="en-IN" dirty="0"/>
              <a:t>, G. Tortora, H. Chang, and K.- K. R. Choo, “Blockchain: A panacea for healthcare </a:t>
            </a:r>
            <a:r>
              <a:rPr lang="en-IN" dirty="0" err="1"/>
              <a:t>cloudbased</a:t>
            </a:r>
            <a:r>
              <a:rPr lang="en-IN" dirty="0"/>
              <a:t> data security and privacy?” IEEE Cloud Computing, vol. 5, no. 1, pp. 31–37, 2018. </a:t>
            </a:r>
          </a:p>
          <a:p>
            <a:pPr>
              <a:spcBef>
                <a:spcPts val="400"/>
              </a:spcBef>
              <a:defRPr sz="1800"/>
            </a:pPr>
            <a:r>
              <a:rPr lang="en-IN" dirty="0"/>
              <a:t>[2] </a:t>
            </a:r>
            <a:r>
              <a:rPr lang="en-IN" sz="1800" dirty="0" err="1"/>
              <a:t>Hassija</a:t>
            </a:r>
            <a:r>
              <a:rPr lang="en-IN" sz="1800" dirty="0"/>
              <a:t>, V., Bansal, G., </a:t>
            </a:r>
            <a:r>
              <a:rPr lang="en-IN" sz="1800" dirty="0" err="1"/>
              <a:t>Chamola</a:t>
            </a:r>
            <a:r>
              <a:rPr lang="en-IN" sz="1800" dirty="0"/>
              <a:t>, V., Saxena, V. and </a:t>
            </a:r>
            <a:r>
              <a:rPr lang="en-IN" sz="1800" dirty="0" err="1"/>
              <a:t>Sikdar</a:t>
            </a:r>
            <a:r>
              <a:rPr lang="en-IN" sz="1800" dirty="0"/>
              <a:t>, B., 2019, May. </a:t>
            </a:r>
            <a:r>
              <a:rPr lang="en-IN" sz="1800" dirty="0" err="1"/>
              <a:t>Blockcom</a:t>
            </a:r>
            <a:r>
              <a:rPr lang="en-IN" sz="1800" dirty="0"/>
              <a:t>: A blockchain based commerce model for smart communities using auction mechanism. In </a:t>
            </a:r>
            <a:r>
              <a:rPr lang="en-IN" sz="1800" i="1" dirty="0"/>
              <a:t>2019 IEEE International Conference on Communications Workshops (ICC Workshops)</a:t>
            </a:r>
            <a:r>
              <a:rPr lang="en-IN" sz="1800" dirty="0"/>
              <a:t> (pp. 1-6). IEEE.</a:t>
            </a:r>
          </a:p>
          <a:p>
            <a:pPr>
              <a:spcBef>
                <a:spcPts val="400"/>
              </a:spcBef>
              <a:defRPr sz="1800"/>
            </a:pPr>
            <a:r>
              <a:rPr lang="en-IN" dirty="0"/>
              <a:t>[3] </a:t>
            </a:r>
            <a:r>
              <a:rPr lang="en-IN" sz="1800" dirty="0"/>
              <a:t>Bansal, G., V. </a:t>
            </a:r>
            <a:r>
              <a:rPr lang="en-IN" sz="1800" dirty="0" err="1"/>
              <a:t>Hassija</a:t>
            </a:r>
            <a:r>
              <a:rPr lang="en-IN" sz="1800" dirty="0"/>
              <a:t>, V. </a:t>
            </a:r>
            <a:r>
              <a:rPr lang="en-IN" sz="1800" dirty="0" err="1"/>
              <a:t>Chamola</a:t>
            </a:r>
            <a:r>
              <a:rPr lang="en-IN" sz="1800" dirty="0"/>
              <a:t>, N. Kumar, and M. </a:t>
            </a:r>
            <a:r>
              <a:rPr lang="en-IN" sz="1800" dirty="0" err="1"/>
              <a:t>Guizani</a:t>
            </a:r>
            <a:r>
              <a:rPr lang="en-IN" sz="1800" dirty="0"/>
              <a:t>. "Smart Stock Exchange Market: A Secure Predictive Decentralised Model." </a:t>
            </a:r>
            <a:r>
              <a:rPr lang="en-IN" sz="1800" i="1" dirty="0"/>
              <a:t>Proceedings of the 2019 IEEE Globecom, Big Island, HI, USA</a:t>
            </a:r>
            <a:r>
              <a:rPr lang="en-IN" sz="1800" dirty="0"/>
              <a:t> (2019): 9-13.</a:t>
            </a:r>
            <a:endParaRPr lang="en-IN" dirty="0"/>
          </a:p>
          <a:p>
            <a:pPr>
              <a:spcBef>
                <a:spcPts val="400"/>
              </a:spcBef>
              <a:defRPr sz="1800"/>
            </a:pPr>
            <a:r>
              <a:rPr dirty="0"/>
              <a:t>[4] Z. Li, J. Kang, R. Yu, D. Ye, Q. Deng, and Y. Zhang, “Consortium blockchain for secure energy trading in industrial internet of things,” IEEE transactions on industrial informatics, vol. 14, no. 8, pp. 3690–3700, 2018. </a:t>
            </a:r>
          </a:p>
          <a:p>
            <a:pPr>
              <a:spcBef>
                <a:spcPts val="400"/>
              </a:spcBef>
              <a:defRPr sz="1800"/>
            </a:pPr>
            <a:r>
              <a:rPr dirty="0"/>
              <a:t>[5] </a:t>
            </a:r>
            <a:r>
              <a:rPr lang="en-IN" sz="1800" dirty="0"/>
              <a:t>Bansal, </a:t>
            </a:r>
            <a:r>
              <a:rPr lang="en-IN" sz="1800" dirty="0" err="1"/>
              <a:t>Gaurang</a:t>
            </a:r>
            <a:r>
              <a:rPr lang="en-IN" sz="1800" dirty="0"/>
              <a:t>, Amit </a:t>
            </a:r>
            <a:r>
              <a:rPr lang="en-IN" sz="1800" dirty="0" err="1"/>
              <a:t>Dua</a:t>
            </a:r>
            <a:r>
              <a:rPr lang="en-IN" sz="1800" dirty="0"/>
              <a:t>, </a:t>
            </a:r>
            <a:r>
              <a:rPr lang="en-IN" sz="1800" dirty="0" err="1"/>
              <a:t>Gagangeet</a:t>
            </a:r>
            <a:r>
              <a:rPr lang="en-IN" sz="1800" dirty="0"/>
              <a:t> Singh </a:t>
            </a:r>
            <a:r>
              <a:rPr lang="en-IN" sz="1800" dirty="0" err="1"/>
              <a:t>Aujla</a:t>
            </a:r>
            <a:r>
              <a:rPr lang="en-IN" sz="1800" dirty="0"/>
              <a:t>, </a:t>
            </a:r>
            <a:r>
              <a:rPr lang="en-IN" sz="1800" dirty="0" err="1"/>
              <a:t>Maninderpal</a:t>
            </a:r>
            <a:r>
              <a:rPr lang="en-IN" sz="1800" dirty="0"/>
              <a:t> Singh, and Neeraj Kumar. "</a:t>
            </a:r>
            <a:r>
              <a:rPr lang="en-IN" sz="1800" dirty="0" err="1"/>
              <a:t>SmartChain</a:t>
            </a:r>
            <a:r>
              <a:rPr lang="en-IN" sz="1800" dirty="0"/>
              <a:t>: a smart and scalable blockchain consortium for smart grid systems." In </a:t>
            </a:r>
            <a:r>
              <a:rPr lang="en-IN" sz="1800" i="1" dirty="0"/>
              <a:t>2019 IEEE International Conference on Communications Workshops (ICC Workshops)</a:t>
            </a:r>
            <a:r>
              <a:rPr lang="en-IN" sz="1800" dirty="0"/>
              <a:t>, pp. 1-6. IEEE, 2019.</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644217" y="700374"/>
            <a:ext cx="7237412" cy="1266826"/>
          </a:xfrm>
          <a:prstGeom prst="rect">
            <a:avLst/>
          </a:prstGeom>
        </p:spPr>
        <p:txBody>
          <a:bodyPr/>
          <a:lstStyle>
            <a:lvl1pPr>
              <a:defRPr sz="4400"/>
            </a:lvl1pPr>
          </a:lstStyle>
          <a:p>
            <a:r>
              <a:t>Overview</a:t>
            </a:r>
          </a:p>
        </p:txBody>
      </p:sp>
      <p:sp>
        <p:nvSpPr>
          <p:cNvPr id="127" name="Content Placeholder 2"/>
          <p:cNvSpPr txBox="1">
            <a:spLocks noGrp="1"/>
          </p:cNvSpPr>
          <p:nvPr>
            <p:ph type="body" idx="1"/>
          </p:nvPr>
        </p:nvSpPr>
        <p:spPr>
          <a:xfrm>
            <a:off x="581973" y="2038112"/>
            <a:ext cx="8628062" cy="4740276"/>
          </a:xfrm>
          <a:prstGeom prst="rect">
            <a:avLst/>
          </a:prstGeom>
        </p:spPr>
        <p:txBody>
          <a:bodyPr/>
          <a:lstStyle/>
          <a:p>
            <a:pPr marL="342900" indent="-342900">
              <a:buSzPct val="100000"/>
              <a:buChar char="•"/>
              <a:defRPr sz="2800" b="0"/>
            </a:pPr>
            <a:r>
              <a:t>Introduction</a:t>
            </a:r>
          </a:p>
          <a:p>
            <a:pPr marL="342900" indent="-342900">
              <a:buSzPct val="100000"/>
              <a:buChar char="•"/>
              <a:defRPr sz="2800" b="0"/>
            </a:pPr>
            <a:r>
              <a:t>Current vs Proposed Mechanism</a:t>
            </a:r>
          </a:p>
          <a:p>
            <a:pPr marL="342900" indent="-342900">
              <a:buSzPct val="100000"/>
              <a:buChar char="•"/>
              <a:defRPr sz="2800" b="0"/>
            </a:pPr>
            <a:r>
              <a:t>Proposed Model Description</a:t>
            </a:r>
          </a:p>
          <a:p>
            <a:pPr marL="342900" indent="-342900">
              <a:buSzPct val="100000"/>
              <a:buChar char="•"/>
              <a:defRPr sz="2800" b="0"/>
            </a:pPr>
            <a:r>
              <a:t>Double Auctioning Mechanism</a:t>
            </a:r>
          </a:p>
          <a:p>
            <a:pPr marL="342900" indent="-342900">
              <a:buSzPct val="100000"/>
              <a:buChar char="•"/>
              <a:defRPr sz="2800" b="0"/>
            </a:pPr>
            <a:r>
              <a:t>Results</a:t>
            </a:r>
          </a:p>
          <a:p>
            <a:pPr marL="342900" indent="-342900">
              <a:buSzPct val="100000"/>
              <a:buChar char="•"/>
              <a:defRPr sz="2800" b="0"/>
            </a:pPr>
            <a:r>
              <a:t>Conclusion</a:t>
            </a:r>
          </a:p>
        </p:txBody>
      </p:sp>
      <p:sp>
        <p:nvSpPr>
          <p:cNvPr id="128" name="Slide Number Placeholder 3"/>
          <p:cNvSpPr txBox="1">
            <a:spLocks noGrp="1"/>
          </p:cNvSpPr>
          <p:nvPr>
            <p:ph type="sldNum" sz="quarter" idx="2"/>
          </p:nvPr>
        </p:nvSpPr>
        <p:spPr>
          <a:xfrm>
            <a:off x="9633167" y="7016750"/>
            <a:ext cx="177583" cy="2664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535593" y="596550"/>
            <a:ext cx="7320885" cy="1266826"/>
          </a:xfrm>
          <a:prstGeom prst="rect">
            <a:avLst/>
          </a:prstGeom>
        </p:spPr>
        <p:txBody>
          <a:bodyPr/>
          <a:lstStyle>
            <a:lvl1pPr>
              <a:defRPr sz="4400"/>
            </a:lvl1pPr>
          </a:lstStyle>
          <a:p>
            <a:r>
              <a:t>Need for using blockchain?</a:t>
            </a:r>
          </a:p>
        </p:txBody>
      </p:sp>
      <p:sp>
        <p:nvSpPr>
          <p:cNvPr id="131" name="Content Placeholder 2"/>
          <p:cNvSpPr txBox="1">
            <a:spLocks noGrp="1"/>
          </p:cNvSpPr>
          <p:nvPr>
            <p:ph type="body" idx="1"/>
          </p:nvPr>
        </p:nvSpPr>
        <p:spPr>
          <a:xfrm>
            <a:off x="321261" y="2178937"/>
            <a:ext cx="9255364" cy="4905304"/>
          </a:xfrm>
          <a:prstGeom prst="rect">
            <a:avLst/>
          </a:prstGeom>
        </p:spPr>
        <p:txBody>
          <a:bodyPr/>
          <a:lstStyle/>
          <a:p>
            <a:pPr marL="342900" indent="-342900">
              <a:spcBef>
                <a:spcPts val="500"/>
              </a:spcBef>
              <a:buSzPct val="100000"/>
              <a:buFont typeface="Arial"/>
              <a:buChar char="•"/>
              <a:defRPr sz="2600" b="0"/>
            </a:pPr>
            <a:r>
              <a:t>Intermediaries charge a significant referral fee ranging between 3 percent to 25 percent from every seller </a:t>
            </a:r>
          </a:p>
          <a:p>
            <a:pPr marL="342900" indent="-342900">
              <a:spcBef>
                <a:spcPts val="500"/>
              </a:spcBef>
              <a:buSzPct val="100000"/>
              <a:buFont typeface="Arial"/>
              <a:buChar char="•"/>
              <a:defRPr sz="2600" b="0"/>
            </a:pPr>
            <a:r>
              <a:t>There is a need of trusted authority such as government or notary, which has own rules and restrictions which are hindrance to e-trading.</a:t>
            </a:r>
          </a:p>
          <a:p>
            <a:pPr marL="342900" indent="-342900">
              <a:spcBef>
                <a:spcPts val="500"/>
              </a:spcBef>
              <a:buSzPct val="100000"/>
              <a:buFont typeface="Arial"/>
              <a:buChar char="•"/>
              <a:defRPr sz="2600" b="0"/>
            </a:pPr>
            <a:r>
              <a:t>There have been various instances of counterfeit products and product quality issues at different levels in the existing supply chain network.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437972" y="373878"/>
            <a:ext cx="7493001" cy="1266032"/>
          </a:xfrm>
          <a:prstGeom prst="rect">
            <a:avLst/>
          </a:prstGeom>
        </p:spPr>
        <p:txBody>
          <a:bodyPr>
            <a:normAutofit fontScale="90000"/>
          </a:bodyPr>
          <a:lstStyle>
            <a:lvl1pPr defTabSz="943404">
              <a:defRPr sz="4092"/>
            </a:lvl1pPr>
          </a:lstStyle>
          <a:p>
            <a:r>
              <a:t>Current vs Proposed Commerce Model</a:t>
            </a:r>
          </a:p>
        </p:txBody>
      </p:sp>
      <p:pic>
        <p:nvPicPr>
          <p:cNvPr id="134" name="Picture 2" descr="Picture 2"/>
          <p:cNvPicPr>
            <a:picLocks noChangeAspect="1"/>
          </p:cNvPicPr>
          <p:nvPr/>
        </p:nvPicPr>
        <p:blipFill>
          <a:blip r:embed="rId2"/>
          <a:stretch>
            <a:fillRect/>
          </a:stretch>
        </p:blipFill>
        <p:spPr>
          <a:xfrm>
            <a:off x="2747065" y="1552183"/>
            <a:ext cx="5115050" cy="3854842"/>
          </a:xfrm>
          <a:prstGeom prst="rect">
            <a:avLst/>
          </a:prstGeom>
          <a:ln w="12700">
            <a:miter lim="400000"/>
          </a:ln>
        </p:spPr>
      </p:pic>
      <p:sp>
        <p:nvSpPr>
          <p:cNvPr id="135" name="Rectangle 4"/>
          <p:cNvSpPr txBox="1"/>
          <p:nvPr/>
        </p:nvSpPr>
        <p:spPr>
          <a:xfrm>
            <a:off x="646875" y="5441169"/>
            <a:ext cx="8858313" cy="1295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003399"/>
                </a:solidFill>
              </a:defRPr>
            </a:pPr>
            <a:r>
              <a:t>(Top) Current distributed network of supply chain.</a:t>
            </a:r>
          </a:p>
          <a:p>
            <a:pPr>
              <a:defRPr sz="2800">
                <a:solidFill>
                  <a:srgbClr val="003399"/>
                </a:solidFill>
              </a:defRPr>
            </a:pPr>
            <a:r>
              <a:t>(Bottom) Proposed network using smart contracts which act as intelligent negotiator and auctioneer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laceholder 3"/>
          <p:cNvSpPr txBox="1">
            <a:spLocks noGrp="1"/>
          </p:cNvSpPr>
          <p:nvPr>
            <p:ph type="sldNum" sz="quarter" idx="2"/>
          </p:nvPr>
        </p:nvSpPr>
        <p:spPr>
          <a:xfrm>
            <a:off x="9633167" y="7016750"/>
            <a:ext cx="177583" cy="26648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38" name="Title 1"/>
          <p:cNvSpPr txBox="1">
            <a:spLocks noGrp="1"/>
          </p:cNvSpPr>
          <p:nvPr>
            <p:ph type="title"/>
          </p:nvPr>
        </p:nvSpPr>
        <p:spPr>
          <a:xfrm>
            <a:off x="554831" y="364140"/>
            <a:ext cx="7493001" cy="1266031"/>
          </a:xfrm>
          <a:prstGeom prst="rect">
            <a:avLst/>
          </a:prstGeom>
        </p:spPr>
        <p:txBody>
          <a:bodyPr/>
          <a:lstStyle>
            <a:lvl1pPr>
              <a:defRPr sz="4400"/>
            </a:lvl1pPr>
          </a:lstStyle>
          <a:p>
            <a:r>
              <a:t>Major Contributions</a:t>
            </a:r>
          </a:p>
        </p:txBody>
      </p:sp>
      <p:sp>
        <p:nvSpPr>
          <p:cNvPr id="139" name="TextBox 7"/>
          <p:cNvSpPr txBox="1"/>
          <p:nvPr/>
        </p:nvSpPr>
        <p:spPr>
          <a:xfrm>
            <a:off x="195643" y="1713322"/>
            <a:ext cx="9756013" cy="5069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57200" indent="-457200">
              <a:buSzPct val="100000"/>
              <a:buAutoNum type="arabicParenR"/>
              <a:defRPr sz="2200" b="1">
                <a:latin typeface="Times"/>
                <a:ea typeface="Times"/>
                <a:cs typeface="Times"/>
                <a:sym typeface="Times"/>
              </a:defRPr>
            </a:pPr>
            <a:r>
              <a:t>Double Auction Mechanism: </a:t>
            </a:r>
            <a:r>
              <a:rPr b="0"/>
              <a:t>For optimization of maximum profit for consumers and suppliers, an iterative auction mechanism is proposed. Smart Contract acts as an auctioneer to maximize overall profit while protecting privacy of users. In here, smart contract is a trusted third entity that executes the code and is visible to all the nodes in the blockchain network. </a:t>
            </a:r>
          </a:p>
          <a:p>
            <a:pPr>
              <a:defRPr sz="2200" b="1">
                <a:latin typeface="Times"/>
                <a:ea typeface="Times"/>
                <a:cs typeface="Times"/>
                <a:sym typeface="Times"/>
              </a:defRPr>
            </a:pPr>
            <a:endParaRPr b="0"/>
          </a:p>
          <a:p>
            <a:pPr marL="457200" indent="-457200">
              <a:defRPr sz="2200">
                <a:latin typeface="Times"/>
                <a:ea typeface="Times"/>
                <a:cs typeface="Times"/>
                <a:sym typeface="Times"/>
              </a:defRPr>
            </a:pPr>
            <a:r>
              <a:t>2) </a:t>
            </a:r>
            <a:r>
              <a:rPr b="1"/>
              <a:t>Credibility Scoring: </a:t>
            </a:r>
            <a:r>
              <a:t>Each user is accessed based on credibility score, trust and reputation. The proposed model provisions smart contract to eliminate the malicious or suspicious nodes using byzantine fault tolerant consensus mechanism. </a:t>
            </a:r>
          </a:p>
          <a:p>
            <a:pPr marL="457200" indent="-457200">
              <a:defRPr sz="2200">
                <a:latin typeface="Times"/>
                <a:ea typeface="Times"/>
                <a:cs typeface="Times"/>
                <a:sym typeface="Times"/>
              </a:defRPr>
            </a:pPr>
            <a:endParaRPr/>
          </a:p>
          <a:p>
            <a:pPr marL="457200" indent="-457200">
              <a:defRPr sz="2200">
                <a:latin typeface="Times"/>
                <a:ea typeface="Times"/>
                <a:cs typeface="Times"/>
                <a:sym typeface="Times"/>
              </a:defRPr>
            </a:pPr>
            <a:r>
              <a:t>3) </a:t>
            </a:r>
            <a:r>
              <a:rPr b="1"/>
              <a:t>Eliminating Middleman in Supply Chain: </a:t>
            </a:r>
            <a:r>
              <a:t>We propose a fully decentralised mechanism for providing services or trading between consumers and suppliers. This eliminates the privacy and security issues and cuts down the broker fees.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 y="220040"/>
            <a:ext cx="9633746" cy="1220601"/>
          </a:xfrm>
          <a:prstGeom prst="rect">
            <a:avLst/>
          </a:prstGeom>
        </p:spPr>
        <p:txBody>
          <a:bodyPr/>
          <a:lstStyle>
            <a:lvl1pPr>
              <a:defRPr sz="4400"/>
            </a:lvl1pPr>
          </a:lstStyle>
          <a:p>
            <a:r>
              <a:t>Block Header</a:t>
            </a:r>
          </a:p>
        </p:txBody>
      </p:sp>
      <p:pic>
        <p:nvPicPr>
          <p:cNvPr id="142" name="Picture 2" descr="Picture 2"/>
          <p:cNvPicPr>
            <a:picLocks noChangeAspect="1"/>
          </p:cNvPicPr>
          <p:nvPr/>
        </p:nvPicPr>
        <p:blipFill>
          <a:blip r:embed="rId2"/>
          <a:stretch>
            <a:fillRect/>
          </a:stretch>
        </p:blipFill>
        <p:spPr>
          <a:xfrm>
            <a:off x="590814" y="1514107"/>
            <a:ext cx="8928739" cy="526769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529775" y="197269"/>
            <a:ext cx="9115426" cy="1068762"/>
          </a:xfrm>
          <a:prstGeom prst="rect">
            <a:avLst/>
          </a:prstGeom>
        </p:spPr>
        <p:txBody>
          <a:bodyPr/>
          <a:lstStyle>
            <a:lvl1pPr>
              <a:defRPr sz="4400"/>
            </a:lvl1pPr>
          </a:lstStyle>
          <a:p>
            <a:r>
              <a:t>Introducing Smart Contract</a:t>
            </a:r>
          </a:p>
        </p:txBody>
      </p:sp>
      <p:sp>
        <p:nvSpPr>
          <p:cNvPr id="145" name="Content Placeholder 14"/>
          <p:cNvSpPr txBox="1">
            <a:spLocks noGrp="1"/>
          </p:cNvSpPr>
          <p:nvPr>
            <p:ph type="body" idx="1"/>
          </p:nvPr>
        </p:nvSpPr>
        <p:spPr>
          <a:xfrm>
            <a:off x="581973" y="1662502"/>
            <a:ext cx="8628062" cy="5207809"/>
          </a:xfrm>
          <a:prstGeom prst="rect">
            <a:avLst/>
          </a:prstGeom>
        </p:spPr>
        <p:txBody>
          <a:bodyPr/>
          <a:lstStyle/>
          <a:p>
            <a:pPr>
              <a:spcBef>
                <a:spcPts val="0"/>
              </a:spcBef>
              <a:buSzPct val="100000"/>
              <a:buFont typeface="Arial"/>
              <a:buChar char="•"/>
              <a:defRPr sz="2800" b="0"/>
            </a:pPr>
            <a:r>
              <a:t>A </a:t>
            </a:r>
            <a:r>
              <a:rPr b="1"/>
              <a:t>smart contract</a:t>
            </a:r>
            <a:r>
              <a:t> is a computer protocol intended to digitally facilitate, verify, or enforce the negotiation or performance of a </a:t>
            </a:r>
            <a:r>
              <a:rPr b="1"/>
              <a:t>contract</a:t>
            </a:r>
            <a:r>
              <a:t>. </a:t>
            </a:r>
            <a:r>
              <a:rPr b="1"/>
              <a:t>Smart contracts</a:t>
            </a:r>
            <a:r>
              <a:t> allow the performance of credible transactions without third parties. These transactions are trackable and irreversible.</a:t>
            </a:r>
          </a:p>
          <a:p>
            <a:pPr>
              <a:spcBef>
                <a:spcPts val="0"/>
              </a:spcBef>
              <a:buSzPct val="100000"/>
              <a:buFont typeface="Arial"/>
              <a:buChar char="•"/>
              <a:defRPr sz="2800" b="0"/>
            </a:pPr>
            <a:endParaRPr/>
          </a:p>
          <a:p>
            <a:pPr>
              <a:spcBef>
                <a:spcPts val="0"/>
              </a:spcBef>
              <a:buSzPct val="100000"/>
              <a:buFont typeface="Arial"/>
              <a:buChar char="•"/>
              <a:defRPr sz="2800" b="0"/>
            </a:pPr>
            <a:r>
              <a:t>We introduce a smart contract which acts mediator between the consumer and supplier. The smart contract acts as an auctioneer, where the customers try to bid the least price to get the stakes. On the other hand sellers want to maximise the profit.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xfrm>
            <a:off x="529775" y="208945"/>
            <a:ext cx="9115426" cy="998349"/>
          </a:xfrm>
          <a:prstGeom prst="rect">
            <a:avLst/>
          </a:prstGeom>
        </p:spPr>
        <p:txBody>
          <a:bodyPr/>
          <a:lstStyle>
            <a:lvl1pPr>
              <a:defRPr sz="4400"/>
            </a:lvl1pPr>
          </a:lstStyle>
          <a:p>
            <a:r>
              <a:t>Problem Formulation</a:t>
            </a:r>
          </a:p>
        </p:txBody>
      </p:sp>
      <p:sp>
        <p:nvSpPr>
          <p:cNvPr id="150" name="Content Placeholder 2"/>
          <p:cNvSpPr txBox="1">
            <a:spLocks noGrp="1"/>
          </p:cNvSpPr>
          <p:nvPr>
            <p:ph type="body" idx="1"/>
          </p:nvPr>
        </p:nvSpPr>
        <p:spPr>
          <a:xfrm>
            <a:off x="270547" y="1255985"/>
            <a:ext cx="9115426" cy="5376883"/>
          </a:xfrm>
          <a:prstGeom prst="rect">
            <a:avLst/>
          </a:prstGeom>
        </p:spPr>
        <p:txBody>
          <a:bodyPr/>
          <a:lstStyle/>
          <a:p>
            <a:pPr>
              <a:defRPr sz="2600" b="0"/>
            </a:pPr>
            <a:endParaRPr/>
          </a:p>
          <a:p>
            <a:pPr marL="285750" indent="-285750">
              <a:buSzPct val="100000"/>
              <a:buFont typeface="Arial"/>
              <a:buChar char="•"/>
              <a:defRPr sz="2600" b="0"/>
            </a:pPr>
            <a:r>
              <a:t>Total Demand of Consumer</a:t>
            </a:r>
          </a:p>
          <a:p>
            <a:pPr>
              <a:defRPr sz="2600" b="0"/>
            </a:pPr>
            <a:br/>
            <a:endParaRPr/>
          </a:p>
          <a:p>
            <a:pPr marL="285750" indent="-285750">
              <a:buSzPct val="100000"/>
              <a:buFont typeface="Arial"/>
              <a:buChar char="•"/>
              <a:defRPr sz="2600" b="0"/>
            </a:pPr>
            <a:r>
              <a:t>Total Supply by the supplier</a:t>
            </a:r>
          </a:p>
          <a:p>
            <a:pPr marL="342900" indent="-342900">
              <a:buSzPct val="100000"/>
              <a:buFont typeface="Arial"/>
              <a:buChar char="•"/>
              <a:defRPr sz="2600" b="0"/>
            </a:pPr>
            <a:endParaRPr/>
          </a:p>
          <a:p>
            <a:pPr>
              <a:defRPr sz="2600" b="0"/>
            </a:pPr>
            <a:endParaRPr/>
          </a:p>
          <a:p>
            <a:pPr marL="285750" indent="-285750">
              <a:buSzPct val="100000"/>
              <a:buFont typeface="Arial"/>
              <a:buChar char="•"/>
              <a:defRPr sz="2600" b="0"/>
            </a:pPr>
            <a:r>
              <a:t>Trade Satisfaction</a:t>
            </a:r>
          </a:p>
        </p:txBody>
      </p:sp>
      <p:pic>
        <p:nvPicPr>
          <p:cNvPr id="151" name="Picture 3" descr="Picture 3"/>
          <p:cNvPicPr>
            <a:picLocks noChangeAspect="1"/>
          </p:cNvPicPr>
          <p:nvPr/>
        </p:nvPicPr>
        <p:blipFill>
          <a:blip r:embed="rId2"/>
          <a:stretch>
            <a:fillRect/>
          </a:stretch>
        </p:blipFill>
        <p:spPr>
          <a:xfrm>
            <a:off x="611406" y="2219989"/>
            <a:ext cx="2714645" cy="633415"/>
          </a:xfrm>
          <a:prstGeom prst="rect">
            <a:avLst/>
          </a:prstGeom>
          <a:ln w="12700">
            <a:miter lim="400000"/>
          </a:ln>
        </p:spPr>
      </p:pic>
      <p:pic>
        <p:nvPicPr>
          <p:cNvPr id="152" name="Picture 5" descr="Picture 5"/>
          <p:cNvPicPr>
            <a:picLocks noChangeAspect="1"/>
          </p:cNvPicPr>
          <p:nvPr/>
        </p:nvPicPr>
        <p:blipFill>
          <a:blip r:embed="rId3"/>
          <a:stretch>
            <a:fillRect/>
          </a:stretch>
        </p:blipFill>
        <p:spPr>
          <a:xfrm>
            <a:off x="650431" y="3584790"/>
            <a:ext cx="3000397" cy="719274"/>
          </a:xfrm>
          <a:prstGeom prst="rect">
            <a:avLst/>
          </a:prstGeom>
          <a:ln w="12700">
            <a:miter lim="400000"/>
          </a:ln>
        </p:spPr>
      </p:pic>
      <p:pic>
        <p:nvPicPr>
          <p:cNvPr id="153" name="Picture 6" descr="Picture 6"/>
          <p:cNvPicPr>
            <a:picLocks noChangeAspect="1"/>
          </p:cNvPicPr>
          <p:nvPr/>
        </p:nvPicPr>
        <p:blipFill>
          <a:blip r:embed="rId4"/>
          <a:stretch>
            <a:fillRect/>
          </a:stretch>
        </p:blipFill>
        <p:spPr>
          <a:xfrm>
            <a:off x="341392" y="4876660"/>
            <a:ext cx="4857785" cy="1318915"/>
          </a:xfrm>
          <a:prstGeom prst="rect">
            <a:avLst/>
          </a:prstGeom>
          <a:ln w="12700">
            <a:miter lim="400000"/>
          </a:ln>
        </p:spPr>
      </p:pic>
      <p:sp>
        <p:nvSpPr>
          <p:cNvPr id="154" name="TextBox 11"/>
          <p:cNvSpPr txBox="1"/>
          <p:nvPr/>
        </p:nvSpPr>
        <p:spPr>
          <a:xfrm>
            <a:off x="4953000" y="5226854"/>
            <a:ext cx="519429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Times"/>
                <a:ea typeface="Times"/>
                <a:cs typeface="Times"/>
                <a:sym typeface="Times"/>
              </a:defRPr>
            </a:pPr>
            <a:r>
              <a:rPr sz="1800" dirty="0"/>
              <a:t>Here, τ is considered as a constant &gt; 0 and</a:t>
            </a:r>
          </a:p>
          <a:p>
            <a:pPr>
              <a:defRPr sz="1100">
                <a:latin typeface="Times"/>
                <a:ea typeface="Times"/>
                <a:cs typeface="Times"/>
                <a:sym typeface="Times"/>
              </a:defRPr>
            </a:pPr>
            <a:r>
              <a:rPr sz="1800" dirty="0"/>
              <a:t>           is the  minimum requirement of the consumer.</a:t>
            </a:r>
          </a:p>
        </p:txBody>
      </p:sp>
      <p:pic>
        <p:nvPicPr>
          <p:cNvPr id="155" name="Picture 7" descr="Picture 7"/>
          <p:cNvPicPr>
            <a:picLocks noChangeAspect="1"/>
          </p:cNvPicPr>
          <p:nvPr/>
        </p:nvPicPr>
        <p:blipFill>
          <a:blip r:embed="rId5"/>
          <a:stretch>
            <a:fillRect/>
          </a:stretch>
        </p:blipFill>
        <p:spPr>
          <a:xfrm>
            <a:off x="4953000" y="5550573"/>
            <a:ext cx="684588" cy="37130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xfrm>
            <a:off x="605630" y="348892"/>
            <a:ext cx="7264401" cy="1266031"/>
          </a:xfrm>
          <a:prstGeom prst="rect">
            <a:avLst/>
          </a:prstGeom>
        </p:spPr>
        <p:txBody>
          <a:bodyPr/>
          <a:lstStyle>
            <a:lvl1pPr>
              <a:defRPr sz="4400"/>
            </a:lvl1pPr>
          </a:lstStyle>
          <a:p>
            <a:r>
              <a:t>Problem Formulation</a:t>
            </a:r>
          </a:p>
        </p:txBody>
      </p:sp>
      <p:pic>
        <p:nvPicPr>
          <p:cNvPr id="158" name="Picture 2" descr="Picture 2"/>
          <p:cNvPicPr>
            <a:picLocks noChangeAspect="1"/>
          </p:cNvPicPr>
          <p:nvPr/>
        </p:nvPicPr>
        <p:blipFill>
          <a:blip r:embed="rId2"/>
          <a:stretch>
            <a:fillRect/>
          </a:stretch>
        </p:blipFill>
        <p:spPr>
          <a:xfrm>
            <a:off x="1676007" y="4501348"/>
            <a:ext cx="5357851" cy="1071571"/>
          </a:xfrm>
          <a:prstGeom prst="rect">
            <a:avLst/>
          </a:prstGeom>
          <a:ln w="12700">
            <a:miter lim="400000"/>
          </a:ln>
        </p:spPr>
      </p:pic>
      <p:sp>
        <p:nvSpPr>
          <p:cNvPr id="159" name="Rectangle 9"/>
          <p:cNvSpPr txBox="1"/>
          <p:nvPr/>
        </p:nvSpPr>
        <p:spPr>
          <a:xfrm>
            <a:off x="1004065" y="1654954"/>
            <a:ext cx="9001188" cy="2744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sz="2600">
                <a:solidFill>
                  <a:srgbClr val="003399"/>
                </a:solidFill>
              </a:defRPr>
            </a:pPr>
            <a:r>
              <a:rPr dirty="0"/>
              <a:t>The bid price vector for </a:t>
            </a:r>
            <a:r>
              <a:rPr dirty="0" err="1"/>
              <a:t>i</a:t>
            </a:r>
            <a:r>
              <a:rPr baseline="30000" dirty="0" err="1"/>
              <a:t>th</a:t>
            </a:r>
            <a:r>
              <a:rPr dirty="0"/>
              <a:t> consumer</a:t>
            </a:r>
            <a:endParaRPr dirty="0">
              <a:latin typeface="Times"/>
              <a:ea typeface="Times"/>
              <a:cs typeface="Times"/>
              <a:sym typeface="Times"/>
            </a:endParaRPr>
          </a:p>
          <a:p>
            <a:pPr marL="285750" indent="-285750">
              <a:defRPr sz="2600">
                <a:solidFill>
                  <a:srgbClr val="003399"/>
                </a:solidFill>
              </a:defRPr>
            </a:pPr>
            <a:endParaRPr dirty="0">
              <a:latin typeface="Times"/>
              <a:ea typeface="Times"/>
              <a:cs typeface="Times"/>
              <a:sym typeface="Times"/>
            </a:endParaRPr>
          </a:p>
          <a:p>
            <a:pPr marL="285750" indent="-285750">
              <a:defRPr sz="2600">
                <a:solidFill>
                  <a:srgbClr val="003399"/>
                </a:solidFill>
              </a:defRPr>
            </a:pPr>
            <a:endParaRPr dirty="0">
              <a:latin typeface="Times"/>
              <a:ea typeface="Times"/>
              <a:cs typeface="Times"/>
              <a:sym typeface="Times"/>
            </a:endParaRPr>
          </a:p>
          <a:p>
            <a:pPr marL="285750" indent="-285750">
              <a:buSzPct val="100000"/>
              <a:buFont typeface="Arial"/>
              <a:buChar char="•"/>
              <a:defRPr sz="2600">
                <a:solidFill>
                  <a:srgbClr val="003399"/>
                </a:solidFill>
              </a:defRPr>
            </a:pPr>
            <a:r>
              <a:rPr dirty="0"/>
              <a:t>bid price vector for </a:t>
            </a:r>
            <a:r>
              <a:rPr dirty="0" err="1"/>
              <a:t>j</a:t>
            </a:r>
            <a:r>
              <a:rPr baseline="30000" dirty="0" err="1"/>
              <a:t>th</a:t>
            </a:r>
            <a:r>
              <a:rPr dirty="0"/>
              <a:t> supplier </a:t>
            </a:r>
          </a:p>
          <a:p>
            <a:pPr marL="285750" indent="-285750">
              <a:defRPr sz="2600">
                <a:solidFill>
                  <a:srgbClr val="003399"/>
                </a:solidFill>
              </a:defRPr>
            </a:pPr>
            <a:r>
              <a:rPr dirty="0"/>
              <a:t>	</a:t>
            </a:r>
          </a:p>
          <a:p>
            <a:pPr marL="285750" indent="-285750">
              <a:buSzPct val="100000"/>
              <a:buFont typeface="Arial"/>
              <a:buChar char="•"/>
              <a:defRPr sz="2600">
                <a:solidFill>
                  <a:srgbClr val="003399"/>
                </a:solidFill>
              </a:defRPr>
            </a:pPr>
            <a:endParaRPr dirty="0"/>
          </a:p>
          <a:p>
            <a:pPr marL="285750" indent="-285750">
              <a:buSzPct val="100000"/>
              <a:buFont typeface="Arial"/>
              <a:buChar char="•"/>
              <a:defRPr sz="2600">
                <a:solidFill>
                  <a:srgbClr val="003399"/>
                </a:solidFill>
              </a:defRPr>
            </a:pPr>
            <a:r>
              <a:rPr dirty="0"/>
              <a:t>The auctioneer solves the following optimal allocation problem</a:t>
            </a:r>
          </a:p>
        </p:txBody>
      </p:sp>
      <p:pic>
        <p:nvPicPr>
          <p:cNvPr id="160" name="Picture 4" descr="Picture 4"/>
          <p:cNvPicPr>
            <a:picLocks noChangeAspect="1"/>
          </p:cNvPicPr>
          <p:nvPr/>
        </p:nvPicPr>
        <p:blipFill>
          <a:blip r:embed="rId3"/>
          <a:stretch>
            <a:fillRect/>
          </a:stretch>
        </p:blipFill>
        <p:spPr>
          <a:xfrm>
            <a:off x="1575569" y="2369334"/>
            <a:ext cx="785819" cy="392910"/>
          </a:xfrm>
          <a:prstGeom prst="rect">
            <a:avLst/>
          </a:prstGeom>
          <a:ln w="12700">
            <a:miter lim="400000"/>
          </a:ln>
        </p:spPr>
      </p:pic>
      <p:pic>
        <p:nvPicPr>
          <p:cNvPr id="161" name="Picture 5" descr="Picture 5"/>
          <p:cNvPicPr>
            <a:picLocks noChangeAspect="1"/>
          </p:cNvPicPr>
          <p:nvPr/>
        </p:nvPicPr>
        <p:blipFill>
          <a:blip r:embed="rId4"/>
          <a:stretch>
            <a:fillRect/>
          </a:stretch>
        </p:blipFill>
        <p:spPr>
          <a:xfrm>
            <a:off x="2289948" y="2369334"/>
            <a:ext cx="1214448" cy="404816"/>
          </a:xfrm>
          <a:prstGeom prst="rect">
            <a:avLst/>
          </a:prstGeom>
          <a:ln w="12700">
            <a:miter lim="400000"/>
          </a:ln>
        </p:spPr>
      </p:pic>
      <p:pic>
        <p:nvPicPr>
          <p:cNvPr id="162" name="Picture 6" descr="Picture 6"/>
          <p:cNvPicPr>
            <a:picLocks noChangeAspect="1"/>
          </p:cNvPicPr>
          <p:nvPr/>
        </p:nvPicPr>
        <p:blipFill>
          <a:blip r:embed="rId5"/>
          <a:stretch>
            <a:fillRect/>
          </a:stretch>
        </p:blipFill>
        <p:spPr>
          <a:xfrm>
            <a:off x="1575569" y="3369466"/>
            <a:ext cx="1979254" cy="428629"/>
          </a:xfrm>
          <a:prstGeom prst="rect">
            <a:avLst/>
          </a:prstGeom>
          <a:ln w="12700">
            <a:miter lim="400000"/>
          </a:ln>
        </p:spPr>
      </p:pic>
      <p:sp>
        <p:nvSpPr>
          <p:cNvPr id="2" name="Rounded Rectangle 1"/>
          <p:cNvSpPr/>
          <p:nvPr/>
        </p:nvSpPr>
        <p:spPr>
          <a:xfrm>
            <a:off x="1004065" y="5958840"/>
            <a:ext cx="8429495" cy="510776"/>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a:ea typeface="Times New Roman"/>
                <a:cs typeface="Times New Roman"/>
                <a:sym typeface="Times New Roman"/>
              </a:rPr>
              <a:t>Solved</a:t>
            </a:r>
            <a:r>
              <a:rPr kumimoji="0" lang="en-US" sz="2400" b="0" i="0" u="none" strike="noStrike" cap="none" spc="0" normalizeH="0" dirty="0">
                <a:ln>
                  <a:noFill/>
                </a:ln>
                <a:solidFill>
                  <a:srgbClr val="000000"/>
                </a:solidFill>
                <a:effectLst/>
                <a:uFillTx/>
                <a:latin typeface="Times New Roman"/>
                <a:ea typeface="Times New Roman"/>
                <a:cs typeface="Times New Roman"/>
                <a:sym typeface="Times New Roman"/>
              </a:rPr>
              <a:t> by smart contract using iterative double auction mechanism</a:t>
            </a:r>
            <a:endParaRPr kumimoji="0" lang="en-US" sz="2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Down Arrow 3"/>
          <p:cNvSpPr/>
          <p:nvPr/>
        </p:nvSpPr>
        <p:spPr>
          <a:xfrm>
            <a:off x="4632960" y="5572919"/>
            <a:ext cx="441960" cy="385921"/>
          </a:xfrm>
          <a:prstGeom prst="downArrow">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sld>
</file>

<file path=ppt/theme/theme1.xml><?xml version="1.0" encoding="utf-8"?>
<a:theme xmlns:a="http://schemas.openxmlformats.org/drawingml/2006/main" name="Blank">
  <a:themeElements>
    <a:clrScheme name="Blank">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Blank">
      <a:majorFont>
        <a:latin typeface="Helvetica"/>
        <a:ea typeface="Helvetica"/>
        <a:cs typeface="Helvetica"/>
      </a:majorFont>
      <a:minorFont>
        <a:latin typeface="Calibri"/>
        <a:ea typeface="Calibri"/>
        <a:cs typeface="Calibri"/>
      </a:minorFont>
    </a:fontScheme>
    <a:fmtScheme name="Blan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nk">
  <a:themeElements>
    <a:clrScheme name="Blank">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Blank">
      <a:majorFont>
        <a:latin typeface="Helvetica"/>
        <a:ea typeface="Helvetica"/>
        <a:cs typeface="Helvetica"/>
      </a:majorFont>
      <a:minorFont>
        <a:latin typeface="Calibri"/>
        <a:ea typeface="Calibri"/>
        <a:cs typeface="Calibri"/>
      </a:minorFont>
    </a:fontScheme>
    <a:fmtScheme name="Blan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698</Words>
  <Application>Microsoft Macintosh PowerPoint</Application>
  <PresentationFormat>Custom</PresentationFormat>
  <Paragraphs>70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vt:lpstr>
      <vt:lpstr>Times New Roman</vt:lpstr>
      <vt:lpstr>Blank</vt:lpstr>
      <vt:lpstr>PowerPoint Presentation</vt:lpstr>
      <vt:lpstr>Overview</vt:lpstr>
      <vt:lpstr>Need for using blockchain?</vt:lpstr>
      <vt:lpstr>Current vs Proposed Commerce Model</vt:lpstr>
      <vt:lpstr>Major Contributions</vt:lpstr>
      <vt:lpstr>Block Header</vt:lpstr>
      <vt:lpstr>Introducing Smart Contract</vt:lpstr>
      <vt:lpstr>Problem Formulation</vt:lpstr>
      <vt:lpstr>Problem Formulation</vt:lpstr>
      <vt:lpstr>Demand-Supply Equilibrium</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Gaurang Bansal</cp:lastModifiedBy>
  <cp:revision>3</cp:revision>
  <dcterms:modified xsi:type="dcterms:W3CDTF">2019-11-28T02:48:53Z</dcterms:modified>
</cp:coreProperties>
</file>