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0" r:id="rId17"/>
    <p:sldId id="278" r:id="rId18"/>
    <p:sldId id="281" r:id="rId19"/>
    <p:sldId id="282" r:id="rId20"/>
    <p:sldId id="283" r:id="rId21"/>
    <p:sldId id="284" r:id="rId22"/>
    <p:sldId id="285" r:id="rId23"/>
    <p:sldId id="273" r:id="rId24"/>
    <p:sldId id="275" r:id="rId25"/>
    <p:sldId id="276" r:id="rId26"/>
    <p:sldId id="260" r:id="rId27"/>
    <p:sldId id="286" r:id="rId28"/>
    <p:sldId id="259" r:id="rId29"/>
    <p:sldId id="277" r:id="rId30"/>
  </p:sldIdLst>
  <p:sldSz cx="10147300" cy="7594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urang Bansal" initials="G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5" d="100"/>
          <a:sy n="105" d="100"/>
        </p:scale>
        <p:origin x="1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2:46:1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24575,'23'0'0,"0"5"0,1 2 0,-1 4 0,-6 0 0,5 0 0,-5-5 0,0 3 0,5-3 0,-5 5 0,7-5 0,-1 5 0,-6-6 0,5 7 0,-5-2 0,7 2 0,7 0 0,-5 0 0,5 1 0,-7 4 0,-1-4 0,0 4 0,9-5 0,-7 0 0,7 1 0,-9-2 0,9 2 0,-7-1 0,1 0 0,-4-1 0,-5 0 0,6-5 0,0 4 0,1-8 0,-1 8 0,1-3 0,-1-1 0,0-1 0,1 0 0,-1-3 0,0 8 0,9-9 0,-7 4 0,7-5 0,-9 0 0,1 0 0,-1 0 0,1 0 0,-1 0 0,0 0 0,5 0 0,-4 0 0,-2 0 0,-7 0 0,1 0 0,1 0 0,6 0 0,-6 5 0,5-4 0,-5 3 0,1-4 0,3 5 0,-10-4 0,11 10 0,-11-10 0,11 4 0,-11-1 0,11-3 0,-11 8 0,11-8 0,-12 3 0,6-4 0,-7 4 0,1-3 0,-1 3 0,1-4 0,-1 0 0,0 0 0,5 4 0,-4-3 0,4 4 0,-5-5 0,1 0 0,-9 0 0,-7 0 0,0-5 0,-7 4 0,8-7 0,-4 7 0,-1-8 0,1 4 0,-1-5 0,0 1 0,1-1 0,-1 1 0,1-1 0,-1 1 0,1-1 0,-1 1 0,1-1 0,-1 5 0,1-4 0,-1 4 0,1 0 0,3-4 0,-2 4 0,3 0 0,-5-4 0,1 4 0,-1-4 0,0-1 0,1 5 0,4-4 0,-4 8 0,4-7 0,-5 7 0,9-4 0,8 5 0,11 11 0,5-3 0,0 8 0,1 1 0,-1-4 0,0 4 0,-5-6 0,-3-1 0,-5-1 0,-1-3 0,0 2 0,1-3 0,-1 0 0,-4 4 0,4-8 0,-4 3 0,4 0 0,1-3 0,-1 8 0,-4-4 0,4 0 0,-4 3 0,4-7 0,1 4 0,-5-1 0,3-3 0,-2 3 0,-1 0 0,3-3 0,-3 8 0,5-4 0,-5 4 0,3-4 0,-11 0 0,2-5 0,-15 5 0,5 0 0,-4 6 0,-1-1 0,5 0 0,-11 1 0,11-5 0,-5 3 0,6-8 0,1 7 0,-1-7 0,5 8 0,-3-8 0,6 7 0,-6-7 0,3 7 0,-5-7 0,1 8 0,-1-4 0,1 0 0,-1 4 0,-6-3 0,5 4 0,-11 1 0,11-1 0,-5 0 0,7-1 0,-1-3 0,1 2 0,-1-7 0,5 7 0,-3-7 0,7 8 0,-8-8 0,4 7 0,-5-7 0,1 7 0,-1-2 0,1-1 0,3 3 0,-2-7 0,7 8 0,-8-8 0,8 3 0,-3-4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8238" y="685800"/>
            <a:ext cx="4581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138915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/>
          <p:cNvSpPr/>
          <p:nvPr/>
        </p:nvSpPr>
        <p:spPr>
          <a:xfrm>
            <a:off x="-1" y="0"/>
            <a:ext cx="10152065" cy="5486400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5" name="Rectangle 11"/>
          <p:cNvSpPr/>
          <p:nvPr/>
        </p:nvSpPr>
        <p:spPr>
          <a:xfrm>
            <a:off x="-1" y="7315200"/>
            <a:ext cx="10152065" cy="280989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pic>
        <p:nvPicPr>
          <p:cNvPr id="16" name="Picture 13" descr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757862"/>
            <a:ext cx="2573339" cy="12588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609600" y="1524000"/>
            <a:ext cx="8991600" cy="1752600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904527" y="7039068"/>
            <a:ext cx="2367705" cy="406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7083425" y="914400"/>
            <a:ext cx="2155825" cy="6019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/>
          </p:nvPr>
        </p:nvSpPr>
        <p:spPr>
          <a:xfrm>
            <a:off x="611187" y="914400"/>
            <a:ext cx="6319839" cy="6019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692150" y="1893888"/>
            <a:ext cx="8756650" cy="31591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2150" y="5083175"/>
            <a:ext cx="8756650" cy="166211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indent="457200">
              <a:spcBef>
                <a:spcPts val="500"/>
              </a:spcBef>
              <a:defRPr sz="2400"/>
            </a:lvl2pPr>
            <a:lvl3pPr indent="914400">
              <a:spcBef>
                <a:spcPts val="500"/>
              </a:spcBef>
              <a:defRPr sz="2400"/>
            </a:lvl3pPr>
            <a:lvl4pPr indent="1371600">
              <a:spcBef>
                <a:spcPts val="500"/>
              </a:spcBef>
              <a:defRPr sz="2400"/>
            </a:lvl4pPr>
            <a:lvl5pPr indent="1828800">
              <a:spcBef>
                <a:spcPts val="5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11187" y="2193925"/>
            <a:ext cx="4237039" cy="47402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698500" y="404813"/>
            <a:ext cx="8756650" cy="1468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8500" y="1862138"/>
            <a:ext cx="4295775" cy="91281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/>
            </a:lvl1pPr>
            <a:lvl2pPr indent="457200">
              <a:spcBef>
                <a:spcPts val="500"/>
              </a:spcBef>
              <a:defRPr sz="2400"/>
            </a:lvl2pPr>
            <a:lvl3pPr indent="914400">
              <a:spcBef>
                <a:spcPts val="500"/>
              </a:spcBef>
              <a:defRPr sz="2400"/>
            </a:lvl3pPr>
            <a:lvl4pPr indent="1371600">
              <a:spcBef>
                <a:spcPts val="500"/>
              </a:spcBef>
              <a:defRPr sz="2400"/>
            </a:lvl4pPr>
            <a:lvl5pPr indent="1828800">
              <a:spcBef>
                <a:spcPts val="5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38737" y="1862138"/>
            <a:ext cx="4316413" cy="91281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91906" y="7016750"/>
            <a:ext cx="241083" cy="26648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199230" y="292893"/>
            <a:ext cx="7924801" cy="126682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199230" y="1664493"/>
            <a:ext cx="9734551" cy="526970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 b="0">
                <a:solidFill>
                  <a:srgbClr val="000000"/>
                </a:solidFill>
              </a:defRPr>
            </a:lvl1pPr>
            <a:lvl2pPr>
              <a:spcBef>
                <a:spcPts val="700"/>
              </a:spcBef>
              <a:defRPr sz="3200" b="0">
                <a:solidFill>
                  <a:srgbClr val="000000"/>
                </a:solidFill>
              </a:defRPr>
            </a:lvl2pPr>
            <a:lvl3pPr>
              <a:spcBef>
                <a:spcPts val="700"/>
              </a:spcBef>
              <a:defRPr sz="3200" b="0">
                <a:solidFill>
                  <a:srgbClr val="000000"/>
                </a:solidFill>
              </a:defRPr>
            </a:lvl3pPr>
            <a:lvl4pPr>
              <a:spcBef>
                <a:spcPts val="700"/>
              </a:spcBef>
              <a:defRPr sz="3200" b="0">
                <a:solidFill>
                  <a:srgbClr val="000000"/>
                </a:solidFill>
              </a:defRPr>
            </a:lvl4pPr>
            <a:lvl5pPr>
              <a:spcBef>
                <a:spcPts val="700"/>
              </a:spcBef>
              <a:defRPr sz="3200" b="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98500" y="506412"/>
            <a:ext cx="3275013" cy="17732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316412" y="1093787"/>
            <a:ext cx="5138738" cy="5397501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>
              <a:spcBef>
                <a:spcPts val="700"/>
              </a:spcBef>
              <a:defRPr sz="3200"/>
            </a:lvl4pPr>
            <a:lvl5pPr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98500" y="2279650"/>
            <a:ext cx="3275013" cy="42211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698500" y="506412"/>
            <a:ext cx="3275013" cy="17732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316412" y="1093787"/>
            <a:ext cx="5138738" cy="5397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8500" y="2279650"/>
            <a:ext cx="3275013" cy="4221163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/>
            </a:lvl1pPr>
            <a:lvl2pPr indent="457200">
              <a:spcBef>
                <a:spcPts val="300"/>
              </a:spcBef>
              <a:defRPr sz="1600"/>
            </a:lvl2pPr>
            <a:lvl3pPr indent="914400">
              <a:spcBef>
                <a:spcPts val="300"/>
              </a:spcBef>
              <a:defRPr sz="1600"/>
            </a:lvl3pPr>
            <a:lvl4pPr indent="1371600">
              <a:spcBef>
                <a:spcPts val="300"/>
              </a:spcBef>
              <a:defRPr sz="1600"/>
            </a:lvl4pPr>
            <a:lvl5pPr indent="1828800">
              <a:spcBef>
                <a:spcPts val="300"/>
              </a:spcBef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-1" y="7312025"/>
            <a:ext cx="10152065" cy="280989"/>
          </a:xfrm>
          <a:prstGeom prst="rect">
            <a:avLst/>
          </a:prstGeom>
          <a:solidFill>
            <a:srgbClr val="0033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3" name="Rectangle 8"/>
          <p:cNvSpPr/>
          <p:nvPr/>
        </p:nvSpPr>
        <p:spPr>
          <a:xfrm>
            <a:off x="-1" y="-1"/>
            <a:ext cx="10152065" cy="280990"/>
          </a:xfrm>
          <a:prstGeom prst="rect">
            <a:avLst/>
          </a:prstGeom>
          <a:solidFill>
            <a:srgbClr val="0033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29600" y="431800"/>
            <a:ext cx="1612900" cy="7889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11187" y="914400"/>
            <a:ext cx="7237413" cy="1266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691" tIns="50691" rIns="50691" bIns="50691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11187" y="2193925"/>
            <a:ext cx="8628063" cy="474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691" tIns="50691" rIns="50691" bIns="50691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69667" y="7016750"/>
            <a:ext cx="241083" cy="266483"/>
          </a:xfrm>
          <a:prstGeom prst="rect">
            <a:avLst/>
          </a:prstGeom>
          <a:ln w="12700">
            <a:miter lim="400000"/>
          </a:ln>
        </p:spPr>
        <p:txBody>
          <a:bodyPr wrap="none" lIns="50691" tIns="50691" rIns="50691" bIns="50691">
            <a:spAutoFit/>
          </a:bodyPr>
          <a:lstStyle>
            <a:lvl1pPr algn="r" defTabSz="1014412">
              <a:defRPr sz="1000">
                <a:solidFill>
                  <a:srgbClr val="003399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66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66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66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66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66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66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66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66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66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l" defTabSz="1014412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ln>
            <a:noFill/>
          </a:ln>
          <a:solidFill>
            <a:srgbClr val="003399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374650" algn="l" defTabSz="1014412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ln>
            <a:noFill/>
          </a:ln>
          <a:solidFill>
            <a:srgbClr val="003399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755650" algn="l" defTabSz="1014412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ln>
            <a:noFill/>
          </a:ln>
          <a:solidFill>
            <a:srgbClr val="003399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1143000" algn="l" defTabSz="1014412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ln>
            <a:noFill/>
          </a:ln>
          <a:solidFill>
            <a:srgbClr val="003399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1524000" algn="l" defTabSz="1014412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ln>
            <a:noFill/>
          </a:ln>
          <a:solidFill>
            <a:srgbClr val="003399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03500" marR="0" indent="-317500" algn="l" defTabSz="1014412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500" b="1" i="0" u="none" strike="noStrike" cap="none" spc="0" baseline="0">
          <a:ln>
            <a:noFill/>
          </a:ln>
          <a:solidFill>
            <a:srgbClr val="003399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60700" marR="0" indent="-317500" algn="l" defTabSz="1014412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500" b="1" i="0" u="none" strike="noStrike" cap="none" spc="0" baseline="0">
          <a:ln>
            <a:noFill/>
          </a:ln>
          <a:solidFill>
            <a:srgbClr val="003399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17900" marR="0" indent="-317500" algn="l" defTabSz="1014412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500" b="1" i="0" u="none" strike="noStrike" cap="none" spc="0" baseline="0">
          <a:ln>
            <a:noFill/>
          </a:ln>
          <a:solidFill>
            <a:srgbClr val="003399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975100" marR="0" indent="-317500" algn="l" defTabSz="1014412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500" b="1" i="0" u="none" strike="noStrike" cap="none" spc="0" baseline="0">
          <a:ln>
            <a:noFill/>
          </a:ln>
          <a:solidFill>
            <a:srgbClr val="003399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1pPr>
      <a:lvl2pPr marL="0" marR="0" indent="457200" algn="r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2pPr>
      <a:lvl3pPr marL="0" marR="0" indent="914400" algn="r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3pPr>
      <a:lvl4pPr marL="0" marR="0" indent="1371600" algn="r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4pPr>
      <a:lvl5pPr marL="0" marR="0" indent="1828800" algn="r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5pPr>
      <a:lvl6pPr marL="0" marR="0" indent="2286000" algn="r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6pPr>
      <a:lvl7pPr marL="0" marR="0" indent="2743200" algn="r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7pPr>
      <a:lvl8pPr marL="0" marR="0" indent="3200400" algn="r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8pPr>
      <a:lvl9pPr marL="0" marR="0" indent="3657600" algn="r" defTabSz="10144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9755406" y="7016750"/>
            <a:ext cx="177583" cy="2664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1" name="Text Box 18"/>
          <p:cNvSpPr txBox="1"/>
          <p:nvPr/>
        </p:nvSpPr>
        <p:spPr>
          <a:xfrm>
            <a:off x="43853" y="1961987"/>
            <a:ext cx="10059593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3200"/>
              </a:spcBef>
              <a:defRPr sz="45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IN" dirty="0"/>
              <a:t>Game-Theoretic Formulation for </a:t>
            </a:r>
            <a:br>
              <a:rPr lang="en-IN" dirty="0"/>
            </a:br>
            <a:r>
              <a:rPr lang="en-IN" dirty="0"/>
              <a:t>Security as a Service in UAV Swarms</a:t>
            </a:r>
            <a:endParaRPr dirty="0"/>
          </a:p>
        </p:txBody>
      </p:sp>
      <p:sp>
        <p:nvSpPr>
          <p:cNvPr id="122" name="Rectangle 19"/>
          <p:cNvSpPr/>
          <p:nvPr/>
        </p:nvSpPr>
        <p:spPr>
          <a:xfrm>
            <a:off x="-1" y="7315200"/>
            <a:ext cx="10152065" cy="280989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pic>
        <p:nvPicPr>
          <p:cNvPr id="123" name="Picture 20" descr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5751512"/>
            <a:ext cx="2576514" cy="125888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 Box 18"/>
          <p:cNvSpPr txBox="1"/>
          <p:nvPr/>
        </p:nvSpPr>
        <p:spPr>
          <a:xfrm>
            <a:off x="495132" y="4155285"/>
            <a:ext cx="915703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100"/>
              </a:spcBef>
              <a:defRPr sz="3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Presented by: </a:t>
            </a:r>
            <a:r>
              <a:rPr dirty="0">
                <a:solidFill>
                  <a:schemeClr val="tx1"/>
                </a:solidFill>
              </a:rPr>
              <a:t>Gaurang Bansal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D707-535F-1A4A-92E2-32A4A572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03" y="-95250"/>
            <a:ext cx="7237413" cy="1266825"/>
          </a:xfrm>
        </p:spPr>
        <p:txBody>
          <a:bodyPr/>
          <a:lstStyle/>
          <a:p>
            <a:r>
              <a:rPr lang="en-US" dirty="0"/>
              <a:t>Utility of 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4920-B9BD-7142-9A2E-D38477806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03" y="1184275"/>
            <a:ext cx="8628063" cy="4740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2613E-F3B1-0F48-8E9B-13AC1A6B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74" y="1778000"/>
            <a:ext cx="4559300" cy="20193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EC3BAE-C410-F748-935C-7C1C52918B65}"/>
              </a:ext>
            </a:extLst>
          </p:cNvPr>
          <p:cNvCxnSpPr/>
          <p:nvPr/>
        </p:nvCxnSpPr>
        <p:spPr>
          <a:xfrm flipV="1">
            <a:off x="1277956" y="3020929"/>
            <a:ext cx="733926" cy="950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A6DDF-0E14-094B-94C4-28A3D07F6E2E}"/>
              </a:ext>
            </a:extLst>
          </p:cNvPr>
          <p:cNvSpPr txBox="1"/>
          <p:nvPr/>
        </p:nvSpPr>
        <p:spPr>
          <a:xfrm>
            <a:off x="571166" y="3961254"/>
            <a:ext cx="214750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Utility of BS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3432D-39F2-CA46-9083-48CECAB0D0CD}"/>
              </a:ext>
            </a:extLst>
          </p:cNvPr>
          <p:cNvCxnSpPr/>
          <p:nvPr/>
        </p:nvCxnSpPr>
        <p:spPr>
          <a:xfrm flipV="1">
            <a:off x="3649445" y="2859505"/>
            <a:ext cx="733926" cy="950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AAA059-D8A8-6A47-AA51-53C848C563F1}"/>
              </a:ext>
            </a:extLst>
          </p:cNvPr>
          <p:cNvSpPr txBox="1"/>
          <p:nvPr/>
        </p:nvSpPr>
        <p:spPr>
          <a:xfrm>
            <a:off x="2942655" y="3799830"/>
            <a:ext cx="214750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Price set by BS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3FA55-215D-6B44-BB5A-F9FC91E8626D}"/>
              </a:ext>
            </a:extLst>
          </p:cNvPr>
          <p:cNvCxnSpPr>
            <a:cxnSpLocks/>
          </p:cNvCxnSpPr>
          <p:nvPr/>
        </p:nvCxnSpPr>
        <p:spPr>
          <a:xfrm flipH="1">
            <a:off x="5022730" y="2049621"/>
            <a:ext cx="910844" cy="968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5B614E-711B-9746-9B75-F95C0393D17B}"/>
              </a:ext>
            </a:extLst>
          </p:cNvPr>
          <p:cNvSpPr txBox="1"/>
          <p:nvPr/>
        </p:nvSpPr>
        <p:spPr>
          <a:xfrm>
            <a:off x="6020895" y="1999129"/>
            <a:ext cx="235598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Total requirement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C9D023-35E4-F949-91EE-AC8E80740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368" y="2631172"/>
            <a:ext cx="4860112" cy="47712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A95F46-BC14-BC41-8ED9-C9638A2F2160}"/>
              </a:ext>
            </a:extLst>
          </p:cNvPr>
          <p:cNvSpPr/>
          <p:nvPr/>
        </p:nvSpPr>
        <p:spPr>
          <a:xfrm>
            <a:off x="6878626" y="3018113"/>
            <a:ext cx="2815247" cy="234911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05FAC9-21FA-EF49-9610-C064A5FE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071" y="782796"/>
            <a:ext cx="1117432" cy="13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914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E316-9188-A14E-AD7B-CE84A13C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786E3-FDDA-D042-8E41-42935957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58" y="4997450"/>
            <a:ext cx="5803900" cy="12573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0A5A4-9F92-004B-819B-0CBF0AAF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7" y="2193925"/>
            <a:ext cx="8628063" cy="2450264"/>
          </a:xfrm>
        </p:spPr>
        <p:txBody>
          <a:bodyPr>
            <a:normAutofit/>
          </a:bodyPr>
          <a:lstStyle/>
          <a:p>
            <a:r>
              <a:rPr lang="en-US" dirty="0"/>
              <a:t>Any stakeholder must get a minimum profit to deploy its UAV.  As UAVs belong to different stakeholders, UAVs have different threshold values</a:t>
            </a:r>
          </a:p>
        </p:txBody>
      </p:sp>
    </p:spTree>
    <p:extLst>
      <p:ext uri="{BB962C8B-B14F-4D97-AF65-F5344CB8AC3E}">
        <p14:creationId xmlns:p14="http://schemas.microsoft.com/office/powerpoint/2010/main" val="23467483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0422-F13A-864B-A0A0-CD3B345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Utility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31096-FC3A-A34B-A3C1-18DD2A54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3" y="1834816"/>
            <a:ext cx="5931063" cy="1962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5F225-BFF3-0B44-9968-E17BB94FF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04"/>
          <a:stretch/>
        </p:blipFill>
        <p:spPr>
          <a:xfrm>
            <a:off x="152734" y="3797300"/>
            <a:ext cx="4283242" cy="1084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899115-1983-004B-8186-923A2410B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893" y="3988151"/>
            <a:ext cx="2286000" cy="50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4869B-6D93-4647-B04C-21D5EC027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40" y="5073033"/>
            <a:ext cx="6000287" cy="13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34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699F-189E-1147-86BE-B8E4D024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B9C4-64F5-434C-9200-79AE86CAB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2B05A-D6A1-6443-9CE5-8B70653C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34" y="2719137"/>
            <a:ext cx="7732216" cy="35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2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AA8C-8D57-E044-A0FE-38CB045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30DB8-F863-EA48-A9A2-1D040A1B6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8140D-3206-B24B-8F7D-666F77F1A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0"/>
          <a:stretch/>
        </p:blipFill>
        <p:spPr>
          <a:xfrm>
            <a:off x="2829092" y="2709862"/>
            <a:ext cx="3403266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04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1FA0-21DC-1C4C-A06E-86E7999D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914400"/>
            <a:ext cx="3347202" cy="1266825"/>
          </a:xfrm>
        </p:spPr>
        <p:txBody>
          <a:bodyPr/>
          <a:lstStyle/>
          <a:p>
            <a:r>
              <a:rPr lang="en-US" dirty="0"/>
              <a:t>Particle Swarm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C8166-6108-FB47-A754-219E3BBE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705" y="0"/>
            <a:ext cx="5765866" cy="7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265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6C76EE-D28C-694B-A1C3-8F1C36054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20"/>
          <a:stretch/>
        </p:blipFill>
        <p:spPr>
          <a:xfrm>
            <a:off x="252663" y="602915"/>
            <a:ext cx="5207265" cy="658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889BE1-5095-3A4B-9F76-D24F2271F3B0}"/>
              </a:ext>
            </a:extLst>
          </p:cNvPr>
          <p:cNvSpPr/>
          <p:nvPr/>
        </p:nvSpPr>
        <p:spPr>
          <a:xfrm>
            <a:off x="132347" y="602915"/>
            <a:ext cx="3765884" cy="52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71075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D8F2-7454-9548-9630-E243FEC4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C76EE-D28C-694B-A1C3-8F1C36054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20"/>
          <a:stretch/>
        </p:blipFill>
        <p:spPr>
          <a:xfrm>
            <a:off x="207215" y="660400"/>
            <a:ext cx="5205850" cy="6582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62E0E-B14B-0B4A-B9B9-C329EEC1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065" y="1547812"/>
            <a:ext cx="4279156" cy="33194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889BE1-5095-3A4B-9F76-D24F2271F3B0}"/>
              </a:ext>
            </a:extLst>
          </p:cNvPr>
          <p:cNvSpPr/>
          <p:nvPr/>
        </p:nvSpPr>
        <p:spPr>
          <a:xfrm>
            <a:off x="938463" y="1167063"/>
            <a:ext cx="3765884" cy="52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27B505-0058-AC4A-A46C-2EB41FD5BF5E}"/>
                  </a:ext>
                </a:extLst>
              </p14:cNvPr>
              <p14:cNvContentPartPr/>
              <p14:nvPr/>
            </p14:nvContentPartPr>
            <p14:xfrm>
              <a:off x="4766229" y="1625665"/>
              <a:ext cx="643320" cy="271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27B505-0058-AC4A-A46C-2EB41FD5BF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7589" y="1616665"/>
                <a:ext cx="66096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7843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6C76EE-D28C-694B-A1C3-8F1C36054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20"/>
          <a:stretch/>
        </p:blipFill>
        <p:spPr>
          <a:xfrm>
            <a:off x="-133615" y="471906"/>
            <a:ext cx="5207265" cy="7122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889BE1-5095-3A4B-9F76-D24F2271F3B0}"/>
              </a:ext>
            </a:extLst>
          </p:cNvPr>
          <p:cNvSpPr/>
          <p:nvPr/>
        </p:nvSpPr>
        <p:spPr>
          <a:xfrm>
            <a:off x="360947" y="1240588"/>
            <a:ext cx="4030579" cy="389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41448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6C76EE-D28C-694B-A1C3-8F1C36054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20"/>
          <a:stretch/>
        </p:blipFill>
        <p:spPr>
          <a:xfrm>
            <a:off x="252663" y="602915"/>
            <a:ext cx="5207265" cy="658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889BE1-5095-3A4B-9F76-D24F2271F3B0}"/>
              </a:ext>
            </a:extLst>
          </p:cNvPr>
          <p:cNvSpPr/>
          <p:nvPr/>
        </p:nvSpPr>
        <p:spPr>
          <a:xfrm>
            <a:off x="973352" y="4862094"/>
            <a:ext cx="4007721" cy="135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80238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51104" y="816212"/>
            <a:ext cx="7237412" cy="126682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dirty="0"/>
              <a:t>Overview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1104" y="1967200"/>
            <a:ext cx="8758931" cy="4811188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Char char="•"/>
              <a:defRPr sz="2800" b="0"/>
            </a:pPr>
            <a:r>
              <a:rPr lang="en-US" dirty="0"/>
              <a:t>Objective</a:t>
            </a:r>
          </a:p>
          <a:p>
            <a:pPr marL="342900" indent="-342900">
              <a:buSzPct val="100000"/>
              <a:buChar char="•"/>
              <a:defRPr sz="2800" b="0"/>
            </a:pPr>
            <a:r>
              <a:rPr lang="en-US" dirty="0"/>
              <a:t>Literature Review and Research Gaps</a:t>
            </a:r>
            <a:endParaRPr dirty="0"/>
          </a:p>
          <a:p>
            <a:pPr marL="342900" indent="-342900">
              <a:buSzPct val="100000"/>
              <a:buChar char="•"/>
              <a:defRPr sz="2800" b="0"/>
            </a:pPr>
            <a:r>
              <a:rPr lang="en-US" dirty="0"/>
              <a:t>Utility Functions of Entities</a:t>
            </a:r>
            <a:endParaRPr dirty="0"/>
          </a:p>
          <a:p>
            <a:pPr marL="342900" indent="-342900">
              <a:buSzPct val="100000"/>
              <a:buChar char="•"/>
              <a:defRPr sz="2800" b="0"/>
            </a:pPr>
            <a:r>
              <a:rPr lang="en-US" dirty="0"/>
              <a:t>PSO and Optimal Price Strategy (Stackelberg Game)</a:t>
            </a:r>
            <a:endParaRPr dirty="0"/>
          </a:p>
          <a:p>
            <a:pPr marL="342900" indent="-342900">
              <a:buSzPct val="100000"/>
              <a:buChar char="•"/>
              <a:defRPr sz="2800" b="0"/>
            </a:pPr>
            <a:r>
              <a:rPr dirty="0"/>
              <a:t>Result</a:t>
            </a:r>
            <a:r>
              <a:rPr lang="en-US" dirty="0"/>
              <a:t>s &amp; Discussion</a:t>
            </a:r>
          </a:p>
          <a:p>
            <a:pPr marL="342900" indent="-342900">
              <a:buSzPct val="100000"/>
              <a:buChar char="•"/>
              <a:defRPr sz="2800" b="0"/>
            </a:pPr>
            <a:r>
              <a:rPr lang="en-US" dirty="0"/>
              <a:t>Contributions of Work</a:t>
            </a:r>
            <a:endParaRPr dirty="0"/>
          </a:p>
        </p:txBody>
      </p:sp>
      <p:sp>
        <p:nvSpPr>
          <p:cNvPr id="1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9633167" y="7016750"/>
            <a:ext cx="177583" cy="2664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6C76EE-D28C-694B-A1C3-8F1C36054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20"/>
          <a:stretch/>
        </p:blipFill>
        <p:spPr>
          <a:xfrm>
            <a:off x="252663" y="602915"/>
            <a:ext cx="5207265" cy="658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889BE1-5095-3A4B-9F76-D24F2271F3B0}"/>
              </a:ext>
            </a:extLst>
          </p:cNvPr>
          <p:cNvSpPr/>
          <p:nvPr/>
        </p:nvSpPr>
        <p:spPr>
          <a:xfrm>
            <a:off x="0" y="6462295"/>
            <a:ext cx="3765884" cy="52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7461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B14D-E22C-3844-8B82-63662378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76" y="243619"/>
            <a:ext cx="7237413" cy="1266825"/>
          </a:xfrm>
        </p:spPr>
        <p:txBody>
          <a:bodyPr/>
          <a:lstStyle/>
          <a:p>
            <a:r>
              <a:rPr lang="en-US" dirty="0"/>
              <a:t>Simulation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0550C-FA40-2742-B96A-70655C6B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10" y="1510444"/>
            <a:ext cx="7040479" cy="5840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9AA5B-C530-0940-8848-E787ACD0C041}"/>
              </a:ext>
            </a:extLst>
          </p:cNvPr>
          <p:cNvSpPr txBox="1"/>
          <p:nvPr/>
        </p:nvSpPr>
        <p:spPr>
          <a:xfrm>
            <a:off x="1778959" y="4740443"/>
            <a:ext cx="6342357" cy="229803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75624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DE42-710B-B24D-9D72-2783E5D2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63AED-CC46-D547-B585-132C1BD37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A0071-46EF-C849-A3ED-B2C664E8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6" y="863600"/>
            <a:ext cx="8135771" cy="636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108E6-B324-634F-8B64-E799B6F3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25" y="3905585"/>
            <a:ext cx="3015249" cy="6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816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DDB8-9C36-C94B-A7C7-A49708F3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Utility of 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CCAA-3C76-AC4A-9E4D-B7F9CA976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788F2-E8ED-304F-9567-8D08073D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1882"/>
            <a:ext cx="10147300" cy="44843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5B1D3-C107-5A4A-ACD9-388C0C60925B}"/>
              </a:ext>
            </a:extLst>
          </p:cNvPr>
          <p:cNvSpPr txBox="1">
            <a:spLocks/>
          </p:cNvSpPr>
          <p:nvPr/>
        </p:nvSpPr>
        <p:spPr>
          <a:xfrm>
            <a:off x="611186" y="153028"/>
            <a:ext cx="7237413" cy="1266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691" tIns="50691" rIns="50691" bIns="50691" anchor="ctr">
            <a:normAutofit/>
          </a:bodyPr>
          <a:lstStyle>
            <a:lvl1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2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4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6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8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5506760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F057-6B8A-614E-98B5-88AAEA4E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660400"/>
            <a:ext cx="7237413" cy="126682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991F-7E63-DB47-92A9-85D7DB5A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E0322-3367-9247-87B9-1AE91B638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4" y="2181225"/>
            <a:ext cx="6063873" cy="43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39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FD34-1663-9240-93E6-BA1D44D1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AABFF-0794-694F-9ED0-53C2ACAF4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4DC83-E63C-E34A-9A5F-F23D190A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925"/>
            <a:ext cx="10147300" cy="42675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9A4E55-FE20-7341-A250-A803CE6E5C66}"/>
              </a:ext>
            </a:extLst>
          </p:cNvPr>
          <p:cNvSpPr txBox="1">
            <a:spLocks/>
          </p:cNvSpPr>
          <p:nvPr/>
        </p:nvSpPr>
        <p:spPr>
          <a:xfrm>
            <a:off x="611186" y="153028"/>
            <a:ext cx="7237413" cy="1266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691" tIns="50691" rIns="50691" bIns="50691" anchor="ctr">
            <a:normAutofit/>
          </a:bodyPr>
          <a:lstStyle>
            <a:lvl1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2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4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6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8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1806032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08E7-3B1F-3847-8AC8-81244E8E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BS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8520B5-6538-7D4E-AE32-418B49AAD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18" y="2648367"/>
            <a:ext cx="4983524" cy="3737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89AA81-B755-0A41-864B-E7F5829D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" y="2635667"/>
            <a:ext cx="4856301" cy="36422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9A3C8-8257-FC42-AC56-3B63235664A1}"/>
              </a:ext>
            </a:extLst>
          </p:cNvPr>
          <p:cNvSpPr txBox="1">
            <a:spLocks/>
          </p:cNvSpPr>
          <p:nvPr/>
        </p:nvSpPr>
        <p:spPr>
          <a:xfrm>
            <a:off x="611186" y="153028"/>
            <a:ext cx="7237413" cy="1266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691" tIns="50691" rIns="50691" bIns="50691" anchor="ctr">
            <a:normAutofit/>
          </a:bodyPr>
          <a:lstStyle>
            <a:lvl1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2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4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6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8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/>
            <a:r>
              <a:rPr lang="en-US" dirty="0"/>
              <a:t>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803E57-48F8-994D-A287-169F05611665}"/>
              </a:ext>
            </a:extLst>
          </p:cNvPr>
          <p:cNvCxnSpPr/>
          <p:nvPr/>
        </p:nvCxnSpPr>
        <p:spPr>
          <a:xfrm flipV="1">
            <a:off x="5315712" y="3474720"/>
            <a:ext cx="30480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EBA4E8-E3EC-C849-A37F-772F0E191506}"/>
              </a:ext>
            </a:extLst>
          </p:cNvPr>
          <p:cNvCxnSpPr/>
          <p:nvPr/>
        </p:nvCxnSpPr>
        <p:spPr>
          <a:xfrm>
            <a:off x="158496" y="3035808"/>
            <a:ext cx="560832" cy="76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0826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08E7-3B1F-3847-8AC8-81244E8E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BS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8520B5-6538-7D4E-AE32-418B49AAD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18" y="2648367"/>
            <a:ext cx="4983524" cy="3737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89AA81-B755-0A41-864B-E7F5829D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" y="2635667"/>
            <a:ext cx="4856301" cy="36422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39A3C8-8257-FC42-AC56-3B63235664A1}"/>
              </a:ext>
            </a:extLst>
          </p:cNvPr>
          <p:cNvSpPr txBox="1">
            <a:spLocks/>
          </p:cNvSpPr>
          <p:nvPr/>
        </p:nvSpPr>
        <p:spPr>
          <a:xfrm>
            <a:off x="611186" y="153028"/>
            <a:ext cx="7237413" cy="1266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691" tIns="50691" rIns="50691" bIns="50691" anchor="ctr">
            <a:normAutofit/>
          </a:bodyPr>
          <a:lstStyle>
            <a:lvl1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2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4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6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800" algn="l" defTabSz="101441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ln>
                  <a:noFill/>
                </a:ln>
                <a:solidFill>
                  <a:srgbClr val="FF66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/>
            <a:r>
              <a:rPr lang="en-US" dirty="0"/>
              <a:t>Results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103DD-124C-F145-A685-4CF680704A2B}"/>
              </a:ext>
            </a:extLst>
          </p:cNvPr>
          <p:cNvCxnSpPr/>
          <p:nvPr/>
        </p:nvCxnSpPr>
        <p:spPr>
          <a:xfrm>
            <a:off x="755904" y="3035808"/>
            <a:ext cx="560832" cy="76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932E91-837B-E645-A564-20BF066E4F39}"/>
              </a:ext>
            </a:extLst>
          </p:cNvPr>
          <p:cNvCxnSpPr>
            <a:cxnSpLocks/>
          </p:cNvCxnSpPr>
          <p:nvPr/>
        </p:nvCxnSpPr>
        <p:spPr>
          <a:xfrm flipH="1">
            <a:off x="6339840" y="3901440"/>
            <a:ext cx="694944" cy="55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798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49BBDB-456D-B540-907C-1F843747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37" y="409449"/>
            <a:ext cx="7237413" cy="1266825"/>
          </a:xfrm>
        </p:spPr>
        <p:txBody>
          <a:bodyPr/>
          <a:lstStyle/>
          <a:p>
            <a:r>
              <a:rPr lang="en-US" dirty="0"/>
              <a:t>Highlights/Contributions of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40F044-F412-A24D-8827-7B5CCD22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537" y="1780674"/>
            <a:ext cx="5637348" cy="53179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Propose a Stackelberg game among entities using their utility and price functions to efficiently maximize profit gains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Utility vs Price strategy for UAV’s  provide Security as a service (SaaS) as an alternative to cloud-based services. [Based on Prospect Theory]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Network entities are heterogeneous and can belong to different stakeholders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particle swarm optimization on utility functions of each entity, we create optimal price strategy for each entity to maximize its profit.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study also shows the variation of different parameters on network scenario.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CA4B-42ED-8941-BB62-7FC2115B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85" y="1547812"/>
            <a:ext cx="4826730" cy="47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060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9028-6D16-F949-9D90-C85F2946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E1DF-163C-044D-A042-04A3C2220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96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BC07-6716-B04B-9634-FE11A233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60" y="688946"/>
            <a:ext cx="7237413" cy="1266825"/>
          </a:xfrm>
        </p:spPr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EC570-D312-504D-8284-0AED66D3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60" y="1955771"/>
            <a:ext cx="4826730" cy="4738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CCDB29-6557-2A4E-B409-1D7463FD59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0718" y="1337481"/>
            <a:ext cx="5129471" cy="53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697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49BBDB-456D-B540-907C-1F843747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37" y="409449"/>
            <a:ext cx="7237413" cy="126682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40F044-F412-A24D-8827-7B5CCD22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537" y="1780674"/>
            <a:ext cx="5017168" cy="47384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UAVs are lightweight service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UAV’s provide user better access to Cloud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Network entities are heterogeneous and can belong to different stakeholders </a:t>
            </a:r>
          </a:p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Solution to optimize the profit gains of each participating entities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CA4B-42ED-8941-BB62-7FC2115B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85" y="1547812"/>
            <a:ext cx="4826730" cy="47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245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9F0-104C-A744-AEE4-7759E19D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Literature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4D4A-34CA-C640-850F-051FF9AA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Pricing Model (Fixed)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Pricing Model (Auctioning &amp; Priority)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Learning (Deep Learning Model): Reinforcement Learning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10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C4AB-F38B-B843-A04E-BF38DECF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77F9-0DF7-4D44-80D9-D8FA33492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7" y="2334126"/>
            <a:ext cx="8628063" cy="46000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optimal strategy decisioning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Selfless entity optimization (homogenous entities)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hierarchical model considered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702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0867-9044-6C4C-984C-0A52681D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system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724CF-7D02-0F4C-9F0F-A8301754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2181225"/>
            <a:ext cx="8451849" cy="51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748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B9FDEEE-31FD-174B-8819-C1333ECE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698" y="3118422"/>
            <a:ext cx="4363782" cy="4283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E0FDB2-16C3-2B41-A625-1C62B870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73" y="120315"/>
            <a:ext cx="7237413" cy="1266825"/>
          </a:xfrm>
        </p:spPr>
        <p:txBody>
          <a:bodyPr/>
          <a:lstStyle/>
          <a:p>
            <a:r>
              <a:rPr lang="en-US" dirty="0"/>
              <a:t>Utility of UAV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857EB-C0F7-D34E-97EB-1AA68FC1E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A4D7E-2407-B148-9303-0143B80C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2" y="1544386"/>
            <a:ext cx="8467425" cy="10544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FE0C9E-554D-3747-B24D-A89E583F2AB4}"/>
              </a:ext>
            </a:extLst>
          </p:cNvPr>
          <p:cNvCxnSpPr/>
          <p:nvPr/>
        </p:nvCxnSpPr>
        <p:spPr>
          <a:xfrm flipV="1">
            <a:off x="618549" y="2598820"/>
            <a:ext cx="733926" cy="950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C11522-37D5-814A-B6C3-F94F41153122}"/>
              </a:ext>
            </a:extLst>
          </p:cNvPr>
          <p:cNvSpPr txBox="1"/>
          <p:nvPr/>
        </p:nvSpPr>
        <p:spPr>
          <a:xfrm>
            <a:off x="-88241" y="3539145"/>
            <a:ext cx="214750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Utility of UAV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2D9FF3-47D0-1740-962C-0E18F608F60A}"/>
              </a:ext>
            </a:extLst>
          </p:cNvPr>
          <p:cNvCxnSpPr>
            <a:cxnSpLocks/>
          </p:cNvCxnSpPr>
          <p:nvPr/>
        </p:nvCxnSpPr>
        <p:spPr>
          <a:xfrm flipV="1">
            <a:off x="2219136" y="2367989"/>
            <a:ext cx="938076" cy="2015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159F97-AE62-A045-9561-3DD74B746B65}"/>
              </a:ext>
            </a:extLst>
          </p:cNvPr>
          <p:cNvSpPr txBox="1"/>
          <p:nvPr/>
        </p:nvSpPr>
        <p:spPr>
          <a:xfrm>
            <a:off x="1512346" y="4373514"/>
            <a:ext cx="214750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Propotional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constant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1A213C-5CF9-9E4E-83BE-D6ADC82DD8B4}"/>
              </a:ext>
            </a:extLst>
          </p:cNvPr>
          <p:cNvCxnSpPr>
            <a:cxnSpLocks/>
          </p:cNvCxnSpPr>
          <p:nvPr/>
        </p:nvCxnSpPr>
        <p:spPr>
          <a:xfrm flipV="1">
            <a:off x="4366641" y="2367989"/>
            <a:ext cx="484771" cy="103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AD2E0F-6EBA-F547-87A7-1D05955F2023}"/>
              </a:ext>
            </a:extLst>
          </p:cNvPr>
          <p:cNvSpPr txBox="1"/>
          <p:nvPr/>
        </p:nvSpPr>
        <p:spPr>
          <a:xfrm>
            <a:off x="3659851" y="3392665"/>
            <a:ext cx="2147505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dirty="0"/>
              <a:t>amount of </a:t>
            </a:r>
            <a:r>
              <a:rPr lang="en-IN" dirty="0" err="1"/>
              <a:t>self-defense</a:t>
            </a:r>
            <a:r>
              <a:rPr lang="en-IN" dirty="0"/>
              <a:t> goods </a:t>
            </a:r>
          </a:p>
          <a:p>
            <a:r>
              <a:rPr lang="en-IN" sz="1200" dirty="0">
                <a:solidFill>
                  <a:srgbClr val="C00000"/>
                </a:solidFill>
              </a:rPr>
              <a:t>‘</a:t>
            </a:r>
            <a:r>
              <a:rPr lang="en-IN" sz="1200" b="1" dirty="0">
                <a:solidFill>
                  <a:srgbClr val="C00000"/>
                </a:solidFill>
              </a:rPr>
              <a:t>self- </a:t>
            </a:r>
            <a:r>
              <a:rPr lang="en-IN" sz="1200" b="1" dirty="0" err="1">
                <a:solidFill>
                  <a:srgbClr val="C00000"/>
                </a:solidFill>
              </a:rPr>
              <a:t>defense</a:t>
            </a:r>
            <a:r>
              <a:rPr lang="en-IN" sz="1200" dirty="0">
                <a:solidFill>
                  <a:srgbClr val="C00000"/>
                </a:solidFill>
              </a:rPr>
              <a:t>’ implies the efforts by a cluster head to secure their system through technical solutions such as anti-virus and anti-spam software, firewalls, using secure operating systems, etc.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5FED59-36E8-BB43-BD9E-FDF7A082C7F5}"/>
              </a:ext>
            </a:extLst>
          </p:cNvPr>
          <p:cNvCxnSpPr>
            <a:cxnSpLocks/>
          </p:cNvCxnSpPr>
          <p:nvPr/>
        </p:nvCxnSpPr>
        <p:spPr>
          <a:xfrm flipH="1" flipV="1">
            <a:off x="6656149" y="2454441"/>
            <a:ext cx="1255802" cy="551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8EA-B237-AB43-94E6-805A36CDF50E}"/>
              </a:ext>
            </a:extLst>
          </p:cNvPr>
          <p:cNvSpPr txBox="1"/>
          <p:nvPr/>
        </p:nvSpPr>
        <p:spPr>
          <a:xfrm>
            <a:off x="5629589" y="2631994"/>
            <a:ext cx="174482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600" dirty="0"/>
              <a:t>Price paid to cluster head per unit</a:t>
            </a:r>
            <a:endParaRPr lang="en-IN" sz="1000" dirty="0"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149394-2D8A-0D48-A49A-9E844EE10DA1}"/>
              </a:ext>
            </a:extLst>
          </p:cNvPr>
          <p:cNvSpPr/>
          <p:nvPr/>
        </p:nvSpPr>
        <p:spPr>
          <a:xfrm>
            <a:off x="3518160" y="1544386"/>
            <a:ext cx="2289196" cy="105443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B9E509-F389-9F4C-9615-270BA0D0FA45}"/>
              </a:ext>
            </a:extLst>
          </p:cNvPr>
          <p:cNvCxnSpPr>
            <a:cxnSpLocks/>
          </p:cNvCxnSpPr>
          <p:nvPr/>
        </p:nvCxnSpPr>
        <p:spPr>
          <a:xfrm flipH="1">
            <a:off x="5527433" y="1302200"/>
            <a:ext cx="279923" cy="454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A340A7-02CE-7A4E-BB94-80D643A3A98E}"/>
              </a:ext>
            </a:extLst>
          </p:cNvPr>
          <p:cNvSpPr txBox="1"/>
          <p:nvPr/>
        </p:nvSpPr>
        <p:spPr>
          <a:xfrm>
            <a:off x="5742129" y="473996"/>
            <a:ext cx="214750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dirty="0"/>
              <a:t>Behavioural Utility [Prospect Theory]</a:t>
            </a:r>
            <a:endParaRPr lang="en-IN" sz="12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52FD2-EE44-9846-B735-75BF2232B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2722" y1="85294" x2="50284" y2="82059"/>
                        <a14:backgroundMark x1="50284" y1="82059" x2="41588" y2="82941"/>
                        <a14:backgroundMark x1="41588" y1="82941" x2="54820" y2="80882"/>
                        <a14:backgroundMark x1="54820" y1="80882" x2="48015" y2="84118"/>
                        <a14:backgroundMark x1="48015" y1="84118" x2="55955" y2="85000"/>
                        <a14:backgroundMark x1="55955" y1="85000" x2="54631" y2="96471"/>
                        <a14:backgroundMark x1="54631" y1="96471" x2="38374" y2="97353"/>
                        <a14:backgroundMark x1="38374" y1="97353" x2="39509" y2="93824"/>
                        <a14:backgroundMark x1="46314" y1="71176" x2="52741" y2="76471"/>
                        <a14:backgroundMark x1="52741" y1="76471" x2="54253" y2="87941"/>
                        <a14:backgroundMark x1="54253" y1="87941" x2="59546" y2="94118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652" y="373988"/>
            <a:ext cx="899087" cy="5778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303785C-574D-2442-8CEB-E6444C5F41A3}"/>
              </a:ext>
            </a:extLst>
          </p:cNvPr>
          <p:cNvSpPr/>
          <p:nvPr/>
        </p:nvSpPr>
        <p:spPr>
          <a:xfrm>
            <a:off x="3157212" y="264694"/>
            <a:ext cx="1058779" cy="73820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77FE0F-3045-2441-82B6-7ECE53CB0568}"/>
              </a:ext>
            </a:extLst>
          </p:cNvPr>
          <p:cNvSpPr/>
          <p:nvPr/>
        </p:nvSpPr>
        <p:spPr>
          <a:xfrm>
            <a:off x="6926642" y="5053263"/>
            <a:ext cx="2815247" cy="234911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98145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EFD9A4-23A6-C940-A887-C01F3FC8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71" y="871009"/>
            <a:ext cx="7061332" cy="2172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E0FDB2-16C3-2B41-A625-1C62B870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61734"/>
            <a:ext cx="7237413" cy="1266825"/>
          </a:xfrm>
        </p:spPr>
        <p:txBody>
          <a:bodyPr/>
          <a:lstStyle/>
          <a:p>
            <a:r>
              <a:rPr lang="en-US" dirty="0"/>
              <a:t>Utility of 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857EB-C0F7-D34E-97EB-1AA68FC1E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FE0C9E-554D-3747-B24D-A89E583F2AB4}"/>
              </a:ext>
            </a:extLst>
          </p:cNvPr>
          <p:cNvCxnSpPr/>
          <p:nvPr/>
        </p:nvCxnSpPr>
        <p:spPr>
          <a:xfrm flipV="1">
            <a:off x="706790" y="2640239"/>
            <a:ext cx="733926" cy="950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C11522-37D5-814A-B6C3-F94F41153122}"/>
              </a:ext>
            </a:extLst>
          </p:cNvPr>
          <p:cNvSpPr txBox="1"/>
          <p:nvPr/>
        </p:nvSpPr>
        <p:spPr>
          <a:xfrm>
            <a:off x="0" y="3580564"/>
            <a:ext cx="214750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Utility of 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2D9FF3-47D0-1740-962C-0E18F608F60A}"/>
              </a:ext>
            </a:extLst>
          </p:cNvPr>
          <p:cNvCxnSpPr>
            <a:cxnSpLocks/>
          </p:cNvCxnSpPr>
          <p:nvPr/>
        </p:nvCxnSpPr>
        <p:spPr>
          <a:xfrm flipV="1">
            <a:off x="2875848" y="2362717"/>
            <a:ext cx="1109214" cy="2018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159F97-AE62-A045-9561-3DD74B746B65}"/>
              </a:ext>
            </a:extLst>
          </p:cNvPr>
          <p:cNvSpPr txBox="1"/>
          <p:nvPr/>
        </p:nvSpPr>
        <p:spPr>
          <a:xfrm>
            <a:off x="1624650" y="4381645"/>
            <a:ext cx="214750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Charge by 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1A213C-5CF9-9E4E-83BE-D6ADC82DD8B4}"/>
              </a:ext>
            </a:extLst>
          </p:cNvPr>
          <p:cNvCxnSpPr>
            <a:cxnSpLocks/>
          </p:cNvCxnSpPr>
          <p:nvPr/>
        </p:nvCxnSpPr>
        <p:spPr>
          <a:xfrm flipV="1">
            <a:off x="4454882" y="2362717"/>
            <a:ext cx="33537" cy="1081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5FED59-36E8-BB43-BD9E-FDF7A082C7F5}"/>
              </a:ext>
            </a:extLst>
          </p:cNvPr>
          <p:cNvCxnSpPr>
            <a:cxnSpLocks/>
          </p:cNvCxnSpPr>
          <p:nvPr/>
        </p:nvCxnSpPr>
        <p:spPr>
          <a:xfrm flipH="1" flipV="1">
            <a:off x="5580650" y="2434285"/>
            <a:ext cx="624572" cy="1391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8EA-B237-AB43-94E6-805A36CDF50E}"/>
              </a:ext>
            </a:extLst>
          </p:cNvPr>
          <p:cNvSpPr txBox="1"/>
          <p:nvPr/>
        </p:nvSpPr>
        <p:spPr>
          <a:xfrm>
            <a:off x="6059366" y="3856022"/>
            <a:ext cx="214750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dirty="0"/>
              <a:t>Price paid to BS per unit</a:t>
            </a:r>
            <a:endParaRPr lang="en-IN" sz="12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B9E509-F389-9F4C-9615-270BA0D0FA45}"/>
              </a:ext>
            </a:extLst>
          </p:cNvPr>
          <p:cNvCxnSpPr>
            <a:cxnSpLocks/>
          </p:cNvCxnSpPr>
          <p:nvPr/>
        </p:nvCxnSpPr>
        <p:spPr>
          <a:xfrm flipH="1">
            <a:off x="7439397" y="820873"/>
            <a:ext cx="696405" cy="670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0D9B49-036E-1843-BA1A-03359E5DA3A6}"/>
              </a:ext>
            </a:extLst>
          </p:cNvPr>
          <p:cNvSpPr txBox="1"/>
          <p:nvPr/>
        </p:nvSpPr>
        <p:spPr>
          <a:xfrm>
            <a:off x="3639652" y="3410017"/>
            <a:ext cx="214750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Requirement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of UAV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F04918-C8B0-484B-9115-F5E6D8CF7F67}"/>
              </a:ext>
            </a:extLst>
          </p:cNvPr>
          <p:cNvSpPr/>
          <p:nvPr/>
        </p:nvSpPr>
        <p:spPr>
          <a:xfrm>
            <a:off x="5854231" y="1178939"/>
            <a:ext cx="1706774" cy="176728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68963-1332-D44D-A882-2525E41070E2}"/>
              </a:ext>
            </a:extLst>
          </p:cNvPr>
          <p:cNvSpPr txBox="1"/>
          <p:nvPr/>
        </p:nvSpPr>
        <p:spPr>
          <a:xfrm>
            <a:off x="7890508" y="660400"/>
            <a:ext cx="214750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dirty="0"/>
              <a:t>Total requirement</a:t>
            </a:r>
            <a:endParaRPr lang="en-IN" sz="12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4EEA2-A25E-DC4D-BF25-593184B2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6815" y="417211"/>
            <a:ext cx="971405" cy="46449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B7E47B2-5AE2-2546-B96B-60DACCD2E535}"/>
              </a:ext>
            </a:extLst>
          </p:cNvPr>
          <p:cNvSpPr/>
          <p:nvPr/>
        </p:nvSpPr>
        <p:spPr>
          <a:xfrm>
            <a:off x="2875848" y="270018"/>
            <a:ext cx="1284005" cy="80587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A91410-D2E3-CD4A-B12E-BAFD4520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558" y="3118422"/>
            <a:ext cx="3644922" cy="42839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C033EF-D149-9741-A89B-CF3903407610}"/>
              </a:ext>
            </a:extLst>
          </p:cNvPr>
          <p:cNvSpPr/>
          <p:nvPr/>
        </p:nvSpPr>
        <p:spPr>
          <a:xfrm>
            <a:off x="6926642" y="5053263"/>
            <a:ext cx="2815247" cy="234911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46733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374</Words>
  <Application>Microsoft Macintosh PowerPoint</Application>
  <PresentationFormat>Custom</PresentationFormat>
  <Paragraphs>75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</vt:lpstr>
      <vt:lpstr>Times New Roman</vt:lpstr>
      <vt:lpstr>Blank</vt:lpstr>
      <vt:lpstr>PowerPoint Presentation</vt:lpstr>
      <vt:lpstr>Overview</vt:lpstr>
      <vt:lpstr>System Model</vt:lpstr>
      <vt:lpstr>Objective</vt:lpstr>
      <vt:lpstr>Current Literature Work</vt:lpstr>
      <vt:lpstr>Research Gaps</vt:lpstr>
      <vt:lpstr>Revisiting system model</vt:lpstr>
      <vt:lpstr>Utility of UAV</vt:lpstr>
      <vt:lpstr>Utility of CH</vt:lpstr>
      <vt:lpstr>Utility of BS</vt:lpstr>
      <vt:lpstr>Constraint</vt:lpstr>
      <vt:lpstr>Optimizing Utility</vt:lpstr>
      <vt:lpstr>Utility of CH</vt:lpstr>
      <vt:lpstr>Utility of BS</vt:lpstr>
      <vt:lpstr>Particle Swarm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Values</vt:lpstr>
      <vt:lpstr>PowerPoint Presentation</vt:lpstr>
      <vt:lpstr>Variation of Utility of K</vt:lpstr>
      <vt:lpstr>Results</vt:lpstr>
      <vt:lpstr>Utility of CH</vt:lpstr>
      <vt:lpstr>Utility of BS</vt:lpstr>
      <vt:lpstr>Utility of BS</vt:lpstr>
      <vt:lpstr>Highlights/Contributions of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Gaurang Bansal</cp:lastModifiedBy>
  <cp:revision>20</cp:revision>
  <dcterms:modified xsi:type="dcterms:W3CDTF">2020-11-18T10:50:25Z</dcterms:modified>
</cp:coreProperties>
</file>