
<file path=[Content_Types].xml><?xml version="1.0" encoding="utf-8"?>
<Types xmlns="http://schemas.openxmlformats.org/package/2006/content-types">
  <Default ContentType="application/xml" Extension="xml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themeOverride+xml" PartName="/ppt/theme/themeOverride1.xml"/>
  <Override ContentType="application/vnd.openxmlformats-officedocument.presentationml.tableStyles+xml" PartName="/ppt/tableStyles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906000"/>
  <p:notesSz cx="6797675" cy="9926625"/>
  <p:defaultTextStyle>
    <a:defPPr lvl="0">
      <a:defRPr lang="en-US"/>
    </a:defPPr>
    <a:lvl1pPr eaLnBrk="0" hangingPunct="0" lvl="0" rtl="0" algn="l" fontAlgn="base">
      <a:spcBef>
        <a:spcPct val="0"/>
      </a:spcBef>
      <a:spcAft>
        <a:spcPct val="0"/>
      </a:spcAft>
      <a:defRPr kern="1200" sz="24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eaLnBrk="0" hangingPunct="0" lvl="1" marL="457200" rtl="0" algn="l" fontAlgn="base">
      <a:spcBef>
        <a:spcPct val="0"/>
      </a:spcBef>
      <a:spcAft>
        <a:spcPct val="0"/>
      </a:spcAft>
      <a:defRPr kern="1200" sz="24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eaLnBrk="0" hangingPunct="0" lvl="2" marL="914400" rtl="0" algn="l" fontAlgn="base">
      <a:spcBef>
        <a:spcPct val="0"/>
      </a:spcBef>
      <a:spcAft>
        <a:spcPct val="0"/>
      </a:spcAft>
      <a:defRPr kern="1200" sz="24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eaLnBrk="0" hangingPunct="0" lvl="3" marL="1371600" rtl="0" algn="l" fontAlgn="base">
      <a:spcBef>
        <a:spcPct val="0"/>
      </a:spcBef>
      <a:spcAft>
        <a:spcPct val="0"/>
      </a:spcAft>
      <a:defRPr kern="1200" sz="24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eaLnBrk="0" hangingPunct="0" lvl="4" marL="1828800" rtl="0" algn="l" fontAlgn="base">
      <a:spcBef>
        <a:spcPct val="0"/>
      </a:spcBef>
      <a:spcAft>
        <a:spcPct val="0"/>
      </a:spcAft>
      <a:defRPr kern="1200" sz="24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defTabSz="914400" eaLnBrk="1" hangingPunct="1" latinLnBrk="0" lvl="5" marL="2286000" rtl="0" algn="l">
      <a:defRPr kern="1200" sz="24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defTabSz="914400" eaLnBrk="1" hangingPunct="1" latinLnBrk="0" lvl="6" marL="2743200" rtl="0" algn="l">
      <a:defRPr kern="1200" sz="24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defTabSz="914400" eaLnBrk="1" hangingPunct="1" latinLnBrk="0" lvl="7" marL="3200400" rtl="0" algn="l">
      <a:defRPr kern="1200" sz="24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defTabSz="914400" eaLnBrk="1" hangingPunct="1" latinLnBrk="0" lvl="8" marL="3657600" rtl="0" algn="l">
      <a:defRPr kern="1200" sz="24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>
        <p15:guide id="1" orient="horz" pos="168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80" orient="horz"/>
        <p:guide pos="307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6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tableStyles" Target="tableStyles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66486273-A711-48DE-85D4-CC5D715144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5" tIns="46512" rIns="93025" bIns="46512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lec02-parserCFG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0CB33987-1E92-489E-9AB0-E1AF377DABF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5" tIns="46512" rIns="93025" bIns="4651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858C9552-7D52-4A36-8038-ABE1D6DB00C8}" type="datetime4">
              <a:rPr lang="en-US"/>
              <a:pPr>
                <a:defRPr/>
              </a:pPr>
              <a:t>July 29, 2021</a:t>
            </a:fld>
            <a:endParaRPr 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ACCB8E6F-97A3-4AAA-935F-0F8E6926FC53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712788" y="742950"/>
            <a:ext cx="5376862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8E716943-977C-4A75-A8DF-A780CFB7774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5" tIns="46512" rIns="93025" bIns="465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31B56622-7707-4904-BD1A-B8FFF2918A2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5" tIns="46512" rIns="93025" bIns="46512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70AE82FF-0BE9-43D8-9F94-CCB534948D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5" tIns="46512" rIns="93025" bIns="465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F1F84902-2374-4AB9-AE76-2574397E00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9493152-0B92-444D-88F1-8CF9DFB014E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lec00-outline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5664E6E-13C6-4658-847F-D09744880E2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EC53AF-0A89-4812-9F68-ABB8E95B3FDB}" type="datetime4">
              <a:rPr lang="en-US" altLang="en-US" sz="1200" smtClean="0"/>
              <a:pPr/>
              <a:t>July 29, 2021</a:t>
            </a:fld>
            <a:endParaRPr lang="en-US" altLang="en-US" sz="1200"/>
          </a:p>
        </p:txBody>
      </p:sp>
      <p:sp>
        <p:nvSpPr>
          <p:cNvPr id="11268" name="Rectangle 7">
            <a:extLst>
              <a:ext uri="{FF2B5EF4-FFF2-40B4-BE49-F238E27FC236}">
                <a16:creationId xmlns:a16="http://schemas.microsoft.com/office/drawing/2014/main" id="{BF0D6C1A-988E-4EE5-A4ED-DF78D1A0BC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9E82B0C-BD22-4306-B3EC-F1362E2C8510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6E56D7D8-079C-407D-A92D-7CFD39945C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0" name="Rectangle 3">
            <a:extLst>
              <a:ext uri="{FF2B5EF4-FFF2-40B4-BE49-F238E27FC236}">
                <a16:creationId xmlns:a16="http://schemas.microsoft.com/office/drawing/2014/main" id="{C4DB9DF4-3673-40A8-8A9B-F070D3EB49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ECF85D-0CA1-41AF-8F19-FBFE23CEDF6D}"/>
              </a:ext>
            </a:extLst>
          </p:cNvPr>
          <p:cNvSpPr/>
          <p:nvPr/>
        </p:nvSpPr>
        <p:spPr bwMode="auto">
          <a:xfrm>
            <a:off x="412750" y="0"/>
            <a:ext cx="6604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783912-7CD0-4D1B-820B-AEAE711C0D28}"/>
              </a:ext>
            </a:extLst>
          </p:cNvPr>
          <p:cNvSpPr/>
          <p:nvPr/>
        </p:nvSpPr>
        <p:spPr bwMode="auto">
          <a:xfrm>
            <a:off x="300038" y="0"/>
            <a:ext cx="11271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7D4A24-B0EE-43A0-AA08-35198B11FCBA}"/>
              </a:ext>
            </a:extLst>
          </p:cNvPr>
          <p:cNvSpPr/>
          <p:nvPr/>
        </p:nvSpPr>
        <p:spPr bwMode="auto">
          <a:xfrm>
            <a:off x="1073150" y="0"/>
            <a:ext cx="196850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F2A01B-9636-44D7-A4E8-D275DCD3D26A}"/>
              </a:ext>
            </a:extLst>
          </p:cNvPr>
          <p:cNvSpPr/>
          <p:nvPr/>
        </p:nvSpPr>
        <p:spPr bwMode="auto">
          <a:xfrm>
            <a:off x="1236663" y="0"/>
            <a:ext cx="24923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ABC1FA1D-32AE-4260-91A5-2DCB62F708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88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B9B71473-2C97-4345-8F4D-AE02ABD78AA6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E0BAB34D-4844-48C5-8811-8B5D6812F152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51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795CE732-DCF1-445E-839C-C6DCDFA3D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0075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9E23289F-242E-41E7-868B-EBE6B0649A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57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84AC2FFA-7F1F-448D-B5E9-674B91EB34F0}"/>
              </a:ext>
            </a:extLst>
          </p:cNvPr>
          <p:cNvSpPr>
            <a:spLocks noChangeShapeType="1"/>
          </p:cNvSpPr>
          <p:nvPr/>
        </p:nvSpPr>
        <p:spPr bwMode="auto">
          <a:xfrm>
            <a:off x="98726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2B5DC1-411E-4BC1-8A49-0CE60B2C51DE}"/>
              </a:ext>
            </a:extLst>
          </p:cNvPr>
          <p:cNvSpPr/>
          <p:nvPr/>
        </p:nvSpPr>
        <p:spPr bwMode="auto">
          <a:xfrm>
            <a:off x="1320800" y="0"/>
            <a:ext cx="8255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7F7775D-FDE5-4822-BD6E-A738C106145A}"/>
              </a:ext>
            </a:extLst>
          </p:cNvPr>
          <p:cNvSpPr/>
          <p:nvPr/>
        </p:nvSpPr>
        <p:spPr bwMode="auto">
          <a:xfrm>
            <a:off x="660400" y="3429000"/>
            <a:ext cx="140335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C6EA156-D3D4-472D-914B-5D52868E763F}"/>
              </a:ext>
            </a:extLst>
          </p:cNvPr>
          <p:cNvSpPr/>
          <p:nvPr/>
        </p:nvSpPr>
        <p:spPr bwMode="auto">
          <a:xfrm>
            <a:off x="1419225" y="4867275"/>
            <a:ext cx="6937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BE1247-1ACD-4B99-AC6B-64BA4BDAC4E0}"/>
              </a:ext>
            </a:extLst>
          </p:cNvPr>
          <p:cNvSpPr/>
          <p:nvPr/>
        </p:nvSpPr>
        <p:spPr bwMode="auto">
          <a:xfrm>
            <a:off x="1182688" y="5500688"/>
            <a:ext cx="147637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391A16D-4B5E-45FA-8E19-B8D481378CAB}"/>
              </a:ext>
            </a:extLst>
          </p:cNvPr>
          <p:cNvSpPr/>
          <p:nvPr/>
        </p:nvSpPr>
        <p:spPr bwMode="auto">
          <a:xfrm>
            <a:off x="1803400" y="5788025"/>
            <a:ext cx="296863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73E7EE9-70C0-45CE-A804-F35EA2179537}"/>
              </a:ext>
            </a:extLst>
          </p:cNvPr>
          <p:cNvSpPr/>
          <p:nvPr/>
        </p:nvSpPr>
        <p:spPr>
          <a:xfrm>
            <a:off x="2063750" y="4495800"/>
            <a:ext cx="39687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476500" y="3124200"/>
            <a:ext cx="668655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476500" y="5003322"/>
            <a:ext cx="668655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Date Placeholder 27">
            <a:extLst>
              <a:ext uri="{FF2B5EF4-FFF2-40B4-BE49-F238E27FC236}">
                <a16:creationId xmlns:a16="http://schemas.microsoft.com/office/drawing/2014/main" id="{5C3DF47C-A782-4295-9B55-3A0B05FC1AFD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8507413" y="1158875"/>
            <a:ext cx="2286000" cy="412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Footer Placeholder 16">
            <a:extLst>
              <a:ext uri="{FF2B5EF4-FFF2-40B4-BE49-F238E27FC236}">
                <a16:creationId xmlns:a16="http://schemas.microsoft.com/office/drawing/2014/main" id="{30ED4840-079B-4DB7-9A95-EF2239B2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20026" y="4165600"/>
            <a:ext cx="3657600" cy="415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UCS802 COMPILER CONSTRUCTION</a:t>
            </a:r>
            <a:endParaRPr lang="en-US" dirty="0"/>
          </a:p>
        </p:txBody>
      </p:sp>
      <p:sp>
        <p:nvSpPr>
          <p:cNvPr id="24" name="Slide Number Placeholder 28">
            <a:extLst>
              <a:ext uri="{FF2B5EF4-FFF2-40B4-BE49-F238E27FC236}">
                <a16:creationId xmlns:a16="http://schemas.microsoft.com/office/drawing/2014/main" id="{0EA4A86D-4943-4866-B90F-AE1405BE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436688" y="4929188"/>
            <a:ext cx="6604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07B96-AC3B-40B0-9171-0582AB54AF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7218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BBBFF454-1F8A-4B61-A342-C709DCE1F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C9809BFE-EA0B-4E5A-9D4E-8746B10C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UCS802 COMPILER CONSTRUCTION</a:t>
            </a:r>
            <a:endParaRPr lang="en-US" dirty="0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08706862-C694-4891-88A9-489FFBCD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4778E-DB52-44E5-A217-BAC25362B1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11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18161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81AF4639-10C3-468A-BB08-1642741C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3660B9E5-9074-486D-870D-82A951CBB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UCS802 COMPILER CONSTRUCTION</a:t>
            </a:r>
            <a:endParaRPr lang="en-US" dirty="0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EEA182EF-AC7A-404F-B48D-DD5EA698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F98FD-8CBC-4228-B323-1714DEC12F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774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8089900" cy="48737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0760EC36-D7ED-47B1-8C09-E4D56B71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55D82EE1-3A3C-45A6-894B-C67902640E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209EB-9A68-4DDD-8188-3E5CFCDAB7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3D4D34B8-0DD7-4081-B119-4D38D1C50D3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UCS802 COMPILER CONSTRUCTION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3176DD-0559-4D28-A06B-BFACD8CAC77E}"/>
              </a:ext>
            </a:extLst>
          </p:cNvPr>
          <p:cNvSpPr/>
          <p:nvPr/>
        </p:nvSpPr>
        <p:spPr bwMode="auto">
          <a:xfrm>
            <a:off x="412750" y="0"/>
            <a:ext cx="6604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FACF9C-A17F-4050-9112-131526C9EAFF}"/>
              </a:ext>
            </a:extLst>
          </p:cNvPr>
          <p:cNvSpPr/>
          <p:nvPr/>
        </p:nvSpPr>
        <p:spPr bwMode="auto">
          <a:xfrm>
            <a:off x="300038" y="0"/>
            <a:ext cx="11271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7DE684-783D-4B82-A640-BE8D741AD1FC}"/>
              </a:ext>
            </a:extLst>
          </p:cNvPr>
          <p:cNvSpPr/>
          <p:nvPr/>
        </p:nvSpPr>
        <p:spPr bwMode="auto">
          <a:xfrm>
            <a:off x="1073150" y="0"/>
            <a:ext cx="196850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27F3AF-1024-439A-91D0-D60D2850D0BF}"/>
              </a:ext>
            </a:extLst>
          </p:cNvPr>
          <p:cNvSpPr/>
          <p:nvPr/>
        </p:nvSpPr>
        <p:spPr bwMode="auto">
          <a:xfrm>
            <a:off x="1236663" y="0"/>
            <a:ext cx="24923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143B9B0C-EAD1-4E2F-A808-11FB1D45D8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88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B7F59A17-9ECE-46FD-913F-62FD1B63D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C0865A4E-6715-4341-A118-62A997A98AA8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51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DB037B16-1629-4A80-85D5-369F1571F2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0075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6F06DDFD-2E3C-463E-BE2B-4C8BD9E18B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57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A57C32-C189-42A6-8378-C76CE40C8FCF}"/>
              </a:ext>
            </a:extLst>
          </p:cNvPr>
          <p:cNvSpPr/>
          <p:nvPr/>
        </p:nvSpPr>
        <p:spPr bwMode="auto">
          <a:xfrm>
            <a:off x="1320800" y="0"/>
            <a:ext cx="8255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529AFB7-06D9-4F96-830D-A370EB9148D4}"/>
              </a:ext>
            </a:extLst>
          </p:cNvPr>
          <p:cNvSpPr/>
          <p:nvPr/>
        </p:nvSpPr>
        <p:spPr bwMode="auto">
          <a:xfrm>
            <a:off x="660400" y="3429000"/>
            <a:ext cx="140335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4838D6E-3188-4F9F-AC28-06D8FEF98A4A}"/>
              </a:ext>
            </a:extLst>
          </p:cNvPr>
          <p:cNvSpPr/>
          <p:nvPr/>
        </p:nvSpPr>
        <p:spPr bwMode="auto">
          <a:xfrm>
            <a:off x="1435100" y="4867275"/>
            <a:ext cx="695325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B8FD3EB-52E5-4C81-A57E-DA6DC0FEEFEA}"/>
              </a:ext>
            </a:extLst>
          </p:cNvPr>
          <p:cNvSpPr/>
          <p:nvPr/>
        </p:nvSpPr>
        <p:spPr bwMode="auto">
          <a:xfrm>
            <a:off x="1182688" y="5500688"/>
            <a:ext cx="147637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E319484-27FF-42B7-85D5-F89D29A27535}"/>
              </a:ext>
            </a:extLst>
          </p:cNvPr>
          <p:cNvSpPr/>
          <p:nvPr/>
        </p:nvSpPr>
        <p:spPr bwMode="auto">
          <a:xfrm>
            <a:off x="1803400" y="5791200"/>
            <a:ext cx="296863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01EC07D-FD62-448F-9EEB-6F454F7F6594}"/>
              </a:ext>
            </a:extLst>
          </p:cNvPr>
          <p:cNvSpPr/>
          <p:nvPr/>
        </p:nvSpPr>
        <p:spPr bwMode="auto">
          <a:xfrm>
            <a:off x="2035175" y="4479925"/>
            <a:ext cx="39687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94078A9D-9B03-43BF-9DD2-E43C60B3D8B3}"/>
              </a:ext>
            </a:extLst>
          </p:cNvPr>
          <p:cNvSpPr>
            <a:spLocks noChangeShapeType="1"/>
          </p:cNvSpPr>
          <p:nvPr/>
        </p:nvSpPr>
        <p:spPr bwMode="auto">
          <a:xfrm>
            <a:off x="985678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2895600"/>
            <a:ext cx="668655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500" y="5010150"/>
            <a:ext cx="668655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E055C3DA-2130-41E9-9690-46F6C3CD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8505825" y="1154113"/>
            <a:ext cx="2286000" cy="412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58558F72-E579-4D5A-8494-D37A43522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20026" y="4162425"/>
            <a:ext cx="3657600" cy="415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UCS802 COMPILER CONSTRUCTION</a:t>
            </a:r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03F53282-FA69-4DA5-A641-4407E5E1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452563" y="4929188"/>
            <a:ext cx="6604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4BB88-DEB3-4A10-855B-924F78E274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9396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396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26102" y="1600200"/>
            <a:ext cx="396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6DD03E60-6392-4BB2-AB26-B1D56B5F1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3EFC518B-9B29-43E9-B36D-AE27C294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UCS802 COMPILER CONSTRUCTION</a:t>
            </a:r>
            <a:endParaRPr lang="en-US" dirty="0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44D3FB21-99E8-4FA9-891D-1999F79DC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BAE1C-D5B8-4659-92BB-D4FDD591EB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836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817245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5300" y="2362200"/>
            <a:ext cx="39624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736306" y="2362200"/>
            <a:ext cx="39624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95300" y="1569720"/>
            <a:ext cx="39624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705350" y="1569720"/>
            <a:ext cx="39624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3">
            <a:extLst>
              <a:ext uri="{FF2B5EF4-FFF2-40B4-BE49-F238E27FC236}">
                <a16:creationId xmlns:a16="http://schemas.microsoft.com/office/drawing/2014/main" id="{556FDEB4-CFE8-4248-A8B1-B4453B66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6DAE9B26-D27D-47F9-B1DB-49C93BD9E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UCS802 COMPILER CONSTRUCTION</a:t>
            </a:r>
            <a:endParaRPr lang="en-US" dirty="0"/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93659A64-0F48-4BB6-AB60-83DE200A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4640F-6E5A-4055-9C02-AC99CE97C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520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3939725D-DBB2-4379-AE66-E67ADDEF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8700774A-57CA-4DD2-A782-58C7F1B21E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D099A-6A3D-4444-8345-A844D6DC31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74BDC5E-9FE7-48FD-BDF9-733D08132B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UCS802 COMPILER CONSTRUCTION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5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52440D71-22A0-48A4-91E7-F03BFD6C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AA4ED-3463-4D9C-BF65-51B581B6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UCS802 COMPILER CONSTRUCTION</a:t>
            </a:r>
            <a:endParaRPr lang="en-US" dirty="0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8C1DB46B-EB8E-454B-AC57-814CEB3B7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05D84-94DA-43FE-9A2F-D400266EDD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069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FAD3D820-9D85-456F-8C77-82177EF87C82}"/>
              </a:ext>
            </a:extLst>
          </p:cNvPr>
          <p:cNvSpPr>
            <a:spLocks noChangeShapeType="1"/>
          </p:cNvSpPr>
          <p:nvPr/>
        </p:nvSpPr>
        <p:spPr bwMode="auto">
          <a:xfrm>
            <a:off x="949325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63C87E2F-1CC5-4E76-B6D4-C824FCE9B5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91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</a:endParaRPr>
          </a:p>
        </p:txBody>
      </p:sp>
      <p:sp>
        <p:nvSpPr>
          <p:cNvPr id="7" name="Straight Connector 16">
            <a:extLst>
              <a:ext uri="{FF2B5EF4-FFF2-40B4-BE49-F238E27FC236}">
                <a16:creationId xmlns:a16="http://schemas.microsoft.com/office/drawing/2014/main" id="{7A4881FD-B74C-4B19-A50F-F5F85D59E8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8775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" name="Straight Connector 17">
            <a:extLst>
              <a:ext uri="{FF2B5EF4-FFF2-40B4-BE49-F238E27FC236}">
                <a16:creationId xmlns:a16="http://schemas.microsoft.com/office/drawing/2014/main" id="{5C363E48-1AB9-4A02-81A0-361D79BDE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409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FD5A68-8CB7-4592-B399-250E3161456B}"/>
              </a:ext>
            </a:extLst>
          </p:cNvPr>
          <p:cNvSpPr/>
          <p:nvPr/>
        </p:nvSpPr>
        <p:spPr bwMode="auto">
          <a:xfrm>
            <a:off x="9575800" y="0"/>
            <a:ext cx="3302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Straight Connector 19">
            <a:extLst>
              <a:ext uri="{FF2B5EF4-FFF2-40B4-BE49-F238E27FC236}">
                <a16:creationId xmlns:a16="http://schemas.microsoft.com/office/drawing/2014/main" id="{A18148CE-C681-4F36-8D06-D2477110B4E3}"/>
              </a:ext>
            </a:extLst>
          </p:cNvPr>
          <p:cNvSpPr>
            <a:spLocks noChangeShapeType="1"/>
          </p:cNvSpPr>
          <p:nvPr/>
        </p:nvSpPr>
        <p:spPr bwMode="auto">
          <a:xfrm>
            <a:off x="965835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13A594-3282-40BC-98EE-C66CE7C27A0A}"/>
              </a:ext>
            </a:extLst>
          </p:cNvPr>
          <p:cNvSpPr/>
          <p:nvPr/>
        </p:nvSpPr>
        <p:spPr>
          <a:xfrm>
            <a:off x="8836025" y="5715000"/>
            <a:ext cx="59372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915728" y="3181350"/>
            <a:ext cx="6309360" cy="4953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379970" y="274320"/>
            <a:ext cx="1654302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30200" y="274320"/>
            <a:ext cx="6108700" cy="632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20">
            <a:extLst>
              <a:ext uri="{FF2B5EF4-FFF2-40B4-BE49-F238E27FC236}">
                <a16:creationId xmlns:a16="http://schemas.microsoft.com/office/drawing/2014/main" id="{63F08495-4945-4FFE-92A8-639904954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1">
            <a:extLst>
              <a:ext uri="{FF2B5EF4-FFF2-40B4-BE49-F238E27FC236}">
                <a16:creationId xmlns:a16="http://schemas.microsoft.com/office/drawing/2014/main" id="{5ED2EED6-A475-4953-AAF6-507F23ABC6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73D63-E7A3-4768-9814-30E10FAAC8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22">
            <a:extLst>
              <a:ext uri="{FF2B5EF4-FFF2-40B4-BE49-F238E27FC236}">
                <a16:creationId xmlns:a16="http://schemas.microsoft.com/office/drawing/2014/main" id="{A2F3A222-8EB3-4ADD-8850-1040A5D7488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UCS802 COMPILER CONSTRUCTION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140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50C0B7A0-74AE-4EF3-A1DB-02BF67074434}"/>
              </a:ext>
            </a:extLst>
          </p:cNvPr>
          <p:cNvSpPr>
            <a:spLocks noChangeShapeType="1"/>
          </p:cNvSpPr>
          <p:nvPr/>
        </p:nvSpPr>
        <p:spPr bwMode="auto">
          <a:xfrm>
            <a:off x="949325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F493E3-E508-444B-BB9C-316EDBFF03A5}"/>
              </a:ext>
            </a:extLst>
          </p:cNvPr>
          <p:cNvSpPr/>
          <p:nvPr/>
        </p:nvSpPr>
        <p:spPr>
          <a:xfrm>
            <a:off x="8836025" y="5715000"/>
            <a:ext cx="59372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Straight Connector 16">
            <a:extLst>
              <a:ext uri="{FF2B5EF4-FFF2-40B4-BE49-F238E27FC236}">
                <a16:creationId xmlns:a16="http://schemas.microsoft.com/office/drawing/2014/main" id="{BE9E7F2B-965B-42C5-9D04-06B78BBE16A7}"/>
              </a:ext>
            </a:extLst>
          </p:cNvPr>
          <p:cNvSpPr>
            <a:spLocks noChangeShapeType="1"/>
          </p:cNvSpPr>
          <p:nvPr/>
        </p:nvSpPr>
        <p:spPr bwMode="auto">
          <a:xfrm>
            <a:off x="97409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6B196F-5E0A-47C0-B006-3FD653B6382B}"/>
              </a:ext>
            </a:extLst>
          </p:cNvPr>
          <p:cNvSpPr/>
          <p:nvPr/>
        </p:nvSpPr>
        <p:spPr bwMode="auto">
          <a:xfrm>
            <a:off x="9575800" y="0"/>
            <a:ext cx="3302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Straight Connector 18">
            <a:extLst>
              <a:ext uri="{FF2B5EF4-FFF2-40B4-BE49-F238E27FC236}">
                <a16:creationId xmlns:a16="http://schemas.microsoft.com/office/drawing/2014/main" id="{0B39E08F-7741-45B0-A91C-7030D9A1E865}"/>
              </a:ext>
            </a:extLst>
          </p:cNvPr>
          <p:cNvSpPr>
            <a:spLocks noChangeShapeType="1"/>
          </p:cNvSpPr>
          <p:nvPr/>
        </p:nvSpPr>
        <p:spPr bwMode="auto">
          <a:xfrm>
            <a:off x="965835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9B657B77-CE7A-42A1-9798-27E909AD89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91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</a:endParaRPr>
          </a:p>
        </p:txBody>
      </p:sp>
      <p:sp>
        <p:nvSpPr>
          <p:cNvPr id="11" name="Straight Connector 20">
            <a:extLst>
              <a:ext uri="{FF2B5EF4-FFF2-40B4-BE49-F238E27FC236}">
                <a16:creationId xmlns:a16="http://schemas.microsoft.com/office/drawing/2014/main" id="{1FDB1ECA-3091-4747-B983-2583F44F34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8775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892201" y="3181350"/>
            <a:ext cx="6309360" cy="4953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68655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29615" y="264795"/>
            <a:ext cx="1651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6">
            <a:extLst>
              <a:ext uri="{FF2B5EF4-FFF2-40B4-BE49-F238E27FC236}">
                <a16:creationId xmlns:a16="http://schemas.microsoft.com/office/drawing/2014/main" id="{86762CFE-B7BC-4FBE-9AD3-38A489942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17">
            <a:extLst>
              <a:ext uri="{FF2B5EF4-FFF2-40B4-BE49-F238E27FC236}">
                <a16:creationId xmlns:a16="http://schemas.microsoft.com/office/drawing/2014/main" id="{C6D3EF60-016D-4900-8DF9-1A18B5D610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9B4D7-57DC-4AB7-B078-61C2FE6BB8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20">
            <a:extLst>
              <a:ext uri="{FF2B5EF4-FFF2-40B4-BE49-F238E27FC236}">
                <a16:creationId xmlns:a16="http://schemas.microsoft.com/office/drawing/2014/main" id="{5968ECB9-BF69-47EA-812E-21B2922D932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UCS802 COMPILER CONSTRUCTION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74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7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2252DFF3-5A04-49B2-8632-4088541F5FD1}"/>
              </a:ext>
            </a:extLst>
          </p:cNvPr>
          <p:cNvSpPr>
            <a:spLocks noChangeShapeType="1"/>
          </p:cNvSpPr>
          <p:nvPr/>
        </p:nvSpPr>
        <p:spPr bwMode="auto">
          <a:xfrm>
            <a:off x="949325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</a:endParaRPr>
          </a:p>
        </p:txBody>
      </p:sp>
      <p:sp>
        <p:nvSpPr>
          <p:cNvPr id="22" name="Title Placeholder 21">
            <a:extLst>
              <a:ext uri="{FF2B5EF4-FFF2-40B4-BE49-F238E27FC236}">
                <a16:creationId xmlns:a16="http://schemas.microsoft.com/office/drawing/2014/main" id="{1C8A5C2E-6598-4E03-80FD-187148E91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0899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8" name="Text Placeholder 12">
            <a:extLst>
              <a:ext uri="{FF2B5EF4-FFF2-40B4-BE49-F238E27FC236}">
                <a16:creationId xmlns:a16="http://schemas.microsoft.com/office/drawing/2014/main" id="{7B30FF6A-3F9F-4E3D-9D59-3F5BFC4DF77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0899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BAB49F96-B498-4BA0-A3C0-9C014943F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8306595" y="1066006"/>
            <a:ext cx="2011362" cy="41592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85C341-D54B-4F13-980A-F07750ADB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7705726" y="3721100"/>
            <a:ext cx="3200400" cy="39687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UCS802 COMPILER CONSTRUCTION</a:t>
            </a:r>
            <a:endParaRPr lang="en-US" dirty="0"/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AD141B66-D55F-434B-8D44-7F1AA431DE7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5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1032" name="Straight Connector 8">
            <a:extLst>
              <a:ext uri="{FF2B5EF4-FFF2-40B4-BE49-F238E27FC236}">
                <a16:creationId xmlns:a16="http://schemas.microsoft.com/office/drawing/2014/main" id="{69751995-9D1A-4586-A3ED-B54CA02515C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409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9AED2B-D096-4215-B53A-743DA4334826}"/>
              </a:ext>
            </a:extLst>
          </p:cNvPr>
          <p:cNvSpPr/>
          <p:nvPr/>
        </p:nvSpPr>
        <p:spPr bwMode="auto">
          <a:xfrm>
            <a:off x="9575800" y="0"/>
            <a:ext cx="3302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34" name="Straight Connector 10">
            <a:extLst>
              <a:ext uri="{FF2B5EF4-FFF2-40B4-BE49-F238E27FC236}">
                <a16:creationId xmlns:a16="http://schemas.microsoft.com/office/drawing/2014/main" id="{0E3CA0DA-39F4-484E-8DBB-45DDCB52E63D}"/>
              </a:ext>
            </a:extLst>
          </p:cNvPr>
          <p:cNvSpPr>
            <a:spLocks noChangeShapeType="1"/>
          </p:cNvSpPr>
          <p:nvPr/>
        </p:nvSpPr>
        <p:spPr bwMode="auto">
          <a:xfrm>
            <a:off x="965835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F3016-1664-4F6D-9766-46DD55E02250}"/>
              </a:ext>
            </a:extLst>
          </p:cNvPr>
          <p:cNvSpPr/>
          <p:nvPr/>
        </p:nvSpPr>
        <p:spPr>
          <a:xfrm>
            <a:off x="8836025" y="5715000"/>
            <a:ext cx="59372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109E911-DF9C-4C33-95E1-7FCD2600F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5863" y="5734050"/>
            <a:ext cx="6604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96B9640-7FE2-47E0-B836-75C861988D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5" r:id="rId1"/>
    <p:sldLayoutId id="2147484206" r:id="rId2"/>
    <p:sldLayoutId id="2147484207" r:id="rId3"/>
    <p:sldLayoutId id="2147484200" r:id="rId4"/>
    <p:sldLayoutId id="2147484201" r:id="rId5"/>
    <p:sldLayoutId id="2147484208" r:id="rId6"/>
    <p:sldLayoutId id="2147484202" r:id="rId7"/>
    <p:sldLayoutId id="2147484209" r:id="rId8"/>
    <p:sldLayoutId id="2147484210" r:id="rId9"/>
    <p:sldLayoutId id="2147484203" r:id="rId10"/>
    <p:sldLayoutId id="214748420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82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82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pDGCxH86rUGDvxnONJfICXzIn_eT-5T3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id="{1BA0E30A-BA0A-478B-9BB8-5D75F244D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6938" y="3800475"/>
            <a:ext cx="5634037" cy="1423988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8196" name="Slide Number Placeholder 5">
            <a:extLst>
              <a:ext uri="{FF2B5EF4-FFF2-40B4-BE49-F238E27FC236}">
                <a16:creationId xmlns:a16="http://schemas.microsoft.com/office/drawing/2014/main" id="{0B1ED8CF-CBDE-4122-AC42-16EF3DBF24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ts val="467"/>
              </a:spcBef>
              <a:buClr>
                <a:schemeClr val="accent1"/>
              </a:buClr>
              <a:buSzPct val="85000"/>
              <a:buFont typeface="Wingdings 2" panose="05020102010507070707" pitchFamily="82" charset="2"/>
              <a:buChar char=""/>
              <a:defRPr sz="2113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603647" indent="-232172">
              <a:spcBef>
                <a:spcPts val="305"/>
              </a:spcBef>
              <a:buClr>
                <a:schemeClr val="accent2"/>
              </a:buClr>
              <a:buSzPct val="85000"/>
              <a:buFont typeface="Wingdings 2" panose="05020102010507070707" pitchFamily="82" charset="2"/>
              <a:buChar char=""/>
              <a:defRPr sz="195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928688" indent="-185738">
              <a:spcBef>
                <a:spcPts val="305"/>
              </a:spcBef>
              <a:buClr>
                <a:srgbClr val="E6B1AB"/>
              </a:buClr>
              <a:buSzPct val="85000"/>
              <a:buFont typeface="Wingdings 2" panose="05020102010507070707" pitchFamily="82" charset="2"/>
              <a:buChar char=""/>
              <a:defRPr sz="1625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300163" indent="-185738">
              <a:spcBef>
                <a:spcPts val="305"/>
              </a:spcBef>
              <a:buClr>
                <a:srgbClr val="A28E6A"/>
              </a:buClr>
              <a:buSzPct val="80000"/>
              <a:buFont typeface="Wingdings 2" panose="05020102010507070707" pitchFamily="82" charset="2"/>
              <a:buChar char=""/>
              <a:defRPr sz="1625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1671638" indent="-185738">
              <a:spcBef>
                <a:spcPts val="305"/>
              </a:spcBef>
              <a:buClr>
                <a:srgbClr val="A28E6A"/>
              </a:buClr>
              <a:buChar char="o"/>
              <a:defRPr sz="1625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043113" indent="-185738" eaLnBrk="0" fontAlgn="base" hangingPunct="0">
              <a:spcBef>
                <a:spcPts val="305"/>
              </a:spcBef>
              <a:spcAft>
                <a:spcPct val="0"/>
              </a:spcAft>
              <a:buClr>
                <a:srgbClr val="A28E6A"/>
              </a:buClr>
              <a:buChar char="o"/>
              <a:defRPr sz="1625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414588" indent="-185738" eaLnBrk="0" fontAlgn="base" hangingPunct="0">
              <a:spcBef>
                <a:spcPts val="305"/>
              </a:spcBef>
              <a:spcAft>
                <a:spcPct val="0"/>
              </a:spcAft>
              <a:buClr>
                <a:srgbClr val="A28E6A"/>
              </a:buClr>
              <a:buChar char="o"/>
              <a:defRPr sz="1625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2786063" indent="-185738" eaLnBrk="0" fontAlgn="base" hangingPunct="0">
              <a:spcBef>
                <a:spcPts val="305"/>
              </a:spcBef>
              <a:spcAft>
                <a:spcPct val="0"/>
              </a:spcAft>
              <a:buClr>
                <a:srgbClr val="A28E6A"/>
              </a:buClr>
              <a:buChar char="o"/>
              <a:defRPr sz="1625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157538" indent="-185738" eaLnBrk="0" fontAlgn="base" hangingPunct="0">
              <a:spcBef>
                <a:spcPts val="305"/>
              </a:spcBef>
              <a:spcAft>
                <a:spcPct val="0"/>
              </a:spcAft>
              <a:buClr>
                <a:srgbClr val="A28E6A"/>
              </a:buClr>
              <a:buChar char="o"/>
              <a:defRPr sz="1625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CAC91CE0-B86D-45A0-B544-B7C251AE85A2}" type="slidenum">
              <a:rPr lang="en-US" altLang="en-US" sz="1138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</a:t>
            </a:fld>
            <a:endParaRPr lang="en-US" altLang="en-US" sz="1138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A3463E69-0DC3-4735-849C-E0CD7A874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7813" y="2201863"/>
            <a:ext cx="6810375" cy="17113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altLang="en-US" dirty="0">
                <a:solidFill>
                  <a:schemeClr val="tx1"/>
                </a:solidFill>
              </a:rPr>
              <a:t>UCS</a:t>
            </a:r>
            <a:r>
              <a:rPr lang="en-IN" altLang="en-US" dirty="0">
                <a:solidFill>
                  <a:schemeClr val="tx1"/>
                </a:solidFill>
              </a:rPr>
              <a:t> 8</a:t>
            </a:r>
            <a:r>
              <a:rPr altLang="en-US" dirty="0">
                <a:solidFill>
                  <a:schemeClr val="tx1"/>
                </a:solidFill>
              </a:rPr>
              <a:t>02 COMPILER CONSTRUCTION</a:t>
            </a:r>
            <a:r>
              <a:rPr lang="en-IN" altLang="en-US" dirty="0">
                <a:solidFill>
                  <a:schemeClr val="tx1"/>
                </a:solidFill>
              </a:rPr>
              <a:t> Lab Assignment 1</a:t>
            </a:r>
            <a:br>
              <a:rPr lang="en-IN" altLang="en-US" dirty="0">
                <a:solidFill>
                  <a:schemeClr val="tx1"/>
                </a:solidFill>
              </a:rPr>
            </a:br>
            <a:endParaRPr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F6B1B-946B-4DC3-8C4C-FFC186AF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17550"/>
            <a:ext cx="7366000" cy="1076325"/>
          </a:xfrm>
        </p:spPr>
        <p:txBody>
          <a:bodyPr/>
          <a:lstStyle/>
          <a:p>
            <a:pPr>
              <a:defRPr/>
            </a:pPr>
            <a:r>
              <a:rPr lang="en-IN" sz="3900" b="1" dirty="0"/>
              <a:t>LAB Assignment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9EB159-EE30-4AEF-AD03-A9CABDCA1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133600"/>
            <a:ext cx="8445500" cy="4294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sz="1950" dirty="0"/>
              <a:t>Design a Minimized DFA for the Regular Expression </a:t>
            </a:r>
            <a:r>
              <a:rPr lang="en-US" sz="1950" dirty="0">
                <a:sym typeface="Wingdings" panose="05000000000000000000" pitchFamily="2" charset="2"/>
              </a:rPr>
              <a:t>(a/b)*</a:t>
            </a:r>
            <a:r>
              <a:rPr lang="en-US" sz="1950" dirty="0" err="1">
                <a:sym typeface="Wingdings" panose="05000000000000000000" pitchFamily="2" charset="2"/>
              </a:rPr>
              <a:t>abb</a:t>
            </a:r>
            <a:r>
              <a:rPr lang="en-US" sz="1950" dirty="0">
                <a:sym typeface="Wingdings" panose="05000000000000000000" pitchFamily="2" charset="2"/>
              </a:rPr>
              <a:t> i.e. All strings ending with abb.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sz="1950" dirty="0">
                <a:sym typeface="Wingdings" panose="05000000000000000000" pitchFamily="2" charset="2"/>
              </a:rPr>
              <a:t>This will involve three steps: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sz="1950" dirty="0">
                <a:sym typeface="Wingdings" panose="05000000000000000000" pitchFamily="2" charset="2"/>
              </a:rPr>
              <a:t>Generate the NFA using Thomson’ s Construction (2 Marks) (1 Lab of 2 Hrs.)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sz="1950" dirty="0"/>
              <a:t>Generate the DFA using Subset Construction (6 marks) </a:t>
            </a:r>
            <a:r>
              <a:rPr lang="en-US" sz="1950" dirty="0">
                <a:sym typeface="Wingdings" panose="05000000000000000000" pitchFamily="2" charset="2"/>
              </a:rPr>
              <a:t>(3 Labs of 2 Hrs. each)</a:t>
            </a:r>
            <a:endParaRPr lang="en-US" sz="1950" dirty="0"/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950" dirty="0"/>
              <a:t>Minimize the DFA generated (2 Marks)</a:t>
            </a:r>
            <a:r>
              <a:rPr lang="en-US" sz="1950" dirty="0">
                <a:sym typeface="Wingdings" panose="05000000000000000000" pitchFamily="2" charset="2"/>
              </a:rPr>
              <a:t>(2 Labs of 2 Hrs. each)</a:t>
            </a:r>
            <a:endParaRPr lang="en-US" altLang="en-US" sz="1950" dirty="0"/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1950" dirty="0"/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950" dirty="0"/>
              <a:t>			</a:t>
            </a:r>
            <a:r>
              <a:rPr lang="en-US" altLang="en-US" sz="2000" b="1" dirty="0"/>
              <a:t>OR</a:t>
            </a:r>
            <a:endParaRPr lang="en-US" altLang="en-US" sz="1950" b="1" dirty="0"/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sz="1950" dirty="0"/>
              <a:t>Design a Minimized DFA for the generic Regular Expression</a:t>
            </a:r>
            <a:endParaRPr lang="en-US" sz="1950" dirty="0"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sz="1950" dirty="0">
                <a:sym typeface="Wingdings" panose="05000000000000000000" pitchFamily="2" charset="2"/>
              </a:rPr>
              <a:t>This will involve three steps: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sz="1950" dirty="0">
                <a:sym typeface="Wingdings" panose="05000000000000000000" pitchFamily="2" charset="2"/>
              </a:rPr>
              <a:t>Generate the NFA using Thomson’ s Construction (2 Marks) (1 Lab of 2 Hrs.)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sz="1950" dirty="0"/>
              <a:t>Generate the DFA using Subset Construction (6 marks)</a:t>
            </a:r>
            <a:r>
              <a:rPr lang="en-US" sz="1950" dirty="0">
                <a:sym typeface="Wingdings" panose="05000000000000000000" pitchFamily="2" charset="2"/>
              </a:rPr>
              <a:t> (3 Labs of 2 Hrs. each)</a:t>
            </a:r>
            <a:endParaRPr lang="en-US" sz="1950" dirty="0"/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950" dirty="0"/>
              <a:t>Minimize the DFA generated (2 Marks)</a:t>
            </a:r>
            <a:r>
              <a:rPr lang="en-US" sz="1950" dirty="0">
                <a:sym typeface="Wingdings" panose="05000000000000000000" pitchFamily="2" charset="2"/>
              </a:rPr>
              <a:t> (2 Labs of 2 Hrs. each)</a:t>
            </a:r>
            <a:endParaRPr lang="en-US" altLang="en-US" sz="1950" dirty="0"/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19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7838-C6E1-40D8-B62E-87238B862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163" y="681038"/>
            <a:ext cx="7366000" cy="1077912"/>
          </a:xfrm>
        </p:spPr>
        <p:txBody>
          <a:bodyPr/>
          <a:lstStyle/>
          <a:p>
            <a:pPr>
              <a:defRPr/>
            </a:pPr>
            <a:r>
              <a:rPr lang="en-IN" sz="2925" dirty="0"/>
              <a:t>Give the Thompson’s construction </a:t>
            </a:r>
            <a:r>
              <a:rPr lang="en-IN" sz="2925" cap="none" dirty="0"/>
              <a:t>for (a/b)*</a:t>
            </a:r>
            <a:r>
              <a:rPr lang="en-IN" sz="2925" cap="none" dirty="0" err="1"/>
              <a:t>abb</a:t>
            </a:r>
            <a:endParaRPr lang="en-IN" sz="2925" dirty="0"/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4306B7E-C287-4587-A50F-78A2D9C38A21}"/>
              </a:ext>
            </a:extLst>
          </p:cNvPr>
          <p:cNvCxnSpPr>
            <a:cxnSpLocks/>
          </p:cNvCxnSpPr>
          <p:nvPr/>
        </p:nvCxnSpPr>
        <p:spPr>
          <a:xfrm>
            <a:off x="3540125" y="3316288"/>
            <a:ext cx="596900" cy="63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7978FC38-D5AD-4100-8B50-E0FEFB04DE0E}"/>
              </a:ext>
            </a:extLst>
          </p:cNvPr>
          <p:cNvCxnSpPr>
            <a:cxnSpLocks/>
          </p:cNvCxnSpPr>
          <p:nvPr/>
        </p:nvCxnSpPr>
        <p:spPr>
          <a:xfrm flipV="1">
            <a:off x="2430463" y="3427413"/>
            <a:ext cx="477837" cy="17303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5503963D-33C3-4AC8-9B0F-CC91AE0628E9}"/>
              </a:ext>
            </a:extLst>
          </p:cNvPr>
          <p:cNvSpPr/>
          <p:nvPr/>
        </p:nvSpPr>
        <p:spPr>
          <a:xfrm>
            <a:off x="639763" y="3532188"/>
            <a:ext cx="601662" cy="5588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9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sz="1950" b="1" baseline="-2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C6253E51-1343-49AC-A90A-1F692BD97F35}"/>
              </a:ext>
            </a:extLst>
          </p:cNvPr>
          <p:cNvSpPr/>
          <p:nvPr/>
        </p:nvSpPr>
        <p:spPr>
          <a:xfrm>
            <a:off x="3482975" y="3003550"/>
            <a:ext cx="471488" cy="28257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9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29F1461F-88E4-4106-8D54-8F59E38252D9}"/>
              </a:ext>
            </a:extLst>
          </p:cNvPr>
          <p:cNvSpPr/>
          <p:nvPr/>
        </p:nvSpPr>
        <p:spPr>
          <a:xfrm>
            <a:off x="4144963" y="3027363"/>
            <a:ext cx="600075" cy="558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9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195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B7011C3-2A15-404C-8D80-EA5CFF9AA1E5}"/>
              </a:ext>
            </a:extLst>
          </p:cNvPr>
          <p:cNvCxnSpPr>
            <a:cxnSpLocks/>
          </p:cNvCxnSpPr>
          <p:nvPr/>
        </p:nvCxnSpPr>
        <p:spPr>
          <a:xfrm flipV="1">
            <a:off x="3513138" y="4148138"/>
            <a:ext cx="644525" cy="63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>
            <a:extLst>
              <a:ext uri="{FF2B5EF4-FFF2-40B4-BE49-F238E27FC236}">
                <a16:creationId xmlns:a16="http://schemas.microsoft.com/office/drawing/2014/main" id="{1475240F-9D9A-4400-BBCD-4ED8035EB529}"/>
              </a:ext>
            </a:extLst>
          </p:cNvPr>
          <p:cNvSpPr/>
          <p:nvPr/>
        </p:nvSpPr>
        <p:spPr>
          <a:xfrm>
            <a:off x="3573463" y="3856038"/>
            <a:ext cx="471487" cy="28257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9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5058C7EC-8CAD-4921-98EB-B6411467DEBE}"/>
              </a:ext>
            </a:extLst>
          </p:cNvPr>
          <p:cNvSpPr/>
          <p:nvPr/>
        </p:nvSpPr>
        <p:spPr>
          <a:xfrm>
            <a:off x="2917825" y="3036888"/>
            <a:ext cx="601663" cy="5857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9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195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8DA06912-D30C-4C51-A1BB-3103F7F6D97A}"/>
              </a:ext>
            </a:extLst>
          </p:cNvPr>
          <p:cNvSpPr/>
          <p:nvPr/>
        </p:nvSpPr>
        <p:spPr>
          <a:xfrm>
            <a:off x="1296988" y="3475038"/>
            <a:ext cx="471487" cy="28257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9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A0F41DA7-0799-4142-96C3-48AC52B8F430}"/>
              </a:ext>
            </a:extLst>
          </p:cNvPr>
          <p:cNvCxnSpPr>
            <a:cxnSpLocks/>
          </p:cNvCxnSpPr>
          <p:nvPr/>
        </p:nvCxnSpPr>
        <p:spPr>
          <a:xfrm>
            <a:off x="2349500" y="3856038"/>
            <a:ext cx="561975" cy="18891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Oval 194">
            <a:extLst>
              <a:ext uri="{FF2B5EF4-FFF2-40B4-BE49-F238E27FC236}">
                <a16:creationId xmlns:a16="http://schemas.microsoft.com/office/drawing/2014/main" id="{F1DB9284-8F09-48E2-868A-C63C7D6D81D0}"/>
              </a:ext>
            </a:extLst>
          </p:cNvPr>
          <p:cNvSpPr/>
          <p:nvPr/>
        </p:nvSpPr>
        <p:spPr>
          <a:xfrm>
            <a:off x="4148138" y="3841750"/>
            <a:ext cx="601662" cy="558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9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IN" sz="195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C5D53C52-313C-4B70-9CBC-265375AF97B1}"/>
              </a:ext>
            </a:extLst>
          </p:cNvPr>
          <p:cNvSpPr/>
          <p:nvPr/>
        </p:nvSpPr>
        <p:spPr>
          <a:xfrm>
            <a:off x="4781550" y="3978275"/>
            <a:ext cx="471488" cy="28257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9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765C6842-1002-48FF-B382-58316C3C9111}"/>
              </a:ext>
            </a:extLst>
          </p:cNvPr>
          <p:cNvSpPr/>
          <p:nvPr/>
        </p:nvSpPr>
        <p:spPr>
          <a:xfrm>
            <a:off x="2373313" y="3949700"/>
            <a:ext cx="469900" cy="28257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9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13A95A23-295E-44AE-A7FD-6C9DF186C25F}"/>
              </a:ext>
            </a:extLst>
          </p:cNvPr>
          <p:cNvSpPr/>
          <p:nvPr/>
        </p:nvSpPr>
        <p:spPr>
          <a:xfrm>
            <a:off x="4810125" y="3070225"/>
            <a:ext cx="471488" cy="28257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9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4D14B632-1EA6-4C1F-BD1D-EBC72460B9CA}"/>
              </a:ext>
            </a:extLst>
          </p:cNvPr>
          <p:cNvSpPr/>
          <p:nvPr/>
        </p:nvSpPr>
        <p:spPr>
          <a:xfrm>
            <a:off x="2922588" y="3873500"/>
            <a:ext cx="601662" cy="558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9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sz="195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0F967961-4AA9-45F8-B681-2CE1C3593D7D}"/>
              </a:ext>
            </a:extLst>
          </p:cNvPr>
          <p:cNvSpPr/>
          <p:nvPr/>
        </p:nvSpPr>
        <p:spPr>
          <a:xfrm>
            <a:off x="5200650" y="3409950"/>
            <a:ext cx="601663" cy="58578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9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IN" sz="195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846815D-1628-479D-AD1F-F6C7660CC620}"/>
              </a:ext>
            </a:extLst>
          </p:cNvPr>
          <p:cNvCxnSpPr>
            <a:cxnSpLocks/>
          </p:cNvCxnSpPr>
          <p:nvPr/>
        </p:nvCxnSpPr>
        <p:spPr>
          <a:xfrm>
            <a:off x="4770438" y="3328988"/>
            <a:ext cx="479425" cy="1952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3CCFCD56-1FA1-4F2C-AB15-D72C5A677917}"/>
              </a:ext>
            </a:extLst>
          </p:cNvPr>
          <p:cNvCxnSpPr>
            <a:cxnSpLocks/>
            <a:stCxn id="195" idx="6"/>
          </p:cNvCxnSpPr>
          <p:nvPr/>
        </p:nvCxnSpPr>
        <p:spPr>
          <a:xfrm flipV="1">
            <a:off x="4749800" y="3886200"/>
            <a:ext cx="503238" cy="2349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18479D0-EB0C-4786-9D07-003B02C12368}"/>
              </a:ext>
            </a:extLst>
          </p:cNvPr>
          <p:cNvCxnSpPr>
            <a:cxnSpLocks/>
          </p:cNvCxnSpPr>
          <p:nvPr/>
        </p:nvCxnSpPr>
        <p:spPr>
          <a:xfrm>
            <a:off x="5819775" y="3752850"/>
            <a:ext cx="596900" cy="6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Oval 206">
            <a:extLst>
              <a:ext uri="{FF2B5EF4-FFF2-40B4-BE49-F238E27FC236}">
                <a16:creationId xmlns:a16="http://schemas.microsoft.com/office/drawing/2014/main" id="{30C75ABE-6395-4478-BDA8-FBE15D49E312}"/>
              </a:ext>
            </a:extLst>
          </p:cNvPr>
          <p:cNvSpPr/>
          <p:nvPr/>
        </p:nvSpPr>
        <p:spPr>
          <a:xfrm>
            <a:off x="1804988" y="3409950"/>
            <a:ext cx="600075" cy="560388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9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1950" b="1" baseline="-2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32659FB3-D9BA-4E25-AAEA-6CA165F3D25C}"/>
              </a:ext>
            </a:extLst>
          </p:cNvPr>
          <p:cNvCxnSpPr>
            <a:cxnSpLocks/>
          </p:cNvCxnSpPr>
          <p:nvPr/>
        </p:nvCxnSpPr>
        <p:spPr>
          <a:xfrm>
            <a:off x="1241425" y="3802063"/>
            <a:ext cx="596900" cy="47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Freeform 1052">
            <a:extLst>
              <a:ext uri="{FF2B5EF4-FFF2-40B4-BE49-F238E27FC236}">
                <a16:creationId xmlns:a16="http://schemas.microsoft.com/office/drawing/2014/main" id="{F8C49735-B093-4A9B-B6C6-4A267AB9E395}"/>
              </a:ext>
            </a:extLst>
          </p:cNvPr>
          <p:cNvSpPr>
            <a:spLocks/>
          </p:cNvSpPr>
          <p:nvPr/>
        </p:nvSpPr>
        <p:spPr bwMode="auto">
          <a:xfrm flipH="1" flipV="1">
            <a:off x="1173163" y="4008438"/>
            <a:ext cx="5391150" cy="781050"/>
          </a:xfrm>
          <a:custGeom>
            <a:avLst/>
            <a:gdLst>
              <a:gd name="T0" fmla="*/ 960 w 960"/>
              <a:gd name="T1" fmla="*/ 144 h 144"/>
              <a:gd name="T2" fmla="*/ 528 w 960"/>
              <a:gd name="T3" fmla="*/ 0 h 144"/>
              <a:gd name="T4" fmla="*/ 0 w 960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144">
                <a:moveTo>
                  <a:pt x="960" y="144"/>
                </a:moveTo>
                <a:cubicBezTo>
                  <a:pt x="824" y="72"/>
                  <a:pt x="688" y="0"/>
                  <a:pt x="528" y="0"/>
                </a:cubicBezTo>
                <a:cubicBezTo>
                  <a:pt x="368" y="0"/>
                  <a:pt x="184" y="72"/>
                  <a:pt x="0" y="144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IN" sz="1950" dirty="0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FB10338E-9E84-476D-B63E-7F39B1AD0A48}"/>
              </a:ext>
            </a:extLst>
          </p:cNvPr>
          <p:cNvSpPr/>
          <p:nvPr/>
        </p:nvSpPr>
        <p:spPr>
          <a:xfrm>
            <a:off x="3586163" y="4800600"/>
            <a:ext cx="471487" cy="28257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9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212" name="Freeform 1052">
            <a:extLst>
              <a:ext uri="{FF2B5EF4-FFF2-40B4-BE49-F238E27FC236}">
                <a16:creationId xmlns:a16="http://schemas.microsoft.com/office/drawing/2014/main" id="{F81A9E31-EEDE-454D-A48E-CEC784485AF3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022475" y="2686050"/>
            <a:ext cx="3516313" cy="708025"/>
          </a:xfrm>
          <a:custGeom>
            <a:avLst/>
            <a:gdLst>
              <a:gd name="T0" fmla="*/ 960 w 960"/>
              <a:gd name="T1" fmla="*/ 144 h 144"/>
              <a:gd name="T2" fmla="*/ 528 w 960"/>
              <a:gd name="T3" fmla="*/ 0 h 144"/>
              <a:gd name="T4" fmla="*/ 0 w 960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144">
                <a:moveTo>
                  <a:pt x="960" y="144"/>
                </a:moveTo>
                <a:cubicBezTo>
                  <a:pt x="824" y="72"/>
                  <a:pt x="688" y="0"/>
                  <a:pt x="528" y="0"/>
                </a:cubicBezTo>
                <a:cubicBezTo>
                  <a:pt x="368" y="0"/>
                  <a:pt x="184" y="72"/>
                  <a:pt x="0" y="144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IN" sz="1950" dirty="0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C42289DF-D0FE-4CE7-B26A-CC7C2519A1F3}"/>
              </a:ext>
            </a:extLst>
          </p:cNvPr>
          <p:cNvSpPr/>
          <p:nvPr/>
        </p:nvSpPr>
        <p:spPr>
          <a:xfrm>
            <a:off x="3667125" y="2311400"/>
            <a:ext cx="469900" cy="255588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9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C2005511-F714-414F-9945-F0D738A6C8AE}"/>
              </a:ext>
            </a:extLst>
          </p:cNvPr>
          <p:cNvSpPr/>
          <p:nvPr/>
        </p:nvSpPr>
        <p:spPr>
          <a:xfrm>
            <a:off x="2400300" y="3182938"/>
            <a:ext cx="471488" cy="284162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9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8240139-489E-43A1-BF82-2DB155BFDBE7}"/>
              </a:ext>
            </a:extLst>
          </p:cNvPr>
          <p:cNvSpPr/>
          <p:nvPr/>
        </p:nvSpPr>
        <p:spPr>
          <a:xfrm>
            <a:off x="5875338" y="3443288"/>
            <a:ext cx="471487" cy="28257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9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BAE74F7-A23D-4D91-A8AD-2E45660803DF}"/>
              </a:ext>
            </a:extLst>
          </p:cNvPr>
          <p:cNvSpPr/>
          <p:nvPr/>
        </p:nvSpPr>
        <p:spPr>
          <a:xfrm>
            <a:off x="8756650" y="4541838"/>
            <a:ext cx="695325" cy="63976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IN" sz="19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IN" sz="195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222FAFF-ED4B-4318-96B1-5020933656D0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8029575" y="3749675"/>
            <a:ext cx="6302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CB4F69-8BA8-4DC7-9651-BC3ED9AFDB00}"/>
              </a:ext>
            </a:extLst>
          </p:cNvPr>
          <p:cNvCxnSpPr>
            <a:cxnSpLocks/>
          </p:cNvCxnSpPr>
          <p:nvPr/>
        </p:nvCxnSpPr>
        <p:spPr>
          <a:xfrm flipV="1">
            <a:off x="7007225" y="3749675"/>
            <a:ext cx="422275" cy="11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3572414E-31B5-47BA-BC96-6D801AA6B511}"/>
              </a:ext>
            </a:extLst>
          </p:cNvPr>
          <p:cNvSpPr/>
          <p:nvPr/>
        </p:nvSpPr>
        <p:spPr>
          <a:xfrm>
            <a:off x="7429500" y="3470275"/>
            <a:ext cx="600075" cy="558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9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IN" sz="195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F6E8AFF-662B-4597-B8BB-63635072F840}"/>
              </a:ext>
            </a:extLst>
          </p:cNvPr>
          <p:cNvSpPr/>
          <p:nvPr/>
        </p:nvSpPr>
        <p:spPr>
          <a:xfrm>
            <a:off x="6958013" y="3381375"/>
            <a:ext cx="471487" cy="322263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9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FF8134-DDA2-4A6E-A84D-BB37B081E41A}"/>
              </a:ext>
            </a:extLst>
          </p:cNvPr>
          <p:cNvCxnSpPr>
            <a:cxnSpLocks/>
          </p:cNvCxnSpPr>
          <p:nvPr/>
        </p:nvCxnSpPr>
        <p:spPr>
          <a:xfrm>
            <a:off x="9004300" y="4017963"/>
            <a:ext cx="41275" cy="5159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519DF32-4F68-4D01-B8A4-0CB11BAAB068}"/>
              </a:ext>
            </a:extLst>
          </p:cNvPr>
          <p:cNvSpPr/>
          <p:nvPr/>
        </p:nvSpPr>
        <p:spPr>
          <a:xfrm>
            <a:off x="8680450" y="3475038"/>
            <a:ext cx="601663" cy="558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9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IN" sz="195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4E04E88-857C-4D57-83C4-96E2D137AB41}"/>
              </a:ext>
            </a:extLst>
          </p:cNvPr>
          <p:cNvSpPr/>
          <p:nvPr/>
        </p:nvSpPr>
        <p:spPr>
          <a:xfrm>
            <a:off x="8980488" y="4065588"/>
            <a:ext cx="471487" cy="28257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9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5E0B797-73B2-472D-8018-208D480E3F4A}"/>
              </a:ext>
            </a:extLst>
          </p:cNvPr>
          <p:cNvCxnSpPr>
            <a:cxnSpLocks/>
          </p:cNvCxnSpPr>
          <p:nvPr/>
        </p:nvCxnSpPr>
        <p:spPr>
          <a:xfrm>
            <a:off x="41275" y="3814763"/>
            <a:ext cx="596900" cy="47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F4B18991-4FAB-4DC7-B937-F033D9525631}"/>
              </a:ext>
            </a:extLst>
          </p:cNvPr>
          <p:cNvSpPr/>
          <p:nvPr/>
        </p:nvSpPr>
        <p:spPr>
          <a:xfrm>
            <a:off x="6397625" y="3467100"/>
            <a:ext cx="600075" cy="558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9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IN" sz="195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4DA7C18-3C7C-4EE6-B3F2-330541891412}"/>
              </a:ext>
            </a:extLst>
          </p:cNvPr>
          <p:cNvSpPr/>
          <p:nvPr/>
        </p:nvSpPr>
        <p:spPr>
          <a:xfrm>
            <a:off x="8126413" y="3409950"/>
            <a:ext cx="471487" cy="28257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9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3A28E0C-3591-4D8A-8CA5-A6025ED45668}"/>
              </a:ext>
            </a:extLst>
          </p:cNvPr>
          <p:cNvSpPr/>
          <p:nvPr/>
        </p:nvSpPr>
        <p:spPr>
          <a:xfrm>
            <a:off x="639763" y="3535363"/>
            <a:ext cx="601662" cy="558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9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sz="195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DA42B60-B5FD-4ADD-83E1-F85287E47953}"/>
              </a:ext>
            </a:extLst>
          </p:cNvPr>
          <p:cNvSpPr/>
          <p:nvPr/>
        </p:nvSpPr>
        <p:spPr>
          <a:xfrm>
            <a:off x="1804988" y="3411538"/>
            <a:ext cx="600075" cy="5619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9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195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55B996A-7913-4E02-8DC9-393DCFBFA0DC}"/>
              </a:ext>
            </a:extLst>
          </p:cNvPr>
          <p:cNvCxnSpPr>
            <a:cxnSpLocks/>
          </p:cNvCxnSpPr>
          <p:nvPr/>
        </p:nvCxnSpPr>
        <p:spPr>
          <a:xfrm>
            <a:off x="3540125" y="3317875"/>
            <a:ext cx="596900" cy="6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29E9BF0-E086-4A72-8860-B93223D39BB7}"/>
              </a:ext>
            </a:extLst>
          </p:cNvPr>
          <p:cNvCxnSpPr>
            <a:cxnSpLocks/>
          </p:cNvCxnSpPr>
          <p:nvPr/>
        </p:nvCxnSpPr>
        <p:spPr>
          <a:xfrm flipV="1">
            <a:off x="2430463" y="3427413"/>
            <a:ext cx="477837" cy="174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082FC27-409F-4B03-B2AE-AF644AE09118}"/>
              </a:ext>
            </a:extLst>
          </p:cNvPr>
          <p:cNvCxnSpPr>
            <a:cxnSpLocks/>
          </p:cNvCxnSpPr>
          <p:nvPr/>
        </p:nvCxnSpPr>
        <p:spPr>
          <a:xfrm flipV="1">
            <a:off x="3513138" y="4149725"/>
            <a:ext cx="644525" cy="6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968A44A-F2CD-40A8-A5A6-51FB2EE0AAE4}"/>
              </a:ext>
            </a:extLst>
          </p:cNvPr>
          <p:cNvCxnSpPr>
            <a:cxnSpLocks/>
          </p:cNvCxnSpPr>
          <p:nvPr/>
        </p:nvCxnSpPr>
        <p:spPr>
          <a:xfrm>
            <a:off x="2349500" y="3857625"/>
            <a:ext cx="561975" cy="1889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0238106-954C-47A7-BFC7-6E8343A6C90A}"/>
              </a:ext>
            </a:extLst>
          </p:cNvPr>
          <p:cNvCxnSpPr>
            <a:cxnSpLocks/>
          </p:cNvCxnSpPr>
          <p:nvPr/>
        </p:nvCxnSpPr>
        <p:spPr>
          <a:xfrm>
            <a:off x="4770438" y="3330575"/>
            <a:ext cx="479425" cy="1952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D786426-C358-42FE-9278-4E025E6A4F0A}"/>
              </a:ext>
            </a:extLst>
          </p:cNvPr>
          <p:cNvCxnSpPr>
            <a:cxnSpLocks/>
          </p:cNvCxnSpPr>
          <p:nvPr/>
        </p:nvCxnSpPr>
        <p:spPr>
          <a:xfrm flipV="1">
            <a:off x="4749800" y="3887788"/>
            <a:ext cx="503238" cy="2349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24BD0B1D-BF43-4484-93BC-061E62A5A05B}"/>
              </a:ext>
            </a:extLst>
          </p:cNvPr>
          <p:cNvSpPr/>
          <p:nvPr/>
        </p:nvSpPr>
        <p:spPr>
          <a:xfrm>
            <a:off x="5875338" y="3444875"/>
            <a:ext cx="471487" cy="28257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9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B75EBB5-CD7E-4792-8F0A-1A6ED16CE921}"/>
              </a:ext>
            </a:extLst>
          </p:cNvPr>
          <p:cNvSpPr/>
          <p:nvPr/>
        </p:nvSpPr>
        <p:spPr>
          <a:xfrm>
            <a:off x="3482975" y="3001963"/>
            <a:ext cx="471488" cy="28257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9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D6B4FB2-DAE3-4862-948C-BF59984FCA3A}"/>
              </a:ext>
            </a:extLst>
          </p:cNvPr>
          <p:cNvSpPr/>
          <p:nvPr/>
        </p:nvSpPr>
        <p:spPr>
          <a:xfrm>
            <a:off x="3573463" y="3854450"/>
            <a:ext cx="471487" cy="28257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9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856145F-1384-420F-8625-44E3617810DD}"/>
              </a:ext>
            </a:extLst>
          </p:cNvPr>
          <p:cNvSpPr/>
          <p:nvPr/>
        </p:nvSpPr>
        <p:spPr>
          <a:xfrm>
            <a:off x="1296988" y="3473450"/>
            <a:ext cx="471487" cy="28257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9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E5E81B8-FE5E-43CD-82E4-34C279EA6808}"/>
              </a:ext>
            </a:extLst>
          </p:cNvPr>
          <p:cNvSpPr/>
          <p:nvPr/>
        </p:nvSpPr>
        <p:spPr>
          <a:xfrm>
            <a:off x="3586163" y="4799013"/>
            <a:ext cx="471487" cy="28257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9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0524531-E907-4892-BE69-85838AD33349}"/>
              </a:ext>
            </a:extLst>
          </p:cNvPr>
          <p:cNvSpPr/>
          <p:nvPr/>
        </p:nvSpPr>
        <p:spPr>
          <a:xfrm>
            <a:off x="2400300" y="3181350"/>
            <a:ext cx="471488" cy="284163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9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9DBF71B-F165-4864-9EC3-93107E48CDF9}"/>
              </a:ext>
            </a:extLst>
          </p:cNvPr>
          <p:cNvCxnSpPr>
            <a:cxnSpLocks/>
          </p:cNvCxnSpPr>
          <p:nvPr/>
        </p:nvCxnSpPr>
        <p:spPr>
          <a:xfrm>
            <a:off x="4770438" y="3328988"/>
            <a:ext cx="479425" cy="1952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B421-EC10-44CD-88C3-29B8B81C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to be followed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B7546F4-0014-47C1-84F2-2A4FEC7A1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286000"/>
            <a:ext cx="8678863" cy="27924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78606" indent="-278606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en-US" sz="1950" dirty="0"/>
              <a:t>Draw the NFA using Thomson’s on a paper and count the number of states.</a:t>
            </a:r>
          </a:p>
          <a:p>
            <a:pPr marL="278606" indent="-278606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en-US" sz="1950" dirty="0"/>
              <a:t>Generate a table of number of states x4, (Why 4: 2 for inputs of </a:t>
            </a:r>
            <a:r>
              <a:rPr lang="el-GR" altLang="en-US" sz="1950" dirty="0"/>
              <a:t>Σ</a:t>
            </a:r>
            <a:r>
              <a:rPr lang="en-IN" altLang="en-US" sz="1950" dirty="0"/>
              <a:t>, </a:t>
            </a:r>
            <a:r>
              <a:rPr lang="el-GR" altLang="en-US" sz="1950" dirty="0"/>
              <a:t>Σ</a:t>
            </a:r>
            <a:r>
              <a:rPr lang="en-IN" altLang="en-US" sz="1950" dirty="0"/>
              <a:t> may be 0,1 or </a:t>
            </a:r>
            <a:r>
              <a:rPr lang="en-IN" altLang="en-US" sz="1950" dirty="0" err="1"/>
              <a:t>a,b</a:t>
            </a:r>
            <a:r>
              <a:rPr lang="en-IN" altLang="en-US" sz="1950" dirty="0"/>
              <a:t> and 2 for </a:t>
            </a:r>
            <a:r>
              <a:rPr lang="el-GR" altLang="en-US" sz="1950" dirty="0"/>
              <a:t>ε</a:t>
            </a:r>
            <a:r>
              <a:rPr lang="en-IN" altLang="en-US" sz="1950" dirty="0"/>
              <a:t> moves on every state; in Thompson’s construction we cannot have more then two out moves from a particular state).</a:t>
            </a:r>
          </a:p>
          <a:p>
            <a:pPr marL="278606" indent="-278606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IN" altLang="en-US" sz="1950" dirty="0"/>
              <a:t>For RE (a/b)*</a:t>
            </a:r>
            <a:r>
              <a:rPr lang="en-IN" altLang="en-US" sz="1950" dirty="0" err="1"/>
              <a:t>abb</a:t>
            </a:r>
            <a:r>
              <a:rPr lang="en-IN" altLang="en-US" sz="1950" dirty="0"/>
              <a:t> we have a table of 11x 4 since we have 11 states (0 to 10)</a:t>
            </a:r>
          </a:p>
          <a:p>
            <a:pPr marL="278606" indent="-278606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IN" altLang="en-US" sz="1950" dirty="0"/>
              <a:t>Define the start and final state.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IN" altLang="en-US" sz="1950" dirty="0"/>
          </a:p>
          <a:p>
            <a:pPr>
              <a:spcBef>
                <a:spcPct val="0"/>
              </a:spcBef>
              <a:buFontTx/>
              <a:buNone/>
              <a:defRPr/>
            </a:pPr>
            <a:endParaRPr lang="en-IN" altLang="en-US" sz="1950" dirty="0"/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195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97B6EC8-500F-457D-B595-4433CAED1812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4156075"/>
          <a:ext cx="6604000" cy="2274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914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</a:p>
                  </a:txBody>
                  <a:tcPr marL="74295" marR="74295" marT="37158" marB="371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74295" marR="74295" marT="37158" marB="371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74295" marR="74295" marT="37158" marB="371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en-US" sz="2000" dirty="0">
                          <a:solidFill>
                            <a:schemeClr val="tx1"/>
                          </a:solidFill>
                        </a:rPr>
                        <a:t>ε</a:t>
                      </a:r>
                      <a:r>
                        <a:rPr lang="en-IN" sz="20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4295" marR="74295" marT="37158" marB="371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en-US" sz="2000" dirty="0">
                          <a:solidFill>
                            <a:schemeClr val="tx1"/>
                          </a:solidFill>
                        </a:rPr>
                        <a:t>ε</a:t>
                      </a:r>
                      <a:r>
                        <a:rPr lang="en-IN" sz="20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4295" marR="74295" marT="37158" marB="371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14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4295" marR="74295" marT="37158" marB="371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4295" marR="74295" marT="37158" marB="371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4295" marR="74295" marT="37158" marB="371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4295" marR="74295" marT="37158" marB="371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74295" marR="74295" marT="37158" marB="371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14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4295" marR="74295" marT="37158" marB="371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4295" marR="74295" marT="37158" marB="371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4295" marR="74295" marT="37158" marB="371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4295" marR="74295" marT="37158" marB="371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58" marB="371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14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74295" marR="74295" marT="37158" marB="371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58" marB="371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58" marB="371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58" marB="371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58" marB="371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14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74295" marR="74295" marT="37158" marB="371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58" marB="371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58" marB="371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58" marB="371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58" marB="371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14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74295" marR="74295" marT="37158" marB="371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4295" marR="74295" marT="37158" marB="371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4295" marR="74295" marT="37158" marB="371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4295" marR="74295" marT="37158" marB="371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4295" marR="74295" marT="37158" marB="3715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5EB69-1770-47B2-82C1-E050CCB58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28600"/>
            <a:ext cx="8089900" cy="1143000"/>
          </a:xfrm>
        </p:spPr>
        <p:txBody>
          <a:bodyPr/>
          <a:lstStyle/>
          <a:p>
            <a:pPr algn="ctr">
              <a:defRPr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to be followed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31C224F-B326-4139-8B23-C7771ED06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133600"/>
            <a:ext cx="8678863" cy="4594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IN" altLang="en-US" sz="1950" dirty="0"/>
              <a:t>1. 	Find </a:t>
            </a:r>
            <a:r>
              <a:rPr lang="el-GR" altLang="en-US" sz="1950" dirty="0"/>
              <a:t>ε </a:t>
            </a:r>
            <a:r>
              <a:rPr lang="en-IN" altLang="en-US" sz="1950" dirty="0"/>
              <a:t>–closure (</a:t>
            </a:r>
            <a:r>
              <a:rPr lang="el-GR" altLang="en-US" sz="1950" dirty="0"/>
              <a:t>ε </a:t>
            </a:r>
            <a:r>
              <a:rPr lang="en-IN" altLang="en-US" sz="1950" dirty="0"/>
              <a:t>–closure will start from state 0)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IN" altLang="en-US" sz="1950" dirty="0"/>
              <a:t>2.	</a:t>
            </a:r>
            <a:r>
              <a:rPr lang="el-GR" altLang="en-US" sz="1950" dirty="0"/>
              <a:t>ε </a:t>
            </a:r>
            <a:r>
              <a:rPr lang="en-IN" altLang="en-US" sz="1950" dirty="0"/>
              <a:t>-closure(0) will include 0 and contents of </a:t>
            </a:r>
            <a:r>
              <a:rPr lang="el-GR" altLang="en-US" sz="1950" dirty="0"/>
              <a:t>ε</a:t>
            </a:r>
            <a:r>
              <a:rPr lang="en-IN" altLang="en-US" sz="1950" dirty="0"/>
              <a:t>1 and </a:t>
            </a:r>
            <a:r>
              <a:rPr lang="el-GR" altLang="en-US" sz="1950" dirty="0"/>
              <a:t>ε</a:t>
            </a:r>
            <a:r>
              <a:rPr lang="en-IN" altLang="en-US" sz="1950" dirty="0"/>
              <a:t>2 corresponding to state 0 in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IN" altLang="en-US" sz="1950" dirty="0"/>
              <a:t>      the table i.e. 1, and 7; since 1 and 7 are included.  Check </a:t>
            </a:r>
            <a:r>
              <a:rPr lang="el-GR" altLang="en-US" sz="1950" dirty="0"/>
              <a:t>ε</a:t>
            </a:r>
            <a:r>
              <a:rPr lang="en-IN" altLang="en-US" sz="1950" dirty="0"/>
              <a:t>1 and </a:t>
            </a:r>
            <a:r>
              <a:rPr lang="el-GR" altLang="en-US" sz="1950" dirty="0"/>
              <a:t>ε</a:t>
            </a:r>
            <a:r>
              <a:rPr lang="en-IN" altLang="en-US" sz="1950" dirty="0"/>
              <a:t>2 of 1 and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IN" altLang="en-US" sz="1950" dirty="0"/>
              <a:t>      include them, then check </a:t>
            </a:r>
            <a:r>
              <a:rPr lang="el-GR" altLang="en-US" sz="1950" dirty="0"/>
              <a:t>ε</a:t>
            </a:r>
            <a:r>
              <a:rPr lang="en-IN" altLang="en-US" sz="1950" dirty="0"/>
              <a:t>1 and </a:t>
            </a:r>
            <a:r>
              <a:rPr lang="el-GR" altLang="en-US" sz="1950" dirty="0"/>
              <a:t>ε</a:t>
            </a:r>
            <a:r>
              <a:rPr lang="en-IN" altLang="en-US" sz="1950" dirty="0"/>
              <a:t>2 of 7 and include them and keep on moving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IN" altLang="en-US" sz="1950" dirty="0"/>
              <a:t>      in  this pattern (Algorithm on slide No. 6).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IN" altLang="en-US" sz="1950" dirty="0"/>
              <a:t>3.	Marks the set generated as set A. </a:t>
            </a:r>
          </a:p>
          <a:p>
            <a:pPr marL="371475" indent="-371475">
              <a:spcBef>
                <a:spcPct val="0"/>
              </a:spcBef>
              <a:buFontTx/>
              <a:buAutoNum type="arabicPeriod" startAt="4"/>
              <a:defRPr/>
            </a:pPr>
            <a:r>
              <a:rPr lang="en-IN" altLang="en-US" sz="1950" dirty="0"/>
              <a:t>Perform Subset construction (Algorithm on slide No. 7)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IN" altLang="en-US" sz="1950" dirty="0"/>
              <a:t>5. 	To identify whether the new set say ‘B’ generated in the next step is same as 	previously generated set A , sort all the elements in the new set and compare the 	length of two sets, if the length of the sets is same, compare the elements else give 	it a new name.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IN" altLang="en-US" sz="1950" dirty="0"/>
              <a:t>6. Repeat steps 1-5 for every state having ‘a’ or ‘b’ as input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IN" altLang="en-US" sz="1950" dirty="0"/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19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49FD0AA6-D750-4932-A202-1BE5FAFC4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7900" y="530225"/>
            <a:ext cx="7950200" cy="887413"/>
          </a:xfrm>
        </p:spPr>
        <p:txBody>
          <a:bodyPr/>
          <a:lstStyle/>
          <a:p>
            <a:pPr algn="ctr">
              <a:defRPr/>
            </a:pPr>
            <a:r>
              <a:rPr lang="en-I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</a:t>
            </a:r>
            <a:r>
              <a:rPr lang="el-G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ε-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closure(T) 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8372F0DD-76A2-4C1C-B629-B3FC97E05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2033588"/>
            <a:ext cx="7491413" cy="42941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950" dirty="0"/>
              <a:t>push all states of </a:t>
            </a:r>
            <a:r>
              <a:rPr lang="en-US" altLang="en-US" sz="1950" i="1" dirty="0"/>
              <a:t>T</a:t>
            </a:r>
            <a:r>
              <a:rPr lang="en-US" altLang="en-US" sz="1950" dirty="0"/>
              <a:t> onto </a:t>
            </a:r>
            <a:r>
              <a:rPr lang="en-US" altLang="en-US" sz="1950" i="1" dirty="0"/>
              <a:t>stack</a:t>
            </a:r>
            <a:endParaRPr lang="en-US" altLang="en-US" sz="1950" dirty="0"/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950" dirty="0"/>
              <a:t>initialize </a:t>
            </a:r>
            <a:r>
              <a:rPr lang="en-US" altLang="en-US" sz="1950" i="1" dirty="0"/>
              <a:t>ϵ-closure(T)</a:t>
            </a:r>
            <a:r>
              <a:rPr lang="en-US" altLang="en-US" sz="1950" dirty="0"/>
              <a:t> to </a:t>
            </a:r>
            <a:r>
              <a:rPr lang="en-US" altLang="en-US" sz="1950" i="1" dirty="0"/>
              <a:t>T</a:t>
            </a:r>
            <a:endParaRPr lang="en-US" altLang="en-US" sz="1950" dirty="0"/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950" b="1" dirty="0"/>
              <a:t>while </a:t>
            </a:r>
            <a:r>
              <a:rPr lang="en-US" altLang="en-US" sz="1950" dirty="0"/>
              <a:t>(</a:t>
            </a:r>
            <a:r>
              <a:rPr lang="en-US" altLang="en-US" sz="1950" i="1" dirty="0"/>
              <a:t>stack</a:t>
            </a:r>
            <a:r>
              <a:rPr lang="en-US" altLang="en-US" sz="1950" dirty="0"/>
              <a:t> is not empty) do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950" dirty="0"/>
              <a:t>	begin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950" dirty="0"/>
              <a:t>	pop </a:t>
            </a:r>
            <a:r>
              <a:rPr lang="en-US" altLang="en-US" sz="1950" i="1" dirty="0"/>
              <a:t>t</a:t>
            </a:r>
            <a:r>
              <a:rPr lang="en-US" altLang="en-US" sz="1950" dirty="0"/>
              <a:t>, the top element, off </a:t>
            </a:r>
            <a:r>
              <a:rPr lang="en-US" altLang="en-US" sz="1950" i="1" dirty="0"/>
              <a:t>stack</a:t>
            </a:r>
            <a:r>
              <a:rPr lang="en-US" altLang="en-US" sz="1950" dirty="0"/>
              <a:t>;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950" b="1" dirty="0"/>
              <a:t>	for</a:t>
            </a:r>
            <a:r>
              <a:rPr lang="en-US" altLang="en-US" sz="1950" dirty="0"/>
              <a:t> (each state u with an edge from </a:t>
            </a:r>
            <a:r>
              <a:rPr lang="en-US" altLang="en-US" sz="1950" i="1" dirty="0"/>
              <a:t>t</a:t>
            </a:r>
            <a:r>
              <a:rPr lang="en-US" altLang="en-US" sz="1950" dirty="0"/>
              <a:t> to </a:t>
            </a:r>
            <a:r>
              <a:rPr lang="en-US" altLang="en-US" sz="1950" i="1" dirty="0"/>
              <a:t>u</a:t>
            </a:r>
            <a:r>
              <a:rPr lang="en-US" altLang="en-US" sz="1950" dirty="0"/>
              <a:t> labelled </a:t>
            </a:r>
            <a:r>
              <a:rPr lang="en-US" altLang="en-US" sz="1950" i="1" dirty="0"/>
              <a:t>ϵ </a:t>
            </a:r>
            <a:r>
              <a:rPr lang="en-US" altLang="en-US" sz="1950" dirty="0"/>
              <a:t>do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950" i="1" dirty="0"/>
              <a:t>		begin</a:t>
            </a:r>
            <a:endParaRPr lang="en-US" altLang="en-US" sz="1950" dirty="0"/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950" b="1" dirty="0"/>
              <a:t>		if </a:t>
            </a:r>
            <a:r>
              <a:rPr lang="en-US" altLang="en-US" sz="1950" dirty="0"/>
              <a:t>(</a:t>
            </a:r>
            <a:r>
              <a:rPr lang="en-US" altLang="en-US" sz="1950" i="1" dirty="0"/>
              <a:t>u </a:t>
            </a:r>
            <a:r>
              <a:rPr lang="en-US" altLang="en-US" sz="1950" dirty="0"/>
              <a:t>is not in </a:t>
            </a:r>
            <a:r>
              <a:rPr lang="en-US" altLang="en-US" sz="1950" i="1" dirty="0"/>
              <a:t>ϵ-closure(T)</a:t>
            </a:r>
            <a:r>
              <a:rPr lang="en-US" altLang="en-US" sz="1950" dirty="0"/>
              <a:t>) do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950" dirty="0"/>
              <a:t>			begin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950" dirty="0"/>
              <a:t>			add </a:t>
            </a:r>
            <a:r>
              <a:rPr lang="en-US" altLang="en-US" sz="1950" i="1" dirty="0"/>
              <a:t>u</a:t>
            </a:r>
            <a:r>
              <a:rPr lang="en-US" altLang="en-US" sz="1950" dirty="0"/>
              <a:t> to </a:t>
            </a:r>
            <a:r>
              <a:rPr lang="en-US" altLang="en-US" sz="1950" i="1" dirty="0"/>
              <a:t>ϵ-closure(T)</a:t>
            </a:r>
            <a:endParaRPr lang="en-US" altLang="en-US" sz="1950" dirty="0"/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950" dirty="0"/>
              <a:t>			push </a:t>
            </a:r>
            <a:r>
              <a:rPr lang="en-US" altLang="en-US" sz="1950" i="1" dirty="0"/>
              <a:t>u</a:t>
            </a:r>
            <a:r>
              <a:rPr lang="en-US" altLang="en-US" sz="1950" dirty="0"/>
              <a:t> onto </a:t>
            </a:r>
            <a:r>
              <a:rPr lang="en-US" altLang="en-US" sz="1950" i="1" dirty="0"/>
              <a:t>stack</a:t>
            </a:r>
            <a:endParaRPr lang="en-US" altLang="en-US" sz="1950" dirty="0"/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950" i="1" dirty="0"/>
              <a:t>			end</a:t>
            </a:r>
            <a:endParaRPr lang="en-US" altLang="en-US" sz="1950" dirty="0"/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950" i="1" dirty="0"/>
              <a:t>		end</a:t>
            </a:r>
            <a:endParaRPr lang="en-US" altLang="en-US" sz="1950" dirty="0"/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950" i="1" dirty="0"/>
              <a:t>	end</a:t>
            </a:r>
            <a:endParaRPr lang="en-US" altLang="en-US" sz="19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>
            <a:extLst>
              <a:ext uri="{FF2B5EF4-FFF2-40B4-BE49-F238E27FC236}">
                <a16:creationId xmlns:a16="http://schemas.microsoft.com/office/drawing/2014/main" id="{183AC937-011A-4C09-A288-EBAAF08B6F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19075"/>
            <a:ext cx="8089900" cy="1143000"/>
          </a:xfrm>
        </p:spPr>
        <p:txBody>
          <a:bodyPr/>
          <a:lstStyle/>
          <a:p>
            <a:pPr>
              <a:defRPr/>
            </a:pPr>
            <a:r>
              <a:rPr lang="en-US" altLang="en-US" b="1" dirty="0"/>
              <a:t>ALGORITHM for Converting a NFA into a DFA (subset construction)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D14D4A14-55B8-47A7-BAFD-BED2915E5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900" y="2278063"/>
            <a:ext cx="7948613" cy="3849687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put  </a:t>
            </a:r>
            <a:r>
              <a:rPr lang="en-US" altLang="en-US" sz="13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en-US" sz="13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-closure({s</a:t>
            </a:r>
            <a:r>
              <a:rPr lang="en-US" altLang="en-US" sz="1300" baseline="-25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altLang="en-US" sz="13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}) as an unmarked  state into the set of DFA (DS)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3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while (there is one unmarked S</a:t>
            </a:r>
            <a:r>
              <a:rPr lang="en-US" altLang="en-US" sz="1300" baseline="-25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en-US" sz="13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in DS) do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3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begin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3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  mark S</a:t>
            </a:r>
            <a:r>
              <a:rPr lang="en-US" altLang="en-US" sz="1300" baseline="-25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endParaRPr lang="en-US" altLang="en-US" sz="130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3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  for each input symbol a do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3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      begin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3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          S</a:t>
            </a:r>
            <a:r>
              <a:rPr lang="en-US" altLang="en-US" sz="1300" baseline="-25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en-US" sz="13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 </a:t>
            </a:r>
            <a:r>
              <a:rPr lang="en-US" altLang="en-US" sz="13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en-US" sz="13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-closure(move(S</a:t>
            </a:r>
            <a:r>
              <a:rPr lang="en-US" altLang="en-US" sz="1300" baseline="-25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en-US" sz="13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,a))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3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          if (S</a:t>
            </a:r>
            <a:r>
              <a:rPr lang="en-US" altLang="en-US" sz="1300" baseline="-25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en-US" sz="13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is not in DS) then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3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add S</a:t>
            </a:r>
            <a:r>
              <a:rPr lang="en-US" altLang="en-US" sz="1300" baseline="-25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en-US" sz="13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into DS as an unmarked state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3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          transfunc[S</a:t>
            </a:r>
            <a:r>
              <a:rPr lang="en-US" altLang="en-US" sz="1300" baseline="-25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en-US" sz="13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,a]  S</a:t>
            </a:r>
            <a:r>
              <a:rPr lang="en-US" altLang="en-US" sz="1300" baseline="-25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endParaRPr lang="en-US" altLang="en-US" sz="130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3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      end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3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end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30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en-US" sz="13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state S in DS is an accepting state of DFA if  a state s in S is an accepting state of NFA</a:t>
            </a:r>
          </a:p>
          <a:p>
            <a:pPr>
              <a:lnSpc>
                <a:spcPct val="90000"/>
              </a:lnSpc>
            </a:pPr>
            <a:r>
              <a:rPr lang="en-US" altLang="en-US" sz="13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start state of DFA is </a:t>
            </a:r>
            <a:r>
              <a:rPr lang="en-US" altLang="en-US" sz="13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en-US" sz="13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-closure({s</a:t>
            </a:r>
            <a:r>
              <a:rPr lang="en-US" altLang="en-US" sz="1300" baseline="-25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altLang="en-US" sz="13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27654" name="Text Box 4">
            <a:extLst>
              <a:ext uri="{FF2B5EF4-FFF2-40B4-BE49-F238E27FC236}">
                <a16:creationId xmlns:a16="http://schemas.microsoft.com/office/drawing/2014/main" id="{1193BA61-79C9-44B1-92BF-40A4BBB6E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6113" y="1323975"/>
            <a:ext cx="184150" cy="392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1950"/>
          </a:p>
        </p:txBody>
      </p:sp>
      <p:grpSp>
        <p:nvGrpSpPr>
          <p:cNvPr id="17413" name="Group 1">
            <a:extLst>
              <a:ext uri="{FF2B5EF4-FFF2-40B4-BE49-F238E27FC236}">
                <a16:creationId xmlns:a16="http://schemas.microsoft.com/office/drawing/2014/main" id="{1A411F48-374B-4B08-AB53-38B2B9A50D6C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262188"/>
            <a:ext cx="4506913" cy="1047750"/>
            <a:chOff x="4038600" y="1758372"/>
            <a:chExt cx="5546364" cy="1289628"/>
          </a:xfrm>
        </p:grpSpPr>
        <p:sp>
          <p:nvSpPr>
            <p:cNvPr id="27656" name="Text Box 5">
              <a:extLst>
                <a:ext uri="{FF2B5EF4-FFF2-40B4-BE49-F238E27FC236}">
                  <a16:creationId xmlns:a16="http://schemas.microsoft.com/office/drawing/2014/main" id="{512EA07E-5517-4E39-A2FF-06A589108B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092" y="2438358"/>
              <a:ext cx="3370016" cy="54516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138" dirty="0"/>
                <a:t>set of states to which there is a transition on</a:t>
              </a:r>
            </a:p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138" dirty="0"/>
                <a:t> a from a state s in S</a:t>
              </a:r>
              <a:r>
                <a:rPr lang="en-US" altLang="en-US" sz="1138" baseline="-25000" dirty="0"/>
                <a:t>1</a:t>
              </a:r>
              <a:endParaRPr lang="en-US" altLang="en-US" sz="1138" dirty="0"/>
            </a:p>
          </p:txBody>
        </p:sp>
        <p:sp>
          <p:nvSpPr>
            <p:cNvPr id="27657" name="Line 7">
              <a:extLst>
                <a:ext uri="{FF2B5EF4-FFF2-40B4-BE49-F238E27FC236}">
                  <a16:creationId xmlns:a16="http://schemas.microsoft.com/office/drawing/2014/main" id="{5011E92D-3AD2-4C98-9657-F7E2391F50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8600" y="2743179"/>
              <a:ext cx="990492" cy="3048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IN" sz="1950"/>
            </a:p>
          </p:txBody>
        </p:sp>
        <p:sp>
          <p:nvSpPr>
            <p:cNvPr id="27658" name="Text Box 8">
              <a:extLst>
                <a:ext uri="{FF2B5EF4-FFF2-40B4-BE49-F238E27FC236}">
                  <a16:creationId xmlns:a16="http://schemas.microsoft.com/office/drawing/2014/main" id="{8DCEF37B-8901-4585-870B-3F6D9FCFE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5216" y="1758372"/>
              <a:ext cx="4139748" cy="69757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138" dirty="0">
                  <a:sym typeface="Symbol" panose="05050102010706020507" pitchFamily="18" charset="2"/>
                </a:rPr>
                <a:t></a:t>
              </a:r>
              <a:r>
                <a:rPr lang="en-US" altLang="en-US" sz="1138" dirty="0">
                  <a:sym typeface="Wingdings" panose="05000000000000000000" pitchFamily="2" charset="2"/>
                </a:rPr>
                <a:t>-closure({s</a:t>
              </a:r>
              <a:r>
                <a:rPr lang="en-US" altLang="en-US" sz="1138" baseline="-25000" dirty="0">
                  <a:sym typeface="Wingdings" panose="05000000000000000000" pitchFamily="2" charset="2"/>
                </a:rPr>
                <a:t>0</a:t>
              </a:r>
              <a:r>
                <a:rPr lang="en-US" altLang="en-US" sz="1138" dirty="0">
                  <a:sym typeface="Wingdings" panose="05000000000000000000" pitchFamily="2" charset="2"/>
                </a:rPr>
                <a:t>})</a:t>
              </a:r>
              <a:r>
                <a:rPr lang="en-US" altLang="en-US" sz="1950" dirty="0">
                  <a:sym typeface="Wingdings" panose="05000000000000000000" pitchFamily="2" charset="2"/>
                </a:rPr>
                <a:t> </a:t>
              </a:r>
              <a:r>
                <a:rPr lang="en-US" altLang="en-US" sz="1138" dirty="0">
                  <a:sym typeface="Wingdings" panose="05000000000000000000" pitchFamily="2" charset="2"/>
                </a:rPr>
                <a:t>is the </a:t>
              </a:r>
              <a:r>
                <a:rPr lang="en-US" altLang="en-US" sz="1138" dirty="0"/>
                <a:t>set of all states can be accessible</a:t>
              </a:r>
            </a:p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138" dirty="0"/>
                <a:t>from s</a:t>
              </a:r>
              <a:r>
                <a:rPr lang="en-US" altLang="en-US" sz="1138" baseline="-25000" dirty="0"/>
                <a:t>0</a:t>
              </a:r>
              <a:r>
                <a:rPr lang="en-US" altLang="en-US" sz="1138" dirty="0"/>
                <a:t> by </a:t>
              </a:r>
              <a:r>
                <a:rPr lang="en-US" altLang="en-US" sz="1138" dirty="0">
                  <a:sym typeface="Symbol" panose="05050102010706020507" pitchFamily="18" charset="2"/>
                </a:rPr>
                <a:t>-</a:t>
              </a:r>
              <a:r>
                <a:rPr lang="en-US" altLang="en-US" sz="1138" dirty="0"/>
                <a:t>transition.</a:t>
              </a:r>
              <a:endParaRPr lang="en-US" altLang="en-US" sz="1138" baseline="-25000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E430A8B-4689-4ADF-9DC3-1D1EF6300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" y="1076325"/>
            <a:ext cx="8361363" cy="2192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IN" altLang="en-US" sz="1950" dirty="0"/>
              <a:t>Once we generate the DFA, check whether the DFA is minimized or not.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IN" altLang="en-US" sz="1950" dirty="0"/>
          </a:p>
          <a:p>
            <a:pPr>
              <a:spcBef>
                <a:spcPct val="0"/>
              </a:spcBef>
              <a:buFontTx/>
              <a:buNone/>
              <a:defRPr/>
            </a:pPr>
            <a:endParaRPr lang="en-IN" altLang="en-US" sz="1950" dirty="0"/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IN" altLang="en-US" sz="1950" dirty="0"/>
              <a:t>This can be done by any method discussed in </a:t>
            </a:r>
            <a:r>
              <a:rPr lang="en-IN" altLang="en-US" sz="1950" dirty="0" err="1"/>
              <a:t>Lec</a:t>
            </a:r>
            <a:r>
              <a:rPr lang="en-IN" altLang="en-US" sz="1950" dirty="0"/>
              <a:t> 01 Section 1.5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IN" altLang="en-US" sz="1950" dirty="0"/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IN" altLang="en-US" sz="1950" dirty="0"/>
              <a:t>You can write the program in </a:t>
            </a:r>
            <a:r>
              <a:rPr lang="en-IN" altLang="en-US" sz="1950" b="1" dirty="0"/>
              <a:t>any language </a:t>
            </a:r>
            <a:r>
              <a:rPr lang="en-IN" altLang="en-US" sz="1950" dirty="0"/>
              <a:t>of your choice.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195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FBECF39-98C0-4AEF-A181-D7A598722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4684713"/>
            <a:ext cx="7119938" cy="1050925"/>
          </a:xfrm>
          <a:prstGeom prst="rect">
            <a:avLst/>
          </a:prstGeom>
          <a:noFill/>
          <a:ln>
            <a:noFill/>
          </a:ln>
          <a:effectLst/>
        </p:spPr>
        <p:txBody>
          <a:bodyPr lIns="74295" tIns="37148" rIns="74295" bIns="37148" anchor="ctr">
            <a:spAutoFit/>
          </a:bodyPr>
          <a:lstStyle/>
          <a:p>
            <a:pPr defTabSz="742950">
              <a:defRPr/>
            </a:pPr>
            <a:r>
              <a:rPr lang="en-US" altLang="en-US" sz="1463" dirty="0">
                <a:solidFill>
                  <a:srgbClr val="C00000"/>
                </a:solidFill>
                <a:cs typeface="Times New Roman" panose="02020603050405020304" pitchFamily="18" charset="0"/>
              </a:rPr>
              <a:t>You can refer to first 7 videos of  </a:t>
            </a:r>
          </a:p>
          <a:p>
            <a:pPr defTabSz="742950">
              <a:defRPr/>
            </a:pPr>
            <a:r>
              <a:rPr lang="en-US" altLang="en-US" sz="1463" dirty="0">
                <a:solidFill>
                  <a:srgbClr val="C00000"/>
                </a:solidFill>
                <a:cs typeface="Times New Roman" panose="02020603050405020304" pitchFamily="18" charset="0"/>
                <a:hlinkClick r:id="rId2"/>
              </a:rPr>
              <a:t>https://www.youtube.com/playlist?list=PLpDGCxH86rUGDvxnONJfICXzIn_eT-5T3</a:t>
            </a:r>
            <a:r>
              <a:rPr lang="en-US" altLang="en-US" sz="1463" dirty="0">
                <a:solidFill>
                  <a:srgbClr val="C00000"/>
                </a:solidFill>
                <a:cs typeface="Times New Roman" panose="02020603050405020304" pitchFamily="18" charset="0"/>
              </a:rPr>
              <a:t>  </a:t>
            </a:r>
          </a:p>
          <a:p>
            <a:pPr defTabSz="742950">
              <a:defRPr/>
            </a:pPr>
            <a:endParaRPr lang="en-US" altLang="en-US" sz="195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defTabSz="742950">
              <a:defRPr/>
            </a:pPr>
            <a:r>
              <a:rPr lang="en-US" altLang="en-US" sz="1463" dirty="0">
                <a:solidFill>
                  <a:srgbClr val="C00000"/>
                </a:solidFill>
                <a:cs typeface="Times New Roman" panose="02020603050405020304" pitchFamily="18" charset="0"/>
              </a:rPr>
              <a:t>for first assignment of Compiler Construction</a:t>
            </a:r>
            <a:r>
              <a:rPr lang="en-US" altLang="en-US" sz="1463" dirty="0">
                <a:solidFill>
                  <a:schemeClr val="bg1"/>
                </a:solidFill>
                <a:latin typeface="Arial" panose="020B0604020202020204" pitchFamily="34" charset="0"/>
              </a:rPr>
              <a:t>. 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EA58F-F066-4523-A69A-8CC323784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089900" cy="1143000"/>
          </a:xfrm>
        </p:spPr>
        <p:txBody>
          <a:bodyPr/>
          <a:lstStyle/>
          <a:p>
            <a:pPr algn="ctr">
              <a:defRPr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Desired Output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B5652E-7D2B-4CA1-9F31-534928967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81200"/>
            <a:ext cx="8361363" cy="21923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IN" altLang="en-US" sz="1950" dirty="0"/>
              <a:t>Input will be any RE and output should be ‘Accept’ if RE end in ‘</a:t>
            </a:r>
            <a:r>
              <a:rPr lang="en-IN" altLang="en-US" sz="1950" dirty="0" err="1"/>
              <a:t>abb</a:t>
            </a:r>
            <a:r>
              <a:rPr lang="en-IN" altLang="en-US" sz="1950" dirty="0"/>
              <a:t>’ and it should be ‘Not Accepted’ if RE does not end in ‘</a:t>
            </a:r>
            <a:r>
              <a:rPr lang="en-IN" altLang="en-US" sz="1950" dirty="0" err="1"/>
              <a:t>abb</a:t>
            </a:r>
            <a:r>
              <a:rPr lang="en-IN" altLang="en-US" sz="1950" dirty="0"/>
              <a:t>’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IN" altLang="en-US" sz="1950" dirty="0"/>
          </a:p>
          <a:p>
            <a:pPr>
              <a:spcBef>
                <a:spcPct val="0"/>
              </a:spcBef>
              <a:buFontTx/>
              <a:buNone/>
              <a:defRPr/>
            </a:pPr>
            <a:endParaRPr lang="en-IN" altLang="en-US" sz="1950" dirty="0"/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IN" altLang="en-US" sz="1950" dirty="0"/>
              <a:t>TOTAL MARKS: 10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IN" altLang="en-US" sz="1950" dirty="0"/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195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