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6B99-8276-452B-855B-3E11E2EA2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6165C-E6A2-FFA5-0279-A10020EAF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42687-AF47-9E59-2E62-6C2CB42564AC}"/>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B9525D97-3BE0-BBDA-708E-EB3FCE4AB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B79F4-5013-AA5F-A4E3-294414AEB012}"/>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170057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42BC-5607-FD77-A1D6-61BCAACD1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39B02-F082-5997-EEF6-0933E7161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194E0-9B2C-F7B5-3774-3E74E411E486}"/>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AC8EAF3E-1A97-DFB8-0111-236AC975A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A4AF8-089E-8686-E036-D2B927D8B1C4}"/>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226592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46A07-8C2C-0681-BF5C-6707371A1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D681B-E59F-F40F-DA15-3D46C4CE4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D9656-B1E2-5B5F-5546-A13606CFD361}"/>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F712AC59-352C-E335-003A-9F4C7747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BC7F1-8A5A-C974-16DB-551605E75CFC}"/>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69793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B2DE-3C5F-D7D0-B45D-27FD7FD2E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6EB39-2EDA-5935-6070-0BD2BE9C4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0CE80-D1A4-5A5C-47C7-607949074EFA}"/>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3CBDB730-3E21-B490-842A-369C20F46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2F39A-5B59-5599-F501-B35E41C1DCFD}"/>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428831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70C2-96A4-781F-400A-0A821DAFA6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D888A-30CF-543E-2258-58B4DC5A8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3B446-4F95-DBA5-20D3-0477FD733D13}"/>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B2E5D92A-0FFC-9D00-5CDE-F71594648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EE58-D287-C827-365D-3B017AE86ED2}"/>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8114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2598-7FD1-0117-C8B1-90519791E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24E8A-4337-5EBB-244E-2C784702A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B5686-8747-A356-59A5-E042736F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71707-5773-2D50-BA95-BD77AB142630}"/>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6" name="Footer Placeholder 5">
            <a:extLst>
              <a:ext uri="{FF2B5EF4-FFF2-40B4-BE49-F238E27FC236}">
                <a16:creationId xmlns:a16="http://schemas.microsoft.com/office/drawing/2014/main" id="{5C1CD56B-8CC0-AF7B-1C57-14A375449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61EEF-09F9-94BC-56F8-470B23404F88}"/>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346201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FFB2-C54A-C325-0DF5-CB1F7317B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A7D0B-9F6E-9BFC-754D-6535B1F18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BC1EB-2969-20A8-D0BA-EF7A92EA7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139F9-CACF-9B24-1775-9E9924B2F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74AEB-245F-FA4D-3B92-A4B03412E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6657C-7C02-8B65-486C-1E8DFE985F0A}"/>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8" name="Footer Placeholder 7">
            <a:extLst>
              <a:ext uri="{FF2B5EF4-FFF2-40B4-BE49-F238E27FC236}">
                <a16:creationId xmlns:a16="http://schemas.microsoft.com/office/drawing/2014/main" id="{433FC347-3645-1998-83C4-4441CE9DD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2FA076-995D-6B28-F194-E596B1FCE3D2}"/>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204053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A73C-B22A-E7E3-6477-7434F13262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A6F34-8FD8-66CF-1055-C6FA01F5AEA0}"/>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4" name="Footer Placeholder 3">
            <a:extLst>
              <a:ext uri="{FF2B5EF4-FFF2-40B4-BE49-F238E27FC236}">
                <a16:creationId xmlns:a16="http://schemas.microsoft.com/office/drawing/2014/main" id="{0E89845C-FC18-D9F6-052B-2F9CE36353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46B6C-0085-CB07-D7FD-DD1C5222549E}"/>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183151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F8737-571D-2585-1AE7-50AF354486A6}"/>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3" name="Footer Placeholder 2">
            <a:extLst>
              <a:ext uri="{FF2B5EF4-FFF2-40B4-BE49-F238E27FC236}">
                <a16:creationId xmlns:a16="http://schemas.microsoft.com/office/drawing/2014/main" id="{38B06FDE-9948-DF1A-0EBE-2F7ED92741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FB831-02D9-3807-827A-8AE0F2AFB925}"/>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266035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1191-FFCF-A623-B1F2-D75AE7B7D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EC642-2119-BE44-585F-0BF285692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081E78-C44D-737A-443D-5629230A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5A671-3B65-A07E-30E3-92447D6AD796}"/>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6" name="Footer Placeholder 5">
            <a:extLst>
              <a:ext uri="{FF2B5EF4-FFF2-40B4-BE49-F238E27FC236}">
                <a16:creationId xmlns:a16="http://schemas.microsoft.com/office/drawing/2014/main" id="{A00321CD-DA05-461D-000A-30F53F127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31852-6B0D-344E-5C91-A358010150CE}"/>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333788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349-F2A2-9E61-1DFB-3752BB9D0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28B8B8-2C1D-3C54-DEE7-2F13E6B3B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7904CB-3863-0A2C-1B33-5B9BE10A4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18493-A95F-F899-59BA-04D7D2E8E3FC}"/>
              </a:ext>
            </a:extLst>
          </p:cNvPr>
          <p:cNvSpPr>
            <a:spLocks noGrp="1"/>
          </p:cNvSpPr>
          <p:nvPr>
            <p:ph type="dt" sz="half" idx="10"/>
          </p:nvPr>
        </p:nvSpPr>
        <p:spPr/>
        <p:txBody>
          <a:bodyPr/>
          <a:lstStyle/>
          <a:p>
            <a:fld id="{7B4A3F0C-E352-40ED-A6AC-3E0B0C84BB03}" type="datetimeFigureOut">
              <a:rPr lang="en-US" smtClean="0"/>
              <a:t>8/1/2022</a:t>
            </a:fld>
            <a:endParaRPr lang="en-US"/>
          </a:p>
        </p:txBody>
      </p:sp>
      <p:sp>
        <p:nvSpPr>
          <p:cNvPr id="6" name="Footer Placeholder 5">
            <a:extLst>
              <a:ext uri="{FF2B5EF4-FFF2-40B4-BE49-F238E27FC236}">
                <a16:creationId xmlns:a16="http://schemas.microsoft.com/office/drawing/2014/main" id="{A5BE36BA-C75A-D521-B8CB-3D2BC6302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0C5BE-1972-C4EB-42E1-1E03202E3B5D}"/>
              </a:ext>
            </a:extLst>
          </p:cNvPr>
          <p:cNvSpPr>
            <a:spLocks noGrp="1"/>
          </p:cNvSpPr>
          <p:nvPr>
            <p:ph type="sldNum" sz="quarter" idx="12"/>
          </p:nvPr>
        </p:nvSpPr>
        <p:spPr/>
        <p:txBody>
          <a:bodyPr/>
          <a:lstStyle/>
          <a:p>
            <a:fld id="{BAF40B76-393D-4A5D-9BC9-CBBA7E60D395}" type="slidenum">
              <a:rPr lang="en-US" smtClean="0"/>
              <a:t>‹#›</a:t>
            </a:fld>
            <a:endParaRPr lang="en-US"/>
          </a:p>
        </p:txBody>
      </p:sp>
    </p:spTree>
    <p:extLst>
      <p:ext uri="{BB962C8B-B14F-4D97-AF65-F5344CB8AC3E}">
        <p14:creationId xmlns:p14="http://schemas.microsoft.com/office/powerpoint/2010/main" val="28785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096D9-1167-B1A3-36AE-AFE33F883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8834E1-7CB0-AC77-34BC-8D5A3AEF9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BC816-5D0B-7705-CAA4-AE67DC548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A3F0C-E352-40ED-A6AC-3E0B0C84BB03}" type="datetimeFigureOut">
              <a:rPr lang="en-US" smtClean="0"/>
              <a:t>8/1/2022</a:t>
            </a:fld>
            <a:endParaRPr lang="en-US"/>
          </a:p>
        </p:txBody>
      </p:sp>
      <p:sp>
        <p:nvSpPr>
          <p:cNvPr id="5" name="Footer Placeholder 4">
            <a:extLst>
              <a:ext uri="{FF2B5EF4-FFF2-40B4-BE49-F238E27FC236}">
                <a16:creationId xmlns:a16="http://schemas.microsoft.com/office/drawing/2014/main" id="{D7679D28-E0D0-B912-BAE7-A53899856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888B2-92F6-259A-032F-8729D3680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40B76-393D-4A5D-9BC9-CBBA7E60D395}" type="slidenum">
              <a:rPr lang="en-US" smtClean="0"/>
              <a:t>‹#›</a:t>
            </a:fld>
            <a:endParaRPr lang="en-US"/>
          </a:p>
        </p:txBody>
      </p:sp>
    </p:spTree>
    <p:extLst>
      <p:ext uri="{BB962C8B-B14F-4D97-AF65-F5344CB8AC3E}">
        <p14:creationId xmlns:p14="http://schemas.microsoft.com/office/powerpoint/2010/main" val="130769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AAECFA-6E8A-1FC3-C15C-3A75E3C69484}"/>
              </a:ext>
            </a:extLst>
          </p:cNvPr>
          <p:cNvSpPr>
            <a:spLocks noChangeArrowheads="1"/>
          </p:cNvSpPr>
          <p:nvPr/>
        </p:nvSpPr>
        <p:spPr bwMode="auto">
          <a:xfrm>
            <a:off x="3019425" y="575282"/>
            <a:ext cx="71412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INDIAN INSTITUTE OF TECHNOLOGY, KANPUR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image1.png">
            <a:extLst>
              <a:ext uri="{FF2B5EF4-FFF2-40B4-BE49-F238E27FC236}">
                <a16:creationId xmlns:a16="http://schemas.microsoft.com/office/drawing/2014/main" id="{AFDD618F-D61B-416F-51C6-52BAD0E15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212726"/>
            <a:ext cx="2333625" cy="22865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E81518F-857C-63C4-A458-8767EA64A225}"/>
              </a:ext>
            </a:extLst>
          </p:cNvPr>
          <p:cNvSpPr>
            <a:spLocks noChangeArrowheads="1"/>
          </p:cNvSpPr>
          <p:nvPr/>
        </p:nvSpPr>
        <p:spPr bwMode="auto">
          <a:xfrm>
            <a:off x="2857499" y="809503"/>
            <a:ext cx="6662199"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SURGE-2022</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3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Project Report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t>
            </a:r>
            <a:r>
              <a:rPr kumimoji="0" lang="en-US" altLang="en-US" sz="3200" b="1"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rPr>
              <a:t>tatistical Forecasting of future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bmk="_Hlk109410777">
                <a:ln>
                  <a:noFill/>
                </a:ln>
                <a:solidFill>
                  <a:schemeClr val="tx1"/>
                </a:solidFill>
                <a:effectLst/>
                <a:latin typeface="Arial" panose="020B0604020202020204" pitchFamily="34" charset="0"/>
                <a:ea typeface="Times New Roman" panose="02020603050405020304" pitchFamily="18" charset="0"/>
              </a:rPr>
              <a:t>COVID-19 wave in India</a:t>
            </a:r>
            <a:r>
              <a:rPr kumimoji="0" lang="en-US" altLang="en-US" sz="3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77B1377-04E0-7754-801F-2B870CF9D144}"/>
              </a:ext>
            </a:extLst>
          </p:cNvPr>
          <p:cNvSpPr txBox="1"/>
          <p:nvPr/>
        </p:nvSpPr>
        <p:spPr>
          <a:xfrm>
            <a:off x="227489" y="5082389"/>
            <a:ext cx="6094520" cy="1754326"/>
          </a:xfrm>
          <a:prstGeom prst="rect">
            <a:avLst/>
          </a:prstGeom>
          <a:noFill/>
        </p:spPr>
        <p:txBody>
          <a:bodyPr wrap="square">
            <a:spAutoFit/>
          </a:bodyPr>
          <a:lstStyle/>
          <a:p>
            <a:pPr marL="935355" marR="83312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Submitted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a:t>
            </a:r>
            <a:endParaRPr lang="en-US" sz="1200" dirty="0">
              <a:effectLst/>
              <a:latin typeface="Times New Roman" panose="02020603050405020304" pitchFamily="18" charset="0"/>
              <a:ea typeface="Times New Roman" panose="02020603050405020304" pitchFamily="18" charset="0"/>
            </a:endParaRPr>
          </a:p>
          <a:p>
            <a:pPr marL="935990" marR="833120" algn="ctr">
              <a:spcBef>
                <a:spcPts val="0"/>
              </a:spcBef>
              <a:spcAft>
                <a:spcPts val="0"/>
              </a:spcAft>
            </a:pPr>
            <a:r>
              <a:rPr lang="en-US" sz="1800" b="1" dirty="0">
                <a:effectLst/>
                <a:latin typeface="Book Antiqua" panose="02040602050305030304" pitchFamily="18" charset="0"/>
                <a:ea typeface="Times New Roman" panose="02020603050405020304" pitchFamily="18" charset="0"/>
              </a:rPr>
              <a:t>Gaurang Dangayach</a:t>
            </a:r>
          </a:p>
          <a:p>
            <a:pPr marL="935990" marR="833120" algn="ctr">
              <a:spcBef>
                <a:spcPts val="0"/>
              </a:spcBef>
              <a:spcAft>
                <a:spcPts val="0"/>
              </a:spcAft>
            </a:pPr>
            <a:r>
              <a:rPr lang="en-US" dirty="0" err="1">
                <a:effectLst/>
                <a:latin typeface="Book Antiqua" panose="02040602050305030304" pitchFamily="18" charset="0"/>
                <a:ea typeface="Times New Roman" panose="02020603050405020304" pitchFamily="18" charset="0"/>
              </a:rPr>
              <a:t>Maths</a:t>
            </a:r>
            <a:r>
              <a:rPr lang="en-US" dirty="0">
                <a:effectLst/>
                <a:latin typeface="Book Antiqua" panose="02040602050305030304" pitchFamily="18" charset="0"/>
                <a:ea typeface="Times New Roman" panose="02020603050405020304" pitchFamily="18" charset="0"/>
              </a:rPr>
              <a:t> and Scientific Computing</a:t>
            </a:r>
          </a:p>
          <a:p>
            <a:pPr marL="935990" marR="833120" algn="ctr">
              <a:spcBef>
                <a:spcPts val="0"/>
              </a:spcBef>
              <a:spcAft>
                <a:spcPts val="0"/>
              </a:spcAft>
            </a:pPr>
            <a:r>
              <a:rPr lang="en-US" dirty="0">
                <a:effectLst/>
                <a:latin typeface="Times New Roman" panose="02020603050405020304" pitchFamily="18" charset="0"/>
                <a:ea typeface="Times New Roman" panose="02020603050405020304" pitchFamily="18" charset="0"/>
              </a:rPr>
              <a:t>SURGE Application No. : 2230317</a:t>
            </a:r>
          </a:p>
          <a:p>
            <a:pPr marL="935990" marR="833120" algn="ctr">
              <a:spcBef>
                <a:spcPts val="0"/>
              </a:spcBef>
              <a:spcAft>
                <a:spcPts val="0"/>
              </a:spcAft>
            </a:pPr>
            <a:r>
              <a:rPr lang="en-US" dirty="0">
                <a:effectLst/>
                <a:latin typeface="Times New Roman" panose="02020603050405020304" pitchFamily="18" charset="0"/>
                <a:ea typeface="Times New Roman" panose="02020603050405020304" pitchFamily="18" charset="0"/>
              </a:rPr>
              <a:t>IITK Roll No. : 200373</a:t>
            </a:r>
          </a:p>
          <a:p>
            <a:pPr marL="935990" marR="83312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2C94D77-16DF-439D-7A9E-86ABCFA829A2}"/>
              </a:ext>
            </a:extLst>
          </p:cNvPr>
          <p:cNvSpPr txBox="1"/>
          <p:nvPr/>
        </p:nvSpPr>
        <p:spPr>
          <a:xfrm>
            <a:off x="5024760" y="5096861"/>
            <a:ext cx="7418155" cy="1403205"/>
          </a:xfrm>
          <a:prstGeom prst="rect">
            <a:avLst/>
          </a:prstGeom>
          <a:noFill/>
        </p:spPr>
        <p:txBody>
          <a:bodyPr wrap="square">
            <a:spAutoFit/>
          </a:bodyPr>
          <a:lstStyle/>
          <a:p>
            <a:pPr marL="935355" marR="83312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Under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t>
            </a:r>
          </a:p>
          <a:p>
            <a:pPr marL="935355" marR="83312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935355" marR="833120" algn="ctr">
              <a:lnSpc>
                <a:spcPts val="156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Dr. </a:t>
            </a:r>
            <a:r>
              <a:rPr lang="en-US" sz="1800" b="1" dirty="0" err="1">
                <a:effectLst/>
                <a:latin typeface="Times New Roman" panose="02020603050405020304" pitchFamily="18" charset="0"/>
                <a:ea typeface="Times New Roman" panose="02020603050405020304" pitchFamily="18" charset="0"/>
              </a:rPr>
              <a:t>Shalabh</a:t>
            </a:r>
            <a:r>
              <a:rPr lang="en-US" sz="1800" b="1" dirty="0">
                <a:effectLst/>
                <a:latin typeface="Times New Roman" panose="02020603050405020304" pitchFamily="18" charset="0"/>
                <a:ea typeface="Times New Roman" panose="02020603050405020304" pitchFamily="18" charset="0"/>
              </a:rPr>
              <a:t> &amp; Dr. Subra Shankar Dhar</a:t>
            </a:r>
            <a:endParaRPr lang="en-US" sz="1200" dirty="0">
              <a:effectLst/>
              <a:latin typeface="Times New Roman" panose="02020603050405020304" pitchFamily="18" charset="0"/>
              <a:ea typeface="Times New Roman" panose="02020603050405020304" pitchFamily="18" charset="0"/>
            </a:endParaRPr>
          </a:p>
          <a:p>
            <a:pPr marL="1597025" marR="1493520" algn="ctr">
              <a:lnSpc>
                <a:spcPts val="1560"/>
              </a:lnSpc>
              <a:spcBef>
                <a:spcPts val="920"/>
              </a:spcBef>
              <a:spcAft>
                <a:spcPts val="0"/>
              </a:spcAft>
            </a:pPr>
            <a:r>
              <a:rPr lang="en-US" sz="1800" dirty="0">
                <a:effectLst/>
                <a:latin typeface="Times New Roman" panose="02020603050405020304" pitchFamily="18" charset="0"/>
                <a:ea typeface="Times New Roman" panose="02020603050405020304" pitchFamily="18" charset="0"/>
              </a:rPr>
              <a:t>Department of Mathematics &amp; Statistics</a:t>
            </a:r>
            <a:endParaRPr lang="en-US" sz="1200" dirty="0">
              <a:latin typeface="Times New Roman" panose="02020603050405020304" pitchFamily="18" charset="0"/>
              <a:ea typeface="Times New Roman" panose="02020603050405020304" pitchFamily="18" charset="0"/>
            </a:endParaRPr>
          </a:p>
          <a:p>
            <a:pPr marL="1597025" marR="1493520" algn="ctr">
              <a:lnSpc>
                <a:spcPts val="1560"/>
              </a:lnSpc>
              <a:spcBef>
                <a:spcPts val="920"/>
              </a:spcBef>
              <a:spcAft>
                <a:spcPts val="0"/>
              </a:spcAft>
            </a:pPr>
            <a:r>
              <a:rPr lang="en-US" sz="1800" dirty="0">
                <a:effectLst/>
                <a:latin typeface="Times New Roman" panose="02020603050405020304" pitchFamily="18" charset="0"/>
                <a:ea typeface="Times New Roman" panose="02020603050405020304" pitchFamily="18" charset="0"/>
              </a:rPr>
              <a:t>IIT Kanpur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570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2D91-97C5-6471-DA53-DB7EC8B4AE6F}"/>
              </a:ext>
            </a:extLst>
          </p:cNvPr>
          <p:cNvSpPr>
            <a:spLocks noGrp="1"/>
          </p:cNvSpPr>
          <p:nvPr>
            <p:ph type="title"/>
          </p:nvPr>
        </p:nvSpPr>
        <p:spPr>
          <a:xfrm>
            <a:off x="412072" y="365125"/>
            <a:ext cx="10515600" cy="1325563"/>
          </a:xfrm>
        </p:spPr>
        <p:txBody>
          <a:bodyPr>
            <a:normAutofit/>
          </a:bodyPr>
          <a:lstStyle/>
          <a:p>
            <a:r>
              <a:rPr lang="en-US" sz="6000" dirty="0"/>
              <a:t>Objective</a:t>
            </a:r>
          </a:p>
        </p:txBody>
      </p:sp>
      <p:sp>
        <p:nvSpPr>
          <p:cNvPr id="4" name="TextBox 3">
            <a:extLst>
              <a:ext uri="{FF2B5EF4-FFF2-40B4-BE49-F238E27FC236}">
                <a16:creationId xmlns:a16="http://schemas.microsoft.com/office/drawing/2014/main" id="{929B8BEE-711C-8D31-1983-BC7FD6077BA4}"/>
              </a:ext>
            </a:extLst>
          </p:cNvPr>
          <p:cNvSpPr txBox="1"/>
          <p:nvPr/>
        </p:nvSpPr>
        <p:spPr>
          <a:xfrm>
            <a:off x="1068279" y="1690688"/>
            <a:ext cx="10515600" cy="3299045"/>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Previously for predicting date for the fourth wave of COVID-19 in India we had used the data of the first four waves of Zimbabwe. The aim of this project was to mathematically support the intuition of choosing Zimbabwe to predict about next wave of COVID-19 in India. We tried to work on how mathematical tests can be used to comment on the similarity of COVID-19 graphs of India and Zimbabwe with respect to other countries.</a:t>
            </a:r>
          </a:p>
        </p:txBody>
      </p:sp>
    </p:spTree>
    <p:extLst>
      <p:ext uri="{BB962C8B-B14F-4D97-AF65-F5344CB8AC3E}">
        <p14:creationId xmlns:p14="http://schemas.microsoft.com/office/powerpoint/2010/main" val="243948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AA44-BD5F-589C-0419-832CC3F537A6}"/>
              </a:ext>
            </a:extLst>
          </p:cNvPr>
          <p:cNvSpPr>
            <a:spLocks noGrp="1"/>
          </p:cNvSpPr>
          <p:nvPr>
            <p:ph type="title"/>
          </p:nvPr>
        </p:nvSpPr>
        <p:spPr/>
        <p:txBody>
          <a:bodyPr/>
          <a:lstStyle/>
          <a:p>
            <a:r>
              <a:rPr lang="en-US" dirty="0"/>
              <a:t>Key Points</a:t>
            </a:r>
          </a:p>
        </p:txBody>
      </p:sp>
      <p:sp>
        <p:nvSpPr>
          <p:cNvPr id="4" name="TextBox 3">
            <a:extLst>
              <a:ext uri="{FF2B5EF4-FFF2-40B4-BE49-F238E27FC236}">
                <a16:creationId xmlns:a16="http://schemas.microsoft.com/office/drawing/2014/main" id="{4EC36EB7-88F5-DE68-A411-1CE6DF72990E}"/>
              </a:ext>
            </a:extLst>
          </p:cNvPr>
          <p:cNvSpPr txBox="1"/>
          <p:nvPr/>
        </p:nvSpPr>
        <p:spPr>
          <a:xfrm>
            <a:off x="1129682" y="1690688"/>
            <a:ext cx="10144959" cy="1394997"/>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For achieving the desired goal, we had used the COVID-19 data of the countries and used Python and Google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2000" dirty="0">
                <a:effectLst/>
                <a:latin typeface="Calibri" panose="020F0502020204030204" pitchFamily="34" charset="0"/>
                <a:ea typeface="Calibri" panose="020F0502020204030204" pitchFamily="34" charset="0"/>
                <a:cs typeface="Times New Roman" panose="02020603050405020304" pitchFamily="18" charset="0"/>
              </a:rPr>
              <a:t> as the platform to perform necessary operations on the data. Using the libraries of Python (</a:t>
            </a:r>
            <a:r>
              <a:rPr lang="en-US" sz="2000" i="1" dirty="0" err="1">
                <a:effectLst/>
                <a:latin typeface="Calibri" panose="020F0502020204030204" pitchFamily="34" charset="0"/>
                <a:ea typeface="Calibri" panose="020F0502020204030204" pitchFamily="34" charset="0"/>
                <a:cs typeface="Times New Roman" panose="02020603050405020304" pitchFamily="18" charset="0"/>
              </a:rPr>
              <a:t>SciPy.stats</a:t>
            </a:r>
            <a:r>
              <a:rPr lang="en-US" sz="2000" dirty="0">
                <a:effectLst/>
                <a:latin typeface="Calibri" panose="020F0502020204030204" pitchFamily="34" charset="0"/>
                <a:ea typeface="Calibri" panose="020F0502020204030204" pitchFamily="34" charset="0"/>
                <a:cs typeface="Times New Roman" panose="02020603050405020304" pitchFamily="18" charset="0"/>
              </a:rPr>
              <a:t> &amp; </a:t>
            </a:r>
            <a:r>
              <a:rPr lang="en-US" sz="2000" i="1" dirty="0" err="1">
                <a:effectLst/>
                <a:latin typeface="Calibri" panose="020F0502020204030204" pitchFamily="34" charset="0"/>
                <a:ea typeface="Calibri" panose="020F0502020204030204" pitchFamily="34" charset="0"/>
                <a:cs typeface="Times New Roman" panose="02020603050405020304" pitchFamily="18" charset="0"/>
              </a:rPr>
              <a:t>similaritymeasures</a:t>
            </a:r>
            <a:r>
              <a:rPr lang="en-US" sz="2000" dirty="0">
                <a:effectLst/>
                <a:latin typeface="Calibri" panose="020F0502020204030204" pitchFamily="34" charset="0"/>
                <a:ea typeface="Calibri" panose="020F0502020204030204" pitchFamily="34" charset="0"/>
                <a:cs typeface="Times New Roman" panose="02020603050405020304" pitchFamily="18" charset="0"/>
              </a:rPr>
              <a:t>) we performed some tests which could be used to ascertain the similarity between the graphs of India and other countries.</a:t>
            </a:r>
          </a:p>
        </p:txBody>
      </p:sp>
      <p:sp>
        <p:nvSpPr>
          <p:cNvPr id="6" name="TextBox 5">
            <a:extLst>
              <a:ext uri="{FF2B5EF4-FFF2-40B4-BE49-F238E27FC236}">
                <a16:creationId xmlns:a16="http://schemas.microsoft.com/office/drawing/2014/main" id="{42399687-AC60-3B9A-2412-2E4EDD18E2A7}"/>
              </a:ext>
            </a:extLst>
          </p:cNvPr>
          <p:cNvSpPr txBox="1"/>
          <p:nvPr/>
        </p:nvSpPr>
        <p:spPr>
          <a:xfrm>
            <a:off x="1024630" y="4553883"/>
            <a:ext cx="6094520" cy="1938992"/>
          </a:xfrm>
          <a:prstGeom prst="rect">
            <a:avLst/>
          </a:prstGeom>
          <a:noFill/>
        </p:spPr>
        <p:txBody>
          <a:bodyPr wrap="square">
            <a:spAutoFit/>
          </a:bodyPr>
          <a:lstStyle/>
          <a:p>
            <a:r>
              <a:rPr lang="en-US" sz="2000" dirty="0"/>
              <a:t>Distribution Similarity Tests (from </a:t>
            </a:r>
            <a:r>
              <a:rPr lang="en-US" sz="2000" i="1" dirty="0" err="1"/>
              <a:t>scipy.stats</a:t>
            </a:r>
            <a:r>
              <a:rPr lang="en-US" sz="2000" dirty="0"/>
              <a:t>)</a:t>
            </a:r>
          </a:p>
          <a:p>
            <a:pPr lvl="1">
              <a:buFont typeface="Wingdings" panose="05000000000000000000" pitchFamily="2" charset="2"/>
              <a:buChar char="§"/>
            </a:pPr>
            <a:r>
              <a:rPr lang="en-US" sz="2000" dirty="0"/>
              <a:t>Kolmogorov - Smirnov Test</a:t>
            </a:r>
          </a:p>
          <a:p>
            <a:pPr lvl="1">
              <a:buFont typeface="Wingdings" panose="05000000000000000000" pitchFamily="2" charset="2"/>
              <a:buChar char="§"/>
            </a:pPr>
            <a:r>
              <a:rPr lang="en-US" sz="2000" dirty="0"/>
              <a:t>Epps Singleton Test</a:t>
            </a:r>
          </a:p>
          <a:p>
            <a:pPr lvl="1">
              <a:buFont typeface="Wingdings" panose="05000000000000000000" pitchFamily="2" charset="2"/>
              <a:buChar char="§"/>
            </a:pPr>
            <a:r>
              <a:rPr lang="en-US" sz="2000" dirty="0"/>
              <a:t>Brunner </a:t>
            </a:r>
            <a:r>
              <a:rPr lang="en-US" sz="2000" dirty="0" err="1"/>
              <a:t>Munzel</a:t>
            </a:r>
            <a:r>
              <a:rPr lang="en-US" sz="2000" dirty="0"/>
              <a:t> Test</a:t>
            </a:r>
          </a:p>
          <a:p>
            <a:pPr lvl="1">
              <a:buFont typeface="Wingdings" panose="05000000000000000000" pitchFamily="2" charset="2"/>
              <a:buChar char="§"/>
            </a:pPr>
            <a:r>
              <a:rPr lang="en-US" sz="2000" dirty="0"/>
              <a:t>Pearson Correlation Coefficient</a:t>
            </a:r>
          </a:p>
          <a:p>
            <a:pPr lvl="1">
              <a:buFont typeface="Wingdings" panose="05000000000000000000" pitchFamily="2" charset="2"/>
              <a:buChar char="§"/>
            </a:pPr>
            <a:r>
              <a:rPr lang="en-US" sz="2000" dirty="0"/>
              <a:t>Procrustes Analysis (from </a:t>
            </a:r>
            <a:r>
              <a:rPr lang="en-US" sz="2000" dirty="0" err="1"/>
              <a:t>scipy.spatial</a:t>
            </a:r>
            <a:r>
              <a:rPr lang="en-US" sz="2000" dirty="0"/>
              <a:t>)</a:t>
            </a:r>
          </a:p>
        </p:txBody>
      </p:sp>
      <p:sp>
        <p:nvSpPr>
          <p:cNvPr id="8" name="TextBox 7">
            <a:extLst>
              <a:ext uri="{FF2B5EF4-FFF2-40B4-BE49-F238E27FC236}">
                <a16:creationId xmlns:a16="http://schemas.microsoft.com/office/drawing/2014/main" id="{C53D50BB-32EB-8808-8C82-993265F76543}"/>
              </a:ext>
            </a:extLst>
          </p:cNvPr>
          <p:cNvSpPr txBox="1"/>
          <p:nvPr/>
        </p:nvSpPr>
        <p:spPr>
          <a:xfrm>
            <a:off x="6491795" y="4554936"/>
            <a:ext cx="6094520" cy="1631216"/>
          </a:xfrm>
          <a:prstGeom prst="rect">
            <a:avLst/>
          </a:prstGeom>
          <a:noFill/>
        </p:spPr>
        <p:txBody>
          <a:bodyPr wrap="square">
            <a:spAutoFit/>
          </a:bodyPr>
          <a:lstStyle/>
          <a:p>
            <a:r>
              <a:rPr lang="en-US" sz="2000" dirty="0"/>
              <a:t>Graph Similarity Tests (from </a:t>
            </a:r>
            <a:r>
              <a:rPr lang="en-US" sz="2000" i="1" dirty="0" err="1"/>
              <a:t>similaritymeasures</a:t>
            </a:r>
            <a:r>
              <a:rPr lang="en-US" sz="2000" dirty="0"/>
              <a:t>)</a:t>
            </a:r>
          </a:p>
          <a:p>
            <a:pPr lvl="1">
              <a:buFont typeface="Wingdings" panose="05000000000000000000" pitchFamily="2" charset="2"/>
              <a:buChar char="§"/>
            </a:pPr>
            <a:r>
              <a:rPr lang="en-US" sz="2000" dirty="0"/>
              <a:t>Partial Curve Mapping</a:t>
            </a:r>
          </a:p>
          <a:p>
            <a:pPr lvl="1">
              <a:buFont typeface="Wingdings" panose="05000000000000000000" pitchFamily="2" charset="2"/>
              <a:buChar char="§"/>
            </a:pPr>
            <a:r>
              <a:rPr lang="en-US" sz="2000" dirty="0"/>
              <a:t>Dynamic Time Wrapping Distance</a:t>
            </a:r>
          </a:p>
          <a:p>
            <a:pPr lvl="1">
              <a:buFont typeface="Wingdings" panose="05000000000000000000" pitchFamily="2" charset="2"/>
              <a:buChar char="§"/>
            </a:pPr>
            <a:r>
              <a:rPr lang="en-US" sz="2000" dirty="0"/>
              <a:t>Area between the Curves</a:t>
            </a:r>
          </a:p>
          <a:p>
            <a:pPr lvl="1">
              <a:buFont typeface="Wingdings" panose="05000000000000000000" pitchFamily="2" charset="2"/>
              <a:buChar char="§"/>
            </a:pPr>
            <a:r>
              <a:rPr lang="en-US" sz="2000" dirty="0"/>
              <a:t>Curve Length Measure</a:t>
            </a:r>
          </a:p>
        </p:txBody>
      </p:sp>
      <p:sp>
        <p:nvSpPr>
          <p:cNvPr id="9" name="Title 1">
            <a:extLst>
              <a:ext uri="{FF2B5EF4-FFF2-40B4-BE49-F238E27FC236}">
                <a16:creationId xmlns:a16="http://schemas.microsoft.com/office/drawing/2014/main" id="{467BA638-209B-783C-1F9E-238EA69EEE41}"/>
              </a:ext>
            </a:extLst>
          </p:cNvPr>
          <p:cNvSpPr txBox="1">
            <a:spLocks/>
          </p:cNvSpPr>
          <p:nvPr/>
        </p:nvSpPr>
        <p:spPr>
          <a:xfrm>
            <a:off x="805648" y="3343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Tests Used</a:t>
            </a:r>
          </a:p>
        </p:txBody>
      </p:sp>
    </p:spTree>
    <p:extLst>
      <p:ext uri="{BB962C8B-B14F-4D97-AF65-F5344CB8AC3E}">
        <p14:creationId xmlns:p14="http://schemas.microsoft.com/office/powerpoint/2010/main" val="72163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CB60-B2FC-86ED-654B-A3315890B3BA}"/>
              </a:ext>
            </a:extLst>
          </p:cNvPr>
          <p:cNvSpPr>
            <a:spLocks noGrp="1"/>
          </p:cNvSpPr>
          <p:nvPr>
            <p:ph type="title"/>
          </p:nvPr>
        </p:nvSpPr>
        <p:spPr>
          <a:xfrm>
            <a:off x="296662" y="0"/>
            <a:ext cx="10515600" cy="1325563"/>
          </a:xfrm>
        </p:spPr>
        <p:txBody>
          <a:bodyPr/>
          <a:lstStyle/>
          <a:p>
            <a:r>
              <a:rPr lang="en-US" dirty="0"/>
              <a:t>Results</a:t>
            </a:r>
          </a:p>
        </p:txBody>
      </p:sp>
      <p:graphicFrame>
        <p:nvGraphicFramePr>
          <p:cNvPr id="3" name="Table 2">
            <a:extLst>
              <a:ext uri="{FF2B5EF4-FFF2-40B4-BE49-F238E27FC236}">
                <a16:creationId xmlns:a16="http://schemas.microsoft.com/office/drawing/2014/main" id="{31CB56DA-3D37-7E26-4AD1-CF32DBBF0FFE}"/>
              </a:ext>
            </a:extLst>
          </p:cNvPr>
          <p:cNvGraphicFramePr>
            <a:graphicFrameLocks noGrp="1"/>
          </p:cNvGraphicFramePr>
          <p:nvPr>
            <p:extLst>
              <p:ext uri="{D42A27DB-BD31-4B8C-83A1-F6EECF244321}">
                <p14:modId xmlns:p14="http://schemas.microsoft.com/office/powerpoint/2010/main" val="3816725368"/>
              </p:ext>
            </p:extLst>
          </p:nvPr>
        </p:nvGraphicFramePr>
        <p:xfrm>
          <a:off x="665825" y="1147311"/>
          <a:ext cx="10716458" cy="5229594"/>
        </p:xfrm>
        <a:graphic>
          <a:graphicData uri="http://schemas.openxmlformats.org/drawingml/2006/table">
            <a:tbl>
              <a:tblPr firstRow="1" bandRow="1">
                <a:tableStyleId>{5C22544A-7EE6-4342-B048-85BDC9FD1C3A}</a:tableStyleId>
              </a:tblPr>
              <a:tblGrid>
                <a:gridCol w="2321134">
                  <a:extLst>
                    <a:ext uri="{9D8B030D-6E8A-4147-A177-3AD203B41FA5}">
                      <a16:colId xmlns:a16="http://schemas.microsoft.com/office/drawing/2014/main" val="2101767182"/>
                    </a:ext>
                  </a:extLst>
                </a:gridCol>
                <a:gridCol w="847076">
                  <a:extLst>
                    <a:ext uri="{9D8B030D-6E8A-4147-A177-3AD203B41FA5}">
                      <a16:colId xmlns:a16="http://schemas.microsoft.com/office/drawing/2014/main" val="6849039"/>
                    </a:ext>
                  </a:extLst>
                </a:gridCol>
                <a:gridCol w="828870">
                  <a:extLst>
                    <a:ext uri="{9D8B030D-6E8A-4147-A177-3AD203B41FA5}">
                      <a16:colId xmlns:a16="http://schemas.microsoft.com/office/drawing/2014/main" val="4069523414"/>
                    </a:ext>
                  </a:extLst>
                </a:gridCol>
                <a:gridCol w="911757">
                  <a:extLst>
                    <a:ext uri="{9D8B030D-6E8A-4147-A177-3AD203B41FA5}">
                      <a16:colId xmlns:a16="http://schemas.microsoft.com/office/drawing/2014/main" val="736487864"/>
                    </a:ext>
                  </a:extLst>
                </a:gridCol>
                <a:gridCol w="1052665">
                  <a:extLst>
                    <a:ext uri="{9D8B030D-6E8A-4147-A177-3AD203B41FA5}">
                      <a16:colId xmlns:a16="http://schemas.microsoft.com/office/drawing/2014/main" val="726055948"/>
                    </a:ext>
                  </a:extLst>
                </a:gridCol>
                <a:gridCol w="886891">
                  <a:extLst>
                    <a:ext uri="{9D8B030D-6E8A-4147-A177-3AD203B41FA5}">
                      <a16:colId xmlns:a16="http://schemas.microsoft.com/office/drawing/2014/main" val="3939477519"/>
                    </a:ext>
                  </a:extLst>
                </a:gridCol>
                <a:gridCol w="1027799">
                  <a:extLst>
                    <a:ext uri="{9D8B030D-6E8A-4147-A177-3AD203B41FA5}">
                      <a16:colId xmlns:a16="http://schemas.microsoft.com/office/drawing/2014/main" val="3621047272"/>
                    </a:ext>
                  </a:extLst>
                </a:gridCol>
                <a:gridCol w="986356">
                  <a:extLst>
                    <a:ext uri="{9D8B030D-6E8A-4147-A177-3AD203B41FA5}">
                      <a16:colId xmlns:a16="http://schemas.microsoft.com/office/drawing/2014/main" val="825901243"/>
                    </a:ext>
                  </a:extLst>
                </a:gridCol>
                <a:gridCol w="920046">
                  <a:extLst>
                    <a:ext uri="{9D8B030D-6E8A-4147-A177-3AD203B41FA5}">
                      <a16:colId xmlns:a16="http://schemas.microsoft.com/office/drawing/2014/main" val="3484596943"/>
                    </a:ext>
                  </a:extLst>
                </a:gridCol>
                <a:gridCol w="933864">
                  <a:extLst>
                    <a:ext uri="{9D8B030D-6E8A-4147-A177-3AD203B41FA5}">
                      <a16:colId xmlns:a16="http://schemas.microsoft.com/office/drawing/2014/main" val="3112019024"/>
                    </a:ext>
                  </a:extLst>
                </a:gridCol>
              </a:tblGrid>
              <a:tr h="645918">
                <a:tc>
                  <a:txBody>
                    <a:bodyPr/>
                    <a:lstStyle/>
                    <a:p>
                      <a:endParaRPr lang="en-US" sz="1600" dirty="0"/>
                    </a:p>
                  </a:txBody>
                  <a:tcPr/>
                </a:tc>
                <a:tc>
                  <a:txBody>
                    <a:bodyPr/>
                    <a:lstStyle/>
                    <a:p>
                      <a:r>
                        <a:rPr lang="en-US" sz="1600" dirty="0"/>
                        <a:t>KS</a:t>
                      </a:r>
                    </a:p>
                  </a:txBody>
                  <a:tcPr/>
                </a:tc>
                <a:tc>
                  <a:txBody>
                    <a:bodyPr/>
                    <a:lstStyle/>
                    <a:p>
                      <a:r>
                        <a:rPr lang="en-US" sz="1600" dirty="0"/>
                        <a:t>Epps</a:t>
                      </a:r>
                    </a:p>
                  </a:txBody>
                  <a:tcPr/>
                </a:tc>
                <a:tc>
                  <a:txBody>
                    <a:bodyPr/>
                    <a:lstStyle/>
                    <a:p>
                      <a:r>
                        <a:rPr lang="en-US" sz="1600" dirty="0"/>
                        <a:t>BMZ</a:t>
                      </a:r>
                    </a:p>
                  </a:txBody>
                  <a:tcPr/>
                </a:tc>
                <a:tc>
                  <a:txBody>
                    <a:bodyPr/>
                    <a:lstStyle/>
                    <a:p>
                      <a:r>
                        <a:rPr lang="en-US" sz="1600" dirty="0"/>
                        <a:t>Curve Length</a:t>
                      </a:r>
                    </a:p>
                  </a:txBody>
                  <a:tcPr/>
                </a:tc>
                <a:tc>
                  <a:txBody>
                    <a:bodyPr/>
                    <a:lstStyle/>
                    <a:p>
                      <a:r>
                        <a:rPr lang="en-US" sz="1600" dirty="0"/>
                        <a:t>PCM</a:t>
                      </a:r>
                    </a:p>
                  </a:txBody>
                  <a:tcPr/>
                </a:tc>
                <a:tc>
                  <a:txBody>
                    <a:bodyPr/>
                    <a:lstStyle/>
                    <a:p>
                      <a:r>
                        <a:rPr lang="en-US" sz="1600" dirty="0"/>
                        <a:t>DTW</a:t>
                      </a:r>
                    </a:p>
                  </a:txBody>
                  <a:tcPr/>
                </a:tc>
                <a:tc>
                  <a:txBody>
                    <a:bodyPr/>
                    <a:lstStyle/>
                    <a:p>
                      <a:r>
                        <a:rPr lang="en-US" sz="1600" dirty="0"/>
                        <a:t>Area</a:t>
                      </a:r>
                    </a:p>
                  </a:txBody>
                  <a:tcPr/>
                </a:tc>
                <a:tc>
                  <a:txBody>
                    <a:bodyPr/>
                    <a:lstStyle/>
                    <a:p>
                      <a:r>
                        <a:rPr lang="en-US" sz="1600" dirty="0"/>
                        <a:t>Pearson</a:t>
                      </a:r>
                    </a:p>
                  </a:txBody>
                  <a:tcPr/>
                </a:tc>
                <a:tc>
                  <a:txBody>
                    <a:bodyPr/>
                    <a:lstStyle/>
                    <a:p>
                      <a:r>
                        <a:rPr lang="en-US" sz="1600" dirty="0" err="1"/>
                        <a:t>Prc</a:t>
                      </a:r>
                      <a:endParaRPr lang="en-US" sz="1600" dirty="0"/>
                    </a:p>
                  </a:txBody>
                  <a:tcPr/>
                </a:tc>
                <a:extLst>
                  <a:ext uri="{0D108BD9-81ED-4DB2-BD59-A6C34878D82A}">
                    <a16:rowId xmlns:a16="http://schemas.microsoft.com/office/drawing/2014/main" val="2326672918"/>
                  </a:ext>
                </a:extLst>
              </a:tr>
              <a:tr h="716472">
                <a:tc>
                  <a:txBody>
                    <a:bodyPr/>
                    <a:lstStyle/>
                    <a:p>
                      <a:r>
                        <a:rPr lang="en-US" sz="1600" dirty="0"/>
                        <a:t>Ht. Neg. (Case A)</a:t>
                      </a:r>
                    </a:p>
                  </a:txBody>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p>
                      <a:r>
                        <a:rPr lang="en-US" sz="1600" dirty="0"/>
                        <a:t>SA, </a:t>
                      </a:r>
                      <a:r>
                        <a:rPr lang="en-US" sz="1600" dirty="0" err="1"/>
                        <a:t>Afg</a:t>
                      </a:r>
                      <a:endParaRPr lang="en-US" sz="1600" dirty="0"/>
                    </a:p>
                  </a:txBody>
                  <a:tcPr/>
                </a:tc>
                <a:tc>
                  <a:txBody>
                    <a:bodyPr/>
                    <a:lstStyle/>
                    <a:p>
                      <a:r>
                        <a:rPr lang="en-US" sz="1600" dirty="0"/>
                        <a:t>SA</a:t>
                      </a:r>
                    </a:p>
                    <a:p>
                      <a:r>
                        <a:rPr lang="en-US" sz="1600" dirty="0" err="1"/>
                        <a:t>Afg</a:t>
                      </a:r>
                      <a:endParaRPr lang="en-US" sz="1600" dirty="0"/>
                    </a:p>
                    <a:p>
                      <a:r>
                        <a:rPr lang="en-US" sz="1600" dirty="0" err="1"/>
                        <a:t>Zim</a:t>
                      </a:r>
                      <a:endParaRPr lang="en-US" sz="1600" dirty="0"/>
                    </a:p>
                  </a:txBody>
                  <a:tcPr/>
                </a:tc>
                <a:tc>
                  <a:txBody>
                    <a:bodyPr/>
                    <a:lstStyle/>
                    <a:p>
                      <a:r>
                        <a:rPr lang="en-US" sz="1600" dirty="0" err="1"/>
                        <a:t>Zim</a:t>
                      </a:r>
                      <a:endParaRPr lang="en-US" sz="1600" dirty="0"/>
                    </a:p>
                    <a:p>
                      <a:r>
                        <a:rPr lang="en-US" sz="1600" dirty="0"/>
                        <a:t>SA</a:t>
                      </a:r>
                      <a:br>
                        <a:rPr lang="en-US" sz="1600" dirty="0"/>
                      </a:br>
                      <a:r>
                        <a:rPr lang="en-US" sz="1600" dirty="0"/>
                        <a:t>USA</a:t>
                      </a:r>
                    </a:p>
                  </a:txBody>
                  <a:tcPr/>
                </a:tc>
                <a:tc>
                  <a:txBody>
                    <a:bodyPr/>
                    <a:lstStyle/>
                    <a:p>
                      <a:r>
                        <a:rPr lang="en-US" sz="1600" dirty="0" err="1"/>
                        <a:t>Zim</a:t>
                      </a:r>
                      <a:endParaRPr lang="en-US" sz="1600" dirty="0"/>
                    </a:p>
                    <a:p>
                      <a:r>
                        <a:rPr lang="en-US" sz="1600" dirty="0"/>
                        <a:t>SA</a:t>
                      </a:r>
                    </a:p>
                    <a:p>
                      <a:r>
                        <a:rPr lang="en-US" sz="1600" dirty="0"/>
                        <a:t>USA</a:t>
                      </a:r>
                    </a:p>
                  </a:txBody>
                  <a:tcPr/>
                </a:tc>
                <a:tc>
                  <a:txBody>
                    <a:bodyPr/>
                    <a:lstStyle/>
                    <a:p>
                      <a:r>
                        <a:rPr lang="en-US" sz="1600" dirty="0"/>
                        <a:t>USA</a:t>
                      </a:r>
                    </a:p>
                    <a:p>
                      <a:r>
                        <a:rPr lang="en-US" sz="1600" dirty="0"/>
                        <a:t>… SA, </a:t>
                      </a:r>
                      <a:r>
                        <a:rPr lang="en-US" sz="1600" dirty="0" err="1"/>
                        <a:t>Zim</a:t>
                      </a:r>
                      <a:endParaRPr lang="en-US" sz="1600" dirty="0"/>
                    </a:p>
                  </a:txBody>
                  <a:tcPr/>
                </a:tc>
                <a:tc>
                  <a:txBody>
                    <a:bodyPr/>
                    <a:lstStyle/>
                    <a:p>
                      <a:r>
                        <a:rPr lang="en-US" sz="1600" dirty="0"/>
                        <a:t>USA</a:t>
                      </a:r>
                    </a:p>
                    <a:p>
                      <a:r>
                        <a:rPr lang="en-US" sz="1600" dirty="0"/>
                        <a:t>SA, </a:t>
                      </a:r>
                      <a:r>
                        <a:rPr lang="en-US" sz="1600" dirty="0" err="1"/>
                        <a:t>Zim</a:t>
                      </a:r>
                      <a:endParaRPr lang="en-US" sz="1600" dirty="0"/>
                    </a:p>
                  </a:txBody>
                  <a:tcPr/>
                </a:tc>
                <a:extLst>
                  <a:ext uri="{0D108BD9-81ED-4DB2-BD59-A6C34878D82A}">
                    <a16:rowId xmlns:a16="http://schemas.microsoft.com/office/drawing/2014/main" val="225251939"/>
                  </a:ext>
                </a:extLst>
              </a:tr>
              <a:tr h="716472">
                <a:tc>
                  <a:txBody>
                    <a:bodyPr/>
                    <a:lstStyle/>
                    <a:p>
                      <a:r>
                        <a:rPr lang="en-US" sz="1600" dirty="0"/>
                        <a:t>Ht. Neg,</a:t>
                      </a:r>
                    </a:p>
                    <a:p>
                      <a:r>
                        <a:rPr lang="en-US" sz="1600" dirty="0"/>
                        <a:t>India shifted (Case B)</a:t>
                      </a:r>
                    </a:p>
                  </a:txBody>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txBody>
                  <a:tcPr>
                    <a:solidFill>
                      <a:srgbClr val="00B050"/>
                    </a:solidFill>
                  </a:tcPr>
                </a:tc>
                <a:tc>
                  <a:txBody>
                    <a:bodyPr/>
                    <a:lstStyle/>
                    <a:p>
                      <a:r>
                        <a:rPr lang="en-US" sz="1600" dirty="0"/>
                        <a:t>SA, </a:t>
                      </a:r>
                      <a:r>
                        <a:rPr lang="en-US" sz="1600" dirty="0" err="1"/>
                        <a:t>Zim</a:t>
                      </a:r>
                      <a:endParaRPr lang="en-US" sz="1600" dirty="0"/>
                    </a:p>
                    <a:p>
                      <a:r>
                        <a:rPr lang="en-US" sz="1600" dirty="0"/>
                        <a:t>…USA</a:t>
                      </a:r>
                    </a:p>
                  </a:txBody>
                  <a:tcPr/>
                </a:tc>
                <a:tc>
                  <a:txBody>
                    <a:bodyPr/>
                    <a:lstStyle/>
                    <a:p>
                      <a:r>
                        <a:rPr lang="en-US" sz="1600" dirty="0" err="1"/>
                        <a:t>Zim</a:t>
                      </a:r>
                      <a:endParaRPr lang="en-US" sz="1600" dirty="0"/>
                    </a:p>
                    <a:p>
                      <a:r>
                        <a:rPr lang="en-US" sz="1600" dirty="0" err="1"/>
                        <a:t>Afg</a:t>
                      </a:r>
                      <a:r>
                        <a:rPr lang="en-US" sz="1600" dirty="0"/>
                        <a:t>, SA</a:t>
                      </a:r>
                    </a:p>
                  </a:txBody>
                  <a:tcPr/>
                </a:tc>
                <a:tc>
                  <a:txBody>
                    <a:bodyPr/>
                    <a:lstStyle/>
                    <a:p>
                      <a:r>
                        <a:rPr lang="en-US" sz="1600" dirty="0"/>
                        <a:t>SA</a:t>
                      </a:r>
                    </a:p>
                    <a:p>
                      <a:r>
                        <a:rPr lang="en-US" sz="1600" dirty="0" err="1"/>
                        <a:t>Afg</a:t>
                      </a:r>
                      <a:endParaRPr lang="en-US" sz="1600" dirty="0"/>
                    </a:p>
                    <a:p>
                      <a:r>
                        <a:rPr lang="en-US" sz="1600" dirty="0" err="1"/>
                        <a:t>Zim</a:t>
                      </a:r>
                      <a:endParaRPr lang="en-US" sz="1600" dirty="0"/>
                    </a:p>
                  </a:txBody>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txBody>
                  <a:tcPr>
                    <a:solidFill>
                      <a:srgbClr val="00B050"/>
                    </a:solidFill>
                  </a:tcPr>
                </a:tc>
                <a:tc>
                  <a:txBody>
                    <a:bodyPr/>
                    <a:lstStyle/>
                    <a:p>
                      <a:r>
                        <a:rPr lang="en-US" sz="1600" dirty="0" err="1"/>
                        <a:t>Zim</a:t>
                      </a:r>
                      <a:endParaRPr lang="en-US" sz="1600" dirty="0"/>
                    </a:p>
                    <a:p>
                      <a:r>
                        <a:rPr lang="en-US" sz="1600" dirty="0"/>
                        <a:t>SA</a:t>
                      </a:r>
                    </a:p>
                    <a:p>
                      <a:r>
                        <a:rPr lang="en-US" sz="1600" dirty="0"/>
                        <a:t>….USA</a:t>
                      </a:r>
                    </a:p>
                  </a:txBody>
                  <a:tcPr/>
                </a:tc>
                <a:extLst>
                  <a:ext uri="{0D108BD9-81ED-4DB2-BD59-A6C34878D82A}">
                    <a16:rowId xmlns:a16="http://schemas.microsoft.com/office/drawing/2014/main" val="3167517184"/>
                  </a:ext>
                </a:extLst>
              </a:tr>
              <a:tr h="716472">
                <a:tc>
                  <a:txBody>
                    <a:bodyPr/>
                    <a:lstStyle/>
                    <a:p>
                      <a:r>
                        <a:rPr lang="en-US" sz="1600" dirty="0"/>
                        <a:t>Ht. Norm.</a:t>
                      </a:r>
                    </a:p>
                    <a:p>
                      <a:r>
                        <a:rPr lang="en-US" sz="1600" dirty="0"/>
                        <a:t>(Case C)</a:t>
                      </a:r>
                    </a:p>
                  </a:txBody>
                  <a:tcPr/>
                </a:tc>
                <a:tc>
                  <a:txBody>
                    <a:bodyPr/>
                    <a:lstStyle/>
                    <a:p>
                      <a:r>
                        <a:rPr lang="en-US" sz="1600" dirty="0"/>
                        <a:t>SA</a:t>
                      </a:r>
                    </a:p>
                    <a:p>
                      <a:r>
                        <a:rPr lang="en-US" sz="1600" dirty="0"/>
                        <a:t>USA</a:t>
                      </a:r>
                    </a:p>
                  </a:txBody>
                  <a:tcPr/>
                </a:tc>
                <a:tc>
                  <a:txBody>
                    <a:bodyPr/>
                    <a:lstStyle/>
                    <a:p>
                      <a:r>
                        <a:rPr lang="en-US" sz="1600" dirty="0" err="1"/>
                        <a:t>Zim</a:t>
                      </a:r>
                      <a:endParaRPr lang="en-US" sz="1600" dirty="0"/>
                    </a:p>
                    <a:p>
                      <a:r>
                        <a:rPr lang="en-US" sz="1600" dirty="0" err="1"/>
                        <a:t>Afg</a:t>
                      </a:r>
                      <a:endParaRPr lang="en-US" sz="1600" dirty="0"/>
                    </a:p>
                    <a:p>
                      <a:r>
                        <a:rPr lang="en-US" sz="1600" dirty="0"/>
                        <a:t>…USA</a:t>
                      </a:r>
                    </a:p>
                  </a:txBody>
                  <a:tcPr/>
                </a:tc>
                <a:tc>
                  <a:txBody>
                    <a:bodyPr/>
                    <a:lstStyle/>
                    <a:p>
                      <a:r>
                        <a:rPr lang="en-US" sz="1600" dirty="0"/>
                        <a:t>SA</a:t>
                      </a:r>
                    </a:p>
                    <a:p>
                      <a:r>
                        <a:rPr lang="en-US" sz="1600" dirty="0" err="1"/>
                        <a:t>Zim</a:t>
                      </a:r>
                      <a:endParaRPr lang="en-US" sz="1600" dirty="0"/>
                    </a:p>
                    <a:p>
                      <a:r>
                        <a:rPr lang="en-US" sz="1600" dirty="0"/>
                        <a:t>USA</a:t>
                      </a:r>
                    </a:p>
                  </a:txBody>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extLst>
                  <a:ext uri="{0D108BD9-81ED-4DB2-BD59-A6C34878D82A}">
                    <a16:rowId xmlns:a16="http://schemas.microsoft.com/office/drawing/2014/main" val="3081840021"/>
                  </a:ext>
                </a:extLst>
              </a:tr>
              <a:tr h="716472">
                <a:tc>
                  <a:txBody>
                    <a:bodyPr/>
                    <a:lstStyle/>
                    <a:p>
                      <a:r>
                        <a:rPr lang="en-US" sz="1600" dirty="0"/>
                        <a:t>Ht. &amp; Dist. Norm, India shifted (Case D)</a:t>
                      </a:r>
                    </a:p>
                  </a:txBody>
                  <a:tcPr/>
                </a:tc>
                <a:tc>
                  <a:txBody>
                    <a:bodyPr/>
                    <a:lstStyle/>
                    <a:p>
                      <a:r>
                        <a:rPr lang="en-US" sz="1600" dirty="0" err="1"/>
                        <a:t>Zim</a:t>
                      </a:r>
                      <a:endParaRPr lang="en-US" sz="1600" dirty="0"/>
                    </a:p>
                    <a:p>
                      <a:r>
                        <a:rPr lang="en-US" sz="1600" dirty="0"/>
                        <a:t>SA</a:t>
                      </a:r>
                    </a:p>
                    <a:p>
                      <a:r>
                        <a:rPr lang="en-US" sz="1600" dirty="0"/>
                        <a:t>Ger</a:t>
                      </a:r>
                    </a:p>
                  </a:txBody>
                  <a:tcPr/>
                </a:tc>
                <a:tc>
                  <a:txBody>
                    <a:bodyPr/>
                    <a:lstStyle/>
                    <a:p>
                      <a:r>
                        <a:rPr lang="en-US" sz="1600" dirty="0" err="1"/>
                        <a:t>Afg</a:t>
                      </a:r>
                      <a:endParaRPr lang="en-US" sz="1600" dirty="0"/>
                    </a:p>
                    <a:p>
                      <a:r>
                        <a:rPr lang="en-US" sz="1600" dirty="0" err="1"/>
                        <a:t>Zim</a:t>
                      </a:r>
                      <a:endParaRPr lang="en-US" sz="1600" dirty="0"/>
                    </a:p>
                  </a:txBody>
                  <a:tcPr/>
                </a:tc>
                <a:tc>
                  <a:txBody>
                    <a:bodyPr/>
                    <a:lstStyle/>
                    <a:p>
                      <a:r>
                        <a:rPr lang="en-US" sz="1600" dirty="0" err="1"/>
                        <a:t>Zim</a:t>
                      </a:r>
                      <a:r>
                        <a:rPr lang="en-US" sz="1600" dirty="0"/>
                        <a:t>, Ger</a:t>
                      </a:r>
                    </a:p>
                    <a:p>
                      <a:r>
                        <a:rPr lang="en-US" sz="1600" dirty="0"/>
                        <a:t>UK</a:t>
                      </a:r>
                    </a:p>
                    <a:p>
                      <a:r>
                        <a:rPr lang="en-US" sz="1600" dirty="0"/>
                        <a:t>…. </a:t>
                      </a:r>
                      <a:r>
                        <a:rPr lang="en-US" sz="1600" dirty="0" err="1"/>
                        <a:t>Afg</a:t>
                      </a:r>
                      <a:endParaRPr lang="en-US" sz="1600" dirty="0"/>
                    </a:p>
                  </a:txBody>
                  <a:tcPr/>
                </a:tc>
                <a:tc>
                  <a:txBody>
                    <a:bodyPr/>
                    <a:lstStyle/>
                    <a:p>
                      <a:r>
                        <a:rPr lang="en-US" sz="1600" dirty="0">
                          <a:solidFill>
                            <a:schemeClr val="bg1"/>
                          </a:solidFill>
                        </a:rPr>
                        <a:t>USA, UK</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tc>
                  <a:txBody>
                    <a:bodyPr/>
                    <a:lstStyle/>
                    <a:p>
                      <a:r>
                        <a:rPr lang="en-US" sz="1600" dirty="0">
                          <a:solidFill>
                            <a:schemeClr val="bg1"/>
                          </a:solidFill>
                        </a:rPr>
                        <a:t>USA</a:t>
                      </a:r>
                    </a:p>
                  </a:txBody>
                  <a:tcPr>
                    <a:solidFill>
                      <a:srgbClr val="FF0000"/>
                    </a:solidFill>
                  </a:tcPr>
                </a:tc>
                <a:extLst>
                  <a:ext uri="{0D108BD9-81ED-4DB2-BD59-A6C34878D82A}">
                    <a16:rowId xmlns:a16="http://schemas.microsoft.com/office/drawing/2014/main" val="186501790"/>
                  </a:ext>
                </a:extLst>
              </a:tr>
              <a:tr h="645918">
                <a:tc>
                  <a:txBody>
                    <a:bodyPr/>
                    <a:lstStyle/>
                    <a:p>
                      <a:r>
                        <a:rPr lang="en-US" sz="1600" dirty="0"/>
                        <a:t>Original (Case E)</a:t>
                      </a:r>
                    </a:p>
                  </a:txBody>
                  <a:tcPr/>
                </a:tc>
                <a:tc>
                  <a:txBody>
                    <a:bodyPr/>
                    <a:lstStyle/>
                    <a:p>
                      <a:endParaRPr lang="en-US" sz="1600" dirty="0"/>
                    </a:p>
                  </a:txBody>
                  <a:tcPr>
                    <a:solidFill>
                      <a:srgbClr val="FF0000"/>
                    </a:solidFill>
                  </a:tcPr>
                </a:tc>
                <a:tc>
                  <a:txBody>
                    <a:bodyPr/>
                    <a:lstStyle/>
                    <a:p>
                      <a:endParaRPr lang="en-US" sz="1600" dirty="0"/>
                    </a:p>
                  </a:txBody>
                  <a:tcPr>
                    <a:solidFill>
                      <a:srgbClr val="FF0000"/>
                    </a:solidFill>
                  </a:tcPr>
                </a:tc>
                <a:tc>
                  <a:txBody>
                    <a:bodyPr/>
                    <a:lstStyle/>
                    <a:p>
                      <a:endParaRPr lang="en-US" sz="1600" dirty="0"/>
                    </a:p>
                  </a:txBody>
                  <a:tcPr>
                    <a:solidFill>
                      <a:srgbClr val="FF0000"/>
                    </a:solidFill>
                  </a:tcPr>
                </a:tc>
                <a:tc>
                  <a:txBody>
                    <a:bodyPr/>
                    <a:lstStyle/>
                    <a:p>
                      <a:r>
                        <a:rPr lang="en-US" sz="1600" dirty="0"/>
                        <a:t>UK, SA, Ger</a:t>
                      </a:r>
                    </a:p>
                  </a:txBody>
                  <a:tcPr/>
                </a:tc>
                <a:tc>
                  <a:txBody>
                    <a:bodyPr/>
                    <a:lstStyle/>
                    <a:p>
                      <a:r>
                        <a:rPr lang="en-US" sz="1600" dirty="0"/>
                        <a:t>USA</a:t>
                      </a:r>
                    </a:p>
                  </a:txBody>
                  <a:tcPr/>
                </a:tc>
                <a:tc>
                  <a:txBody>
                    <a:bodyPr/>
                    <a:lstStyle/>
                    <a:p>
                      <a:r>
                        <a:rPr lang="en-US" sz="1600" dirty="0"/>
                        <a:t>USA</a:t>
                      </a:r>
                    </a:p>
                  </a:txBody>
                  <a:tcPr/>
                </a:tc>
                <a:tc>
                  <a:txBody>
                    <a:bodyPr/>
                    <a:lstStyle/>
                    <a:p>
                      <a:r>
                        <a:rPr lang="en-US" sz="1600" dirty="0" err="1"/>
                        <a:t>Zim</a:t>
                      </a:r>
                      <a:endParaRPr lang="en-US" sz="1600" dirty="0"/>
                    </a:p>
                    <a:p>
                      <a:r>
                        <a:rPr lang="en-US" sz="1600" dirty="0"/>
                        <a:t>SA, </a:t>
                      </a:r>
                      <a:r>
                        <a:rPr lang="en-US" sz="1600" dirty="0" err="1"/>
                        <a:t>Afg</a:t>
                      </a:r>
                      <a:endParaRPr lang="en-US" sz="1600" dirty="0"/>
                    </a:p>
                  </a:txBody>
                  <a:tcPr/>
                </a:tc>
                <a:tc>
                  <a:txBody>
                    <a:bodyPr/>
                    <a:lstStyle/>
                    <a:p>
                      <a:endParaRPr lang="en-US" sz="1600" dirty="0"/>
                    </a:p>
                  </a:txBody>
                  <a:tcPr>
                    <a:solidFill>
                      <a:srgbClr val="FFFF00"/>
                    </a:solidFill>
                  </a:tcPr>
                </a:tc>
                <a:tc>
                  <a:txBody>
                    <a:bodyPr/>
                    <a:lstStyle/>
                    <a:p>
                      <a:endParaRPr lang="en-US" sz="1600" dirty="0"/>
                    </a:p>
                  </a:txBody>
                  <a:tcPr>
                    <a:solidFill>
                      <a:srgbClr val="FFFF00"/>
                    </a:solidFill>
                  </a:tcPr>
                </a:tc>
                <a:extLst>
                  <a:ext uri="{0D108BD9-81ED-4DB2-BD59-A6C34878D82A}">
                    <a16:rowId xmlns:a16="http://schemas.microsoft.com/office/drawing/2014/main" val="2230190871"/>
                  </a:ext>
                </a:extLst>
              </a:tr>
              <a:tr h="645918">
                <a:tc>
                  <a:txBody>
                    <a:bodyPr/>
                    <a:lstStyle/>
                    <a:p>
                      <a:r>
                        <a:rPr lang="en-US" sz="1600" dirty="0"/>
                        <a:t>Cases per Million (Case F)</a:t>
                      </a:r>
                    </a:p>
                  </a:txBody>
                  <a:tcPr/>
                </a:tc>
                <a:tc>
                  <a:txBody>
                    <a:bodyPr/>
                    <a:lstStyle/>
                    <a:p>
                      <a:endParaRPr lang="en-US" sz="1600" dirty="0"/>
                    </a:p>
                  </a:txBody>
                  <a:tcPr>
                    <a:solidFill>
                      <a:srgbClr val="FF0000"/>
                    </a:solidFill>
                  </a:tcPr>
                </a:tc>
                <a:tc>
                  <a:txBody>
                    <a:bodyPr/>
                    <a:lstStyle/>
                    <a:p>
                      <a:endParaRPr lang="en-US" sz="1600" dirty="0"/>
                    </a:p>
                  </a:txBody>
                  <a:tcPr>
                    <a:solidFill>
                      <a:srgbClr val="FF0000"/>
                    </a:solidFill>
                  </a:tcPr>
                </a:tc>
                <a:tc>
                  <a:txBody>
                    <a:bodyPr/>
                    <a:lstStyle/>
                    <a:p>
                      <a:endParaRPr lang="en-US" sz="1600" dirty="0"/>
                    </a:p>
                  </a:txBody>
                  <a:tcPr>
                    <a:solidFill>
                      <a:srgbClr val="FF0000"/>
                    </a:solidFill>
                  </a:tcPr>
                </a:tc>
                <a:tc>
                  <a:txBody>
                    <a:bodyPr/>
                    <a:lstStyle/>
                    <a:p>
                      <a:r>
                        <a:rPr lang="en-US" sz="1600" dirty="0" err="1"/>
                        <a:t>Afg</a:t>
                      </a:r>
                      <a:r>
                        <a:rPr lang="en-US" sz="1600" dirty="0"/>
                        <a:t>, </a:t>
                      </a:r>
                      <a:r>
                        <a:rPr lang="en-US" sz="1600" dirty="0" err="1"/>
                        <a:t>Zim</a:t>
                      </a:r>
                      <a:endParaRPr lang="en-US" sz="1600" dirty="0"/>
                    </a:p>
                  </a:txBody>
                  <a:tcPr/>
                </a:tc>
                <a:tc>
                  <a:txBody>
                    <a:bodyPr/>
                    <a:lstStyle/>
                    <a:p>
                      <a:r>
                        <a:rPr lang="en-US" sz="1600" dirty="0" err="1"/>
                        <a:t>Zim</a:t>
                      </a:r>
                      <a:endParaRPr lang="en-US" sz="1600" dirty="0"/>
                    </a:p>
                    <a:p>
                      <a:r>
                        <a:rPr lang="en-US" sz="1600" dirty="0"/>
                        <a:t>SA, </a:t>
                      </a:r>
                      <a:r>
                        <a:rPr lang="en-US" sz="1600" dirty="0" err="1"/>
                        <a:t>Afg</a:t>
                      </a:r>
                      <a:endParaRPr lang="en-US" sz="1600" dirty="0"/>
                    </a:p>
                  </a:txBody>
                  <a:tcPr>
                    <a:solidFill>
                      <a:srgbClr val="00B050"/>
                    </a:solidFill>
                  </a:tcPr>
                </a:tc>
                <a:tc>
                  <a:txBody>
                    <a:bodyPr/>
                    <a:lstStyle/>
                    <a:p>
                      <a:r>
                        <a:rPr lang="en-US" sz="1600" dirty="0" err="1"/>
                        <a:t>Zim</a:t>
                      </a:r>
                      <a:endParaRPr lang="en-US" sz="1600" dirty="0"/>
                    </a:p>
                    <a:p>
                      <a:r>
                        <a:rPr lang="en-US" sz="1600" dirty="0" err="1"/>
                        <a:t>Afg</a:t>
                      </a:r>
                      <a:r>
                        <a:rPr lang="en-US" sz="1600" dirty="0"/>
                        <a:t>, SA</a:t>
                      </a:r>
                    </a:p>
                  </a:txBody>
                  <a:tcPr>
                    <a:solidFill>
                      <a:srgbClr val="00B050"/>
                    </a:solidFill>
                  </a:tcPr>
                </a:tc>
                <a:tc>
                  <a:txBody>
                    <a:bodyPr/>
                    <a:lstStyle/>
                    <a:p>
                      <a:r>
                        <a:rPr lang="en-US" sz="1600" dirty="0" err="1"/>
                        <a:t>Zim</a:t>
                      </a:r>
                      <a:endParaRPr lang="en-US" sz="1600" dirty="0"/>
                    </a:p>
                    <a:p>
                      <a:r>
                        <a:rPr lang="en-US" sz="1600" dirty="0"/>
                        <a:t> </a:t>
                      </a:r>
                      <a:r>
                        <a:rPr lang="en-US" sz="1600" dirty="0" err="1"/>
                        <a:t>Afg</a:t>
                      </a:r>
                      <a:r>
                        <a:rPr lang="en-US" sz="1600" dirty="0"/>
                        <a:t>, SA</a:t>
                      </a:r>
                    </a:p>
                  </a:txBody>
                  <a:tcPr>
                    <a:solidFill>
                      <a:srgbClr val="00B050"/>
                    </a:solidFill>
                  </a:tcPr>
                </a:tc>
                <a:tc>
                  <a:txBody>
                    <a:bodyPr/>
                    <a:lstStyle/>
                    <a:p>
                      <a:endParaRPr lang="en-US" sz="1600" dirty="0"/>
                    </a:p>
                  </a:txBody>
                  <a:tcPr>
                    <a:solidFill>
                      <a:srgbClr val="FFFF00"/>
                    </a:solidFill>
                  </a:tcPr>
                </a:tc>
                <a:tc>
                  <a:txBody>
                    <a:bodyPr/>
                    <a:lstStyle/>
                    <a:p>
                      <a:endParaRPr lang="en-US" sz="1600" dirty="0"/>
                    </a:p>
                  </a:txBody>
                  <a:tcPr>
                    <a:solidFill>
                      <a:srgbClr val="FFFF00"/>
                    </a:solidFill>
                  </a:tcPr>
                </a:tc>
                <a:extLst>
                  <a:ext uri="{0D108BD9-81ED-4DB2-BD59-A6C34878D82A}">
                    <a16:rowId xmlns:a16="http://schemas.microsoft.com/office/drawing/2014/main" val="1075023163"/>
                  </a:ext>
                </a:extLst>
              </a:tr>
            </a:tbl>
          </a:graphicData>
        </a:graphic>
      </p:graphicFrame>
    </p:spTree>
    <p:extLst>
      <p:ext uri="{BB962C8B-B14F-4D97-AF65-F5344CB8AC3E}">
        <p14:creationId xmlns:p14="http://schemas.microsoft.com/office/powerpoint/2010/main" val="192039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4824-2595-B003-4732-D6EA2F42AB0A}"/>
              </a:ext>
            </a:extLst>
          </p:cNvPr>
          <p:cNvSpPr>
            <a:spLocks noGrp="1"/>
          </p:cNvSpPr>
          <p:nvPr>
            <p:ph type="title"/>
          </p:nvPr>
        </p:nvSpPr>
        <p:spPr/>
        <p:txBody>
          <a:bodyPr/>
          <a:lstStyle/>
          <a:p>
            <a:r>
              <a:rPr lang="en-US" dirty="0"/>
              <a:t>Summary</a:t>
            </a:r>
          </a:p>
        </p:txBody>
      </p:sp>
      <p:sp>
        <p:nvSpPr>
          <p:cNvPr id="4" name="TextBox 3">
            <a:extLst>
              <a:ext uri="{FF2B5EF4-FFF2-40B4-BE49-F238E27FC236}">
                <a16:creationId xmlns:a16="http://schemas.microsoft.com/office/drawing/2014/main" id="{9683792A-5AF2-C74D-616B-C801EF58CEC3}"/>
              </a:ext>
            </a:extLst>
          </p:cNvPr>
          <p:cNvSpPr txBox="1"/>
          <p:nvPr/>
        </p:nvSpPr>
        <p:spPr>
          <a:xfrm>
            <a:off x="745724" y="1603152"/>
            <a:ext cx="10608076" cy="2606676"/>
          </a:xfrm>
          <a:prstGeom prst="rect">
            <a:avLst/>
          </a:prstGeom>
          <a:noFill/>
        </p:spPr>
        <p:txBody>
          <a:bodyPr wrap="square">
            <a:spAutoFit/>
          </a:bodyPr>
          <a:lstStyle/>
          <a:p>
            <a:pPr marL="727075" marR="621030" algn="just">
              <a:lnSpc>
                <a:spcPct val="115000"/>
              </a:lnSpc>
              <a:spcBef>
                <a:spcPts val="1000"/>
              </a:spcBef>
              <a:spcAft>
                <a:spcPts val="0"/>
              </a:spcAft>
            </a:pPr>
            <a:r>
              <a:rPr lang="en-US" sz="2400" dirty="0">
                <a:effectLst/>
                <a:latin typeface="Times New Roman" panose="02020603050405020304" pitchFamily="18" charset="0"/>
                <a:ea typeface="Times New Roman" panose="02020603050405020304" pitchFamily="18" charset="0"/>
              </a:rPr>
              <a:t>On the basis of results obtained by the Curve Matching Tests (Partial Curve Matching, Dynamic Time Wrapping, Area under the curve) from </a:t>
            </a:r>
            <a:r>
              <a:rPr lang="en-US" sz="2400" dirty="0" err="1">
                <a:effectLst/>
                <a:latin typeface="Times New Roman" panose="02020603050405020304" pitchFamily="18" charset="0"/>
                <a:ea typeface="Times New Roman" panose="02020603050405020304" pitchFamily="18" charset="0"/>
              </a:rPr>
              <a:t>similaritymeasures</a:t>
            </a:r>
            <a:r>
              <a:rPr lang="en-US" sz="2400" dirty="0">
                <a:effectLst/>
                <a:latin typeface="Times New Roman" panose="02020603050405020304" pitchFamily="18" charset="0"/>
                <a:ea typeface="Times New Roman" panose="02020603050405020304" pitchFamily="18" charset="0"/>
              </a:rPr>
              <a:t> library of Python for </a:t>
            </a:r>
            <a:r>
              <a:rPr lang="en-US" sz="2400" b="1" dirty="0">
                <a:effectLst/>
                <a:latin typeface="Times New Roman" panose="02020603050405020304" pitchFamily="18" charset="0"/>
                <a:ea typeface="Times New Roman" panose="02020603050405020304" pitchFamily="18" charset="0"/>
              </a:rPr>
              <a:t>Case F: Number of New Cases per Million</a:t>
            </a:r>
            <a:r>
              <a:rPr lang="en-US" sz="2400" dirty="0">
                <a:effectLst/>
                <a:latin typeface="Times New Roman" panose="02020603050405020304" pitchFamily="18" charset="0"/>
                <a:ea typeface="Times New Roman" panose="02020603050405020304" pitchFamily="18" charset="0"/>
              </a:rPr>
              <a:t>, we can comment that the graph of Zimbabwe is similar to India with respect to other countries and hence Zimbabwe is a good choice to use as model for India.</a:t>
            </a:r>
          </a:p>
        </p:txBody>
      </p:sp>
    </p:spTree>
    <p:extLst>
      <p:ext uri="{BB962C8B-B14F-4D97-AF65-F5344CB8AC3E}">
        <p14:creationId xmlns:p14="http://schemas.microsoft.com/office/powerpoint/2010/main" val="127720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508</Words>
  <Application>Microsoft Office PowerPoint</Application>
  <PresentationFormat>Widescreen</PresentationFormat>
  <Paragraphs>128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Book Antiqua</vt:lpstr>
      <vt:lpstr>Calibri</vt:lpstr>
      <vt:lpstr>Calibri Light</vt:lpstr>
      <vt:lpstr>Cambria</vt:lpstr>
      <vt:lpstr>Times New Roman</vt:lpstr>
      <vt:lpstr>Wingdings</vt:lpstr>
      <vt:lpstr>Office Theme</vt:lpstr>
      <vt:lpstr>PowerPoint Presentation</vt:lpstr>
      <vt:lpstr>Objective</vt:lpstr>
      <vt:lpstr>Key Points</vt:lpstr>
      <vt:lpstr>Results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Gaurang Dangayach</dc:creator>
  <cp:lastModifiedBy>Gaurang Dangayach</cp:lastModifiedBy>
  <cp:revision>1</cp:revision>
  <dcterms:created xsi:type="dcterms:W3CDTF">2022-08-01T10:31:15Z</dcterms:created>
  <dcterms:modified xsi:type="dcterms:W3CDTF">2022-08-01T10:47:47Z</dcterms:modified>
</cp:coreProperties>
</file>