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8288000" cy="10287000"/>
  <p:notesSz cx="6858000" cy="9144000"/>
  <p:embeddedFontLst>
    <p:embeddedFont>
      <p:font typeface="Be Vietnam" panose="020B0604020202020204" charset="0"/>
      <p:regular r:id="rId36"/>
    </p:embeddedFont>
    <p:embeddedFont>
      <p:font typeface="Be Vietnam Ultra-Bold" panose="020B0604020202020204" charset="0"/>
      <p:regular r:id="rId37"/>
    </p:embeddedFont>
    <p:embeddedFont>
      <p:font typeface="Canva Sans" panose="020B0604020202020204" charset="0"/>
      <p:regular r:id="rId38"/>
    </p:embeddedFont>
    <p:embeddedFont>
      <p:font typeface="Canva Sans Bold" panose="020B0604020202020204" charset="0"/>
      <p:regular r:id="rId39"/>
    </p:embeddedFont>
    <p:embeddedFont>
      <p:font typeface="IBM Plex Sans" panose="020B0503050203000203" pitchFamily="34" charset="0"/>
      <p:regular r:id="rId40"/>
    </p:embeddedFont>
    <p:embeddedFont>
      <p:font typeface="IBM Plex Sans Bold"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4291073"/>
            <a:ext cx="11078006" cy="1572996"/>
          </a:xfrm>
          <a:prstGeom prst="rect">
            <a:avLst/>
          </a:prstGeom>
        </p:spPr>
        <p:txBody>
          <a:bodyPr lIns="0" tIns="0" rIns="0" bIns="0" rtlCol="0" anchor="t">
            <a:spAutoFit/>
          </a:bodyPr>
          <a:lstStyle/>
          <a:p>
            <a:pPr algn="l">
              <a:lnSpc>
                <a:spcPts val="11880"/>
              </a:lnSpc>
            </a:pPr>
            <a:r>
              <a:rPr lang="en-US" sz="11534">
                <a:solidFill>
                  <a:srgbClr val="F8F8F8"/>
                </a:solidFill>
                <a:latin typeface="Be Vietnam"/>
              </a:rPr>
              <a:t>FTP PROGRESS</a:t>
            </a:r>
          </a:p>
        </p:txBody>
      </p:sp>
      <p:grpSp>
        <p:nvGrpSpPr>
          <p:cNvPr id="5" name="Group 5"/>
          <p:cNvGrpSpPr/>
          <p:nvPr/>
        </p:nvGrpSpPr>
        <p:grpSpPr>
          <a:xfrm>
            <a:off x="12681245" y="1028750"/>
            <a:ext cx="4578055" cy="743260"/>
            <a:chOff x="0" y="0"/>
            <a:chExt cx="6104073" cy="991013"/>
          </a:xfrm>
        </p:grpSpPr>
        <p:grpSp>
          <p:nvGrpSpPr>
            <p:cNvPr id="6" name="Group 6"/>
            <p:cNvGrpSpPr/>
            <p:nvPr/>
          </p:nvGrpSpPr>
          <p:grpSpPr>
            <a:xfrm>
              <a:off x="0" y="0"/>
              <a:ext cx="6104073" cy="991013"/>
              <a:chOff x="0" y="0"/>
              <a:chExt cx="1205743" cy="195756"/>
            </a:xfrm>
          </p:grpSpPr>
          <p:sp>
            <p:nvSpPr>
              <p:cNvPr id="7" name="Freeform 7"/>
              <p:cNvSpPr/>
              <p:nvPr/>
            </p:nvSpPr>
            <p:spPr>
              <a:xfrm>
                <a:off x="0" y="0"/>
                <a:ext cx="1205743" cy="195756"/>
              </a:xfrm>
              <a:custGeom>
                <a:avLst/>
                <a:gdLst/>
                <a:ahLst/>
                <a:cxnLst/>
                <a:rect l="l" t="t" r="r" b="b"/>
                <a:pathLst>
                  <a:path w="1205743" h="195756">
                    <a:moveTo>
                      <a:pt x="50733" y="0"/>
                    </a:moveTo>
                    <a:lnTo>
                      <a:pt x="1155010" y="0"/>
                    </a:lnTo>
                    <a:cubicBezTo>
                      <a:pt x="1183029" y="0"/>
                      <a:pt x="1205743" y="22714"/>
                      <a:pt x="1205743" y="50733"/>
                    </a:cubicBezTo>
                    <a:lnTo>
                      <a:pt x="1205743" y="145023"/>
                    </a:lnTo>
                    <a:cubicBezTo>
                      <a:pt x="1205743" y="173042"/>
                      <a:pt x="1183029" y="195756"/>
                      <a:pt x="1155010" y="195756"/>
                    </a:cubicBezTo>
                    <a:lnTo>
                      <a:pt x="50733" y="195756"/>
                    </a:lnTo>
                    <a:cubicBezTo>
                      <a:pt x="22714" y="195756"/>
                      <a:pt x="0" y="173042"/>
                      <a:pt x="0" y="145023"/>
                    </a:cubicBezTo>
                    <a:lnTo>
                      <a:pt x="0" y="50733"/>
                    </a:lnTo>
                    <a:cubicBezTo>
                      <a:pt x="0" y="22714"/>
                      <a:pt x="22714" y="0"/>
                      <a:pt x="50733" y="0"/>
                    </a:cubicBezTo>
                    <a:close/>
                  </a:path>
                </a:pathLst>
              </a:custGeom>
              <a:solidFill>
                <a:srgbClr val="2667FF"/>
              </a:solidFill>
              <a:ln cap="rnd">
                <a:noFill/>
                <a:prstDash val="solid"/>
                <a:round/>
              </a:ln>
            </p:spPr>
          </p:sp>
          <p:sp>
            <p:nvSpPr>
              <p:cNvPr id="8" name="TextBox 8"/>
              <p:cNvSpPr txBox="1"/>
              <p:nvPr/>
            </p:nvSpPr>
            <p:spPr>
              <a:xfrm>
                <a:off x="0" y="-28575"/>
                <a:ext cx="1205743" cy="224331"/>
              </a:xfrm>
              <a:prstGeom prst="rect">
                <a:avLst/>
              </a:prstGeom>
            </p:spPr>
            <p:txBody>
              <a:bodyPr lIns="50800" tIns="50800" rIns="50800" bIns="50800" rtlCol="0" anchor="ctr"/>
              <a:lstStyle/>
              <a:p>
                <a:pPr algn="ctr">
                  <a:lnSpc>
                    <a:spcPts val="2100"/>
                  </a:lnSpc>
                </a:pPr>
                <a:endParaRPr/>
              </a:p>
            </p:txBody>
          </p:sp>
        </p:grpSp>
        <p:sp>
          <p:nvSpPr>
            <p:cNvPr id="9" name="Freeform 9"/>
            <p:cNvSpPr/>
            <p:nvPr/>
          </p:nvSpPr>
          <p:spPr>
            <a:xfrm>
              <a:off x="575473" y="321871"/>
              <a:ext cx="347271" cy="347271"/>
            </a:xfrm>
            <a:custGeom>
              <a:avLst/>
              <a:gdLst/>
              <a:ahLst/>
              <a:cxnLst/>
              <a:rect l="l" t="t" r="r" b="b"/>
              <a:pathLst>
                <a:path w="347271" h="347271">
                  <a:moveTo>
                    <a:pt x="0" y="0"/>
                  </a:moveTo>
                  <a:lnTo>
                    <a:pt x="347272" y="0"/>
                  </a:lnTo>
                  <a:lnTo>
                    <a:pt x="347272" y="347271"/>
                  </a:lnTo>
                  <a:lnTo>
                    <a:pt x="0" y="3472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210304" y="294913"/>
              <a:ext cx="4683292" cy="382138"/>
            </a:xfrm>
            <a:prstGeom prst="rect">
              <a:avLst/>
            </a:prstGeom>
          </p:spPr>
          <p:txBody>
            <a:bodyPr lIns="0" tIns="0" rIns="0" bIns="0" rtlCol="0" anchor="t">
              <a:spAutoFit/>
            </a:bodyPr>
            <a:lstStyle/>
            <a:p>
              <a:pPr marL="0" lvl="0" indent="0" algn="l">
                <a:lnSpc>
                  <a:spcPts val="2340"/>
                </a:lnSpc>
                <a:spcBef>
                  <a:spcPct val="0"/>
                </a:spcBef>
              </a:pPr>
              <a:r>
                <a:rPr lang="en-US" sz="1800" u="sng">
                  <a:solidFill>
                    <a:srgbClr val="F8F8F8"/>
                  </a:solidFill>
                  <a:latin typeface="Be Vietnam Ultra-Bold"/>
                </a:rPr>
                <a:t>Information available in audio.</a:t>
              </a:r>
            </a:p>
          </p:txBody>
        </p:sp>
      </p:grpSp>
      <p:grpSp>
        <p:nvGrpSpPr>
          <p:cNvPr id="11" name="Group 11"/>
          <p:cNvGrpSpPr/>
          <p:nvPr/>
        </p:nvGrpSpPr>
        <p:grpSpPr>
          <a:xfrm>
            <a:off x="13696947" y="5522360"/>
            <a:ext cx="3562353" cy="3872304"/>
            <a:chOff x="0" y="0"/>
            <a:chExt cx="4749804" cy="5163072"/>
          </a:xfrm>
        </p:grpSpPr>
        <p:sp>
          <p:nvSpPr>
            <p:cNvPr id="12" name="TextBox 12"/>
            <p:cNvSpPr txBox="1"/>
            <p:nvPr/>
          </p:nvSpPr>
          <p:spPr>
            <a:xfrm>
              <a:off x="0" y="-19050"/>
              <a:ext cx="4749804" cy="464220"/>
            </a:xfrm>
            <a:prstGeom prst="rect">
              <a:avLst/>
            </a:prstGeom>
          </p:spPr>
          <p:txBody>
            <a:bodyPr lIns="0" tIns="0" rIns="0" bIns="0" rtlCol="0" anchor="t">
              <a:spAutoFit/>
            </a:bodyPr>
            <a:lstStyle/>
            <a:p>
              <a:pPr marL="0" lvl="0" indent="0" algn="r">
                <a:lnSpc>
                  <a:spcPts val="2859"/>
                </a:lnSpc>
                <a:spcBef>
                  <a:spcPct val="0"/>
                </a:spcBef>
              </a:pPr>
              <a:r>
                <a:rPr lang="en-US" sz="2199" u="none" spc="191">
                  <a:solidFill>
                    <a:srgbClr val="F8F8F8"/>
                  </a:solidFill>
                  <a:latin typeface="Be Vietnam Ultra-Bold"/>
                </a:rPr>
                <a:t>PRESENTED TO</a:t>
              </a:r>
            </a:p>
          </p:txBody>
        </p:sp>
        <p:sp>
          <p:nvSpPr>
            <p:cNvPr id="13" name="TextBox 13"/>
            <p:cNvSpPr txBox="1"/>
            <p:nvPr/>
          </p:nvSpPr>
          <p:spPr>
            <a:xfrm>
              <a:off x="0" y="517410"/>
              <a:ext cx="4749804" cy="525145"/>
            </a:xfrm>
            <a:prstGeom prst="rect">
              <a:avLst/>
            </a:prstGeom>
          </p:spPr>
          <p:txBody>
            <a:bodyPr lIns="0" tIns="0" rIns="0" bIns="0" rtlCol="0" anchor="t">
              <a:spAutoFit/>
            </a:bodyPr>
            <a:lstStyle/>
            <a:p>
              <a:pPr algn="r">
                <a:lnSpc>
                  <a:spcPts val="3359"/>
                </a:lnSpc>
              </a:pPr>
              <a:r>
                <a:rPr lang="en-US" sz="2400">
                  <a:solidFill>
                    <a:srgbClr val="F8F8F8"/>
                  </a:solidFill>
                  <a:latin typeface="IBM Plex Sans"/>
                </a:rPr>
                <a:t>Prof. Gang Li</a:t>
              </a:r>
            </a:p>
          </p:txBody>
        </p:sp>
        <p:sp>
          <p:nvSpPr>
            <p:cNvPr id="14" name="TextBox 14"/>
            <p:cNvSpPr txBox="1"/>
            <p:nvPr/>
          </p:nvSpPr>
          <p:spPr>
            <a:xfrm>
              <a:off x="0" y="4637927"/>
              <a:ext cx="4749804" cy="525145"/>
            </a:xfrm>
            <a:prstGeom prst="rect">
              <a:avLst/>
            </a:prstGeom>
          </p:spPr>
          <p:txBody>
            <a:bodyPr lIns="0" tIns="0" rIns="0" bIns="0" rtlCol="0" anchor="t">
              <a:spAutoFit/>
            </a:bodyPr>
            <a:lstStyle/>
            <a:p>
              <a:pPr algn="r">
                <a:lnSpc>
                  <a:spcPts val="3359"/>
                </a:lnSpc>
              </a:pPr>
              <a:r>
                <a:rPr lang="en-US" sz="2400">
                  <a:solidFill>
                    <a:srgbClr val="F8F8F8"/>
                  </a:solidFill>
                  <a:latin typeface="IBM Plex Sans"/>
                </a:rPr>
                <a:t>18 5 2024</a:t>
              </a:r>
            </a:p>
          </p:txBody>
        </p:sp>
        <p:sp>
          <p:nvSpPr>
            <p:cNvPr id="15" name="TextBox 15"/>
            <p:cNvSpPr txBox="1"/>
            <p:nvPr/>
          </p:nvSpPr>
          <p:spPr>
            <a:xfrm>
              <a:off x="0" y="2443162"/>
              <a:ext cx="4749804" cy="464220"/>
            </a:xfrm>
            <a:prstGeom prst="rect">
              <a:avLst/>
            </a:prstGeom>
          </p:spPr>
          <p:txBody>
            <a:bodyPr lIns="0" tIns="0" rIns="0" bIns="0" rtlCol="0" anchor="t">
              <a:spAutoFit/>
            </a:bodyPr>
            <a:lstStyle/>
            <a:p>
              <a:pPr marL="0" lvl="0" indent="0" algn="r">
                <a:lnSpc>
                  <a:spcPts val="2859"/>
                </a:lnSpc>
                <a:spcBef>
                  <a:spcPct val="0"/>
                </a:spcBef>
              </a:pPr>
              <a:r>
                <a:rPr lang="en-US" sz="2199" u="none" spc="191">
                  <a:solidFill>
                    <a:srgbClr val="F8F8F8"/>
                  </a:solidFill>
                  <a:latin typeface="Be Vietnam Ultra-Bold"/>
                </a:rPr>
                <a:t>PRESENTED BY</a:t>
              </a:r>
            </a:p>
          </p:txBody>
        </p:sp>
        <p:sp>
          <p:nvSpPr>
            <p:cNvPr id="16" name="TextBox 16"/>
            <p:cNvSpPr txBox="1"/>
            <p:nvPr/>
          </p:nvSpPr>
          <p:spPr>
            <a:xfrm>
              <a:off x="0" y="2979622"/>
              <a:ext cx="4749804" cy="525145"/>
            </a:xfrm>
            <a:prstGeom prst="rect">
              <a:avLst/>
            </a:prstGeom>
          </p:spPr>
          <p:txBody>
            <a:bodyPr lIns="0" tIns="0" rIns="0" bIns="0" rtlCol="0" anchor="t">
              <a:spAutoFit/>
            </a:bodyPr>
            <a:lstStyle/>
            <a:p>
              <a:pPr algn="r">
                <a:lnSpc>
                  <a:spcPts val="3359"/>
                </a:lnSpc>
              </a:pPr>
              <a:r>
                <a:rPr lang="en-US" sz="2400">
                  <a:solidFill>
                    <a:srgbClr val="F8F8F8"/>
                  </a:solidFill>
                  <a:latin typeface="IBM Plex Sans"/>
                </a:rPr>
                <a:t>Gaurang Gupta</a:t>
              </a:r>
            </a:p>
          </p:txBody>
        </p:sp>
      </p:grpSp>
      <p:sp>
        <p:nvSpPr>
          <p:cNvPr id="17" name="TextBox 17"/>
          <p:cNvSpPr txBox="1"/>
          <p:nvPr/>
        </p:nvSpPr>
        <p:spPr>
          <a:xfrm>
            <a:off x="1028700" y="8677910"/>
            <a:ext cx="6631941" cy="580390"/>
          </a:xfrm>
          <a:prstGeom prst="rect">
            <a:avLst/>
          </a:prstGeom>
        </p:spPr>
        <p:txBody>
          <a:bodyPr lIns="0" tIns="0" rIns="0" bIns="0" rtlCol="0" anchor="t">
            <a:spAutoFit/>
          </a:bodyPr>
          <a:lstStyle/>
          <a:p>
            <a:pPr algn="l">
              <a:lnSpc>
                <a:spcPts val="4759"/>
              </a:lnSpc>
            </a:pPr>
            <a:r>
              <a:rPr lang="en-US" sz="3399">
                <a:solidFill>
                  <a:srgbClr val="F8F8F8"/>
                </a:solidFill>
                <a:latin typeface="IBM Plex Sans"/>
              </a:rPr>
              <a:t>Tourism Demand Forecasting</a:t>
            </a:r>
          </a:p>
        </p:txBody>
      </p:sp>
      <p:grpSp>
        <p:nvGrpSpPr>
          <p:cNvPr id="18" name="Group 18"/>
          <p:cNvGrpSpPr/>
          <p:nvPr/>
        </p:nvGrpSpPr>
        <p:grpSpPr>
          <a:xfrm>
            <a:off x="1028700" y="1028700"/>
            <a:ext cx="3903162" cy="489363"/>
            <a:chOff x="0" y="0"/>
            <a:chExt cx="5204217" cy="652485"/>
          </a:xfrm>
        </p:grpSpPr>
        <p:sp>
          <p:nvSpPr>
            <p:cNvPr id="19" name="TextBox 19"/>
            <p:cNvSpPr txBox="1"/>
            <p:nvPr/>
          </p:nvSpPr>
          <p:spPr>
            <a:xfrm>
              <a:off x="877820" y="65066"/>
              <a:ext cx="4326396" cy="484253"/>
            </a:xfrm>
            <a:prstGeom prst="rect">
              <a:avLst/>
            </a:prstGeom>
          </p:spPr>
          <p:txBody>
            <a:bodyPr lIns="0" tIns="0" rIns="0" bIns="0" rtlCol="0" anchor="t">
              <a:spAutoFit/>
            </a:bodyPr>
            <a:lstStyle/>
            <a:p>
              <a:pPr algn="l">
                <a:lnSpc>
                  <a:spcPts val="3081"/>
                </a:lnSpc>
                <a:spcBef>
                  <a:spcPct val="0"/>
                </a:spcBef>
              </a:pPr>
              <a:r>
                <a:rPr lang="en-US" sz="2201">
                  <a:solidFill>
                    <a:srgbClr val="F8F8F8"/>
                  </a:solidFill>
                  <a:latin typeface="IBM Plex Sans Bold"/>
                </a:rPr>
                <a:t>Deakin University</a:t>
              </a:r>
            </a:p>
          </p:txBody>
        </p:sp>
        <p:sp>
          <p:nvSpPr>
            <p:cNvPr id="20" name="Freeform 20"/>
            <p:cNvSpPr/>
            <p:nvPr/>
          </p:nvSpPr>
          <p:spPr>
            <a:xfrm>
              <a:off x="0" y="0"/>
              <a:ext cx="633503" cy="652485"/>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3212245"/>
            <a:ext cx="15668208" cy="2162126"/>
          </a:xfrm>
          <a:custGeom>
            <a:avLst/>
            <a:gdLst/>
            <a:ahLst/>
            <a:cxnLst/>
            <a:rect l="l" t="t" r="r" b="b"/>
            <a:pathLst>
              <a:path w="15668208" h="2162126">
                <a:moveTo>
                  <a:pt x="0" y="0"/>
                </a:moveTo>
                <a:lnTo>
                  <a:pt x="15668208" y="0"/>
                </a:lnTo>
                <a:lnTo>
                  <a:pt x="15668208" y="2162127"/>
                </a:lnTo>
                <a:lnTo>
                  <a:pt x="0" y="2162127"/>
                </a:lnTo>
                <a:lnTo>
                  <a:pt x="0" y="0"/>
                </a:lnTo>
                <a:close/>
              </a:path>
            </a:pathLst>
          </a:custGeom>
          <a:blipFill>
            <a:blip r:embed="rId2"/>
            <a:stretch>
              <a:fillRect/>
            </a:stretch>
          </a:blipFill>
        </p:spPr>
      </p:sp>
      <p:sp>
        <p:nvSpPr>
          <p:cNvPr id="3" name="TextBox 3"/>
          <p:cNvSpPr txBox="1"/>
          <p:nvPr/>
        </p:nvSpPr>
        <p:spPr>
          <a:xfrm>
            <a:off x="6082427" y="159703"/>
            <a:ext cx="6123147"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ConvLSTM</a:t>
            </a:r>
          </a:p>
        </p:txBody>
      </p:sp>
      <p:sp>
        <p:nvSpPr>
          <p:cNvPr id="4" name="TextBox 4"/>
          <p:cNvSpPr txBox="1"/>
          <p:nvPr/>
        </p:nvSpPr>
        <p:spPr>
          <a:xfrm>
            <a:off x="0" y="6457935"/>
            <a:ext cx="18288000"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The ConvLSTM model integrates convolutional operations directly into the LSTM architecture, allowing it to capture both spatial and temporal dependencies.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081323" y="439161"/>
            <a:ext cx="9867613" cy="9071227"/>
          </a:xfrm>
          <a:custGeom>
            <a:avLst/>
            <a:gdLst/>
            <a:ahLst/>
            <a:cxnLst/>
            <a:rect l="l" t="t" r="r" b="b"/>
            <a:pathLst>
              <a:path w="9867613" h="9071227">
                <a:moveTo>
                  <a:pt x="0" y="0"/>
                </a:moveTo>
                <a:lnTo>
                  <a:pt x="9867613" y="0"/>
                </a:lnTo>
                <a:lnTo>
                  <a:pt x="9867613" y="9071227"/>
                </a:lnTo>
                <a:lnTo>
                  <a:pt x="0" y="9071227"/>
                </a:lnTo>
                <a:lnTo>
                  <a:pt x="0" y="0"/>
                </a:lnTo>
                <a:close/>
              </a:path>
            </a:pathLst>
          </a:custGeom>
          <a:blipFill>
            <a:blip r:embed="rId2"/>
            <a:stretch>
              <a:fillRect r="-7124"/>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317627" y="817233"/>
            <a:ext cx="10911687" cy="8231385"/>
          </a:xfrm>
          <a:custGeom>
            <a:avLst/>
            <a:gdLst/>
            <a:ahLst/>
            <a:cxnLst/>
            <a:rect l="l" t="t" r="r" b="b"/>
            <a:pathLst>
              <a:path w="10911687" h="8231385">
                <a:moveTo>
                  <a:pt x="0" y="0"/>
                </a:moveTo>
                <a:lnTo>
                  <a:pt x="10911687" y="0"/>
                </a:lnTo>
                <a:lnTo>
                  <a:pt x="10911687" y="8231384"/>
                </a:lnTo>
                <a:lnTo>
                  <a:pt x="0" y="8231384"/>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167134" y="1560938"/>
            <a:ext cx="12968451" cy="8195675"/>
          </a:xfrm>
          <a:custGeom>
            <a:avLst/>
            <a:gdLst/>
            <a:ahLst/>
            <a:cxnLst/>
            <a:rect l="l" t="t" r="r" b="b"/>
            <a:pathLst>
              <a:path w="12968451" h="8195675">
                <a:moveTo>
                  <a:pt x="0" y="0"/>
                </a:moveTo>
                <a:lnTo>
                  <a:pt x="12968451" y="0"/>
                </a:lnTo>
                <a:lnTo>
                  <a:pt x="12968451" y="8195675"/>
                </a:lnTo>
                <a:lnTo>
                  <a:pt x="0" y="8195675"/>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9579830" cy="2035375"/>
          </a:xfrm>
          <a:custGeom>
            <a:avLst/>
            <a:gdLst/>
            <a:ahLst/>
            <a:cxnLst/>
            <a:rect l="l" t="t" r="r" b="b"/>
            <a:pathLst>
              <a:path w="9579830" h="2035375">
                <a:moveTo>
                  <a:pt x="0" y="0"/>
                </a:moveTo>
                <a:lnTo>
                  <a:pt x="9579830" y="0"/>
                </a:lnTo>
                <a:lnTo>
                  <a:pt x="9579830" y="2035375"/>
                </a:lnTo>
                <a:lnTo>
                  <a:pt x="0" y="2035375"/>
                </a:lnTo>
                <a:lnTo>
                  <a:pt x="0" y="0"/>
                </a:lnTo>
                <a:close/>
              </a:path>
            </a:pathLst>
          </a:custGeom>
          <a:blipFill>
            <a:blip r:embed="rId2"/>
            <a:stretch>
              <a:fillRect/>
            </a:stretch>
          </a:blipFill>
        </p:spPr>
      </p:sp>
      <p:sp>
        <p:nvSpPr>
          <p:cNvPr id="3" name="Freeform 3"/>
          <p:cNvSpPr/>
          <p:nvPr/>
        </p:nvSpPr>
        <p:spPr>
          <a:xfrm>
            <a:off x="1028700" y="4061708"/>
            <a:ext cx="9649602" cy="1835522"/>
          </a:xfrm>
          <a:custGeom>
            <a:avLst/>
            <a:gdLst/>
            <a:ahLst/>
            <a:cxnLst/>
            <a:rect l="l" t="t" r="r" b="b"/>
            <a:pathLst>
              <a:path w="9649602" h="1835522">
                <a:moveTo>
                  <a:pt x="0" y="0"/>
                </a:moveTo>
                <a:lnTo>
                  <a:pt x="9649602" y="0"/>
                </a:lnTo>
                <a:lnTo>
                  <a:pt x="9649602" y="1835522"/>
                </a:lnTo>
                <a:lnTo>
                  <a:pt x="0" y="1835522"/>
                </a:lnTo>
                <a:lnTo>
                  <a:pt x="0" y="0"/>
                </a:lnTo>
                <a:close/>
              </a:path>
            </a:pathLst>
          </a:custGeom>
          <a:blipFill>
            <a:blip r:embed="rId3"/>
            <a:stretch>
              <a:fillRect/>
            </a:stretch>
          </a:blipFill>
        </p:spPr>
      </p:sp>
      <p:sp>
        <p:nvSpPr>
          <p:cNvPr id="4" name="Freeform 4"/>
          <p:cNvSpPr/>
          <p:nvPr/>
        </p:nvSpPr>
        <p:spPr>
          <a:xfrm>
            <a:off x="1212209" y="7174457"/>
            <a:ext cx="9466093" cy="1093348"/>
          </a:xfrm>
          <a:custGeom>
            <a:avLst/>
            <a:gdLst/>
            <a:ahLst/>
            <a:cxnLst/>
            <a:rect l="l" t="t" r="r" b="b"/>
            <a:pathLst>
              <a:path w="9466093" h="1093348">
                <a:moveTo>
                  <a:pt x="0" y="0"/>
                </a:moveTo>
                <a:lnTo>
                  <a:pt x="9466093" y="0"/>
                </a:lnTo>
                <a:lnTo>
                  <a:pt x="9466093" y="1093348"/>
                </a:lnTo>
                <a:lnTo>
                  <a:pt x="0" y="1093348"/>
                </a:lnTo>
                <a:lnTo>
                  <a:pt x="0" y="0"/>
                </a:lnTo>
                <a:close/>
              </a:path>
            </a:pathLst>
          </a:custGeom>
          <a:blipFill>
            <a:blip r:embed="rId4"/>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9456495" cy="1185677"/>
          </a:xfrm>
          <a:custGeom>
            <a:avLst/>
            <a:gdLst/>
            <a:ahLst/>
            <a:cxnLst/>
            <a:rect l="l" t="t" r="r" b="b"/>
            <a:pathLst>
              <a:path w="9456495" h="1185677">
                <a:moveTo>
                  <a:pt x="0" y="0"/>
                </a:moveTo>
                <a:lnTo>
                  <a:pt x="9456495" y="0"/>
                </a:lnTo>
                <a:lnTo>
                  <a:pt x="9456495" y="1185677"/>
                </a:lnTo>
                <a:lnTo>
                  <a:pt x="0" y="1185677"/>
                </a:lnTo>
                <a:lnTo>
                  <a:pt x="0" y="0"/>
                </a:lnTo>
                <a:close/>
              </a:path>
            </a:pathLst>
          </a:custGeom>
          <a:blipFill>
            <a:blip r:embed="rId2"/>
            <a:stretch>
              <a:fillRect/>
            </a:stretch>
          </a:blipFill>
        </p:spPr>
      </p:sp>
      <p:sp>
        <p:nvSpPr>
          <p:cNvPr id="3" name="Freeform 3"/>
          <p:cNvSpPr/>
          <p:nvPr/>
        </p:nvSpPr>
        <p:spPr>
          <a:xfrm>
            <a:off x="1028700" y="2623351"/>
            <a:ext cx="9118726" cy="1337883"/>
          </a:xfrm>
          <a:custGeom>
            <a:avLst/>
            <a:gdLst/>
            <a:ahLst/>
            <a:cxnLst/>
            <a:rect l="l" t="t" r="r" b="b"/>
            <a:pathLst>
              <a:path w="9118726" h="1337883">
                <a:moveTo>
                  <a:pt x="0" y="0"/>
                </a:moveTo>
                <a:lnTo>
                  <a:pt x="9118726" y="0"/>
                </a:lnTo>
                <a:lnTo>
                  <a:pt x="9118726" y="1337883"/>
                </a:lnTo>
                <a:lnTo>
                  <a:pt x="0" y="1337883"/>
                </a:lnTo>
                <a:lnTo>
                  <a:pt x="0" y="0"/>
                </a:lnTo>
                <a:close/>
              </a:path>
            </a:pathLst>
          </a:custGeom>
          <a:blipFill>
            <a:blip r:embed="rId3"/>
            <a:stretch>
              <a:fillRect/>
            </a:stretch>
          </a:blipFill>
        </p:spPr>
      </p:sp>
      <p:sp>
        <p:nvSpPr>
          <p:cNvPr id="4" name="Freeform 4"/>
          <p:cNvSpPr/>
          <p:nvPr/>
        </p:nvSpPr>
        <p:spPr>
          <a:xfrm>
            <a:off x="1195793" y="4275941"/>
            <a:ext cx="8951634" cy="1735118"/>
          </a:xfrm>
          <a:custGeom>
            <a:avLst/>
            <a:gdLst/>
            <a:ahLst/>
            <a:cxnLst/>
            <a:rect l="l" t="t" r="r" b="b"/>
            <a:pathLst>
              <a:path w="8951634" h="1735118">
                <a:moveTo>
                  <a:pt x="0" y="0"/>
                </a:moveTo>
                <a:lnTo>
                  <a:pt x="8951633" y="0"/>
                </a:lnTo>
                <a:lnTo>
                  <a:pt x="8951633" y="1735118"/>
                </a:lnTo>
                <a:lnTo>
                  <a:pt x="0" y="1735118"/>
                </a:lnTo>
                <a:lnTo>
                  <a:pt x="0" y="0"/>
                </a:lnTo>
                <a:close/>
              </a:path>
            </a:pathLst>
          </a:custGeom>
          <a:blipFill>
            <a:blip r:embed="rId4"/>
            <a:stretch>
              <a:fillRect/>
            </a:stretch>
          </a:blipFill>
        </p:spPr>
      </p:sp>
      <p:sp>
        <p:nvSpPr>
          <p:cNvPr id="5" name="Freeform 5"/>
          <p:cNvSpPr/>
          <p:nvPr/>
        </p:nvSpPr>
        <p:spPr>
          <a:xfrm>
            <a:off x="1195793" y="6325384"/>
            <a:ext cx="8930359" cy="2282648"/>
          </a:xfrm>
          <a:custGeom>
            <a:avLst/>
            <a:gdLst/>
            <a:ahLst/>
            <a:cxnLst/>
            <a:rect l="l" t="t" r="r" b="b"/>
            <a:pathLst>
              <a:path w="8930359" h="2282648">
                <a:moveTo>
                  <a:pt x="0" y="0"/>
                </a:moveTo>
                <a:lnTo>
                  <a:pt x="8930359" y="0"/>
                </a:lnTo>
                <a:lnTo>
                  <a:pt x="8930359" y="2282648"/>
                </a:lnTo>
                <a:lnTo>
                  <a:pt x="0" y="2282648"/>
                </a:lnTo>
                <a:lnTo>
                  <a:pt x="0" y="0"/>
                </a:lnTo>
                <a:close/>
              </a:path>
            </a:pathLst>
          </a:custGeom>
          <a:blipFill>
            <a:blip r:embed="rId5"/>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483361" y="1028700"/>
            <a:ext cx="13710701" cy="8037307"/>
          </a:xfrm>
          <a:custGeom>
            <a:avLst/>
            <a:gdLst/>
            <a:ahLst/>
            <a:cxnLst/>
            <a:rect l="l" t="t" r="r" b="b"/>
            <a:pathLst>
              <a:path w="13710701" h="8037307">
                <a:moveTo>
                  <a:pt x="0" y="0"/>
                </a:moveTo>
                <a:lnTo>
                  <a:pt x="13710701" y="0"/>
                </a:lnTo>
                <a:lnTo>
                  <a:pt x="13710701" y="8037307"/>
                </a:lnTo>
                <a:lnTo>
                  <a:pt x="0" y="8037307"/>
                </a:lnTo>
                <a:lnTo>
                  <a:pt x="0" y="0"/>
                </a:lnTo>
                <a:close/>
              </a:path>
            </a:pathLst>
          </a:custGeom>
          <a:blipFill>
            <a:blip r:embed="rId2"/>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329862" y="235680"/>
            <a:ext cx="11628277" cy="4285449"/>
          </a:xfrm>
          <a:custGeom>
            <a:avLst/>
            <a:gdLst/>
            <a:ahLst/>
            <a:cxnLst/>
            <a:rect l="l" t="t" r="r" b="b"/>
            <a:pathLst>
              <a:path w="11628277" h="4285449">
                <a:moveTo>
                  <a:pt x="0" y="0"/>
                </a:moveTo>
                <a:lnTo>
                  <a:pt x="11628276" y="0"/>
                </a:lnTo>
                <a:lnTo>
                  <a:pt x="11628276" y="4285449"/>
                </a:lnTo>
                <a:lnTo>
                  <a:pt x="0" y="4285449"/>
                </a:lnTo>
                <a:lnTo>
                  <a:pt x="0" y="0"/>
                </a:lnTo>
                <a:close/>
              </a:path>
            </a:pathLst>
          </a:custGeom>
          <a:blipFill>
            <a:blip r:embed="rId2"/>
            <a:stretch>
              <a:fillRect/>
            </a:stretch>
          </a:blipFill>
        </p:spPr>
      </p:sp>
      <p:sp>
        <p:nvSpPr>
          <p:cNvPr id="3" name="Freeform 3"/>
          <p:cNvSpPr/>
          <p:nvPr/>
        </p:nvSpPr>
        <p:spPr>
          <a:xfrm>
            <a:off x="3329862" y="4398270"/>
            <a:ext cx="11596665" cy="5888730"/>
          </a:xfrm>
          <a:custGeom>
            <a:avLst/>
            <a:gdLst/>
            <a:ahLst/>
            <a:cxnLst/>
            <a:rect l="l" t="t" r="r" b="b"/>
            <a:pathLst>
              <a:path w="11596665" h="5888730">
                <a:moveTo>
                  <a:pt x="0" y="0"/>
                </a:moveTo>
                <a:lnTo>
                  <a:pt x="11596665" y="0"/>
                </a:lnTo>
                <a:lnTo>
                  <a:pt x="11596665" y="5888730"/>
                </a:lnTo>
                <a:lnTo>
                  <a:pt x="0" y="5888730"/>
                </a:lnTo>
                <a:lnTo>
                  <a:pt x="0" y="0"/>
                </a:lnTo>
                <a:close/>
              </a:path>
            </a:pathLst>
          </a:custGeom>
          <a:blipFill>
            <a:blip r:embed="rId3"/>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927703" y="2953734"/>
            <a:ext cx="9347445" cy="7070596"/>
          </a:xfrm>
          <a:custGeom>
            <a:avLst/>
            <a:gdLst/>
            <a:ahLst/>
            <a:cxnLst/>
            <a:rect l="l" t="t" r="r" b="b"/>
            <a:pathLst>
              <a:path w="9347445" h="7070596">
                <a:moveTo>
                  <a:pt x="0" y="0"/>
                </a:moveTo>
                <a:lnTo>
                  <a:pt x="9347445" y="0"/>
                </a:lnTo>
                <a:lnTo>
                  <a:pt x="9347445" y="7070596"/>
                </a:lnTo>
                <a:lnTo>
                  <a:pt x="0" y="7070596"/>
                </a:lnTo>
                <a:lnTo>
                  <a:pt x="0" y="0"/>
                </a:lnTo>
                <a:close/>
              </a:path>
            </a:pathLst>
          </a:custGeom>
          <a:blipFill>
            <a:blip r:embed="rId2"/>
            <a:stretch>
              <a:fillRect r="-3189"/>
            </a:stretch>
          </a:blipFill>
        </p:spPr>
      </p:sp>
      <p:sp>
        <p:nvSpPr>
          <p:cNvPr id="3" name="TextBox 3"/>
          <p:cNvSpPr txBox="1"/>
          <p:nvPr/>
        </p:nvSpPr>
        <p:spPr>
          <a:xfrm>
            <a:off x="3914760" y="-171450"/>
            <a:ext cx="10739676" cy="1566544"/>
          </a:xfrm>
          <a:prstGeom prst="rect">
            <a:avLst/>
          </a:prstGeom>
        </p:spPr>
        <p:txBody>
          <a:bodyPr lIns="0" tIns="0" rIns="0" bIns="0" rtlCol="0" anchor="t">
            <a:spAutoFit/>
          </a:bodyPr>
          <a:lstStyle/>
          <a:p>
            <a:pPr algn="ctr">
              <a:lnSpc>
                <a:spcPts val="12880"/>
              </a:lnSpc>
            </a:pPr>
            <a:r>
              <a:rPr lang="en-US" sz="9200" dirty="0">
                <a:solidFill>
                  <a:srgbClr val="000000"/>
                </a:solidFill>
                <a:latin typeface="Canva Sans Bold"/>
              </a:rPr>
              <a:t>Temporal Features</a:t>
            </a:r>
          </a:p>
        </p:txBody>
      </p:sp>
      <p:sp>
        <p:nvSpPr>
          <p:cNvPr id="4" name="TextBox 4"/>
          <p:cNvSpPr txBox="1"/>
          <p:nvPr/>
        </p:nvSpPr>
        <p:spPr>
          <a:xfrm>
            <a:off x="1712057" y="1347469"/>
            <a:ext cx="14957618" cy="1189353"/>
          </a:xfrm>
          <a:prstGeom prst="rect">
            <a:avLst/>
          </a:prstGeom>
        </p:spPr>
        <p:txBody>
          <a:bodyPr lIns="0" tIns="0" rIns="0" bIns="0" rtlCol="0" anchor="t">
            <a:spAutoFit/>
          </a:bodyPr>
          <a:lstStyle/>
          <a:p>
            <a:pPr algn="ctr">
              <a:lnSpc>
                <a:spcPts val="3220"/>
              </a:lnSpc>
            </a:pPr>
            <a:r>
              <a:rPr lang="en-US" sz="2300" dirty="0">
                <a:solidFill>
                  <a:srgbClr val="000000"/>
                </a:solidFill>
                <a:latin typeface="Canva Sans Bold"/>
              </a:rPr>
              <a:t>Temporal features refer to the aspects of the data that relate to time and how values change over time. In time series forecasting, capturing temporal features is crucial because it helps the model understand patterns, trends, and seasonality in the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944961" y="875112"/>
            <a:ext cx="13707632" cy="8127404"/>
          </a:xfrm>
          <a:custGeom>
            <a:avLst/>
            <a:gdLst/>
            <a:ahLst/>
            <a:cxnLst/>
            <a:rect l="l" t="t" r="r" b="b"/>
            <a:pathLst>
              <a:path w="13707632" h="8127404">
                <a:moveTo>
                  <a:pt x="0" y="0"/>
                </a:moveTo>
                <a:lnTo>
                  <a:pt x="13707632" y="0"/>
                </a:lnTo>
                <a:lnTo>
                  <a:pt x="13707632" y="8127403"/>
                </a:lnTo>
                <a:lnTo>
                  <a:pt x="0" y="8127403"/>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6493922" y="3229458"/>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597098" y="3332633"/>
            <a:ext cx="798234" cy="79823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639"/>
                </a:lnSpc>
              </a:pPr>
              <a:r>
                <a:rPr lang="en-US" sz="2599">
                  <a:solidFill>
                    <a:srgbClr val="01003B"/>
                  </a:solidFill>
                  <a:latin typeface="IBM Plex Sans Bold"/>
                </a:rPr>
                <a:t>1</a:t>
              </a:r>
            </a:p>
          </p:txBody>
        </p:sp>
      </p:grpSp>
      <p:sp>
        <p:nvSpPr>
          <p:cNvPr id="6" name="Freeform 6"/>
          <p:cNvSpPr/>
          <p:nvPr/>
        </p:nvSpPr>
        <p:spPr>
          <a:xfrm>
            <a:off x="6493922" y="4794727"/>
            <a:ext cx="1004586" cy="1004586"/>
          </a:xfrm>
          <a:custGeom>
            <a:avLst/>
            <a:gdLst/>
            <a:ahLst/>
            <a:cxnLst/>
            <a:rect l="l" t="t" r="r" b="b"/>
            <a:pathLst>
              <a:path w="1004586" h="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6597098" y="4897902"/>
            <a:ext cx="798234" cy="79823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3639"/>
                </a:lnSpc>
              </a:pPr>
              <a:r>
                <a:rPr lang="en-US" sz="2599">
                  <a:solidFill>
                    <a:srgbClr val="01003B"/>
                  </a:solidFill>
                  <a:latin typeface="IBM Plex Sans Bold"/>
                </a:rPr>
                <a:t>2</a:t>
              </a:r>
            </a:p>
          </p:txBody>
        </p:sp>
      </p:grpSp>
      <p:sp>
        <p:nvSpPr>
          <p:cNvPr id="10" name="TextBox 10"/>
          <p:cNvSpPr txBox="1"/>
          <p:nvPr/>
        </p:nvSpPr>
        <p:spPr>
          <a:xfrm>
            <a:off x="1028700" y="3323125"/>
            <a:ext cx="3732142" cy="1076325"/>
          </a:xfrm>
          <a:prstGeom prst="rect">
            <a:avLst/>
          </a:prstGeom>
        </p:spPr>
        <p:txBody>
          <a:bodyPr lIns="0" tIns="0" rIns="0" bIns="0" rtlCol="0" anchor="t">
            <a:spAutoFit/>
          </a:bodyPr>
          <a:lstStyle/>
          <a:p>
            <a:pPr algn="l">
              <a:lnSpc>
                <a:spcPts val="8400"/>
              </a:lnSpc>
            </a:pPr>
            <a:r>
              <a:rPr lang="en-US" sz="7000">
                <a:solidFill>
                  <a:srgbClr val="01003B"/>
                </a:solidFill>
                <a:latin typeface="Be Vietnam Ultra-Bold"/>
              </a:rPr>
              <a:t>Progress</a:t>
            </a:r>
          </a:p>
        </p:txBody>
      </p:sp>
      <p:sp>
        <p:nvSpPr>
          <p:cNvPr id="11" name="TextBox 11"/>
          <p:cNvSpPr txBox="1"/>
          <p:nvPr/>
        </p:nvSpPr>
        <p:spPr>
          <a:xfrm>
            <a:off x="8042795" y="2859895"/>
            <a:ext cx="3562353" cy="1663065"/>
          </a:xfrm>
          <a:prstGeom prst="rect">
            <a:avLst/>
          </a:prstGeom>
        </p:spPr>
        <p:txBody>
          <a:bodyPr lIns="0" tIns="0" rIns="0" bIns="0" rtlCol="0" anchor="t">
            <a:spAutoFit/>
          </a:bodyPr>
          <a:lstStyle/>
          <a:p>
            <a:pPr algn="l">
              <a:lnSpc>
                <a:spcPts val="3359"/>
              </a:lnSpc>
            </a:pPr>
            <a:r>
              <a:rPr lang="en-US" sz="2400" u="sng">
                <a:solidFill>
                  <a:srgbClr val="01003B"/>
                </a:solidFill>
                <a:latin typeface="IBM Plex Sans"/>
              </a:rPr>
              <a:t>Implemented CNN LSTM </a:t>
            </a:r>
          </a:p>
          <a:p>
            <a:pPr algn="l">
              <a:lnSpc>
                <a:spcPts val="3359"/>
              </a:lnSpc>
            </a:pPr>
            <a:r>
              <a:rPr lang="en-US" sz="2400" u="sng">
                <a:solidFill>
                  <a:srgbClr val="01003B"/>
                </a:solidFill>
                <a:latin typeface="IBM Plex Sans"/>
              </a:rPr>
              <a:t>and Conv LSTM on newer Dataset</a:t>
            </a:r>
          </a:p>
          <a:p>
            <a:pPr algn="l">
              <a:lnSpc>
                <a:spcPts val="3359"/>
              </a:lnSpc>
            </a:pPr>
            <a:endParaRPr lang="en-US" sz="2400" u="sng">
              <a:solidFill>
                <a:srgbClr val="01003B"/>
              </a:solidFill>
              <a:latin typeface="IBM Plex Sans"/>
            </a:endParaRPr>
          </a:p>
        </p:txBody>
      </p:sp>
      <p:sp>
        <p:nvSpPr>
          <p:cNvPr id="12" name="TextBox 12"/>
          <p:cNvSpPr txBox="1"/>
          <p:nvPr/>
        </p:nvSpPr>
        <p:spPr>
          <a:xfrm>
            <a:off x="8042795" y="4844264"/>
            <a:ext cx="3562353" cy="824865"/>
          </a:xfrm>
          <a:prstGeom prst="rect">
            <a:avLst/>
          </a:prstGeom>
        </p:spPr>
        <p:txBody>
          <a:bodyPr lIns="0" tIns="0" rIns="0" bIns="0" rtlCol="0" anchor="t">
            <a:spAutoFit/>
          </a:bodyPr>
          <a:lstStyle/>
          <a:p>
            <a:pPr algn="l">
              <a:lnSpc>
                <a:spcPts val="3359"/>
              </a:lnSpc>
            </a:pPr>
            <a:r>
              <a:rPr lang="en-US" sz="2400" u="sng">
                <a:solidFill>
                  <a:srgbClr val="01003B"/>
                </a:solidFill>
                <a:latin typeface="IBM Plex Sans"/>
              </a:rPr>
              <a:t>Researched on New Methods </a:t>
            </a:r>
          </a:p>
        </p:txBody>
      </p:sp>
      <p:grpSp>
        <p:nvGrpSpPr>
          <p:cNvPr id="13" name="Group 13"/>
          <p:cNvGrpSpPr/>
          <p:nvPr/>
        </p:nvGrpSpPr>
        <p:grpSpPr>
          <a:xfrm>
            <a:off x="1028700" y="1028700"/>
            <a:ext cx="3903162" cy="489363"/>
            <a:chOff x="0" y="0"/>
            <a:chExt cx="5204217" cy="652485"/>
          </a:xfrm>
        </p:grpSpPr>
        <p:sp>
          <p:nvSpPr>
            <p:cNvPr id="14" name="TextBox 14"/>
            <p:cNvSpPr txBox="1"/>
            <p:nvPr/>
          </p:nvSpPr>
          <p:spPr>
            <a:xfrm>
              <a:off x="877820" y="65066"/>
              <a:ext cx="4326396" cy="484253"/>
            </a:xfrm>
            <a:prstGeom prst="rect">
              <a:avLst/>
            </a:prstGeom>
          </p:spPr>
          <p:txBody>
            <a:bodyPr lIns="0" tIns="0" rIns="0" bIns="0" rtlCol="0" anchor="t">
              <a:spAutoFit/>
            </a:bodyPr>
            <a:lstStyle/>
            <a:p>
              <a:pPr algn="l">
                <a:lnSpc>
                  <a:spcPts val="3081"/>
                </a:lnSpc>
                <a:spcBef>
                  <a:spcPct val="0"/>
                </a:spcBef>
              </a:pPr>
              <a:r>
                <a:rPr lang="en-US" sz="2201">
                  <a:solidFill>
                    <a:srgbClr val="01003B"/>
                  </a:solidFill>
                  <a:latin typeface="IBM Plex Sans Bold"/>
                </a:rPr>
                <a:t>DEAKIN UNIVERSITY</a:t>
              </a:r>
            </a:p>
          </p:txBody>
        </p:sp>
        <p:sp>
          <p:nvSpPr>
            <p:cNvPr id="15" name="Freeform 15"/>
            <p:cNvSpPr/>
            <p:nvPr/>
          </p:nvSpPr>
          <p:spPr>
            <a:xfrm>
              <a:off x="0" y="0"/>
              <a:ext cx="633503" cy="652485"/>
            </a:xfrm>
            <a:custGeom>
              <a:avLst/>
              <a:gdLst/>
              <a:ahLst/>
              <a:cxnLst/>
              <a:rect l="l" t="t" r="r" b="b"/>
              <a:pathLst>
                <a:path w="633503" h="652485">
                  <a:moveTo>
                    <a:pt x="0" y="0"/>
                  </a:moveTo>
                  <a:lnTo>
                    <a:pt x="633503" y="0"/>
                  </a:lnTo>
                  <a:lnTo>
                    <a:pt x="633503" y="652485"/>
                  </a:lnTo>
                  <a:lnTo>
                    <a:pt x="0" y="652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791512" y="2986858"/>
            <a:ext cx="5735611" cy="5404420"/>
          </a:xfrm>
          <a:custGeom>
            <a:avLst/>
            <a:gdLst/>
            <a:ahLst/>
            <a:cxnLst/>
            <a:rect l="l" t="t" r="r" b="b"/>
            <a:pathLst>
              <a:path w="5735611" h="5404420">
                <a:moveTo>
                  <a:pt x="0" y="0"/>
                </a:moveTo>
                <a:lnTo>
                  <a:pt x="5735610" y="0"/>
                </a:lnTo>
                <a:lnTo>
                  <a:pt x="5735610" y="5404421"/>
                </a:lnTo>
                <a:lnTo>
                  <a:pt x="0" y="5404421"/>
                </a:lnTo>
                <a:lnTo>
                  <a:pt x="0" y="0"/>
                </a:lnTo>
                <a:close/>
              </a:path>
            </a:pathLst>
          </a:custGeom>
          <a:blipFill>
            <a:blip r:embed="rId2"/>
            <a:stretch>
              <a:fillRect/>
            </a:stretch>
          </a:blipFill>
        </p:spPr>
      </p:sp>
      <p:sp>
        <p:nvSpPr>
          <p:cNvPr id="3" name="TextBox 3"/>
          <p:cNvSpPr txBox="1"/>
          <p:nvPr/>
        </p:nvSpPr>
        <p:spPr>
          <a:xfrm>
            <a:off x="5619408" y="857250"/>
            <a:ext cx="8267700"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B SAKE Model </a:t>
            </a:r>
          </a:p>
        </p:txBody>
      </p:sp>
      <p:sp>
        <p:nvSpPr>
          <p:cNvPr id="4" name="Freeform 4"/>
          <p:cNvSpPr/>
          <p:nvPr/>
        </p:nvSpPr>
        <p:spPr>
          <a:xfrm>
            <a:off x="8357227" y="3190298"/>
            <a:ext cx="9411927" cy="5200981"/>
          </a:xfrm>
          <a:custGeom>
            <a:avLst/>
            <a:gdLst/>
            <a:ahLst/>
            <a:cxnLst/>
            <a:rect l="l" t="t" r="r" b="b"/>
            <a:pathLst>
              <a:path w="9411927" h="5200981">
                <a:moveTo>
                  <a:pt x="0" y="0"/>
                </a:moveTo>
                <a:lnTo>
                  <a:pt x="9411927" y="0"/>
                </a:lnTo>
                <a:lnTo>
                  <a:pt x="9411927" y="5200981"/>
                </a:lnTo>
                <a:lnTo>
                  <a:pt x="0" y="5200981"/>
                </a:lnTo>
                <a:lnTo>
                  <a:pt x="0" y="0"/>
                </a:lnTo>
                <a:close/>
              </a:path>
            </a:pathLst>
          </a:custGeom>
          <a:blipFill>
            <a:blip r:embed="rId3"/>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739852" y="2773647"/>
            <a:ext cx="10324397" cy="5781662"/>
          </a:xfrm>
          <a:custGeom>
            <a:avLst/>
            <a:gdLst/>
            <a:ahLst/>
            <a:cxnLst/>
            <a:rect l="l" t="t" r="r" b="b"/>
            <a:pathLst>
              <a:path w="10324397" h="5781662">
                <a:moveTo>
                  <a:pt x="0" y="0"/>
                </a:moveTo>
                <a:lnTo>
                  <a:pt x="10324397" y="0"/>
                </a:lnTo>
                <a:lnTo>
                  <a:pt x="10324397" y="5781663"/>
                </a:lnTo>
                <a:lnTo>
                  <a:pt x="0" y="5781663"/>
                </a:lnTo>
                <a:lnTo>
                  <a:pt x="0" y="0"/>
                </a:lnTo>
                <a:close/>
              </a:path>
            </a:pathLst>
          </a:custGeom>
          <a:blipFill>
            <a:blip r:embed="rId2"/>
            <a:stretch>
              <a:fillRect/>
            </a:stretch>
          </a:blipFill>
        </p:spPr>
      </p:sp>
      <p:sp>
        <p:nvSpPr>
          <p:cNvPr id="3" name="TextBox 3"/>
          <p:cNvSpPr txBox="1"/>
          <p:nvPr/>
        </p:nvSpPr>
        <p:spPr>
          <a:xfrm>
            <a:off x="9139238" y="4277130"/>
            <a:ext cx="9525" cy="405765"/>
          </a:xfrm>
          <a:prstGeom prst="rect">
            <a:avLst/>
          </a:prstGeom>
        </p:spPr>
        <p:txBody>
          <a:bodyPr lIns="0" tIns="0" rIns="0" bIns="0" rtlCol="0" anchor="t">
            <a:spAutoFit/>
          </a:bodyPr>
          <a:lstStyle/>
          <a:p>
            <a:pPr algn="ctr">
              <a:lnSpc>
                <a:spcPts val="3359"/>
              </a:lnSpc>
              <a:spcBef>
                <a:spcPct val="0"/>
              </a:spcBef>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671577" y="1028700"/>
            <a:ext cx="9386912" cy="8147629"/>
          </a:xfrm>
          <a:custGeom>
            <a:avLst/>
            <a:gdLst/>
            <a:ahLst/>
            <a:cxnLst/>
            <a:rect l="l" t="t" r="r" b="b"/>
            <a:pathLst>
              <a:path w="9386912" h="8147629">
                <a:moveTo>
                  <a:pt x="0" y="0"/>
                </a:moveTo>
                <a:lnTo>
                  <a:pt x="9386912" y="0"/>
                </a:lnTo>
                <a:lnTo>
                  <a:pt x="9386912" y="8147629"/>
                </a:lnTo>
                <a:lnTo>
                  <a:pt x="0" y="8147629"/>
                </a:lnTo>
                <a:lnTo>
                  <a:pt x="0" y="0"/>
                </a:lnTo>
                <a:close/>
              </a:path>
            </a:pathLst>
          </a:custGeom>
          <a:blipFill>
            <a:blip r:embed="rId2"/>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31149" y="4109244"/>
            <a:ext cx="11673718" cy="5149056"/>
          </a:xfrm>
          <a:custGeom>
            <a:avLst/>
            <a:gdLst/>
            <a:ahLst/>
            <a:cxnLst/>
            <a:rect l="l" t="t" r="r" b="b"/>
            <a:pathLst>
              <a:path w="11673718" h="5149056">
                <a:moveTo>
                  <a:pt x="0" y="0"/>
                </a:moveTo>
                <a:lnTo>
                  <a:pt x="11673718" y="0"/>
                </a:lnTo>
                <a:lnTo>
                  <a:pt x="11673718" y="5149056"/>
                </a:lnTo>
                <a:lnTo>
                  <a:pt x="0" y="5149056"/>
                </a:lnTo>
                <a:lnTo>
                  <a:pt x="0" y="0"/>
                </a:lnTo>
                <a:close/>
              </a:path>
            </a:pathLst>
          </a:custGeom>
          <a:blipFill>
            <a:blip r:embed="rId2"/>
            <a:stretch>
              <a:fillRect/>
            </a:stretch>
          </a:blipFill>
        </p:spPr>
      </p:sp>
      <p:sp>
        <p:nvSpPr>
          <p:cNvPr id="3" name="Freeform 3"/>
          <p:cNvSpPr/>
          <p:nvPr/>
        </p:nvSpPr>
        <p:spPr>
          <a:xfrm>
            <a:off x="10117166" y="2450491"/>
            <a:ext cx="8170834" cy="5386018"/>
          </a:xfrm>
          <a:custGeom>
            <a:avLst/>
            <a:gdLst/>
            <a:ahLst/>
            <a:cxnLst/>
            <a:rect l="l" t="t" r="r" b="b"/>
            <a:pathLst>
              <a:path w="8170834" h="5386018">
                <a:moveTo>
                  <a:pt x="0" y="0"/>
                </a:moveTo>
                <a:lnTo>
                  <a:pt x="8170834" y="0"/>
                </a:lnTo>
                <a:lnTo>
                  <a:pt x="8170834" y="5386018"/>
                </a:lnTo>
                <a:lnTo>
                  <a:pt x="0" y="5386018"/>
                </a:lnTo>
                <a:lnTo>
                  <a:pt x="0" y="0"/>
                </a:lnTo>
                <a:close/>
              </a:path>
            </a:pathLst>
          </a:custGeom>
          <a:blipFill>
            <a:blip r:embed="rId3"/>
            <a:stretch>
              <a:fillRect/>
            </a:stretch>
          </a:blipFill>
        </p:spPr>
      </p:sp>
      <p:sp>
        <p:nvSpPr>
          <p:cNvPr id="4" name="TextBox 4"/>
          <p:cNvSpPr txBox="1"/>
          <p:nvPr/>
        </p:nvSpPr>
        <p:spPr>
          <a:xfrm>
            <a:off x="-187464" y="-1672"/>
            <a:ext cx="18288000" cy="2787642"/>
          </a:xfrm>
          <a:prstGeom prst="rect">
            <a:avLst/>
          </a:prstGeom>
        </p:spPr>
        <p:txBody>
          <a:bodyPr lIns="0" tIns="0" rIns="0" bIns="0" rtlCol="0" anchor="t">
            <a:spAutoFit/>
          </a:bodyPr>
          <a:lstStyle/>
          <a:p>
            <a:pPr algn="ctr">
              <a:lnSpc>
                <a:spcPts val="11200"/>
              </a:lnSpc>
            </a:pPr>
            <a:r>
              <a:rPr lang="en-US" sz="8000">
                <a:solidFill>
                  <a:srgbClr val="000000"/>
                </a:solidFill>
                <a:latin typeface="Canva Sans Bold"/>
              </a:rPr>
              <a:t>KERNEL EXTREME LEARNING MACHINE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0"/>
            <a:ext cx="13664964" cy="9258300"/>
          </a:xfrm>
          <a:custGeom>
            <a:avLst/>
            <a:gdLst/>
            <a:ahLst/>
            <a:cxnLst/>
            <a:rect l="l" t="t" r="r" b="b"/>
            <a:pathLst>
              <a:path w="13664964" h="9258300">
                <a:moveTo>
                  <a:pt x="0" y="0"/>
                </a:moveTo>
                <a:lnTo>
                  <a:pt x="13664964" y="0"/>
                </a:lnTo>
                <a:lnTo>
                  <a:pt x="13664964" y="9258300"/>
                </a:lnTo>
                <a:lnTo>
                  <a:pt x="0" y="9258300"/>
                </a:lnTo>
                <a:lnTo>
                  <a:pt x="0" y="0"/>
                </a:lnTo>
                <a:close/>
              </a:path>
            </a:pathLst>
          </a:custGeom>
          <a:blipFill>
            <a:blip r:embed="rId2"/>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952801" y="861993"/>
            <a:ext cx="14527401" cy="8649346"/>
          </a:xfrm>
          <a:custGeom>
            <a:avLst/>
            <a:gdLst/>
            <a:ahLst/>
            <a:cxnLst/>
            <a:rect l="l" t="t" r="r" b="b"/>
            <a:pathLst>
              <a:path w="14527401" h="8649346">
                <a:moveTo>
                  <a:pt x="0" y="0"/>
                </a:moveTo>
                <a:lnTo>
                  <a:pt x="14527401" y="0"/>
                </a:lnTo>
                <a:lnTo>
                  <a:pt x="14527401" y="8649346"/>
                </a:lnTo>
                <a:lnTo>
                  <a:pt x="0" y="8649346"/>
                </a:lnTo>
                <a:lnTo>
                  <a:pt x="0" y="0"/>
                </a:lnTo>
                <a:close/>
              </a:path>
            </a:pathLst>
          </a:custGeom>
          <a:blipFill>
            <a:blip r:embed="rId2"/>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403628" y="1685563"/>
            <a:ext cx="15855672" cy="6548650"/>
          </a:xfrm>
          <a:custGeom>
            <a:avLst/>
            <a:gdLst/>
            <a:ahLst/>
            <a:cxnLst/>
            <a:rect l="l" t="t" r="r" b="b"/>
            <a:pathLst>
              <a:path w="15855672" h="6548650">
                <a:moveTo>
                  <a:pt x="0" y="0"/>
                </a:moveTo>
                <a:lnTo>
                  <a:pt x="15855672" y="0"/>
                </a:lnTo>
                <a:lnTo>
                  <a:pt x="15855672" y="6548651"/>
                </a:lnTo>
                <a:lnTo>
                  <a:pt x="0" y="6548651"/>
                </a:lnTo>
                <a:lnTo>
                  <a:pt x="0" y="0"/>
                </a:lnTo>
                <a:close/>
              </a:path>
            </a:pathLst>
          </a:custGeom>
          <a:blipFill>
            <a:blip r:embed="rId2"/>
            <a:stretch>
              <a:fillRect/>
            </a:stretch>
          </a:blipFill>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318461" y="2989893"/>
            <a:ext cx="11651077" cy="4307214"/>
          </a:xfrm>
          <a:custGeom>
            <a:avLst/>
            <a:gdLst/>
            <a:ahLst/>
            <a:cxnLst/>
            <a:rect l="l" t="t" r="r" b="b"/>
            <a:pathLst>
              <a:path w="11651077" h="4307214">
                <a:moveTo>
                  <a:pt x="0" y="0"/>
                </a:moveTo>
                <a:lnTo>
                  <a:pt x="11651078" y="0"/>
                </a:lnTo>
                <a:lnTo>
                  <a:pt x="11651078" y="4307214"/>
                </a:lnTo>
                <a:lnTo>
                  <a:pt x="0" y="4307214"/>
                </a:lnTo>
                <a:lnTo>
                  <a:pt x="0" y="0"/>
                </a:lnTo>
                <a:close/>
              </a:path>
            </a:pathLst>
          </a:custGeom>
          <a:blipFill>
            <a:blip r:embed="rId2"/>
            <a:stretch>
              <a:fillRect/>
            </a:stretch>
          </a:blipFill>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704225" y="2433063"/>
            <a:ext cx="8264016" cy="5983266"/>
          </a:xfrm>
          <a:custGeom>
            <a:avLst/>
            <a:gdLst/>
            <a:ahLst/>
            <a:cxnLst/>
            <a:rect l="l" t="t" r="r" b="b"/>
            <a:pathLst>
              <a:path w="8264016" h="5983266">
                <a:moveTo>
                  <a:pt x="0" y="0"/>
                </a:moveTo>
                <a:lnTo>
                  <a:pt x="8264015" y="0"/>
                </a:lnTo>
                <a:lnTo>
                  <a:pt x="8264015" y="5983266"/>
                </a:lnTo>
                <a:lnTo>
                  <a:pt x="0" y="5983266"/>
                </a:lnTo>
                <a:lnTo>
                  <a:pt x="0" y="0"/>
                </a:lnTo>
                <a:close/>
              </a:path>
            </a:pathLst>
          </a:custGeom>
          <a:blipFill>
            <a:blip r:embed="rId2"/>
            <a:stretch>
              <a:fillRect/>
            </a:stretch>
          </a:blipFill>
        </p:spPr>
      </p:sp>
      <p:sp>
        <p:nvSpPr>
          <p:cNvPr id="3" name="TextBox 3"/>
          <p:cNvSpPr txBox="1"/>
          <p:nvPr/>
        </p:nvSpPr>
        <p:spPr>
          <a:xfrm>
            <a:off x="2704225" y="537527"/>
            <a:ext cx="2709624"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Bagging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116385" y="1028700"/>
            <a:ext cx="11967209" cy="7815817"/>
          </a:xfrm>
          <a:custGeom>
            <a:avLst/>
            <a:gdLst/>
            <a:ahLst/>
            <a:cxnLst/>
            <a:rect l="l" t="t" r="r" b="b"/>
            <a:pathLst>
              <a:path w="11967209" h="7815817">
                <a:moveTo>
                  <a:pt x="0" y="0"/>
                </a:moveTo>
                <a:lnTo>
                  <a:pt x="11967209" y="0"/>
                </a:lnTo>
                <a:lnTo>
                  <a:pt x="11967209" y="7815817"/>
                </a:lnTo>
                <a:lnTo>
                  <a:pt x="0" y="7815817"/>
                </a:lnTo>
                <a:lnTo>
                  <a:pt x="0" y="0"/>
                </a:lnTo>
                <a:close/>
              </a:path>
            </a:pathLst>
          </a:custGeom>
          <a:blipFill>
            <a:blip r:embed="rId2"/>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219791" y="3055597"/>
            <a:ext cx="15266220" cy="2710952"/>
          </a:xfrm>
          <a:custGeom>
            <a:avLst/>
            <a:gdLst/>
            <a:ahLst/>
            <a:cxnLst/>
            <a:rect l="l" t="t" r="r" b="b"/>
            <a:pathLst>
              <a:path w="15266220" h="2710952">
                <a:moveTo>
                  <a:pt x="0" y="0"/>
                </a:moveTo>
                <a:lnTo>
                  <a:pt x="15266220" y="0"/>
                </a:lnTo>
                <a:lnTo>
                  <a:pt x="15266220" y="2710952"/>
                </a:lnTo>
                <a:lnTo>
                  <a:pt x="0" y="2710952"/>
                </a:lnTo>
                <a:lnTo>
                  <a:pt x="0" y="0"/>
                </a:lnTo>
                <a:close/>
              </a:path>
            </a:pathLst>
          </a:custGeom>
          <a:blipFill>
            <a:blip r:embed="rId2"/>
            <a:stretch>
              <a:fillRect/>
            </a:stretch>
          </a:blipFill>
        </p:spPr>
      </p:sp>
      <p:sp>
        <p:nvSpPr>
          <p:cNvPr id="3" name="TextBox 3"/>
          <p:cNvSpPr txBox="1"/>
          <p:nvPr/>
        </p:nvSpPr>
        <p:spPr>
          <a:xfrm>
            <a:off x="6102667" y="159703"/>
            <a:ext cx="6082665"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CNN LSTM</a:t>
            </a:r>
          </a:p>
        </p:txBody>
      </p:sp>
      <p:sp>
        <p:nvSpPr>
          <p:cNvPr id="4" name="TextBox 4"/>
          <p:cNvSpPr txBox="1"/>
          <p:nvPr/>
        </p:nvSpPr>
        <p:spPr>
          <a:xfrm>
            <a:off x="0" y="6252487"/>
            <a:ext cx="18288000" cy="82486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IBM Plex Sans"/>
              </a:rPr>
              <a:t>The CNN-LSTM model combines Convolutional Neural Networks (CNN) and Long Short-Term Memory (LSTM) networks to leverage the strengths of both architectures for time series forecasting.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552602" y="399865"/>
            <a:ext cx="13399459" cy="9367879"/>
          </a:xfrm>
          <a:custGeom>
            <a:avLst/>
            <a:gdLst/>
            <a:ahLst/>
            <a:cxnLst/>
            <a:rect l="l" t="t" r="r" b="b"/>
            <a:pathLst>
              <a:path w="13399459" h="9367879">
                <a:moveTo>
                  <a:pt x="0" y="0"/>
                </a:moveTo>
                <a:lnTo>
                  <a:pt x="13399459" y="0"/>
                </a:lnTo>
                <a:lnTo>
                  <a:pt x="13399459" y="9367879"/>
                </a:lnTo>
                <a:lnTo>
                  <a:pt x="0" y="9367879"/>
                </a:lnTo>
                <a:lnTo>
                  <a:pt x="0" y="0"/>
                </a:lnTo>
                <a:close/>
              </a:path>
            </a:pathLst>
          </a:custGeom>
          <a:blipFill>
            <a:blip r:embed="rId2"/>
            <a:stretch>
              <a:fillRect/>
            </a:stretch>
          </a:blipFill>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545783" y="1566350"/>
            <a:ext cx="13196435" cy="6284695"/>
          </a:xfrm>
          <a:custGeom>
            <a:avLst/>
            <a:gdLst/>
            <a:ahLst/>
            <a:cxnLst/>
            <a:rect l="l" t="t" r="r" b="b"/>
            <a:pathLst>
              <a:path w="13196435" h="6284695">
                <a:moveTo>
                  <a:pt x="0" y="0"/>
                </a:moveTo>
                <a:lnTo>
                  <a:pt x="13196434" y="0"/>
                </a:lnTo>
                <a:lnTo>
                  <a:pt x="13196434" y="6284695"/>
                </a:lnTo>
                <a:lnTo>
                  <a:pt x="0" y="6284695"/>
                </a:lnTo>
                <a:lnTo>
                  <a:pt x="0" y="0"/>
                </a:lnTo>
                <a:close/>
              </a:path>
            </a:pathLst>
          </a:custGeom>
          <a:blipFill>
            <a:blip r:embed="rId2"/>
            <a:stretch>
              <a:fillRect/>
            </a:stretch>
          </a:blipFill>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852287" y="464957"/>
            <a:ext cx="14931501" cy="6450053"/>
          </a:xfrm>
          <a:custGeom>
            <a:avLst/>
            <a:gdLst/>
            <a:ahLst/>
            <a:cxnLst/>
            <a:rect l="l" t="t" r="r" b="b"/>
            <a:pathLst>
              <a:path w="14931501" h="6450053">
                <a:moveTo>
                  <a:pt x="0" y="0"/>
                </a:moveTo>
                <a:lnTo>
                  <a:pt x="14931501" y="0"/>
                </a:lnTo>
                <a:lnTo>
                  <a:pt x="14931501" y="6450052"/>
                </a:lnTo>
                <a:lnTo>
                  <a:pt x="0" y="6450052"/>
                </a:lnTo>
                <a:lnTo>
                  <a:pt x="0" y="0"/>
                </a:lnTo>
                <a:close/>
              </a:path>
            </a:pathLst>
          </a:custGeom>
          <a:blipFill>
            <a:blip r:embed="rId2"/>
            <a:stretch>
              <a:fillRect/>
            </a:stretch>
          </a:blipFill>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4268905" y="1202004"/>
            <a:ext cx="9094144" cy="7860844"/>
          </a:xfrm>
          <a:custGeom>
            <a:avLst/>
            <a:gdLst/>
            <a:ahLst/>
            <a:cxnLst/>
            <a:rect l="l" t="t" r="r" b="b"/>
            <a:pathLst>
              <a:path w="9094144" h="7860844">
                <a:moveTo>
                  <a:pt x="0" y="0"/>
                </a:moveTo>
                <a:lnTo>
                  <a:pt x="9094144" y="0"/>
                </a:lnTo>
                <a:lnTo>
                  <a:pt x="9094144" y="7860844"/>
                </a:lnTo>
                <a:lnTo>
                  <a:pt x="0" y="7860844"/>
                </a:lnTo>
                <a:lnTo>
                  <a:pt x="0" y="0"/>
                </a:lnTo>
                <a:close/>
              </a:path>
            </a:pathLst>
          </a:custGeom>
          <a:blipFill>
            <a:blip r:embed="rId2"/>
            <a:stretch>
              <a:fillRect/>
            </a:stretch>
          </a:blipFill>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384866" y="1028700"/>
            <a:ext cx="11129233" cy="8049903"/>
          </a:xfrm>
          <a:custGeom>
            <a:avLst/>
            <a:gdLst/>
            <a:ahLst/>
            <a:cxnLst/>
            <a:rect l="l" t="t" r="r" b="b"/>
            <a:pathLst>
              <a:path w="11129233" h="8049903">
                <a:moveTo>
                  <a:pt x="0" y="0"/>
                </a:moveTo>
                <a:lnTo>
                  <a:pt x="11129233" y="0"/>
                </a:lnTo>
                <a:lnTo>
                  <a:pt x="11129233" y="8049903"/>
                </a:lnTo>
                <a:lnTo>
                  <a:pt x="0" y="8049903"/>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666739" y="639620"/>
            <a:ext cx="10724924" cy="8618680"/>
          </a:xfrm>
          <a:custGeom>
            <a:avLst/>
            <a:gdLst/>
            <a:ahLst/>
            <a:cxnLst/>
            <a:rect l="l" t="t" r="r" b="b"/>
            <a:pathLst>
              <a:path w="10724924" h="8618680">
                <a:moveTo>
                  <a:pt x="0" y="0"/>
                </a:moveTo>
                <a:lnTo>
                  <a:pt x="10724924" y="0"/>
                </a:lnTo>
                <a:lnTo>
                  <a:pt x="10724924" y="8618680"/>
                </a:lnTo>
                <a:lnTo>
                  <a:pt x="0" y="8618680"/>
                </a:lnTo>
                <a:lnTo>
                  <a:pt x="0" y="0"/>
                </a:lnTo>
                <a:close/>
              </a:path>
            </a:pathLst>
          </a:custGeom>
          <a:blipFill>
            <a:blip r:embed="rId2"/>
            <a:stretch>
              <a:fillRect r="-918"/>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844739"/>
            <a:ext cx="14375388" cy="8300509"/>
          </a:xfrm>
          <a:custGeom>
            <a:avLst/>
            <a:gdLst/>
            <a:ahLst/>
            <a:cxnLst/>
            <a:rect l="l" t="t" r="r" b="b"/>
            <a:pathLst>
              <a:path w="14375388" h="8300509">
                <a:moveTo>
                  <a:pt x="0" y="0"/>
                </a:moveTo>
                <a:lnTo>
                  <a:pt x="14375388" y="0"/>
                </a:lnTo>
                <a:lnTo>
                  <a:pt x="14375388" y="8300510"/>
                </a:lnTo>
                <a:lnTo>
                  <a:pt x="0" y="8300510"/>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175342" y="1028700"/>
            <a:ext cx="11786692" cy="8472464"/>
          </a:xfrm>
          <a:custGeom>
            <a:avLst/>
            <a:gdLst/>
            <a:ahLst/>
            <a:cxnLst/>
            <a:rect l="l" t="t" r="r" b="b"/>
            <a:pathLst>
              <a:path w="11786692" h="8472464">
                <a:moveTo>
                  <a:pt x="0" y="0"/>
                </a:moveTo>
                <a:lnTo>
                  <a:pt x="11786692" y="0"/>
                </a:lnTo>
                <a:lnTo>
                  <a:pt x="11786692" y="8472464"/>
                </a:lnTo>
                <a:lnTo>
                  <a:pt x="0" y="8472464"/>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109382" y="1028700"/>
            <a:ext cx="12912743" cy="8229600"/>
          </a:xfrm>
          <a:custGeom>
            <a:avLst/>
            <a:gdLst/>
            <a:ahLst/>
            <a:cxnLst/>
            <a:rect l="l" t="t" r="r" b="b"/>
            <a:pathLst>
              <a:path w="12912743" h="8229600">
                <a:moveTo>
                  <a:pt x="0" y="0"/>
                </a:moveTo>
                <a:lnTo>
                  <a:pt x="12912742" y="0"/>
                </a:lnTo>
                <a:lnTo>
                  <a:pt x="12912742" y="8229600"/>
                </a:lnTo>
                <a:lnTo>
                  <a:pt x="0" y="8229600"/>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852352"/>
            <a:ext cx="9504297" cy="1974186"/>
          </a:xfrm>
          <a:custGeom>
            <a:avLst/>
            <a:gdLst/>
            <a:ahLst/>
            <a:cxnLst/>
            <a:rect l="l" t="t" r="r" b="b"/>
            <a:pathLst>
              <a:path w="9504297" h="1974186">
                <a:moveTo>
                  <a:pt x="0" y="0"/>
                </a:moveTo>
                <a:lnTo>
                  <a:pt x="9504297" y="0"/>
                </a:lnTo>
                <a:lnTo>
                  <a:pt x="9504297" y="1974187"/>
                </a:lnTo>
                <a:lnTo>
                  <a:pt x="0" y="1974187"/>
                </a:lnTo>
                <a:lnTo>
                  <a:pt x="0" y="0"/>
                </a:lnTo>
                <a:close/>
              </a:path>
            </a:pathLst>
          </a:custGeom>
          <a:blipFill>
            <a:blip r:embed="rId2"/>
            <a:stretch>
              <a:fillRect/>
            </a:stretch>
          </a:blipFill>
        </p:spPr>
      </p:sp>
      <p:sp>
        <p:nvSpPr>
          <p:cNvPr id="3" name="Freeform 3"/>
          <p:cNvSpPr/>
          <p:nvPr/>
        </p:nvSpPr>
        <p:spPr>
          <a:xfrm>
            <a:off x="1028700" y="3396767"/>
            <a:ext cx="9403376" cy="1993754"/>
          </a:xfrm>
          <a:custGeom>
            <a:avLst/>
            <a:gdLst/>
            <a:ahLst/>
            <a:cxnLst/>
            <a:rect l="l" t="t" r="r" b="b"/>
            <a:pathLst>
              <a:path w="9403376" h="1993754">
                <a:moveTo>
                  <a:pt x="0" y="0"/>
                </a:moveTo>
                <a:lnTo>
                  <a:pt x="9403376" y="0"/>
                </a:lnTo>
                <a:lnTo>
                  <a:pt x="9403376" y="1993754"/>
                </a:lnTo>
                <a:lnTo>
                  <a:pt x="0" y="1993754"/>
                </a:lnTo>
                <a:lnTo>
                  <a:pt x="0" y="0"/>
                </a:lnTo>
                <a:close/>
              </a:path>
            </a:pathLst>
          </a:custGeom>
          <a:blipFill>
            <a:blip r:embed="rId3"/>
            <a:stretch>
              <a:fillRect/>
            </a:stretch>
          </a:blipFill>
        </p:spPr>
      </p:sp>
      <p:sp>
        <p:nvSpPr>
          <p:cNvPr id="4" name="Freeform 4"/>
          <p:cNvSpPr/>
          <p:nvPr/>
        </p:nvSpPr>
        <p:spPr>
          <a:xfrm>
            <a:off x="1033459" y="6275289"/>
            <a:ext cx="9499538" cy="876445"/>
          </a:xfrm>
          <a:custGeom>
            <a:avLst/>
            <a:gdLst/>
            <a:ahLst/>
            <a:cxnLst/>
            <a:rect l="l" t="t" r="r" b="b"/>
            <a:pathLst>
              <a:path w="9499538" h="876445">
                <a:moveTo>
                  <a:pt x="0" y="0"/>
                </a:moveTo>
                <a:lnTo>
                  <a:pt x="9499538" y="0"/>
                </a:lnTo>
                <a:lnTo>
                  <a:pt x="9499538" y="876445"/>
                </a:lnTo>
                <a:lnTo>
                  <a:pt x="0" y="876445"/>
                </a:lnTo>
                <a:lnTo>
                  <a:pt x="0" y="0"/>
                </a:lnTo>
                <a:close/>
              </a:path>
            </a:pathLst>
          </a:custGeom>
          <a:blipFill>
            <a:blip r:embed="rId4"/>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247409" y="618565"/>
            <a:ext cx="9185074" cy="1316978"/>
          </a:xfrm>
          <a:custGeom>
            <a:avLst/>
            <a:gdLst/>
            <a:ahLst/>
            <a:cxnLst/>
            <a:rect l="l" t="t" r="r" b="b"/>
            <a:pathLst>
              <a:path w="9185074" h="1316978">
                <a:moveTo>
                  <a:pt x="0" y="0"/>
                </a:moveTo>
                <a:lnTo>
                  <a:pt x="9185074" y="0"/>
                </a:lnTo>
                <a:lnTo>
                  <a:pt x="9185074" y="1316977"/>
                </a:lnTo>
                <a:lnTo>
                  <a:pt x="0" y="1316977"/>
                </a:lnTo>
                <a:lnTo>
                  <a:pt x="0" y="0"/>
                </a:lnTo>
                <a:close/>
              </a:path>
            </a:pathLst>
          </a:custGeom>
          <a:blipFill>
            <a:blip r:embed="rId2"/>
            <a:stretch>
              <a:fillRect/>
            </a:stretch>
          </a:blipFill>
        </p:spPr>
      </p:sp>
      <p:sp>
        <p:nvSpPr>
          <p:cNvPr id="3" name="Freeform 3"/>
          <p:cNvSpPr/>
          <p:nvPr/>
        </p:nvSpPr>
        <p:spPr>
          <a:xfrm>
            <a:off x="1247409" y="2726021"/>
            <a:ext cx="9056705" cy="1320006"/>
          </a:xfrm>
          <a:custGeom>
            <a:avLst/>
            <a:gdLst/>
            <a:ahLst/>
            <a:cxnLst/>
            <a:rect l="l" t="t" r="r" b="b"/>
            <a:pathLst>
              <a:path w="9056705" h="1320006">
                <a:moveTo>
                  <a:pt x="0" y="0"/>
                </a:moveTo>
                <a:lnTo>
                  <a:pt x="9056705" y="0"/>
                </a:lnTo>
                <a:lnTo>
                  <a:pt x="9056705" y="1320006"/>
                </a:lnTo>
                <a:lnTo>
                  <a:pt x="0" y="1320006"/>
                </a:lnTo>
                <a:lnTo>
                  <a:pt x="0" y="0"/>
                </a:lnTo>
                <a:close/>
              </a:path>
            </a:pathLst>
          </a:custGeom>
          <a:blipFill>
            <a:blip r:embed="rId3"/>
            <a:stretch>
              <a:fillRect/>
            </a:stretch>
          </a:blipFill>
        </p:spPr>
      </p:sp>
      <p:sp>
        <p:nvSpPr>
          <p:cNvPr id="4" name="Freeform 4"/>
          <p:cNvSpPr/>
          <p:nvPr/>
        </p:nvSpPr>
        <p:spPr>
          <a:xfrm>
            <a:off x="1350893" y="5143500"/>
            <a:ext cx="8978104" cy="1393154"/>
          </a:xfrm>
          <a:custGeom>
            <a:avLst/>
            <a:gdLst/>
            <a:ahLst/>
            <a:cxnLst/>
            <a:rect l="l" t="t" r="r" b="b"/>
            <a:pathLst>
              <a:path w="8978104" h="1393154">
                <a:moveTo>
                  <a:pt x="0" y="0"/>
                </a:moveTo>
                <a:lnTo>
                  <a:pt x="8978105" y="0"/>
                </a:lnTo>
                <a:lnTo>
                  <a:pt x="8978105" y="1393154"/>
                </a:lnTo>
                <a:lnTo>
                  <a:pt x="0" y="1393154"/>
                </a:lnTo>
                <a:lnTo>
                  <a:pt x="0" y="0"/>
                </a:lnTo>
                <a:close/>
              </a:path>
            </a:pathLst>
          </a:custGeom>
          <a:blipFill>
            <a:blip r:embed="rId4"/>
            <a:stretch>
              <a:fillRect/>
            </a:stretch>
          </a:blipFill>
        </p:spPr>
      </p:sp>
      <p:sp>
        <p:nvSpPr>
          <p:cNvPr id="5" name="Freeform 5"/>
          <p:cNvSpPr/>
          <p:nvPr/>
        </p:nvSpPr>
        <p:spPr>
          <a:xfrm>
            <a:off x="1689538" y="7327229"/>
            <a:ext cx="8956939" cy="1846387"/>
          </a:xfrm>
          <a:custGeom>
            <a:avLst/>
            <a:gdLst/>
            <a:ahLst/>
            <a:cxnLst/>
            <a:rect l="l" t="t" r="r" b="b"/>
            <a:pathLst>
              <a:path w="8956939" h="1846387">
                <a:moveTo>
                  <a:pt x="0" y="0"/>
                </a:moveTo>
                <a:lnTo>
                  <a:pt x="8956939" y="0"/>
                </a:lnTo>
                <a:lnTo>
                  <a:pt x="8956939" y="1846387"/>
                </a:lnTo>
                <a:lnTo>
                  <a:pt x="0" y="1846387"/>
                </a:lnTo>
                <a:lnTo>
                  <a:pt x="0" y="0"/>
                </a:lnTo>
                <a:close/>
              </a:path>
            </a:pathLst>
          </a:custGeom>
          <a:blipFill>
            <a:blip r:embed="rId5"/>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Words>
  <Application>Microsoft Office PowerPoint</Application>
  <PresentationFormat>Custom</PresentationFormat>
  <Paragraphs>25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IBM Plex Sans</vt:lpstr>
      <vt:lpstr>Be Vietnam Ultra-Bold</vt:lpstr>
      <vt:lpstr>Be Vietnam</vt:lpstr>
      <vt:lpstr>Calibri</vt:lpstr>
      <vt:lpstr>Arial</vt:lpstr>
      <vt:lpstr>Canva Sans</vt:lpstr>
      <vt:lpstr>IBM Plex Sans Bold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ftp progress</dc:title>
  <cp:lastModifiedBy>Gaurang Gupta</cp:lastModifiedBy>
  <cp:revision>1</cp:revision>
  <dcterms:created xsi:type="dcterms:W3CDTF">2006-08-16T00:00:00Z</dcterms:created>
  <dcterms:modified xsi:type="dcterms:W3CDTF">2024-05-17T15:04:06Z</dcterms:modified>
  <dc:identifier>DAGFeZk2eoI</dc:identifier>
</cp:coreProperties>
</file>