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61" r:id="rId6"/>
    <p:sldId id="260" r:id="rId7"/>
    <p:sldId id="274" r:id="rId8"/>
    <p:sldId id="262" r:id="rId9"/>
    <p:sldId id="263" r:id="rId10"/>
    <p:sldId id="265" r:id="rId11"/>
    <p:sldId id="269" r:id="rId12"/>
    <p:sldId id="270" r:id="rId13"/>
    <p:sldId id="271" r:id="rId14"/>
    <p:sldId id="272" r:id="rId15"/>
    <p:sldId id="273" r:id="rId16"/>
    <p:sldId id="266"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DBA2D4-5D6D-4C5B-AF65-4739AD625D23}"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37B7AC4-80AC-4707-9251-34A883E5EA85}" type="slidenum">
              <a:rPr lang="en-IN" smtClean="0"/>
              <a:t>‹#›</a:t>
            </a:fld>
            <a:endParaRPr lang="en-IN"/>
          </a:p>
        </p:txBody>
      </p:sp>
    </p:spTree>
    <p:extLst>
      <p:ext uri="{BB962C8B-B14F-4D97-AF65-F5344CB8AC3E}">
        <p14:creationId xmlns:p14="http://schemas.microsoft.com/office/powerpoint/2010/main" val="358090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DBA2D4-5D6D-4C5B-AF65-4739AD625D23}"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37B7AC4-80AC-4707-9251-34A883E5EA85}" type="slidenum">
              <a:rPr lang="en-IN" smtClean="0"/>
              <a:t>‹#›</a:t>
            </a:fld>
            <a:endParaRPr lang="en-IN"/>
          </a:p>
        </p:txBody>
      </p:sp>
    </p:spTree>
    <p:extLst>
      <p:ext uri="{BB962C8B-B14F-4D97-AF65-F5344CB8AC3E}">
        <p14:creationId xmlns:p14="http://schemas.microsoft.com/office/powerpoint/2010/main" val="1369395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DBA2D4-5D6D-4C5B-AF65-4739AD625D23}"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37B7AC4-80AC-4707-9251-34A883E5EA8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46552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DBA2D4-5D6D-4C5B-AF65-4739AD625D23}"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7B7AC4-80AC-4707-9251-34A883E5EA85}" type="slidenum">
              <a:rPr lang="en-IN" smtClean="0"/>
              <a:t>‹#›</a:t>
            </a:fld>
            <a:endParaRPr lang="en-IN"/>
          </a:p>
        </p:txBody>
      </p:sp>
    </p:spTree>
    <p:extLst>
      <p:ext uri="{BB962C8B-B14F-4D97-AF65-F5344CB8AC3E}">
        <p14:creationId xmlns:p14="http://schemas.microsoft.com/office/powerpoint/2010/main" val="3328631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DBA2D4-5D6D-4C5B-AF65-4739AD625D23}"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7B7AC4-80AC-4707-9251-34A883E5EA8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7030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DBA2D4-5D6D-4C5B-AF65-4739AD625D23}"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7B7AC4-80AC-4707-9251-34A883E5EA85}" type="slidenum">
              <a:rPr lang="en-IN" smtClean="0"/>
              <a:t>‹#›</a:t>
            </a:fld>
            <a:endParaRPr lang="en-IN"/>
          </a:p>
        </p:txBody>
      </p:sp>
    </p:spTree>
    <p:extLst>
      <p:ext uri="{BB962C8B-B14F-4D97-AF65-F5344CB8AC3E}">
        <p14:creationId xmlns:p14="http://schemas.microsoft.com/office/powerpoint/2010/main" val="2427748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DBA2D4-5D6D-4C5B-AF65-4739AD625D23}"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37B7AC4-80AC-4707-9251-34A883E5EA85}" type="slidenum">
              <a:rPr lang="en-IN" smtClean="0"/>
              <a:t>‹#›</a:t>
            </a:fld>
            <a:endParaRPr lang="en-IN"/>
          </a:p>
        </p:txBody>
      </p:sp>
    </p:spTree>
    <p:extLst>
      <p:ext uri="{BB962C8B-B14F-4D97-AF65-F5344CB8AC3E}">
        <p14:creationId xmlns:p14="http://schemas.microsoft.com/office/powerpoint/2010/main" val="3753392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DBA2D4-5D6D-4C5B-AF65-4739AD625D23}"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37B7AC4-80AC-4707-9251-34A883E5EA85}" type="slidenum">
              <a:rPr lang="en-IN" smtClean="0"/>
              <a:t>‹#›</a:t>
            </a:fld>
            <a:endParaRPr lang="en-IN"/>
          </a:p>
        </p:txBody>
      </p:sp>
    </p:spTree>
    <p:extLst>
      <p:ext uri="{BB962C8B-B14F-4D97-AF65-F5344CB8AC3E}">
        <p14:creationId xmlns:p14="http://schemas.microsoft.com/office/powerpoint/2010/main" val="3543792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DBA2D4-5D6D-4C5B-AF65-4739AD625D23}"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37B7AC4-80AC-4707-9251-34A883E5EA85}" type="slidenum">
              <a:rPr lang="en-IN" smtClean="0"/>
              <a:t>‹#›</a:t>
            </a:fld>
            <a:endParaRPr lang="en-IN"/>
          </a:p>
        </p:txBody>
      </p:sp>
    </p:spTree>
    <p:extLst>
      <p:ext uri="{BB962C8B-B14F-4D97-AF65-F5344CB8AC3E}">
        <p14:creationId xmlns:p14="http://schemas.microsoft.com/office/powerpoint/2010/main" val="1609166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DBA2D4-5D6D-4C5B-AF65-4739AD625D23}"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37B7AC4-80AC-4707-9251-34A883E5EA85}" type="slidenum">
              <a:rPr lang="en-IN" smtClean="0"/>
              <a:t>‹#›</a:t>
            </a:fld>
            <a:endParaRPr lang="en-IN"/>
          </a:p>
        </p:txBody>
      </p:sp>
    </p:spTree>
    <p:extLst>
      <p:ext uri="{BB962C8B-B14F-4D97-AF65-F5344CB8AC3E}">
        <p14:creationId xmlns:p14="http://schemas.microsoft.com/office/powerpoint/2010/main" val="341057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DBA2D4-5D6D-4C5B-AF65-4739AD625D23}"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37B7AC4-80AC-4707-9251-34A883E5EA85}" type="slidenum">
              <a:rPr lang="en-IN" smtClean="0"/>
              <a:t>‹#›</a:t>
            </a:fld>
            <a:endParaRPr lang="en-IN"/>
          </a:p>
        </p:txBody>
      </p:sp>
    </p:spTree>
    <p:extLst>
      <p:ext uri="{BB962C8B-B14F-4D97-AF65-F5344CB8AC3E}">
        <p14:creationId xmlns:p14="http://schemas.microsoft.com/office/powerpoint/2010/main" val="2857904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DBA2D4-5D6D-4C5B-AF65-4739AD625D23}" type="datetimeFigureOut">
              <a:rPr lang="en-IN" smtClean="0"/>
              <a:t>23-08-2024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37B7AC4-80AC-4707-9251-34A883E5EA85}" type="slidenum">
              <a:rPr lang="en-IN" smtClean="0"/>
              <a:t>‹#›</a:t>
            </a:fld>
            <a:endParaRPr lang="en-IN"/>
          </a:p>
        </p:txBody>
      </p:sp>
    </p:spTree>
    <p:extLst>
      <p:ext uri="{BB962C8B-B14F-4D97-AF65-F5344CB8AC3E}">
        <p14:creationId xmlns:p14="http://schemas.microsoft.com/office/powerpoint/2010/main" val="2282108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DBA2D4-5D6D-4C5B-AF65-4739AD625D23}" type="datetimeFigureOut">
              <a:rPr lang="en-IN" smtClean="0"/>
              <a:t>23-08-2024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37B7AC4-80AC-4707-9251-34A883E5EA85}" type="slidenum">
              <a:rPr lang="en-IN" smtClean="0"/>
              <a:t>‹#›</a:t>
            </a:fld>
            <a:endParaRPr lang="en-IN"/>
          </a:p>
        </p:txBody>
      </p:sp>
    </p:spTree>
    <p:extLst>
      <p:ext uri="{BB962C8B-B14F-4D97-AF65-F5344CB8AC3E}">
        <p14:creationId xmlns:p14="http://schemas.microsoft.com/office/powerpoint/2010/main" val="367492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DBA2D4-5D6D-4C5B-AF65-4739AD625D23}" type="datetimeFigureOut">
              <a:rPr lang="en-IN" smtClean="0"/>
              <a:t>23-08-2024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37B7AC4-80AC-4707-9251-34A883E5EA85}" type="slidenum">
              <a:rPr lang="en-IN" smtClean="0"/>
              <a:t>‹#›</a:t>
            </a:fld>
            <a:endParaRPr lang="en-IN"/>
          </a:p>
        </p:txBody>
      </p:sp>
    </p:spTree>
    <p:extLst>
      <p:ext uri="{BB962C8B-B14F-4D97-AF65-F5344CB8AC3E}">
        <p14:creationId xmlns:p14="http://schemas.microsoft.com/office/powerpoint/2010/main" val="1854568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DBA2D4-5D6D-4C5B-AF65-4739AD625D23}"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37B7AC4-80AC-4707-9251-34A883E5EA85}" type="slidenum">
              <a:rPr lang="en-IN" smtClean="0"/>
              <a:t>‹#›</a:t>
            </a:fld>
            <a:endParaRPr lang="en-IN"/>
          </a:p>
        </p:txBody>
      </p:sp>
    </p:spTree>
    <p:extLst>
      <p:ext uri="{BB962C8B-B14F-4D97-AF65-F5344CB8AC3E}">
        <p14:creationId xmlns:p14="http://schemas.microsoft.com/office/powerpoint/2010/main" val="148334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DBA2D4-5D6D-4C5B-AF65-4739AD625D23}"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7B7AC4-80AC-4707-9251-34A883E5EA85}" type="slidenum">
              <a:rPr lang="en-IN" smtClean="0"/>
              <a:t>‹#›</a:t>
            </a:fld>
            <a:endParaRPr lang="en-IN"/>
          </a:p>
        </p:txBody>
      </p:sp>
    </p:spTree>
    <p:extLst>
      <p:ext uri="{BB962C8B-B14F-4D97-AF65-F5344CB8AC3E}">
        <p14:creationId xmlns:p14="http://schemas.microsoft.com/office/powerpoint/2010/main" val="374184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7DBA2D4-5D6D-4C5B-AF65-4739AD625D23}" type="datetimeFigureOut">
              <a:rPr lang="en-IN" smtClean="0"/>
              <a:t>23-08-2024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37B7AC4-80AC-4707-9251-34A883E5EA85}" type="slidenum">
              <a:rPr lang="en-IN" smtClean="0"/>
              <a:t>‹#›</a:t>
            </a:fld>
            <a:endParaRPr lang="en-IN"/>
          </a:p>
        </p:txBody>
      </p:sp>
    </p:spTree>
    <p:extLst>
      <p:ext uri="{BB962C8B-B14F-4D97-AF65-F5344CB8AC3E}">
        <p14:creationId xmlns:p14="http://schemas.microsoft.com/office/powerpoint/2010/main" val="6142029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9CD7B-6572-A8BA-DD53-E8DBEE0DCBAE}"/>
              </a:ext>
            </a:extLst>
          </p:cNvPr>
          <p:cNvSpPr>
            <a:spLocks noGrp="1"/>
          </p:cNvSpPr>
          <p:nvPr>
            <p:ph type="ctrTitle"/>
          </p:nvPr>
        </p:nvSpPr>
        <p:spPr>
          <a:xfrm>
            <a:off x="1452283" y="420313"/>
            <a:ext cx="9144000" cy="1489635"/>
          </a:xfrm>
        </p:spPr>
        <p:txBody>
          <a:bodyPr>
            <a:noAutofit/>
          </a:bodyPr>
          <a:lstStyle/>
          <a:p>
            <a:pPr algn="ctr"/>
            <a:r>
              <a:rPr lang="en-IN" sz="4000" b="1" dirty="0">
                <a:solidFill>
                  <a:srgbClr val="0070C0"/>
                </a:solidFill>
              </a:rPr>
              <a:t>Vibration of tool due to tool chatter in turning operation on Lathe</a:t>
            </a:r>
          </a:p>
        </p:txBody>
      </p:sp>
      <p:pic>
        <p:nvPicPr>
          <p:cNvPr id="4" name="Picture 3">
            <a:extLst>
              <a:ext uri="{FF2B5EF4-FFF2-40B4-BE49-F238E27FC236}">
                <a16:creationId xmlns:a16="http://schemas.microsoft.com/office/drawing/2014/main" id="{C9E22503-0F56-280B-08A1-4AA8D3D46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399" y="4223911"/>
            <a:ext cx="5255952" cy="2039309"/>
          </a:xfrm>
          <a:prstGeom prst="rect">
            <a:avLst/>
          </a:prstGeom>
        </p:spPr>
      </p:pic>
      <p:sp>
        <p:nvSpPr>
          <p:cNvPr id="5" name="TextBox 4">
            <a:extLst>
              <a:ext uri="{FF2B5EF4-FFF2-40B4-BE49-F238E27FC236}">
                <a16:creationId xmlns:a16="http://schemas.microsoft.com/office/drawing/2014/main" id="{061A199B-B722-4C11-5603-7E34B061DC84}"/>
              </a:ext>
            </a:extLst>
          </p:cNvPr>
          <p:cNvSpPr txBox="1"/>
          <p:nvPr/>
        </p:nvSpPr>
        <p:spPr>
          <a:xfrm>
            <a:off x="1649505" y="4598893"/>
            <a:ext cx="4536142" cy="1600438"/>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Group No:- 11</a:t>
            </a:r>
          </a:p>
          <a:p>
            <a:r>
              <a:rPr lang="en-IN" sz="2000" dirty="0">
                <a:latin typeface="Calibri" panose="020F0502020204030204" pitchFamily="34" charset="0"/>
                <a:ea typeface="Calibri" panose="020F0502020204030204" pitchFamily="34" charset="0"/>
                <a:cs typeface="Calibri" panose="020F0502020204030204" pitchFamily="34" charset="0"/>
              </a:rPr>
              <a:t>Gaurang Sanjay Kargutkar - 234103417</a:t>
            </a:r>
          </a:p>
          <a:p>
            <a:r>
              <a:rPr lang="en-IN" sz="2000" dirty="0">
                <a:latin typeface="Calibri" panose="020F0502020204030204" pitchFamily="34" charset="0"/>
                <a:ea typeface="Calibri" panose="020F0502020204030204" pitchFamily="34" charset="0"/>
                <a:cs typeface="Calibri" panose="020F0502020204030204" pitchFamily="34" charset="0"/>
              </a:rPr>
              <a:t>Shivam Kumar Jaiswal -234103437</a:t>
            </a:r>
          </a:p>
          <a:p>
            <a:r>
              <a:rPr lang="en-IN" sz="2000" dirty="0">
                <a:latin typeface="Calibri" panose="020F0502020204030204" pitchFamily="34" charset="0"/>
                <a:ea typeface="Calibri" panose="020F0502020204030204" pitchFamily="34" charset="0"/>
                <a:cs typeface="Calibri" panose="020F0502020204030204" pitchFamily="34" charset="0"/>
              </a:rPr>
              <a:t>Amit Singh - 234103405</a:t>
            </a:r>
          </a:p>
          <a:p>
            <a:endParaRPr lang="en-IN" dirty="0"/>
          </a:p>
        </p:txBody>
      </p:sp>
      <p:sp>
        <p:nvSpPr>
          <p:cNvPr id="6" name="TextBox 5">
            <a:extLst>
              <a:ext uri="{FF2B5EF4-FFF2-40B4-BE49-F238E27FC236}">
                <a16:creationId xmlns:a16="http://schemas.microsoft.com/office/drawing/2014/main" id="{303B4766-E873-BACB-F34B-25DD54D69074}"/>
              </a:ext>
            </a:extLst>
          </p:cNvPr>
          <p:cNvSpPr txBox="1"/>
          <p:nvPr/>
        </p:nvSpPr>
        <p:spPr>
          <a:xfrm>
            <a:off x="4087277" y="1909948"/>
            <a:ext cx="4017446" cy="461665"/>
          </a:xfrm>
          <a:prstGeom prst="rect">
            <a:avLst/>
          </a:prstGeom>
          <a:noFill/>
        </p:spPr>
        <p:txBody>
          <a:bodyPr wrap="non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ME 531 : Mechanical Vibration</a:t>
            </a:r>
          </a:p>
        </p:txBody>
      </p:sp>
    </p:spTree>
    <p:extLst>
      <p:ext uri="{BB962C8B-B14F-4D97-AF65-F5344CB8AC3E}">
        <p14:creationId xmlns:p14="http://schemas.microsoft.com/office/powerpoint/2010/main" val="76224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8F513A-E49C-6548-1243-23B18676A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905" y="215152"/>
            <a:ext cx="9012190" cy="5221355"/>
          </a:xfrm>
          <a:prstGeom prst="rect">
            <a:avLst/>
          </a:prstGeom>
        </p:spPr>
      </p:pic>
      <p:sp>
        <p:nvSpPr>
          <p:cNvPr id="10" name="TextBox 9">
            <a:extLst>
              <a:ext uri="{FF2B5EF4-FFF2-40B4-BE49-F238E27FC236}">
                <a16:creationId xmlns:a16="http://schemas.microsoft.com/office/drawing/2014/main" id="{4D32C42F-18FE-F8E2-04BB-E0EE2ABF0ABC}"/>
              </a:ext>
            </a:extLst>
          </p:cNvPr>
          <p:cNvSpPr txBox="1"/>
          <p:nvPr/>
        </p:nvSpPr>
        <p:spPr>
          <a:xfrm>
            <a:off x="3291386" y="5638800"/>
            <a:ext cx="5609228" cy="400110"/>
          </a:xfrm>
          <a:prstGeom prst="rect">
            <a:avLst/>
          </a:prstGeom>
          <a:noFill/>
        </p:spPr>
        <p:txBody>
          <a:bodyPr wrap="non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(a) Case 1 – feed = Constant , Depth of cut = 1.5 mm</a:t>
            </a:r>
          </a:p>
        </p:txBody>
      </p:sp>
    </p:spTree>
    <p:extLst>
      <p:ext uri="{BB962C8B-B14F-4D97-AF65-F5344CB8AC3E}">
        <p14:creationId xmlns:p14="http://schemas.microsoft.com/office/powerpoint/2010/main" val="211614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45B248-4751-22B6-42A0-CE4F352BB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035" y="125505"/>
            <a:ext cx="9161929" cy="5329891"/>
          </a:xfrm>
          <a:prstGeom prst="rect">
            <a:avLst/>
          </a:prstGeom>
        </p:spPr>
      </p:pic>
      <p:sp>
        <p:nvSpPr>
          <p:cNvPr id="7" name="TextBox 6">
            <a:extLst>
              <a:ext uri="{FF2B5EF4-FFF2-40B4-BE49-F238E27FC236}">
                <a16:creationId xmlns:a16="http://schemas.microsoft.com/office/drawing/2014/main" id="{D766AA2A-8646-1DB0-E349-65D75E615550}"/>
              </a:ext>
            </a:extLst>
          </p:cNvPr>
          <p:cNvSpPr txBox="1"/>
          <p:nvPr/>
        </p:nvSpPr>
        <p:spPr>
          <a:xfrm>
            <a:off x="2666999" y="5602051"/>
            <a:ext cx="6858000" cy="400110"/>
          </a:xfrm>
          <a:prstGeom prst="rect">
            <a:avLst/>
          </a:prstGeom>
          <a:noFill/>
        </p:spPr>
        <p:txBody>
          <a:bodyPr wrap="square">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(a) Case 2 – feed = Constant , Depth of cut = 2.0 mm</a:t>
            </a:r>
          </a:p>
        </p:txBody>
      </p:sp>
    </p:spTree>
    <p:extLst>
      <p:ext uri="{BB962C8B-B14F-4D97-AF65-F5344CB8AC3E}">
        <p14:creationId xmlns:p14="http://schemas.microsoft.com/office/powerpoint/2010/main" val="1688190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54FCEB-9B17-3FB1-0666-0823002C6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212" y="118285"/>
            <a:ext cx="9448800" cy="5502586"/>
          </a:xfrm>
          <a:prstGeom prst="rect">
            <a:avLst/>
          </a:prstGeom>
        </p:spPr>
      </p:pic>
      <p:sp>
        <p:nvSpPr>
          <p:cNvPr id="7" name="TextBox 6">
            <a:extLst>
              <a:ext uri="{FF2B5EF4-FFF2-40B4-BE49-F238E27FC236}">
                <a16:creationId xmlns:a16="http://schemas.microsoft.com/office/drawing/2014/main" id="{BA29E68C-4871-15E0-28D1-3AB54B0876A8}"/>
              </a:ext>
            </a:extLst>
          </p:cNvPr>
          <p:cNvSpPr txBox="1"/>
          <p:nvPr/>
        </p:nvSpPr>
        <p:spPr>
          <a:xfrm>
            <a:off x="3146612" y="5754452"/>
            <a:ext cx="6096000" cy="400110"/>
          </a:xfrm>
          <a:prstGeom prst="rect">
            <a:avLst/>
          </a:prstGeom>
          <a:noFill/>
        </p:spPr>
        <p:txBody>
          <a:bodyPr wrap="square">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(a) Case 3 – feed = Constant , Depth of cut = 3.0 mm</a:t>
            </a:r>
          </a:p>
        </p:txBody>
      </p:sp>
    </p:spTree>
    <p:extLst>
      <p:ext uri="{BB962C8B-B14F-4D97-AF65-F5344CB8AC3E}">
        <p14:creationId xmlns:p14="http://schemas.microsoft.com/office/powerpoint/2010/main" val="3326713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4CC3BE-267A-5BF5-B180-E7E09442F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906" y="197222"/>
            <a:ext cx="9350188" cy="5378824"/>
          </a:xfrm>
          <a:prstGeom prst="rect">
            <a:avLst/>
          </a:prstGeom>
        </p:spPr>
      </p:pic>
      <p:sp>
        <p:nvSpPr>
          <p:cNvPr id="7" name="TextBox 6">
            <a:extLst>
              <a:ext uri="{FF2B5EF4-FFF2-40B4-BE49-F238E27FC236}">
                <a16:creationId xmlns:a16="http://schemas.microsoft.com/office/drawing/2014/main" id="{F23C443D-9738-6493-079C-FA1EDE42A3B7}"/>
              </a:ext>
            </a:extLst>
          </p:cNvPr>
          <p:cNvSpPr txBox="1"/>
          <p:nvPr/>
        </p:nvSpPr>
        <p:spPr>
          <a:xfrm>
            <a:off x="3048000" y="5727557"/>
            <a:ext cx="6096000" cy="400110"/>
          </a:xfrm>
          <a:prstGeom prst="rect">
            <a:avLst/>
          </a:prstGeom>
          <a:noFill/>
        </p:spPr>
        <p:txBody>
          <a:bodyPr wrap="square">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(b) Case 1 – feed = 0.6 mm/rev , Depth of cut = constant</a:t>
            </a:r>
          </a:p>
        </p:txBody>
      </p:sp>
    </p:spTree>
    <p:extLst>
      <p:ext uri="{BB962C8B-B14F-4D97-AF65-F5344CB8AC3E}">
        <p14:creationId xmlns:p14="http://schemas.microsoft.com/office/powerpoint/2010/main" val="1970002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3A22A8-9403-E8A7-762A-444D80605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517" y="367552"/>
            <a:ext cx="9184966" cy="5217460"/>
          </a:xfrm>
          <a:prstGeom prst="rect">
            <a:avLst/>
          </a:prstGeom>
        </p:spPr>
      </p:pic>
      <p:sp>
        <p:nvSpPr>
          <p:cNvPr id="7" name="TextBox 6">
            <a:extLst>
              <a:ext uri="{FF2B5EF4-FFF2-40B4-BE49-F238E27FC236}">
                <a16:creationId xmlns:a16="http://schemas.microsoft.com/office/drawing/2014/main" id="{09FD2F0E-C9EA-FF6C-645F-9A0D580BA461}"/>
              </a:ext>
            </a:extLst>
          </p:cNvPr>
          <p:cNvSpPr txBox="1"/>
          <p:nvPr/>
        </p:nvSpPr>
        <p:spPr>
          <a:xfrm>
            <a:off x="3048000" y="5709628"/>
            <a:ext cx="6096000" cy="400110"/>
          </a:xfrm>
          <a:prstGeom prst="rect">
            <a:avLst/>
          </a:prstGeom>
          <a:noFill/>
        </p:spPr>
        <p:txBody>
          <a:bodyPr wrap="square">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(b) Case 2 – feed = 0.8 mm/rev , Depth of cut = constant</a:t>
            </a:r>
          </a:p>
        </p:txBody>
      </p:sp>
    </p:spTree>
    <p:extLst>
      <p:ext uri="{BB962C8B-B14F-4D97-AF65-F5344CB8AC3E}">
        <p14:creationId xmlns:p14="http://schemas.microsoft.com/office/powerpoint/2010/main" val="1334385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9DCAF5-F074-F443-B2B4-A86AE69C2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787" y="186726"/>
            <a:ext cx="9122425" cy="5478968"/>
          </a:xfrm>
          <a:prstGeom prst="rect">
            <a:avLst/>
          </a:prstGeom>
        </p:spPr>
      </p:pic>
      <p:sp>
        <p:nvSpPr>
          <p:cNvPr id="7" name="TextBox 6">
            <a:extLst>
              <a:ext uri="{FF2B5EF4-FFF2-40B4-BE49-F238E27FC236}">
                <a16:creationId xmlns:a16="http://schemas.microsoft.com/office/drawing/2014/main" id="{D6ED06EC-B886-86F1-712A-4F3B7996227A}"/>
              </a:ext>
            </a:extLst>
          </p:cNvPr>
          <p:cNvSpPr txBox="1"/>
          <p:nvPr/>
        </p:nvSpPr>
        <p:spPr>
          <a:xfrm>
            <a:off x="3048000" y="5835134"/>
            <a:ext cx="6096000" cy="400110"/>
          </a:xfrm>
          <a:prstGeom prst="rect">
            <a:avLst/>
          </a:prstGeom>
          <a:noFill/>
        </p:spPr>
        <p:txBody>
          <a:bodyPr wrap="square">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(b) Case 3 – feed = 1.0 mm/rev , Depth of cut = constant</a:t>
            </a:r>
          </a:p>
        </p:txBody>
      </p:sp>
    </p:spTree>
    <p:extLst>
      <p:ext uri="{BB962C8B-B14F-4D97-AF65-F5344CB8AC3E}">
        <p14:creationId xmlns:p14="http://schemas.microsoft.com/office/powerpoint/2010/main" val="1186977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61E8-9D90-50D1-0C55-19DDF41B5515}"/>
              </a:ext>
            </a:extLst>
          </p:cNvPr>
          <p:cNvSpPr>
            <a:spLocks noGrp="1"/>
          </p:cNvSpPr>
          <p:nvPr>
            <p:ph type="title"/>
          </p:nvPr>
        </p:nvSpPr>
        <p:spPr>
          <a:xfrm>
            <a:off x="1066800" y="345240"/>
            <a:ext cx="10058400" cy="643666"/>
          </a:xfrm>
        </p:spPr>
        <p:txBody>
          <a:bodyPr>
            <a:normAutofit fontScale="90000"/>
          </a:bodyPr>
          <a:lstStyle/>
          <a:p>
            <a:pPr algn="ctr"/>
            <a:r>
              <a:rPr lang="en-IN" sz="4400" b="1" dirty="0">
                <a:solidFill>
                  <a:srgbClr val="0070C0"/>
                </a:solidFill>
              </a:rPr>
              <a:t>Observation and Conclusion</a:t>
            </a:r>
          </a:p>
        </p:txBody>
      </p:sp>
      <p:sp>
        <p:nvSpPr>
          <p:cNvPr id="3" name="Content Placeholder 2">
            <a:extLst>
              <a:ext uri="{FF2B5EF4-FFF2-40B4-BE49-F238E27FC236}">
                <a16:creationId xmlns:a16="http://schemas.microsoft.com/office/drawing/2014/main" id="{5F32C182-D6C2-5B3E-6468-A38FED41AA0A}"/>
              </a:ext>
            </a:extLst>
          </p:cNvPr>
          <p:cNvSpPr>
            <a:spLocks noGrp="1"/>
          </p:cNvSpPr>
          <p:nvPr>
            <p:ph idx="1"/>
          </p:nvPr>
        </p:nvSpPr>
        <p:spPr>
          <a:xfrm>
            <a:off x="1097280" y="1317812"/>
            <a:ext cx="10058400" cy="4551282"/>
          </a:xfrm>
        </p:spPr>
        <p:txBody>
          <a:bodyPr>
            <a:normAutofit fontScale="92500"/>
          </a:bodyPr>
          <a:lstStyle/>
          <a:p>
            <a:pPr algn="just">
              <a:buFont typeface="Arial" panose="020B0604020202020204" pitchFamily="34" charset="0"/>
              <a:buChar char="•"/>
            </a:pP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With the help of Simulink model we simulate the tool chatter of tool during turning operation on lathe machine</a:t>
            </a:r>
          </a:p>
          <a:p>
            <a:pPr algn="just">
              <a:buFont typeface="Arial" panose="020B0604020202020204" pitchFamily="34" charset="0"/>
              <a:buChar char="•"/>
            </a:pP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From the Amplitude v/s time charts it is clearly evident that with an increase in the depth of cut there is an increase in the amplitude of vibration / tool chatter.</a:t>
            </a:r>
          </a:p>
          <a:p>
            <a:pPr algn="just">
              <a:buFont typeface="Arial" panose="020B0604020202020204" pitchFamily="34" charset="0"/>
              <a:buChar char="•"/>
            </a:pP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Same can be observed with respect to feed given to the tool, as feed given to the tool increases when the chattering of the tool increases</a:t>
            </a:r>
          </a:p>
          <a:p>
            <a:pPr algn="just">
              <a:buFont typeface="Arial" panose="020B0604020202020204" pitchFamily="34" charset="0"/>
              <a:buChar char="•"/>
            </a:pP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Therefore, there is always a need of proper spring and damping system to absorb all the vibration due to tool chatter and to decreases the surface roughness .</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583323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8C125-1E58-7717-1C6A-BE22A7408952}"/>
              </a:ext>
            </a:extLst>
          </p:cNvPr>
          <p:cNvSpPr>
            <a:spLocks noGrp="1"/>
          </p:cNvSpPr>
          <p:nvPr>
            <p:ph type="title"/>
          </p:nvPr>
        </p:nvSpPr>
        <p:spPr>
          <a:xfrm>
            <a:off x="1640156" y="510988"/>
            <a:ext cx="8911687" cy="609601"/>
          </a:xfrm>
        </p:spPr>
        <p:txBody>
          <a:bodyPr>
            <a:normAutofit fontScale="90000"/>
          </a:bodyPr>
          <a:lstStyle/>
          <a:p>
            <a:pPr algn="ctr"/>
            <a:r>
              <a:rPr lang="en-IN" b="1" dirty="0">
                <a:solidFill>
                  <a:srgbClr val="0070C0"/>
                </a:solidFill>
                <a:latin typeface="Calibri" panose="020F0502020204030204" pitchFamily="34" charset="0"/>
                <a:ea typeface="Calibri" panose="020F0502020204030204" pitchFamily="34" charset="0"/>
                <a:cs typeface="Calibri" panose="020F0502020204030204" pitchFamily="34" charset="0"/>
              </a:rPr>
              <a:t>Reference</a:t>
            </a:r>
          </a:p>
        </p:txBody>
      </p:sp>
      <p:sp>
        <p:nvSpPr>
          <p:cNvPr id="3" name="Content Placeholder 2">
            <a:extLst>
              <a:ext uri="{FF2B5EF4-FFF2-40B4-BE49-F238E27FC236}">
                <a16:creationId xmlns:a16="http://schemas.microsoft.com/office/drawing/2014/main" id="{80951753-666D-E874-E186-1A24A0BAABAB}"/>
              </a:ext>
            </a:extLst>
          </p:cNvPr>
          <p:cNvSpPr>
            <a:spLocks noGrp="1"/>
          </p:cNvSpPr>
          <p:nvPr>
            <p:ph idx="1"/>
          </p:nvPr>
        </p:nvSpPr>
        <p:spPr>
          <a:xfrm>
            <a:off x="1264024" y="1353671"/>
            <a:ext cx="10240588" cy="4213411"/>
          </a:xfrm>
        </p:spPr>
        <p:txBody>
          <a:bodyPr>
            <a:normAutofit/>
          </a:bodyPr>
          <a:lstStyle/>
          <a:p>
            <a:pPr>
              <a:buFont typeface="Arial" panose="020B0604020202020204" pitchFamily="34" charset="0"/>
              <a:buChar char="•"/>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Dynamic analysis and stability prediction of nonlinear feed system coupled with flexible workpiece(2022).</a:t>
            </a:r>
          </a:p>
          <a:p>
            <a:pPr>
              <a:buFont typeface="Arial" panose="020B0604020202020204" pitchFamily="34" charset="0"/>
              <a:buChar char="•"/>
            </a:pPr>
            <a:r>
              <a:rPr lang="en-US"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Modeling and analysis of three-degree of freedom regenerative chatter in the cylindrical lathe turning(2017).</a:t>
            </a:r>
          </a:p>
          <a:p>
            <a:pPr>
              <a:buFont typeface="Arial" panose="020B0604020202020204" pitchFamily="34" charset="0"/>
              <a:buChar char="•"/>
            </a:pPr>
            <a:r>
              <a:rPr lang="en-US"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On-line metal cutting tool condition monitoring. I: Force and vibration analyses.</a:t>
            </a:r>
          </a:p>
          <a:p>
            <a:pPr>
              <a:buFont typeface="Arial" panose="020B0604020202020204" pitchFamily="34" charset="0"/>
              <a:buChar char="•"/>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Study of Chatter Analysis in Turning Tool And Control Methods</a:t>
            </a:r>
            <a:endPar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1959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CF338-D79C-DBEB-D5AE-13FC4A2380E8}"/>
              </a:ext>
            </a:extLst>
          </p:cNvPr>
          <p:cNvSpPr>
            <a:spLocks noGrp="1"/>
          </p:cNvSpPr>
          <p:nvPr>
            <p:ph type="title"/>
          </p:nvPr>
        </p:nvSpPr>
        <p:spPr>
          <a:xfrm>
            <a:off x="935915" y="513777"/>
            <a:ext cx="10058400" cy="748454"/>
          </a:xfrm>
        </p:spPr>
        <p:txBody>
          <a:bodyPr>
            <a:normAutofit fontScale="90000"/>
          </a:bodyPr>
          <a:lstStyle/>
          <a:p>
            <a:pPr algn="ctr"/>
            <a:r>
              <a:rPr lang="en-IN" sz="4400" b="1" dirty="0">
                <a:solidFill>
                  <a:srgbClr val="0070C0"/>
                </a:solidFill>
              </a:rPr>
              <a:t>Objectives</a:t>
            </a:r>
          </a:p>
        </p:txBody>
      </p:sp>
      <p:sp>
        <p:nvSpPr>
          <p:cNvPr id="3" name="Content Placeholder 2">
            <a:extLst>
              <a:ext uri="{FF2B5EF4-FFF2-40B4-BE49-F238E27FC236}">
                <a16:creationId xmlns:a16="http://schemas.microsoft.com/office/drawing/2014/main" id="{69B11748-DE9B-C3D9-9B95-CBF2CAF7DDE9}"/>
              </a:ext>
            </a:extLst>
          </p:cNvPr>
          <p:cNvSpPr>
            <a:spLocks noGrp="1"/>
          </p:cNvSpPr>
          <p:nvPr>
            <p:ph idx="1"/>
          </p:nvPr>
        </p:nvSpPr>
        <p:spPr>
          <a:xfrm>
            <a:off x="1160033" y="1747122"/>
            <a:ext cx="10058400" cy="4023360"/>
          </a:xfrm>
        </p:spPr>
        <p:txBody>
          <a:bodyPr>
            <a:normAutofit lnSpcReduction="10000"/>
          </a:bodyPr>
          <a:lstStyle/>
          <a:p>
            <a:pPr>
              <a:buFont typeface="Arial" panose="020B0604020202020204" pitchFamily="34" charset="0"/>
              <a:buChar char="•"/>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Study of various parameters resulting in tool chatter during orthogonal turning operation.</a:t>
            </a:r>
          </a:p>
          <a:p>
            <a:pPr>
              <a:buFont typeface="Arial" panose="020B0604020202020204" pitchFamily="34" charset="0"/>
              <a:buChar char="•"/>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Theoretical Analysis using Spring Mass and Damper model.</a:t>
            </a:r>
          </a:p>
          <a:p>
            <a:pPr>
              <a:buFont typeface="Arial" panose="020B0604020202020204" pitchFamily="34" charset="0"/>
              <a:buChar char="•"/>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Deriving the Equation of Motion of Model and Solving it using MATLAB.</a:t>
            </a:r>
          </a:p>
          <a:p>
            <a:pPr>
              <a:buFont typeface="Arial" panose="020B0604020202020204" pitchFamily="34" charset="0"/>
              <a:buChar char="•"/>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Simulation of vibration Amplitude of tool due to chattering </a:t>
            </a:r>
          </a:p>
          <a:p>
            <a:pPr marL="0" indent="0">
              <a:buNone/>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     in turning operation using MATLAB Simulink.</a:t>
            </a:r>
          </a:p>
          <a:p>
            <a:pPr>
              <a:buFont typeface="Arial" panose="020B0604020202020204" pitchFamily="34" charset="0"/>
              <a:buChar char="•"/>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Effect of various parameters on Tool Chatter.</a:t>
            </a:r>
            <a:endPar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338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26C9F-A166-AC63-96DA-FDD3A737CF1A}"/>
              </a:ext>
            </a:extLst>
          </p:cNvPr>
          <p:cNvSpPr>
            <a:spLocks noGrp="1"/>
          </p:cNvSpPr>
          <p:nvPr>
            <p:ph type="title"/>
          </p:nvPr>
        </p:nvSpPr>
        <p:spPr>
          <a:xfrm>
            <a:off x="1066800" y="501226"/>
            <a:ext cx="10058400" cy="975360"/>
          </a:xfrm>
        </p:spPr>
        <p:txBody>
          <a:bodyPr>
            <a:normAutofit/>
          </a:bodyPr>
          <a:lstStyle/>
          <a:p>
            <a:pPr algn="ctr"/>
            <a:r>
              <a:rPr lang="en-IN" sz="4400" b="1" dirty="0">
                <a:solidFill>
                  <a:srgbClr val="0070C0"/>
                </a:solidFill>
              </a:rPr>
              <a:t>Introduction</a:t>
            </a:r>
          </a:p>
        </p:txBody>
      </p:sp>
      <p:sp>
        <p:nvSpPr>
          <p:cNvPr id="3" name="Content Placeholder 2">
            <a:extLst>
              <a:ext uri="{FF2B5EF4-FFF2-40B4-BE49-F238E27FC236}">
                <a16:creationId xmlns:a16="http://schemas.microsoft.com/office/drawing/2014/main" id="{2724E17C-AC26-AE13-EB04-B8A9052A3C8E}"/>
              </a:ext>
            </a:extLst>
          </p:cNvPr>
          <p:cNvSpPr>
            <a:spLocks noGrp="1"/>
          </p:cNvSpPr>
          <p:nvPr>
            <p:ph idx="1"/>
          </p:nvPr>
        </p:nvSpPr>
        <p:spPr>
          <a:xfrm>
            <a:off x="1066800" y="1747122"/>
            <a:ext cx="10058400" cy="4023360"/>
          </a:xfrm>
        </p:spPr>
        <p:txBody>
          <a:bodyPr>
            <a:normAutofit lnSpcReduction="10000"/>
          </a:bodyPr>
          <a:lstStyle/>
          <a:p>
            <a:pPr>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Tool chatter is defined as the relative movement between the work piece and the cutting tool.</a:t>
            </a:r>
          </a:p>
          <a:p>
            <a:pPr>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Tool bounces in and out of the work piece</a:t>
            </a:r>
          </a:p>
          <a:p>
            <a:pPr>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The vibrations result in waves on the machined surface. This affects typical machining processes, such as turning, milling and drilling etc. It results in irregular surface.</a:t>
            </a:r>
          </a:p>
          <a:p>
            <a:pPr>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This in turn reduces machine tool life, reliability and safety of the machining operation.</a:t>
            </a:r>
          </a:p>
          <a:p>
            <a:pPr>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To reduce the machining vibrations, we use spring and damper system ,so that we get good surface finish and less tool wear.</a:t>
            </a:r>
          </a:p>
          <a:p>
            <a:pPr>
              <a:buFont typeface="Arial" panose="020B0604020202020204" pitchFamily="34" charset="0"/>
              <a:buChar char="•"/>
            </a:pPr>
            <a:endParaRPr lang="en-US"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1679253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C058-F83C-6F41-1157-42B39F66D1FD}"/>
              </a:ext>
            </a:extLst>
          </p:cNvPr>
          <p:cNvSpPr>
            <a:spLocks noGrp="1"/>
          </p:cNvSpPr>
          <p:nvPr>
            <p:ph type="title"/>
          </p:nvPr>
        </p:nvSpPr>
        <p:spPr>
          <a:xfrm>
            <a:off x="1097280" y="268942"/>
            <a:ext cx="10058400" cy="880566"/>
          </a:xfrm>
        </p:spPr>
        <p:txBody>
          <a:bodyPr>
            <a:normAutofit/>
          </a:bodyPr>
          <a:lstStyle/>
          <a:p>
            <a:pPr algn="ctr"/>
            <a:r>
              <a:rPr lang="en-IN" sz="4400" b="1" dirty="0">
                <a:solidFill>
                  <a:srgbClr val="0070C0"/>
                </a:solidFill>
              </a:rPr>
              <a:t>Spring-mass damper Model</a:t>
            </a:r>
          </a:p>
        </p:txBody>
      </p:sp>
      <p:sp>
        <p:nvSpPr>
          <p:cNvPr id="3" name="Content Placeholder 2">
            <a:extLst>
              <a:ext uri="{FF2B5EF4-FFF2-40B4-BE49-F238E27FC236}">
                <a16:creationId xmlns:a16="http://schemas.microsoft.com/office/drawing/2014/main" id="{6459A471-CBA0-01A0-475F-4687B247388A}"/>
              </a:ext>
            </a:extLst>
          </p:cNvPr>
          <p:cNvSpPr>
            <a:spLocks noGrp="1"/>
          </p:cNvSpPr>
          <p:nvPr>
            <p:ph idx="1"/>
          </p:nvPr>
        </p:nvSpPr>
        <p:spPr>
          <a:xfrm>
            <a:off x="1066800" y="1461247"/>
            <a:ext cx="10058400" cy="4407848"/>
          </a:xfrm>
        </p:spPr>
        <p:txBody>
          <a:bodyPr>
            <a:normAutofit/>
          </a:bodyPr>
          <a:lstStyle/>
          <a:p>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A mathematical model considering a Single Degree of Freedom orthogonal turning process with a flexible tool and relatively rigid work piece is considered as shown in below figure. The model incorporates various forces acting on the physical system like the inertia force, damping force, spring force and the cutting force.</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BC5F88F-95C1-38EB-41E3-22EA79462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0379" y="3429000"/>
            <a:ext cx="5253813" cy="3128683"/>
          </a:xfrm>
          <a:prstGeom prst="rect">
            <a:avLst/>
          </a:prstGeom>
        </p:spPr>
      </p:pic>
    </p:spTree>
    <p:extLst>
      <p:ext uri="{BB962C8B-B14F-4D97-AF65-F5344CB8AC3E}">
        <p14:creationId xmlns:p14="http://schemas.microsoft.com/office/powerpoint/2010/main" val="318823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FA95E-2B31-6480-03C7-4F1A67AA56B8}"/>
              </a:ext>
            </a:extLst>
          </p:cNvPr>
          <p:cNvSpPr>
            <a:spLocks noGrp="1"/>
          </p:cNvSpPr>
          <p:nvPr>
            <p:ph idx="1"/>
          </p:nvPr>
        </p:nvSpPr>
        <p:spPr>
          <a:xfrm>
            <a:off x="1210234" y="277904"/>
            <a:ext cx="9968753" cy="5853954"/>
          </a:xfrm>
        </p:spPr>
        <p:txBody>
          <a:bodyPr>
            <a:normAutofit/>
          </a:bodyPr>
          <a:lstStyle/>
          <a:p>
            <a:pPr marL="201168" lvl="1" indent="0" algn="just">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When this Single degree of freedom flexible tool is cutting a rigid work piece, the equation of motion(EOM) of the dynamic system was derived using Newtons 2</a:t>
            </a:r>
            <a:r>
              <a:rPr lang="en-US" sz="2400" baseline="30000" dirty="0">
                <a:solidFill>
                  <a:schemeClr val="tx1"/>
                </a:solidFill>
                <a:latin typeface="Calibri" panose="020F0502020204030204" pitchFamily="34" charset="0"/>
                <a:ea typeface="Calibri" panose="020F0502020204030204" pitchFamily="34" charset="0"/>
                <a:cs typeface="Calibri" panose="020F0502020204030204" pitchFamily="34" charset="0"/>
              </a:rPr>
              <a:t>nd</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law in the radial (feed) direction as:</a:t>
            </a:r>
          </a:p>
          <a:p>
            <a:pPr marL="201168" lvl="1" indent="0">
              <a:buNone/>
            </a:pPr>
            <a:r>
              <a:rPr lang="en-US" sz="2800" dirty="0">
                <a:solidFill>
                  <a:schemeClr val="tx1"/>
                </a:solidFill>
                <a:highlight>
                  <a:srgbClr val="FFFF00"/>
                </a:highlight>
                <a:latin typeface="Calibri" panose="020F0502020204030204" pitchFamily="34" charset="0"/>
                <a:ea typeface="Calibri" panose="020F0502020204030204" pitchFamily="34" charset="0"/>
                <a:cs typeface="Calibri" panose="020F0502020204030204" pitchFamily="34" charset="0"/>
              </a:rPr>
              <a:t>mẍ(t) + (c1 + c2)ẋ(t) + kx(t) = F</a:t>
            </a:r>
            <a:r>
              <a:rPr lang="en-US" sz="2800" baseline="-25000" dirty="0">
                <a:solidFill>
                  <a:schemeClr val="tx1"/>
                </a:solidFill>
                <a:highlight>
                  <a:srgbClr val="FFFF00"/>
                </a:highlight>
                <a:latin typeface="Calibri" panose="020F0502020204030204" pitchFamily="34" charset="0"/>
                <a:ea typeface="Calibri" panose="020F0502020204030204" pitchFamily="34" charset="0"/>
                <a:cs typeface="Calibri" panose="020F0502020204030204" pitchFamily="34" charset="0"/>
              </a:rPr>
              <a:t>f</a:t>
            </a:r>
            <a:r>
              <a:rPr lang="en-US" sz="2800" dirty="0">
                <a:solidFill>
                  <a:schemeClr val="tx1"/>
                </a:solidFill>
                <a:highlight>
                  <a:srgbClr val="FFFF00"/>
                </a:highlight>
                <a:latin typeface="Calibri" panose="020F0502020204030204" pitchFamily="34" charset="0"/>
                <a:ea typeface="Calibri" panose="020F0502020204030204" pitchFamily="34" charset="0"/>
                <a:cs typeface="Calibri" panose="020F0502020204030204" pitchFamily="34" charset="0"/>
              </a:rPr>
              <a:t>(t)</a:t>
            </a:r>
            <a:endParaRPr lang="en-US" sz="2400" dirty="0">
              <a:solidFill>
                <a:schemeClr val="tx1"/>
              </a:solidFill>
              <a:highlight>
                <a:srgbClr val="FFFF00"/>
              </a:highlight>
              <a:latin typeface="Calibri" panose="020F0502020204030204" pitchFamily="34" charset="0"/>
              <a:ea typeface="Calibri" panose="020F0502020204030204" pitchFamily="34" charset="0"/>
              <a:cs typeface="Calibri" panose="020F0502020204030204" pitchFamily="34" charset="0"/>
            </a:endParaRPr>
          </a:p>
          <a:p>
            <a:pPr marL="201168" lvl="1" indent="0" algn="just">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The tool parameters m, k and c1 and c2 are the mass, stiffness and damping co-efficient, respectively,</a:t>
            </a:r>
          </a:p>
          <a:p>
            <a:pPr marL="201168" lvl="1" indent="0" algn="just">
              <a:buNone/>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F</a:t>
            </a:r>
            <a:r>
              <a:rPr lang="en-US" sz="2800" baseline="-25000" dirty="0">
                <a:solidFill>
                  <a:schemeClr val="tx1"/>
                </a:solidFill>
                <a:latin typeface="Calibri" panose="020F0502020204030204" pitchFamily="34" charset="0"/>
                <a:ea typeface="Calibri" panose="020F0502020204030204" pitchFamily="34" charset="0"/>
                <a:cs typeface="Calibri" panose="020F0502020204030204" pitchFamily="34" charset="0"/>
              </a:rPr>
              <a:t>f</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(t)</a:t>
            </a:r>
            <a:r>
              <a:rPr lang="de-DE" sz="2800" dirty="0">
                <a:solidFill>
                  <a:schemeClr val="tx1"/>
                </a:solidFill>
                <a:latin typeface="Calibri" panose="020F0502020204030204" pitchFamily="34" charset="0"/>
                <a:ea typeface="Calibri" panose="020F0502020204030204" pitchFamily="34" charset="0"/>
                <a:cs typeface="Calibri" panose="020F0502020204030204" pitchFamily="34" charset="0"/>
              </a:rPr>
              <a:t> = K</a:t>
            </a:r>
            <a:r>
              <a:rPr lang="de-DE" sz="2800" baseline="-25000" dirty="0">
                <a:solidFill>
                  <a:schemeClr val="tx1"/>
                </a:solidFill>
                <a:latin typeface="Calibri" panose="020F0502020204030204" pitchFamily="34" charset="0"/>
                <a:ea typeface="Calibri" panose="020F0502020204030204" pitchFamily="34" charset="0"/>
                <a:cs typeface="Calibri" panose="020F0502020204030204" pitchFamily="34" charset="0"/>
              </a:rPr>
              <a:t>c</a:t>
            </a:r>
            <a:r>
              <a:rPr lang="de-DE" sz="2800" dirty="0">
                <a:solidFill>
                  <a:schemeClr val="tx1"/>
                </a:solidFill>
                <a:latin typeface="Calibri" panose="020F0502020204030204" pitchFamily="34" charset="0"/>
                <a:ea typeface="Calibri" panose="020F0502020204030204" pitchFamily="34" charset="0"/>
                <a:cs typeface="Calibri" panose="020F0502020204030204" pitchFamily="34" charset="0"/>
              </a:rPr>
              <a:t> b[ x(t-T) – x(t) ] </a:t>
            </a:r>
          </a:p>
          <a:p>
            <a:pPr marL="201168" lvl="1" indent="0" algn="just">
              <a:buNone/>
            </a:pPr>
            <a:r>
              <a:rPr lang="de-DE" sz="2400" dirty="0">
                <a:solidFill>
                  <a:schemeClr val="tx1"/>
                </a:solidFill>
                <a:latin typeface="Calibri" panose="020F0502020204030204" pitchFamily="34" charset="0"/>
                <a:ea typeface="Calibri" panose="020F0502020204030204" pitchFamily="34" charset="0"/>
                <a:cs typeface="Calibri" panose="020F0502020204030204" pitchFamily="34" charset="0"/>
              </a:rPr>
              <a:t>Where,</a:t>
            </a:r>
          </a:p>
          <a:p>
            <a:pPr marL="201168" lvl="1" indent="0" algn="just">
              <a:buNone/>
            </a:pPr>
            <a:r>
              <a:rPr lang="de-DE" sz="2400" dirty="0">
                <a:solidFill>
                  <a:schemeClr val="tx1"/>
                </a:solidFill>
                <a:latin typeface="Calibri" panose="020F0502020204030204" pitchFamily="34" charset="0"/>
                <a:ea typeface="Calibri" panose="020F0502020204030204" pitchFamily="34" charset="0"/>
                <a:cs typeface="Calibri" panose="020F0502020204030204" pitchFamily="34" charset="0"/>
              </a:rPr>
              <a:t>K</a:t>
            </a:r>
            <a:r>
              <a:rPr lang="de-DE" sz="2400" baseline="-25000" dirty="0">
                <a:solidFill>
                  <a:schemeClr val="tx1"/>
                </a:solidFill>
                <a:latin typeface="Calibri" panose="020F0502020204030204" pitchFamily="34" charset="0"/>
                <a:ea typeface="Calibri" panose="020F0502020204030204" pitchFamily="34" charset="0"/>
                <a:cs typeface="Calibri" panose="020F0502020204030204" pitchFamily="34" charset="0"/>
              </a:rPr>
              <a:t>c </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is the cutting coefficient in feed direction</a:t>
            </a:r>
          </a:p>
          <a:p>
            <a:pPr marL="201168" lvl="1" indent="0" algn="just">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b is the chip width (width of cut)</a:t>
            </a:r>
          </a:p>
          <a:p>
            <a:pPr marL="201168" lvl="1" indent="0" algn="just">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 is the time delay between current time and previous time</a:t>
            </a:r>
          </a:p>
          <a:p>
            <a:pPr marL="201168" lvl="1" indent="0" algn="just">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[x(t-T)-x(t)] is the dynamic chip thickness due to tool vibration.</a:t>
            </a:r>
          </a:p>
        </p:txBody>
      </p:sp>
    </p:spTree>
    <p:extLst>
      <p:ext uri="{BB962C8B-B14F-4D97-AF65-F5344CB8AC3E}">
        <p14:creationId xmlns:p14="http://schemas.microsoft.com/office/powerpoint/2010/main" val="67656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2583DB-ECB3-A287-1499-A93420C1E1B2}"/>
                  </a:ext>
                </a:extLst>
              </p:cNvPr>
              <p:cNvSpPr>
                <a:spLocks noGrp="1"/>
              </p:cNvSpPr>
              <p:nvPr>
                <p:ph idx="1"/>
              </p:nvPr>
            </p:nvSpPr>
            <p:spPr>
              <a:xfrm>
                <a:off x="1416424" y="304799"/>
                <a:ext cx="9739256" cy="6212541"/>
              </a:xfrm>
            </p:spPr>
            <p:txBody>
              <a:bodyPr>
                <a:normAutofit/>
              </a:bodyPr>
              <a:lstStyle/>
              <a:p>
                <a:pPr marL="0" indent="0" algn="just">
                  <a:buNone/>
                </a:pPr>
                <a:r>
                  <a:rPr lang="en-IN" sz="2400" dirty="0">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ẍ(t) =  - </a:t>
                </a:r>
                <a14:m>
                  <m:oMath xmlns:m="http://schemas.openxmlformats.org/officeDocument/2006/math">
                    <m:f>
                      <m:fPr>
                        <m:ctrlPr>
                          <a:rPr lang="en-US" sz="2400" i="1" smtClean="0">
                            <a:solidFill>
                              <a:schemeClr val="tx1"/>
                            </a:solidFill>
                            <a:latin typeface="Cambria Math" panose="02040503050406030204" pitchFamily="18" charset="0"/>
                          </a:rPr>
                        </m:ctrlPr>
                      </m:fPr>
                      <m:num>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c</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1</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c</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2</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m:t>
                        </m:r>
                      </m:num>
                      <m:den>
                        <m:r>
                          <a:rPr lang="en-IN" sz="2400" b="0" i="1" smtClean="0">
                            <a:solidFill>
                              <a:schemeClr val="tx1"/>
                            </a:solidFill>
                            <a:latin typeface="Cambria Math" panose="02040503050406030204" pitchFamily="18" charset="0"/>
                          </a:rPr>
                          <m:t>𝑚</m:t>
                        </m:r>
                      </m:den>
                    </m:f>
                  </m:oMath>
                </a14:m>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ẋ(t) </a:t>
                </a:r>
                <a:r>
                  <a:rPr lang="en-IN" sz="24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f>
                      <m:fPr>
                        <m:ctrlPr>
                          <a:rPr lang="en-US" sz="2400" i="1">
                            <a:solidFill>
                              <a:schemeClr val="tx1"/>
                            </a:solidFill>
                            <a:latin typeface="Cambria Math" panose="02040503050406030204" pitchFamily="18" charset="0"/>
                          </a:rPr>
                        </m:ctrlPr>
                      </m:fPr>
                      <m:num>
                        <m:r>
                          <m:rPr>
                            <m:nor/>
                          </m:rPr>
                          <a:rPr lang="en-IN" sz="2400" b="0" i="0" smtClean="0">
                            <a:solidFill>
                              <a:schemeClr val="tx1"/>
                            </a:solidFill>
                            <a:latin typeface="Calibri" panose="020F0502020204030204" pitchFamily="34" charset="0"/>
                            <a:ea typeface="Calibri" panose="020F0502020204030204" pitchFamily="34" charset="0"/>
                            <a:cs typeface="Calibri" panose="020F0502020204030204" pitchFamily="34" charset="0"/>
                          </a:rPr>
                          <m:t>k</m:t>
                        </m:r>
                      </m:num>
                      <m:den>
                        <m:r>
                          <a:rPr lang="en-IN" sz="2400" i="1">
                            <a:solidFill>
                              <a:schemeClr val="tx1"/>
                            </a:solidFill>
                            <a:latin typeface="Cambria Math" panose="02040503050406030204" pitchFamily="18" charset="0"/>
                          </a:rPr>
                          <m:t>𝑚</m:t>
                        </m:r>
                      </m:den>
                    </m:f>
                    <m:r>
                      <m:rPr>
                        <m:sty m:val="p"/>
                      </m:rPr>
                      <a:rPr lang="en-IN" sz="2400" b="0" i="0" smtClean="0">
                        <a:solidFill>
                          <a:schemeClr val="tx1"/>
                        </a:solidFill>
                        <a:latin typeface="Cambria Math" panose="02040503050406030204" pitchFamily="18" charset="0"/>
                      </a:rPr>
                      <m:t>x</m:t>
                    </m:r>
                    <m:r>
                      <a:rPr lang="en-IN" sz="2400" b="0" i="0" smtClean="0">
                        <a:solidFill>
                          <a:schemeClr val="tx1"/>
                        </a:solidFill>
                        <a:latin typeface="Cambria Math" panose="02040503050406030204" pitchFamily="18" charset="0"/>
                      </a:rPr>
                      <m:t>(</m:t>
                    </m:r>
                    <m:r>
                      <m:rPr>
                        <m:sty m:val="p"/>
                      </m:rPr>
                      <a:rPr lang="en-IN" sz="2400" b="0" i="0" smtClean="0">
                        <a:solidFill>
                          <a:schemeClr val="tx1"/>
                        </a:solidFill>
                        <a:latin typeface="Cambria Math" panose="02040503050406030204" pitchFamily="18" charset="0"/>
                      </a:rPr>
                      <m:t>t</m:t>
                    </m:r>
                    <m:r>
                      <a:rPr lang="en-IN" sz="2400" b="0" i="0" smtClean="0">
                        <a:solidFill>
                          <a:schemeClr val="tx1"/>
                        </a:solidFill>
                        <a:latin typeface="Cambria Math" panose="02040503050406030204" pitchFamily="18" charset="0"/>
                      </a:rPr>
                      <m:t>)+</m:t>
                    </m:r>
                    <m:f>
                      <m:fPr>
                        <m:ctrlPr>
                          <a:rPr lang="en-US" sz="2400" i="1">
                            <a:solidFill>
                              <a:schemeClr val="tx1"/>
                            </a:solidFill>
                            <a:latin typeface="Cambria Math" panose="02040503050406030204" pitchFamily="18" charset="0"/>
                          </a:rPr>
                        </m:ctrlPr>
                      </m:fPr>
                      <m:num>
                        <m:r>
                          <m:rPr>
                            <m:nor/>
                          </m:rPr>
                          <a:rPr lang="de-DE" sz="2400" dirty="0">
                            <a:solidFill>
                              <a:schemeClr val="tx1"/>
                            </a:solidFill>
                            <a:latin typeface="Calibri" panose="020F0502020204030204" pitchFamily="34" charset="0"/>
                            <a:ea typeface="Calibri" panose="020F0502020204030204" pitchFamily="34" charset="0"/>
                            <a:cs typeface="Calibri" panose="020F0502020204030204" pitchFamily="34" charset="0"/>
                          </a:rPr>
                          <m:t>K</m:t>
                        </m:r>
                        <m:r>
                          <m:rPr>
                            <m:nor/>
                          </m:rPr>
                          <a:rPr lang="de-DE" sz="2400" baseline="-25000" dirty="0">
                            <a:solidFill>
                              <a:schemeClr val="tx1"/>
                            </a:solidFill>
                            <a:latin typeface="Calibri" panose="020F0502020204030204" pitchFamily="34" charset="0"/>
                            <a:ea typeface="Calibri" panose="020F0502020204030204" pitchFamily="34" charset="0"/>
                            <a:cs typeface="Calibri" panose="020F0502020204030204" pitchFamily="34" charset="0"/>
                          </a:rPr>
                          <m:t>c</m:t>
                        </m:r>
                        <m:r>
                          <m:rPr>
                            <m:nor/>
                          </m:rPr>
                          <a:rPr lang="de-DE" sz="2400" dirty="0">
                            <a:solidFill>
                              <a:schemeClr val="tx1"/>
                            </a:solidFill>
                            <a:latin typeface="Calibri" panose="020F0502020204030204" pitchFamily="34" charset="0"/>
                            <a:ea typeface="Calibri" panose="020F0502020204030204" pitchFamily="34" charset="0"/>
                            <a:cs typeface="Calibri" panose="020F0502020204030204" pitchFamily="34" charset="0"/>
                          </a:rPr>
                          <m:t> </m:t>
                        </m:r>
                        <m:r>
                          <m:rPr>
                            <m:nor/>
                          </m:rPr>
                          <a:rPr lang="de-DE" sz="2400" dirty="0">
                            <a:solidFill>
                              <a:schemeClr val="tx1"/>
                            </a:solidFill>
                            <a:latin typeface="Calibri" panose="020F0502020204030204" pitchFamily="34" charset="0"/>
                            <a:ea typeface="Calibri" panose="020F0502020204030204" pitchFamily="34" charset="0"/>
                            <a:cs typeface="Calibri" panose="020F0502020204030204" pitchFamily="34" charset="0"/>
                          </a:rPr>
                          <m:t>b</m:t>
                        </m:r>
                      </m:num>
                      <m:den>
                        <m:r>
                          <a:rPr lang="en-IN" sz="2400" i="1">
                            <a:solidFill>
                              <a:schemeClr val="tx1"/>
                            </a:solidFill>
                            <a:latin typeface="Cambria Math" panose="02040503050406030204" pitchFamily="18" charset="0"/>
                          </a:rPr>
                          <m:t>𝑚</m:t>
                        </m:r>
                      </m:den>
                    </m:f>
                  </m:oMath>
                </a14:m>
                <a:r>
                  <a:rPr lang="en-IN" sz="2400" dirty="0">
                    <a:latin typeface="Calibri" panose="020F0502020204030204" pitchFamily="34" charset="0"/>
                    <a:ea typeface="Calibri" panose="020F0502020204030204" pitchFamily="34" charset="0"/>
                    <a:cs typeface="Calibri" panose="020F0502020204030204" pitchFamily="34" charset="0"/>
                  </a:rPr>
                  <a:t>  </a:t>
                </a:r>
                <a:r>
                  <a:rPr lang="de-DE" sz="2400" dirty="0">
                    <a:solidFill>
                      <a:schemeClr val="tx1"/>
                    </a:solidFill>
                    <a:latin typeface="Calibri" panose="020F0502020204030204" pitchFamily="34" charset="0"/>
                    <a:ea typeface="Calibri" panose="020F0502020204030204" pitchFamily="34" charset="0"/>
                    <a:cs typeface="Calibri" panose="020F0502020204030204" pitchFamily="34" charset="0"/>
                  </a:rPr>
                  <a:t>[ x(t-T) – x(t) ]</a:t>
                </a:r>
              </a:p>
              <a:p>
                <a:pPr marL="0" indent="0" algn="just">
                  <a:buNone/>
                </a:pPr>
                <a:r>
                  <a:rPr lang="de-DE" sz="2400" dirty="0">
                    <a:solidFill>
                      <a:schemeClr val="tx1"/>
                    </a:solidFill>
                    <a:latin typeface="Calibri" panose="020F0502020204030204" pitchFamily="34" charset="0"/>
                    <a:ea typeface="Calibri" panose="020F0502020204030204" pitchFamily="34" charset="0"/>
                    <a:cs typeface="Calibri" panose="020F0502020204030204" pitchFamily="34" charset="0"/>
                  </a:rPr>
                  <a:t>Using laplace transform to solve the above differential equation:-</a:t>
                </a:r>
              </a:p>
              <a:p>
                <a:pPr marL="0" indent="0" algn="just">
                  <a:buNone/>
                </a:pPr>
                <a:r>
                  <a:rPr lang="en-IN" sz="2400" b="0" i="1" dirty="0">
                    <a:solidFill>
                      <a:schemeClr val="tx1"/>
                    </a:solidFill>
                    <a:effectLst/>
                    <a:latin typeface="KaTeX_Math"/>
                  </a:rPr>
                  <a:t>s</a:t>
                </a:r>
                <a:r>
                  <a:rPr lang="en-IN" sz="2400" b="0" i="0" baseline="30000" dirty="0">
                    <a:solidFill>
                      <a:schemeClr val="tx1"/>
                    </a:solidFill>
                    <a:effectLst/>
                    <a:latin typeface="KaTeX_Main"/>
                  </a:rPr>
                  <a:t>2</a:t>
                </a:r>
                <a:r>
                  <a:rPr lang="en-IN" sz="2400" b="0" i="1" dirty="0">
                    <a:solidFill>
                      <a:schemeClr val="tx1"/>
                    </a:solidFill>
                    <a:effectLst/>
                    <a:latin typeface="KaTeX_Math"/>
                  </a:rPr>
                  <a:t>X</a:t>
                </a:r>
                <a:r>
                  <a:rPr lang="en-IN" sz="2400" b="0" i="0" dirty="0">
                    <a:solidFill>
                      <a:schemeClr val="tx1"/>
                    </a:solidFill>
                    <a:effectLst/>
                    <a:latin typeface="KaTeX_Main"/>
                  </a:rPr>
                  <a:t>(</a:t>
                </a:r>
                <a:r>
                  <a:rPr lang="en-IN" sz="2400" b="0" i="1" dirty="0">
                    <a:solidFill>
                      <a:schemeClr val="tx1"/>
                    </a:solidFill>
                    <a:effectLst/>
                    <a:latin typeface="KaTeX_Math"/>
                  </a:rPr>
                  <a:t>s</a:t>
                </a:r>
                <a:r>
                  <a:rPr lang="en-IN" sz="2400" b="0" i="0" dirty="0">
                    <a:solidFill>
                      <a:schemeClr val="tx1"/>
                    </a:solidFill>
                    <a:effectLst/>
                    <a:latin typeface="KaTeX_Main"/>
                  </a:rPr>
                  <a:t>)−</a:t>
                </a:r>
                <a:r>
                  <a:rPr lang="en-IN" sz="2400" b="0" i="1" dirty="0">
                    <a:solidFill>
                      <a:schemeClr val="tx1"/>
                    </a:solidFill>
                    <a:effectLst/>
                    <a:latin typeface="KaTeX_Math"/>
                  </a:rPr>
                  <a:t>sx</a:t>
                </a:r>
                <a:r>
                  <a:rPr lang="en-IN" sz="2400" b="0" i="0" dirty="0">
                    <a:solidFill>
                      <a:schemeClr val="tx1"/>
                    </a:solidFill>
                    <a:effectLst/>
                    <a:latin typeface="KaTeX_Main"/>
                  </a:rPr>
                  <a:t>(0)−</a:t>
                </a:r>
                <a:r>
                  <a:rPr lang="en-IN" sz="2400" b="0" i="1" dirty="0">
                    <a:solidFill>
                      <a:schemeClr val="tx1"/>
                    </a:solidFill>
                    <a:effectLst/>
                    <a:latin typeface="KaTeX_Math"/>
                  </a:rPr>
                  <a:t>x</a:t>
                </a:r>
                <a:r>
                  <a:rPr lang="en-IN" sz="2400" b="0" i="0" dirty="0">
                    <a:solidFill>
                      <a:schemeClr val="tx1"/>
                    </a:solidFill>
                    <a:effectLst/>
                    <a:latin typeface="KaTeX_Main"/>
                  </a:rPr>
                  <a:t>′(0) =</a:t>
                </a:r>
                <a14:m>
                  <m:oMath xmlns:m="http://schemas.openxmlformats.org/officeDocument/2006/math">
                    <m:f>
                      <m:fPr>
                        <m:ctrlPr>
                          <a:rPr lang="en-IN" sz="2400" b="0" i="1" smtClean="0">
                            <a:solidFill>
                              <a:schemeClr val="tx1"/>
                            </a:solidFill>
                            <a:effectLst/>
                            <a:latin typeface="Cambria Math" panose="02040503050406030204" pitchFamily="18" charset="0"/>
                          </a:rPr>
                        </m:ctrlPr>
                      </m:fPr>
                      <m:num>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c</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1</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c</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2</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m:t>
                        </m:r>
                      </m:num>
                      <m:den>
                        <m:r>
                          <a:rPr lang="en-IN" sz="2400" b="0" i="1" smtClean="0">
                            <a:solidFill>
                              <a:schemeClr val="tx1"/>
                            </a:solidFill>
                            <a:effectLst/>
                            <a:latin typeface="Cambria Math" panose="02040503050406030204" pitchFamily="18" charset="0"/>
                          </a:rPr>
                          <m:t>𝑚</m:t>
                        </m:r>
                      </m:den>
                    </m:f>
                  </m:oMath>
                </a14:m>
                <a:r>
                  <a:rPr lang="en-IN" sz="2400" b="0" i="0" dirty="0">
                    <a:solidFill>
                      <a:schemeClr val="tx1"/>
                    </a:solidFill>
                    <a:effectLst/>
                    <a:latin typeface="KaTeX_Main"/>
                  </a:rPr>
                  <a:t>(</a:t>
                </a:r>
                <a:r>
                  <a:rPr lang="en-IN" sz="2400" b="0" i="1" dirty="0">
                    <a:solidFill>
                      <a:schemeClr val="tx1"/>
                    </a:solidFill>
                    <a:effectLst/>
                    <a:latin typeface="KaTeX_Math"/>
                  </a:rPr>
                  <a:t>s X</a:t>
                </a:r>
                <a:r>
                  <a:rPr lang="en-IN" sz="2400" b="0" i="0" dirty="0">
                    <a:solidFill>
                      <a:schemeClr val="tx1"/>
                    </a:solidFill>
                    <a:effectLst/>
                    <a:latin typeface="KaTeX_Main"/>
                  </a:rPr>
                  <a:t>(</a:t>
                </a:r>
                <a:r>
                  <a:rPr lang="en-IN" sz="2400" b="0" i="1" dirty="0">
                    <a:solidFill>
                      <a:schemeClr val="tx1"/>
                    </a:solidFill>
                    <a:effectLst/>
                    <a:latin typeface="KaTeX_Math"/>
                  </a:rPr>
                  <a:t>s</a:t>
                </a:r>
                <a:r>
                  <a:rPr lang="en-IN" sz="2400" b="0" i="0" dirty="0">
                    <a:solidFill>
                      <a:schemeClr val="tx1"/>
                    </a:solidFill>
                    <a:effectLst/>
                    <a:latin typeface="KaTeX_Main"/>
                  </a:rPr>
                  <a:t>)−</a:t>
                </a:r>
                <a:r>
                  <a:rPr lang="en-IN" sz="2400" b="0" i="1" dirty="0">
                    <a:solidFill>
                      <a:schemeClr val="tx1"/>
                    </a:solidFill>
                    <a:effectLst/>
                    <a:latin typeface="KaTeX_Math"/>
                  </a:rPr>
                  <a:t>x</a:t>
                </a:r>
                <a:r>
                  <a:rPr lang="en-IN" sz="2400" b="0" i="0" dirty="0">
                    <a:solidFill>
                      <a:schemeClr val="tx1"/>
                    </a:solidFill>
                    <a:effectLst/>
                    <a:latin typeface="KaTeX_Main"/>
                  </a:rPr>
                  <a:t>(0))−</a:t>
                </a:r>
                <a:r>
                  <a:rPr lang="en-IN" sz="24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f>
                      <m:fPr>
                        <m:ctrlPr>
                          <a:rPr lang="en-US" sz="2400" i="1">
                            <a:solidFill>
                              <a:schemeClr val="tx1"/>
                            </a:solidFill>
                            <a:latin typeface="Cambria Math" panose="02040503050406030204" pitchFamily="18" charset="0"/>
                          </a:rPr>
                        </m:ctrlPr>
                      </m:fPr>
                      <m:num>
                        <m:r>
                          <m:rPr>
                            <m:nor/>
                          </m:rPr>
                          <a:rPr lang="en-IN" sz="2400">
                            <a:solidFill>
                              <a:schemeClr val="tx1"/>
                            </a:solidFill>
                            <a:latin typeface="Calibri" panose="020F0502020204030204" pitchFamily="34" charset="0"/>
                            <a:ea typeface="Calibri" panose="020F0502020204030204" pitchFamily="34" charset="0"/>
                            <a:cs typeface="Calibri" panose="020F0502020204030204" pitchFamily="34" charset="0"/>
                          </a:rPr>
                          <m:t>k</m:t>
                        </m:r>
                      </m:num>
                      <m:den>
                        <m:r>
                          <a:rPr lang="en-IN" sz="2400" i="1">
                            <a:solidFill>
                              <a:schemeClr val="tx1"/>
                            </a:solidFill>
                            <a:latin typeface="Cambria Math" panose="02040503050406030204" pitchFamily="18" charset="0"/>
                          </a:rPr>
                          <m:t>𝑚</m:t>
                        </m:r>
                      </m:den>
                    </m:f>
                  </m:oMath>
                </a14:m>
                <a:r>
                  <a:rPr lang="en-IN" sz="2400" b="0" i="1" dirty="0">
                    <a:solidFill>
                      <a:schemeClr val="tx1"/>
                    </a:solidFill>
                    <a:effectLst/>
                    <a:latin typeface="KaTeX_Math"/>
                  </a:rPr>
                  <a:t>X</a:t>
                </a:r>
                <a:r>
                  <a:rPr lang="en-IN" sz="2400" b="0" i="0" dirty="0">
                    <a:solidFill>
                      <a:schemeClr val="tx1"/>
                    </a:solidFill>
                    <a:effectLst/>
                    <a:latin typeface="KaTeX_Main"/>
                  </a:rPr>
                  <a:t>(</a:t>
                </a:r>
                <a:r>
                  <a:rPr lang="en-IN" sz="2400" b="0" i="1" dirty="0">
                    <a:solidFill>
                      <a:schemeClr val="tx1"/>
                    </a:solidFill>
                    <a:effectLst/>
                    <a:latin typeface="KaTeX_Math"/>
                  </a:rPr>
                  <a:t>s</a:t>
                </a:r>
                <a:r>
                  <a:rPr lang="en-IN" sz="2400" b="0" i="0" dirty="0">
                    <a:solidFill>
                      <a:schemeClr val="tx1"/>
                    </a:solidFill>
                    <a:effectLst/>
                    <a:latin typeface="KaTeX_Main"/>
                  </a:rPr>
                  <a:t>)+</a:t>
                </a:r>
                <a:r>
                  <a:rPr lang="en-US" sz="2400" dirty="0">
                    <a:solidFill>
                      <a:schemeClr val="tx1"/>
                    </a:solidFill>
                  </a:rPr>
                  <a:t> </a:t>
                </a:r>
                <a14:m>
                  <m:oMath xmlns:m="http://schemas.openxmlformats.org/officeDocument/2006/math">
                    <m:f>
                      <m:fPr>
                        <m:ctrlPr>
                          <a:rPr lang="en-US" sz="2400" i="1">
                            <a:solidFill>
                              <a:schemeClr val="tx1"/>
                            </a:solidFill>
                            <a:latin typeface="Cambria Math" panose="02040503050406030204" pitchFamily="18" charset="0"/>
                          </a:rPr>
                        </m:ctrlPr>
                      </m:fPr>
                      <m:num>
                        <m:r>
                          <m:rPr>
                            <m:nor/>
                          </m:rPr>
                          <a:rPr lang="de-DE" sz="2400" dirty="0">
                            <a:solidFill>
                              <a:schemeClr val="tx1"/>
                            </a:solidFill>
                            <a:latin typeface="Calibri" panose="020F0502020204030204" pitchFamily="34" charset="0"/>
                            <a:ea typeface="Calibri" panose="020F0502020204030204" pitchFamily="34" charset="0"/>
                            <a:cs typeface="Calibri" panose="020F0502020204030204" pitchFamily="34" charset="0"/>
                          </a:rPr>
                          <m:t>K</m:t>
                        </m:r>
                        <m:r>
                          <m:rPr>
                            <m:nor/>
                          </m:rPr>
                          <a:rPr lang="de-DE" sz="2400" baseline="-25000" dirty="0">
                            <a:solidFill>
                              <a:schemeClr val="tx1"/>
                            </a:solidFill>
                            <a:latin typeface="Calibri" panose="020F0502020204030204" pitchFamily="34" charset="0"/>
                            <a:ea typeface="Calibri" panose="020F0502020204030204" pitchFamily="34" charset="0"/>
                            <a:cs typeface="Calibri" panose="020F0502020204030204" pitchFamily="34" charset="0"/>
                          </a:rPr>
                          <m:t>c</m:t>
                        </m:r>
                        <m:r>
                          <m:rPr>
                            <m:nor/>
                          </m:rPr>
                          <a:rPr lang="de-DE" sz="2400" dirty="0">
                            <a:solidFill>
                              <a:schemeClr val="tx1"/>
                            </a:solidFill>
                            <a:latin typeface="Calibri" panose="020F0502020204030204" pitchFamily="34" charset="0"/>
                            <a:ea typeface="Calibri" panose="020F0502020204030204" pitchFamily="34" charset="0"/>
                            <a:cs typeface="Calibri" panose="020F0502020204030204" pitchFamily="34" charset="0"/>
                          </a:rPr>
                          <m:t> </m:t>
                        </m:r>
                        <m:r>
                          <m:rPr>
                            <m:nor/>
                          </m:rPr>
                          <a:rPr lang="de-DE" sz="2400" dirty="0">
                            <a:solidFill>
                              <a:schemeClr val="tx1"/>
                            </a:solidFill>
                            <a:latin typeface="Calibri" panose="020F0502020204030204" pitchFamily="34" charset="0"/>
                            <a:ea typeface="Calibri" panose="020F0502020204030204" pitchFamily="34" charset="0"/>
                            <a:cs typeface="Calibri" panose="020F0502020204030204" pitchFamily="34" charset="0"/>
                          </a:rPr>
                          <m:t>b</m:t>
                        </m:r>
                      </m:num>
                      <m:den>
                        <m:r>
                          <a:rPr lang="en-IN" sz="2400" i="1">
                            <a:solidFill>
                              <a:schemeClr val="tx1"/>
                            </a:solidFill>
                            <a:latin typeface="Cambria Math" panose="02040503050406030204" pitchFamily="18" charset="0"/>
                          </a:rPr>
                          <m:t>𝑚</m:t>
                        </m:r>
                      </m:den>
                    </m:f>
                  </m:oMath>
                </a14:m>
                <a:r>
                  <a:rPr lang="en-IN" sz="2400" dirty="0">
                    <a:latin typeface="Calibri" panose="020F0502020204030204" pitchFamily="34" charset="0"/>
                    <a:ea typeface="Calibri" panose="020F0502020204030204" pitchFamily="34" charset="0"/>
                    <a:cs typeface="Calibri" panose="020F0502020204030204" pitchFamily="34" charset="0"/>
                  </a:rPr>
                  <a:t> </a:t>
                </a:r>
                <a:r>
                  <a:rPr lang="en-IN" sz="2400" b="0" i="0" dirty="0">
                    <a:solidFill>
                      <a:schemeClr val="tx1"/>
                    </a:solidFill>
                    <a:effectLst/>
                    <a:latin typeface="KaTeX_Main"/>
                  </a:rPr>
                  <a:t>​​(</a:t>
                </a:r>
                <a:r>
                  <a:rPr lang="en-IN" sz="2400" b="0" i="1" dirty="0">
                    <a:solidFill>
                      <a:schemeClr val="tx1"/>
                    </a:solidFill>
                    <a:effectLst/>
                    <a:latin typeface="KaTeX_Math"/>
                  </a:rPr>
                  <a:t>e</a:t>
                </a:r>
                <a:r>
                  <a:rPr lang="en-IN" sz="2400" b="0" i="0" baseline="30000" dirty="0">
                    <a:solidFill>
                      <a:schemeClr val="tx1"/>
                    </a:solidFill>
                    <a:effectLst/>
                    <a:latin typeface="KaTeX_Main"/>
                  </a:rPr>
                  <a:t>−</a:t>
                </a:r>
                <a:r>
                  <a:rPr lang="en-IN" sz="2400" b="0" i="1" baseline="30000" dirty="0">
                    <a:solidFill>
                      <a:schemeClr val="tx1"/>
                    </a:solidFill>
                    <a:effectLst/>
                    <a:latin typeface="KaTeX_Math"/>
                  </a:rPr>
                  <a:t>sT </a:t>
                </a:r>
                <a:r>
                  <a:rPr lang="en-IN" sz="2400" b="0" i="1" dirty="0">
                    <a:solidFill>
                      <a:schemeClr val="tx1"/>
                    </a:solidFill>
                    <a:effectLst/>
                    <a:latin typeface="KaTeX_Math"/>
                  </a:rPr>
                  <a:t>X</a:t>
                </a:r>
                <a:r>
                  <a:rPr lang="en-IN" sz="2400" b="0" i="0" dirty="0">
                    <a:solidFill>
                      <a:schemeClr val="tx1"/>
                    </a:solidFill>
                    <a:effectLst/>
                    <a:latin typeface="KaTeX_Main"/>
                  </a:rPr>
                  <a:t>(</a:t>
                </a:r>
                <a:r>
                  <a:rPr lang="en-IN" sz="2400" b="0" i="1" dirty="0">
                    <a:solidFill>
                      <a:schemeClr val="tx1"/>
                    </a:solidFill>
                    <a:effectLst/>
                    <a:latin typeface="KaTeX_Math"/>
                  </a:rPr>
                  <a:t>s</a:t>
                </a:r>
                <a:r>
                  <a:rPr lang="en-IN" sz="2400" b="0" i="0" dirty="0">
                    <a:solidFill>
                      <a:schemeClr val="tx1"/>
                    </a:solidFill>
                    <a:effectLst/>
                    <a:latin typeface="KaTeX_Main"/>
                  </a:rPr>
                  <a:t>)−</a:t>
                </a:r>
                <a:r>
                  <a:rPr lang="en-IN" sz="2400" b="0" i="1" dirty="0">
                    <a:solidFill>
                      <a:schemeClr val="tx1"/>
                    </a:solidFill>
                    <a:effectLst/>
                    <a:latin typeface="KaTeX_Math"/>
                  </a:rPr>
                  <a:t>X</a:t>
                </a:r>
                <a:r>
                  <a:rPr lang="en-IN" sz="2400" b="0" i="0" dirty="0">
                    <a:solidFill>
                      <a:schemeClr val="tx1"/>
                    </a:solidFill>
                    <a:effectLst/>
                    <a:latin typeface="KaTeX_Main"/>
                  </a:rPr>
                  <a:t>(</a:t>
                </a:r>
                <a:r>
                  <a:rPr lang="en-IN" sz="2400" b="0" i="1" dirty="0">
                    <a:solidFill>
                      <a:schemeClr val="tx1"/>
                    </a:solidFill>
                    <a:effectLst/>
                    <a:latin typeface="KaTeX_Math"/>
                  </a:rPr>
                  <a:t>s</a:t>
                </a:r>
                <a:r>
                  <a:rPr lang="en-IN" sz="2400" b="0" i="0" dirty="0">
                    <a:solidFill>
                      <a:schemeClr val="tx1"/>
                    </a:solidFill>
                    <a:effectLst/>
                    <a:latin typeface="KaTeX_Main"/>
                  </a:rPr>
                  <a:t>))</a:t>
                </a:r>
              </a:p>
              <a:p>
                <a:pPr marL="0" indent="0" algn="just">
                  <a:buNone/>
                </a:pPr>
                <a:r>
                  <a:rPr lang="de-DE" sz="2400" dirty="0">
                    <a:solidFill>
                      <a:schemeClr val="tx1"/>
                    </a:solidFill>
                    <a:latin typeface="Calibri" panose="020F0502020204030204" pitchFamily="34" charset="0"/>
                    <a:ea typeface="Calibri" panose="020F0502020204030204" pitchFamily="34" charset="0"/>
                    <a:cs typeface="Calibri" panose="020F0502020204030204" pitchFamily="34" charset="0"/>
                  </a:rPr>
                  <a:t>Re-arranging the above equation,</a:t>
                </a:r>
              </a:p>
              <a:p>
                <a:pPr marL="0" indent="0">
                  <a:buNone/>
                </a:pPr>
                <a:r>
                  <a:rPr lang="en-IN" sz="2400" b="0" i="1" dirty="0">
                    <a:solidFill>
                      <a:schemeClr val="tx1"/>
                    </a:solidFill>
                    <a:effectLst/>
                    <a:latin typeface="KaTeX_Math"/>
                  </a:rPr>
                  <a:t>X</a:t>
                </a:r>
                <a:r>
                  <a:rPr lang="en-IN" sz="2400" b="0" i="0" dirty="0">
                    <a:solidFill>
                      <a:schemeClr val="tx1"/>
                    </a:solidFill>
                    <a:effectLst/>
                    <a:latin typeface="KaTeX_Main"/>
                  </a:rPr>
                  <a:t>(</a:t>
                </a:r>
                <a:r>
                  <a:rPr lang="en-IN" sz="2400" b="0" i="1" dirty="0">
                    <a:solidFill>
                      <a:schemeClr val="tx1"/>
                    </a:solidFill>
                    <a:effectLst/>
                    <a:latin typeface="KaTeX_Math"/>
                  </a:rPr>
                  <a:t>s</a:t>
                </a:r>
                <a:r>
                  <a:rPr lang="en-IN" sz="2400" b="0" i="0" dirty="0">
                    <a:solidFill>
                      <a:schemeClr val="tx1"/>
                    </a:solidFill>
                    <a:effectLst/>
                    <a:latin typeface="KaTeX_Main"/>
                  </a:rPr>
                  <a:t>)=</a:t>
                </a:r>
                <a14:m>
                  <m:oMath xmlns:m="http://schemas.openxmlformats.org/officeDocument/2006/math">
                    <m:f>
                      <m:fPr>
                        <m:ctrlPr>
                          <a:rPr lang="en-IN" sz="2400" b="0" i="1" smtClean="0">
                            <a:solidFill>
                              <a:schemeClr val="tx1"/>
                            </a:solidFill>
                            <a:effectLst/>
                            <a:latin typeface="Cambria Math" panose="02040503050406030204" pitchFamily="18" charset="0"/>
                          </a:rPr>
                        </m:ctrlPr>
                      </m:fPr>
                      <m:num>
                        <m:r>
                          <m:rPr>
                            <m:nor/>
                          </m:rPr>
                          <a:rPr lang="en-IN" sz="2400" i="1">
                            <a:solidFill>
                              <a:schemeClr val="tx1"/>
                            </a:solidFill>
                            <a:latin typeface="KaTeX_Math"/>
                          </a:rPr>
                          <m:t>sx</m:t>
                        </m:r>
                        <m:r>
                          <m:rPr>
                            <m:nor/>
                          </m:rPr>
                          <a:rPr lang="en-IN" sz="2400" dirty="0">
                            <a:solidFill>
                              <a:schemeClr val="tx1"/>
                            </a:solidFill>
                            <a:latin typeface="KaTeX_Main"/>
                          </a:rPr>
                          <m:t>(</m:t>
                        </m:r>
                        <m:r>
                          <m:rPr>
                            <m:nor/>
                          </m:rPr>
                          <a:rPr lang="en-IN" sz="2400" dirty="0">
                            <a:solidFill>
                              <a:schemeClr val="tx1"/>
                            </a:solidFill>
                            <a:latin typeface="KaTeX_Main"/>
                          </a:rPr>
                          <m:t>0</m:t>
                        </m:r>
                        <m:r>
                          <m:rPr>
                            <m:nor/>
                          </m:rPr>
                          <a:rPr lang="en-IN" sz="2400" dirty="0">
                            <a:solidFill>
                              <a:schemeClr val="tx1"/>
                            </a:solidFill>
                            <a:latin typeface="KaTeX_Main"/>
                          </a:rPr>
                          <m:t>)</m:t>
                        </m:r>
                        <m:r>
                          <m:rPr>
                            <m:nor/>
                          </m:rPr>
                          <a:rPr lang="en-IN" sz="2400" b="0" i="1" dirty="0" smtClean="0">
                            <a:solidFill>
                              <a:schemeClr val="tx1"/>
                            </a:solidFill>
                            <a:latin typeface="KaTeX_Main"/>
                          </a:rPr>
                          <m:t>+</m:t>
                        </m:r>
                        <m:r>
                          <m:rPr>
                            <m:nor/>
                          </m:rPr>
                          <a:rPr lang="en-IN" sz="2400" i="1" dirty="0">
                            <a:solidFill>
                              <a:schemeClr val="tx1"/>
                            </a:solidFill>
                            <a:latin typeface="KaTeX_Math"/>
                          </a:rPr>
                          <m:t>x</m:t>
                        </m:r>
                        <m:r>
                          <m:rPr>
                            <m:nor/>
                          </m:rPr>
                          <a:rPr lang="en-IN" sz="2400" dirty="0">
                            <a:solidFill>
                              <a:schemeClr val="tx1"/>
                            </a:solidFill>
                            <a:latin typeface="KaTeX_Main"/>
                          </a:rPr>
                          <m:t>′</m:t>
                        </m:r>
                        <m:r>
                          <m:rPr>
                            <m:nor/>
                          </m:rPr>
                          <a:rPr lang="en-IN" sz="2400" dirty="0">
                            <a:solidFill>
                              <a:schemeClr val="tx1"/>
                            </a:solidFill>
                            <a:latin typeface="KaTeX_Main"/>
                          </a:rPr>
                          <m:t>(</m:t>
                        </m:r>
                        <m:r>
                          <m:rPr>
                            <m:nor/>
                          </m:rPr>
                          <a:rPr lang="en-IN" sz="2400" dirty="0">
                            <a:solidFill>
                              <a:schemeClr val="tx1"/>
                            </a:solidFill>
                            <a:latin typeface="KaTeX_Main"/>
                          </a:rPr>
                          <m:t>0</m:t>
                        </m:r>
                        <m:r>
                          <m:rPr>
                            <m:nor/>
                          </m:rPr>
                          <a:rPr lang="en-IN" sz="2400" b="0" i="0" dirty="0" smtClean="0">
                            <a:solidFill>
                              <a:schemeClr val="tx1"/>
                            </a:solidFill>
                            <a:latin typeface="KaTeX_Main"/>
                          </a:rPr>
                          <m:t>)+</m:t>
                        </m:r>
                        <m:r>
                          <a:rPr lang="en-IN" sz="2400" b="0" i="1" dirty="0" smtClean="0">
                            <a:solidFill>
                              <a:schemeClr val="tx1"/>
                            </a:solidFill>
                            <a:latin typeface="Cambria Math" panose="02040503050406030204" pitchFamily="18" charset="0"/>
                          </a:rPr>
                          <m:t> </m:t>
                        </m:r>
                        <m:f>
                          <m:fPr>
                            <m:ctrlPr>
                              <a:rPr lang="en-IN" sz="2400" i="1">
                                <a:solidFill>
                                  <a:schemeClr val="tx1"/>
                                </a:solidFill>
                                <a:latin typeface="Cambria Math" panose="02040503050406030204" pitchFamily="18" charset="0"/>
                              </a:rPr>
                            </m:ctrlPr>
                          </m:fPr>
                          <m:num>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c</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1</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c</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2</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m:t>
                            </m:r>
                          </m:num>
                          <m:den>
                            <m:r>
                              <a:rPr lang="en-IN" sz="2400" i="1">
                                <a:solidFill>
                                  <a:schemeClr val="tx1"/>
                                </a:solidFill>
                                <a:latin typeface="Cambria Math" panose="02040503050406030204" pitchFamily="18" charset="0"/>
                              </a:rPr>
                              <m:t>𝑚</m:t>
                            </m:r>
                          </m:den>
                        </m:f>
                        <m:r>
                          <a:rPr lang="en-IN" sz="2400" b="0" i="1" smtClean="0">
                            <a:solidFill>
                              <a:schemeClr val="tx1"/>
                            </a:solidFill>
                            <a:latin typeface="Cambria Math" panose="02040503050406030204" pitchFamily="18" charset="0"/>
                          </a:rPr>
                          <m:t>+</m:t>
                        </m:r>
                        <m:f>
                          <m:fPr>
                            <m:ctrlPr>
                              <a:rPr lang="en-US" sz="2400" i="1">
                                <a:solidFill>
                                  <a:schemeClr val="tx1"/>
                                </a:solidFill>
                                <a:latin typeface="Cambria Math" panose="02040503050406030204" pitchFamily="18" charset="0"/>
                              </a:rPr>
                            </m:ctrlPr>
                          </m:fPr>
                          <m:num>
                            <m:r>
                              <m:rPr>
                                <m:nor/>
                              </m:rPr>
                              <a:rPr lang="de-DE" sz="2400" dirty="0">
                                <a:solidFill>
                                  <a:schemeClr val="tx1"/>
                                </a:solidFill>
                                <a:latin typeface="Calibri" panose="020F0502020204030204" pitchFamily="34" charset="0"/>
                                <a:ea typeface="Calibri" panose="020F0502020204030204" pitchFamily="34" charset="0"/>
                                <a:cs typeface="Calibri" panose="020F0502020204030204" pitchFamily="34" charset="0"/>
                              </a:rPr>
                              <m:t>K</m:t>
                            </m:r>
                            <m:r>
                              <m:rPr>
                                <m:nor/>
                              </m:rPr>
                              <a:rPr lang="de-DE" sz="2400" baseline="-25000" dirty="0">
                                <a:solidFill>
                                  <a:schemeClr val="tx1"/>
                                </a:solidFill>
                                <a:latin typeface="Calibri" panose="020F0502020204030204" pitchFamily="34" charset="0"/>
                                <a:ea typeface="Calibri" panose="020F0502020204030204" pitchFamily="34" charset="0"/>
                                <a:cs typeface="Calibri" panose="020F0502020204030204" pitchFamily="34" charset="0"/>
                              </a:rPr>
                              <m:t>c</m:t>
                            </m:r>
                            <m:r>
                              <m:rPr>
                                <m:nor/>
                              </m:rPr>
                              <a:rPr lang="de-DE" sz="2400" dirty="0">
                                <a:solidFill>
                                  <a:schemeClr val="tx1"/>
                                </a:solidFill>
                                <a:latin typeface="Calibri" panose="020F0502020204030204" pitchFamily="34" charset="0"/>
                                <a:ea typeface="Calibri" panose="020F0502020204030204" pitchFamily="34" charset="0"/>
                                <a:cs typeface="Calibri" panose="020F0502020204030204" pitchFamily="34" charset="0"/>
                              </a:rPr>
                              <m:t> </m:t>
                            </m:r>
                            <m:r>
                              <m:rPr>
                                <m:nor/>
                              </m:rPr>
                              <a:rPr lang="de-DE" sz="2400" dirty="0">
                                <a:solidFill>
                                  <a:schemeClr val="tx1"/>
                                </a:solidFill>
                                <a:latin typeface="Calibri" panose="020F0502020204030204" pitchFamily="34" charset="0"/>
                                <a:ea typeface="Calibri" panose="020F0502020204030204" pitchFamily="34" charset="0"/>
                                <a:cs typeface="Calibri" panose="020F0502020204030204" pitchFamily="34" charset="0"/>
                              </a:rPr>
                              <m:t>b</m:t>
                            </m:r>
                          </m:num>
                          <m:den>
                            <m:r>
                              <a:rPr lang="en-IN" sz="2400" i="1">
                                <a:solidFill>
                                  <a:schemeClr val="tx1"/>
                                </a:solidFill>
                                <a:latin typeface="Cambria Math" panose="02040503050406030204" pitchFamily="18" charset="0"/>
                              </a:rPr>
                              <m:t>𝑚</m:t>
                            </m:r>
                          </m:den>
                        </m:f>
                        <m:r>
                          <m:rPr>
                            <m:nor/>
                          </m:rPr>
                          <a:rPr lang="en-IN" sz="2400" dirty="0">
                            <a:latin typeface="Calibri" panose="020F0502020204030204" pitchFamily="34" charset="0"/>
                            <a:ea typeface="Calibri" panose="020F0502020204030204" pitchFamily="34" charset="0"/>
                            <a:cs typeface="Calibri" panose="020F0502020204030204" pitchFamily="34" charset="0"/>
                          </a:rPr>
                          <m:t> </m:t>
                        </m:r>
                        <m:r>
                          <m:rPr>
                            <m:nor/>
                          </m:rPr>
                          <a:rPr lang="en-IN" sz="2400" dirty="0">
                            <a:solidFill>
                              <a:schemeClr val="tx1"/>
                            </a:solidFill>
                            <a:latin typeface="KaTeX_Main"/>
                          </a:rPr>
                          <m:t>​​</m:t>
                        </m:r>
                        <m:r>
                          <m:rPr>
                            <m:nor/>
                          </m:rPr>
                          <a:rPr lang="en-IN" sz="2400" i="1" dirty="0">
                            <a:solidFill>
                              <a:schemeClr val="tx1"/>
                            </a:solidFill>
                            <a:latin typeface="KaTeX_Math"/>
                          </a:rPr>
                          <m:t>X</m:t>
                        </m:r>
                        <m:r>
                          <m:rPr>
                            <m:nor/>
                          </m:rPr>
                          <a:rPr lang="en-IN" sz="2400" dirty="0">
                            <a:solidFill>
                              <a:schemeClr val="tx1"/>
                            </a:solidFill>
                            <a:latin typeface="KaTeX_Main"/>
                          </a:rPr>
                          <m:t>(</m:t>
                        </m:r>
                        <m:r>
                          <m:rPr>
                            <m:nor/>
                          </m:rPr>
                          <a:rPr lang="en-IN" sz="2400" i="1" dirty="0">
                            <a:solidFill>
                              <a:schemeClr val="tx1"/>
                            </a:solidFill>
                            <a:latin typeface="KaTeX_Math"/>
                          </a:rPr>
                          <m:t>s</m:t>
                        </m:r>
                        <m:r>
                          <m:rPr>
                            <m:nor/>
                          </m:rPr>
                          <a:rPr lang="en-IN" sz="2400" dirty="0">
                            <a:solidFill>
                              <a:schemeClr val="tx1"/>
                            </a:solidFill>
                            <a:latin typeface="KaTeX_Main"/>
                          </a:rPr>
                          <m:t>)</m:t>
                        </m:r>
                        <m:r>
                          <m:rPr>
                            <m:nor/>
                          </m:rPr>
                          <a:rPr lang="en-IN" sz="2400" i="1" dirty="0">
                            <a:solidFill>
                              <a:schemeClr val="tx1"/>
                            </a:solidFill>
                            <a:latin typeface="KaTeX_Math"/>
                          </a:rPr>
                          <m:t>e</m:t>
                        </m:r>
                        <m:r>
                          <m:rPr>
                            <m:nor/>
                          </m:rPr>
                          <a:rPr lang="en-IN" sz="2400" baseline="30000" dirty="0">
                            <a:solidFill>
                              <a:schemeClr val="tx1"/>
                            </a:solidFill>
                            <a:latin typeface="KaTeX_Main"/>
                          </a:rPr>
                          <m:t>−</m:t>
                        </m:r>
                        <m:r>
                          <m:rPr>
                            <m:nor/>
                          </m:rPr>
                          <a:rPr lang="en-IN" sz="2400" i="1" baseline="30000">
                            <a:solidFill>
                              <a:schemeClr val="tx1"/>
                            </a:solidFill>
                            <a:latin typeface="KaTeX_Math"/>
                          </a:rPr>
                          <m:t>sT</m:t>
                        </m:r>
                      </m:num>
                      <m:den>
                        <m:r>
                          <a:rPr lang="en-IN" sz="2400" b="0" i="1" smtClean="0">
                            <a:solidFill>
                              <a:schemeClr val="tx1"/>
                            </a:solidFill>
                            <a:effectLst/>
                            <a:latin typeface="Cambria Math" panose="02040503050406030204" pitchFamily="18" charset="0"/>
                          </a:rPr>
                          <m:t>𝑠</m:t>
                        </m:r>
                        <m:r>
                          <a:rPr lang="en-IN" sz="2400" b="0" i="1" baseline="30000" smtClean="0">
                            <a:solidFill>
                              <a:schemeClr val="tx1"/>
                            </a:solidFill>
                            <a:effectLst/>
                            <a:latin typeface="Cambria Math" panose="02040503050406030204" pitchFamily="18" charset="0"/>
                          </a:rPr>
                          <m:t>2</m:t>
                        </m:r>
                        <m:r>
                          <a:rPr lang="en-IN" sz="2400" b="0" i="1" smtClean="0">
                            <a:solidFill>
                              <a:schemeClr val="tx1"/>
                            </a:solidFill>
                            <a:effectLst/>
                            <a:latin typeface="Cambria Math" panose="02040503050406030204" pitchFamily="18" charset="0"/>
                          </a:rPr>
                          <m:t>+</m:t>
                        </m:r>
                        <m:f>
                          <m:fPr>
                            <m:ctrlPr>
                              <a:rPr lang="en-IN" sz="2400" i="1">
                                <a:solidFill>
                                  <a:schemeClr val="tx1"/>
                                </a:solidFill>
                                <a:latin typeface="Cambria Math" panose="02040503050406030204" pitchFamily="18" charset="0"/>
                              </a:rPr>
                            </m:ctrlPr>
                          </m:fPr>
                          <m:num>
                            <m:r>
                              <a:rPr lang="en-IN" sz="2400" b="0" i="1" smtClean="0">
                                <a:solidFill>
                                  <a:schemeClr val="tx1"/>
                                </a:solidFill>
                                <a:latin typeface="Cambria Math" panose="02040503050406030204" pitchFamily="18" charset="0"/>
                              </a:rPr>
                              <m:t> </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c</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1</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c</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2</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m:t>
                            </m:r>
                          </m:num>
                          <m:den>
                            <m:r>
                              <a:rPr lang="en-IN" sz="2400" i="1">
                                <a:solidFill>
                                  <a:schemeClr val="tx1"/>
                                </a:solidFill>
                                <a:latin typeface="Cambria Math" panose="02040503050406030204" pitchFamily="18" charset="0"/>
                              </a:rPr>
                              <m:t>𝑚</m:t>
                            </m:r>
                          </m:den>
                        </m:f>
                        <m:r>
                          <m:rPr>
                            <m:nor/>
                          </m:rPr>
                          <a:rPr lang="en-IN" sz="2400" i="1" dirty="0">
                            <a:solidFill>
                              <a:schemeClr val="tx1"/>
                            </a:solidFill>
                            <a:latin typeface="KaTeX_Math"/>
                          </a:rPr>
                          <m:t>s</m:t>
                        </m:r>
                        <m:r>
                          <a:rPr lang="en-IN" sz="2400" b="0" i="1" dirty="0" smtClean="0">
                            <a:solidFill>
                              <a:schemeClr val="tx1"/>
                            </a:solidFill>
                            <a:latin typeface="Cambria Math" panose="02040503050406030204" pitchFamily="18" charset="0"/>
                          </a:rPr>
                          <m:t> </m:t>
                        </m:r>
                        <m:r>
                          <a:rPr lang="en-IN" sz="2400" i="1" dirty="0">
                            <a:solidFill>
                              <a:schemeClr val="tx1"/>
                            </a:solidFill>
                            <a:latin typeface="Cambria Math" panose="02040503050406030204" pitchFamily="18" charset="0"/>
                            <a:ea typeface="Cambria Math" panose="02040503050406030204" pitchFamily="18" charset="0"/>
                          </a:rPr>
                          <m:t>+</m:t>
                        </m:r>
                        <m:f>
                          <m:fPr>
                            <m:ctrlPr>
                              <a:rPr lang="en-US" sz="2400" i="1">
                                <a:solidFill>
                                  <a:schemeClr val="tx1"/>
                                </a:solidFill>
                                <a:latin typeface="Cambria Math" panose="02040503050406030204" pitchFamily="18" charset="0"/>
                              </a:rPr>
                            </m:ctrlPr>
                          </m:fPr>
                          <m:num>
                            <m:r>
                              <m:rPr>
                                <m:nor/>
                              </m:rPr>
                              <a:rPr lang="en-IN" sz="2400">
                                <a:solidFill>
                                  <a:schemeClr val="tx1"/>
                                </a:solidFill>
                                <a:latin typeface="Calibri" panose="020F0502020204030204" pitchFamily="34" charset="0"/>
                                <a:ea typeface="Calibri" panose="020F0502020204030204" pitchFamily="34" charset="0"/>
                                <a:cs typeface="Calibri" panose="020F0502020204030204" pitchFamily="34" charset="0"/>
                              </a:rPr>
                              <m:t>k</m:t>
                            </m:r>
                          </m:num>
                          <m:den>
                            <m:r>
                              <a:rPr lang="en-IN" sz="2400" i="1">
                                <a:solidFill>
                                  <a:schemeClr val="tx1"/>
                                </a:solidFill>
                                <a:latin typeface="Cambria Math" panose="02040503050406030204" pitchFamily="18" charset="0"/>
                              </a:rPr>
                              <m:t>𝑚</m:t>
                            </m:r>
                          </m:den>
                        </m:f>
                        <m:r>
                          <a:rPr lang="en-IN" sz="2400" b="0" i="1" smtClean="0">
                            <a:solidFill>
                              <a:schemeClr val="tx1"/>
                            </a:solidFill>
                            <a:latin typeface="Cambria Math" panose="02040503050406030204" pitchFamily="18" charset="0"/>
                          </a:rPr>
                          <m:t>+</m:t>
                        </m:r>
                        <m:f>
                          <m:fPr>
                            <m:ctrlPr>
                              <a:rPr lang="en-US" sz="2400" i="1">
                                <a:solidFill>
                                  <a:schemeClr val="tx1"/>
                                </a:solidFill>
                                <a:latin typeface="Cambria Math" panose="02040503050406030204" pitchFamily="18" charset="0"/>
                              </a:rPr>
                            </m:ctrlPr>
                          </m:fPr>
                          <m:num>
                            <m:r>
                              <m:rPr>
                                <m:nor/>
                              </m:rPr>
                              <a:rPr lang="de-DE" sz="2400" dirty="0">
                                <a:solidFill>
                                  <a:schemeClr val="tx1"/>
                                </a:solidFill>
                                <a:latin typeface="Calibri" panose="020F0502020204030204" pitchFamily="34" charset="0"/>
                                <a:ea typeface="Calibri" panose="020F0502020204030204" pitchFamily="34" charset="0"/>
                                <a:cs typeface="Calibri" panose="020F0502020204030204" pitchFamily="34" charset="0"/>
                              </a:rPr>
                              <m:t>K</m:t>
                            </m:r>
                            <m:r>
                              <m:rPr>
                                <m:nor/>
                              </m:rPr>
                              <a:rPr lang="de-DE" sz="2400" baseline="-25000" dirty="0">
                                <a:solidFill>
                                  <a:schemeClr val="tx1"/>
                                </a:solidFill>
                                <a:latin typeface="Calibri" panose="020F0502020204030204" pitchFamily="34" charset="0"/>
                                <a:ea typeface="Calibri" panose="020F0502020204030204" pitchFamily="34" charset="0"/>
                                <a:cs typeface="Calibri" panose="020F0502020204030204" pitchFamily="34" charset="0"/>
                              </a:rPr>
                              <m:t>c</m:t>
                            </m:r>
                            <m:r>
                              <m:rPr>
                                <m:nor/>
                              </m:rPr>
                              <a:rPr lang="de-DE" sz="2400" dirty="0">
                                <a:solidFill>
                                  <a:schemeClr val="tx1"/>
                                </a:solidFill>
                                <a:latin typeface="Calibri" panose="020F0502020204030204" pitchFamily="34" charset="0"/>
                                <a:ea typeface="Calibri" panose="020F0502020204030204" pitchFamily="34" charset="0"/>
                                <a:cs typeface="Calibri" panose="020F0502020204030204" pitchFamily="34" charset="0"/>
                              </a:rPr>
                              <m:t> </m:t>
                            </m:r>
                            <m:r>
                              <m:rPr>
                                <m:nor/>
                              </m:rPr>
                              <a:rPr lang="de-DE" sz="2400" dirty="0">
                                <a:solidFill>
                                  <a:schemeClr val="tx1"/>
                                </a:solidFill>
                                <a:latin typeface="Calibri" panose="020F0502020204030204" pitchFamily="34" charset="0"/>
                                <a:ea typeface="Calibri" panose="020F0502020204030204" pitchFamily="34" charset="0"/>
                                <a:cs typeface="Calibri" panose="020F0502020204030204" pitchFamily="34" charset="0"/>
                              </a:rPr>
                              <m:t>b</m:t>
                            </m:r>
                          </m:num>
                          <m:den>
                            <m:r>
                              <a:rPr lang="en-IN" sz="2400" i="1">
                                <a:solidFill>
                                  <a:schemeClr val="tx1"/>
                                </a:solidFill>
                                <a:latin typeface="Cambria Math" panose="02040503050406030204" pitchFamily="18" charset="0"/>
                              </a:rPr>
                              <m:t>𝑚</m:t>
                            </m:r>
                          </m:den>
                        </m:f>
                        <m:r>
                          <m:rPr>
                            <m:nor/>
                          </m:rPr>
                          <a:rPr lang="en-IN" sz="2400" dirty="0">
                            <a:latin typeface="Calibri" panose="020F0502020204030204" pitchFamily="34" charset="0"/>
                            <a:ea typeface="Calibri" panose="020F0502020204030204" pitchFamily="34" charset="0"/>
                            <a:cs typeface="Calibri" panose="020F0502020204030204" pitchFamily="34" charset="0"/>
                          </a:rPr>
                          <m:t> </m:t>
                        </m:r>
                        <m:r>
                          <m:rPr>
                            <m:nor/>
                          </m:rPr>
                          <a:rPr lang="en-IN" sz="2400" dirty="0">
                            <a:solidFill>
                              <a:schemeClr val="tx1"/>
                            </a:solidFill>
                            <a:latin typeface="KaTeX_Main"/>
                          </a:rPr>
                          <m:t>​​</m:t>
                        </m:r>
                        <m:r>
                          <m:rPr>
                            <m:nor/>
                          </m:rPr>
                          <a:rPr lang="en-IN" sz="2400" i="1" dirty="0">
                            <a:solidFill>
                              <a:schemeClr val="tx1"/>
                            </a:solidFill>
                            <a:latin typeface="KaTeX_Math"/>
                          </a:rPr>
                          <m:t>e</m:t>
                        </m:r>
                        <m:r>
                          <m:rPr>
                            <m:nor/>
                          </m:rPr>
                          <a:rPr lang="en-IN" sz="2400" baseline="30000" dirty="0">
                            <a:solidFill>
                              <a:schemeClr val="tx1"/>
                            </a:solidFill>
                            <a:latin typeface="KaTeX_Main"/>
                          </a:rPr>
                          <m:t>−</m:t>
                        </m:r>
                        <m:r>
                          <m:rPr>
                            <m:nor/>
                          </m:rPr>
                          <a:rPr lang="en-IN" sz="2400" i="1" baseline="30000">
                            <a:solidFill>
                              <a:schemeClr val="tx1"/>
                            </a:solidFill>
                            <a:latin typeface="KaTeX_Math"/>
                          </a:rPr>
                          <m:t>sT</m:t>
                        </m:r>
                        <m:r>
                          <a:rPr lang="en-IN" sz="2400" b="0" i="1" baseline="30000" dirty="0" smtClean="0">
                            <a:solidFill>
                              <a:schemeClr val="tx1"/>
                            </a:solidFill>
                            <a:latin typeface="Cambria Math" panose="02040503050406030204" pitchFamily="18" charset="0"/>
                          </a:rPr>
                          <m:t>      </m:t>
                        </m:r>
                      </m:den>
                    </m:f>
                  </m:oMath>
                </a14:m>
                <a:endParaRPr lang="en-IN" sz="2400" dirty="0">
                  <a:solidFill>
                    <a:schemeClr val="tx1"/>
                  </a:solidFill>
                </a:endParaRPr>
              </a:p>
              <a:p>
                <a:pPr marL="0" indent="0">
                  <a:buNone/>
                </a:pPr>
                <a:endParaRPr lang="en-IN" dirty="0">
                  <a:solidFill>
                    <a:schemeClr val="tx1"/>
                  </a:solidFill>
                </a:endParaRPr>
              </a:p>
              <a:p>
                <a:pPr marL="0" indent="0">
                  <a:buNone/>
                </a:pP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Solving the above given equation in MATLAB using inverse Laplace transform , we get </a:t>
                </a:r>
              </a:p>
              <a:p>
                <a:pPr marL="0" indent="0">
                  <a:buNone/>
                </a:pP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MATLAB Code -</a:t>
                </a:r>
              </a:p>
              <a:p>
                <a:pPr marL="0" indent="0">
                  <a:buNone/>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syms s t x0 xdot0 c1 c2 m k Kcb T X</a:t>
                </a:r>
              </a:p>
              <a:p>
                <a:pPr marL="0" indent="0">
                  <a:buNone/>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Define the Laplace transform expression</a:t>
                </a:r>
              </a:p>
              <a:p>
                <a:pPr marL="0" indent="0">
                  <a:buNone/>
                </a:pP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solidFill>
                    <a:schemeClr val="tx1"/>
                  </a:solidFill>
                </a:endParaRPr>
              </a:p>
            </p:txBody>
          </p:sp>
        </mc:Choice>
        <mc:Fallback xmlns="">
          <p:sp>
            <p:nvSpPr>
              <p:cNvPr id="3" name="Content Placeholder 2">
                <a:extLst>
                  <a:ext uri="{FF2B5EF4-FFF2-40B4-BE49-F238E27FC236}">
                    <a16:creationId xmlns:a16="http://schemas.microsoft.com/office/drawing/2014/main" id="{AA2583DB-ECB3-A287-1499-A93420C1E1B2}"/>
                  </a:ext>
                </a:extLst>
              </p:cNvPr>
              <p:cNvSpPr>
                <a:spLocks noGrp="1" noRot="1" noChangeAspect="1" noMove="1" noResize="1" noEditPoints="1" noAdjustHandles="1" noChangeArrowheads="1" noChangeShapeType="1" noTextEdit="1"/>
              </p:cNvSpPr>
              <p:nvPr>
                <p:ph idx="1"/>
              </p:nvPr>
            </p:nvSpPr>
            <p:spPr>
              <a:xfrm>
                <a:off x="1416424" y="304799"/>
                <a:ext cx="9739256" cy="6212541"/>
              </a:xfrm>
              <a:blipFill>
                <a:blip r:embed="rId2"/>
                <a:stretch>
                  <a:fillRect l="-939" r="-1252"/>
                </a:stretch>
              </a:blipFill>
            </p:spPr>
            <p:txBody>
              <a:bodyPr/>
              <a:lstStyle/>
              <a:p>
                <a:r>
                  <a:rPr lang="en-IN">
                    <a:noFill/>
                  </a:rPr>
                  <a:t> </a:t>
                </a:r>
              </a:p>
            </p:txBody>
          </p:sp>
        </mc:Fallback>
      </mc:AlternateContent>
    </p:spTree>
    <p:extLst>
      <p:ext uri="{BB962C8B-B14F-4D97-AF65-F5344CB8AC3E}">
        <p14:creationId xmlns:p14="http://schemas.microsoft.com/office/powerpoint/2010/main" val="1060092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3B189-50ED-3ADF-E504-C2B45D7FE880}"/>
              </a:ext>
            </a:extLst>
          </p:cNvPr>
          <p:cNvSpPr>
            <a:spLocks noGrp="1"/>
          </p:cNvSpPr>
          <p:nvPr>
            <p:ph idx="1"/>
          </p:nvPr>
        </p:nvSpPr>
        <p:spPr>
          <a:xfrm>
            <a:off x="1676399" y="340659"/>
            <a:ext cx="9941859" cy="6176682"/>
          </a:xfrm>
        </p:spPr>
        <p:txBody>
          <a:bodyPr>
            <a:normAutofit/>
          </a:bodyPr>
          <a:lstStyle/>
          <a:p>
            <a:pPr marL="0" indent="0" algn="just">
              <a:buNone/>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numerator = s*x0 + xdot0 + (c1+c2)/m*x0 + (m*Kcb/(s^2 + (c1+c2)/m*s + k/m + Kcb/m*exp(-s*T)))*X*exp(-s*T);</a:t>
            </a:r>
          </a:p>
          <a:p>
            <a:pPr marL="0" indent="0">
              <a:buNone/>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denominator = s^2 + (c1+c2)/m*s + k/m + Kcb/m*exp(-s*T);</a:t>
            </a:r>
          </a:p>
          <a:p>
            <a:pPr marL="0" indent="0">
              <a:buNone/>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Xs = numerator / denominator;</a:t>
            </a:r>
          </a:p>
          <a:p>
            <a:pPr marL="0" indent="0">
              <a:buNone/>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Take inverse Laplace transform</a:t>
            </a:r>
          </a:p>
          <a:p>
            <a:pPr marL="0" indent="0">
              <a:buNone/>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xt = ilaplace(Xs);</a:t>
            </a:r>
          </a:p>
          <a:p>
            <a:pPr marL="0" indent="0">
              <a:buNone/>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Substitute initial conditions and parameter values</a:t>
            </a:r>
          </a:p>
          <a:p>
            <a:pPr marL="0" indent="0">
              <a:buNone/>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xt = subs(xt, [x0, xdot0, c1, c2, m, k, Kcb, T], [0, 0, 1751.3,1751.3, 0.9, 17513, 0.6, 1]); </a:t>
            </a:r>
          </a:p>
          <a:p>
            <a:pPr marL="0" indent="0">
              <a:buNone/>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Replace with your values</a:t>
            </a:r>
          </a:p>
          <a:p>
            <a:pPr marL="0" indent="0">
              <a:buNone/>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Display the solutiondisp('Solution in time domain:’);</a:t>
            </a:r>
          </a:p>
          <a:p>
            <a:pPr marL="0" indent="0">
              <a:buNone/>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disp(xt);</a:t>
            </a:r>
          </a:p>
          <a:p>
            <a:pPr marL="0" indent="0">
              <a:buNone/>
            </a:pP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Solution we get is,</a:t>
            </a:r>
          </a:p>
          <a:p>
            <a:pPr marL="0" indent="0">
              <a:buNone/>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(27*X*heaviside(t - 1)*ilaplace(1/((35026*s)/9 + (2*exp(-s))/3 + s^2 + 175130/9)^2, s, t,1))/50</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004252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094E-14A0-8C7D-D0CE-7891434B0ADA}"/>
              </a:ext>
            </a:extLst>
          </p:cNvPr>
          <p:cNvSpPr>
            <a:spLocks noGrp="1"/>
          </p:cNvSpPr>
          <p:nvPr>
            <p:ph type="title"/>
          </p:nvPr>
        </p:nvSpPr>
        <p:spPr>
          <a:xfrm>
            <a:off x="980739" y="240452"/>
            <a:ext cx="10058400" cy="748454"/>
          </a:xfrm>
        </p:spPr>
        <p:txBody>
          <a:bodyPr>
            <a:normAutofit fontScale="90000"/>
          </a:bodyPr>
          <a:lstStyle/>
          <a:p>
            <a:pPr algn="ctr"/>
            <a:r>
              <a:rPr lang="en-IN" sz="4400" b="1" dirty="0">
                <a:solidFill>
                  <a:srgbClr val="0070C0"/>
                </a:solidFill>
              </a:rPr>
              <a:t>Simulink Model</a:t>
            </a:r>
          </a:p>
        </p:txBody>
      </p:sp>
      <p:pic>
        <p:nvPicPr>
          <p:cNvPr id="7" name="Picture 6">
            <a:extLst>
              <a:ext uri="{FF2B5EF4-FFF2-40B4-BE49-F238E27FC236}">
                <a16:creationId xmlns:a16="http://schemas.microsoft.com/office/drawing/2014/main" id="{5209E371-A248-638E-074B-030D8E19E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905" y="988906"/>
            <a:ext cx="11636189" cy="5424042"/>
          </a:xfrm>
          <a:prstGeom prst="rect">
            <a:avLst/>
          </a:prstGeom>
        </p:spPr>
      </p:pic>
    </p:spTree>
    <p:extLst>
      <p:ext uri="{BB962C8B-B14F-4D97-AF65-F5344CB8AC3E}">
        <p14:creationId xmlns:p14="http://schemas.microsoft.com/office/powerpoint/2010/main" val="186712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971B-7A20-B2CE-18D6-22CA3BA4236E}"/>
              </a:ext>
            </a:extLst>
          </p:cNvPr>
          <p:cNvSpPr>
            <a:spLocks noGrp="1"/>
          </p:cNvSpPr>
          <p:nvPr>
            <p:ph type="title"/>
          </p:nvPr>
        </p:nvSpPr>
        <p:spPr>
          <a:xfrm>
            <a:off x="855233" y="143854"/>
            <a:ext cx="10058400" cy="849854"/>
          </a:xfrm>
        </p:spPr>
        <p:txBody>
          <a:bodyPr>
            <a:normAutofit/>
          </a:bodyPr>
          <a:lstStyle/>
          <a:p>
            <a:pPr algn="ctr"/>
            <a:r>
              <a:rPr lang="en-IN" sz="4400" b="1" dirty="0">
                <a:solidFill>
                  <a:srgbClr val="0070C0"/>
                </a:solidFill>
              </a:rPr>
              <a:t>Factors Influencing Tool Chatter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0F5301-EDBF-602E-C0EB-53175586A0E2}"/>
                  </a:ext>
                </a:extLst>
              </p:cNvPr>
              <p:cNvSpPr>
                <a:spLocks noGrp="1"/>
              </p:cNvSpPr>
              <p:nvPr>
                <p:ph idx="1"/>
              </p:nvPr>
            </p:nvSpPr>
            <p:spPr>
              <a:xfrm>
                <a:off x="519953" y="1415208"/>
                <a:ext cx="10635727" cy="4635968"/>
              </a:xfrm>
            </p:spPr>
            <p:txBody>
              <a:bodyPr>
                <a:normAutofit/>
              </a:bodyPr>
              <a:lstStyle/>
              <a:p>
                <a:pPr>
                  <a:buFont typeface="Arial" panose="020B0604020202020204" pitchFamily="34" charset="0"/>
                  <a:buChar char="•"/>
                </a:pPr>
                <a:r>
                  <a:rPr lang="en-IN" sz="2400" u="sng" dirty="0">
                    <a:solidFill>
                      <a:schemeClr val="tx1"/>
                    </a:solidFill>
                    <a:latin typeface="Calibri" panose="020F0502020204030204" pitchFamily="34" charset="0"/>
                    <a:ea typeface="Calibri" panose="020F0502020204030204" pitchFamily="34" charset="0"/>
                    <a:cs typeface="Calibri" panose="020F0502020204030204" pitchFamily="34" charset="0"/>
                  </a:rPr>
                  <a:t>Feed </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Does not greatly influence stability,</a:t>
                </a:r>
              </a:p>
              <a:p>
                <a:pPr marL="0" indent="0">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but control amplitude of vibration.</a:t>
                </a:r>
              </a:p>
              <a:p>
                <a:pPr>
                  <a:buFont typeface="Arial" panose="020B0604020202020204" pitchFamily="34" charset="0"/>
                  <a:buChar char="•"/>
                </a:pPr>
                <a:r>
                  <a:rPr lang="en-US" sz="2400" u="sng" dirty="0">
                    <a:solidFill>
                      <a:schemeClr val="tx1"/>
                    </a:solidFill>
                    <a:latin typeface="Calibri" panose="020F0502020204030204" pitchFamily="34" charset="0"/>
                    <a:ea typeface="Calibri" panose="020F0502020204030204" pitchFamily="34" charset="0"/>
                    <a:cs typeface="Calibri" panose="020F0502020204030204" pitchFamily="34" charset="0"/>
                  </a:rPr>
                  <a:t>Depth of cut(doc) </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:The primary cause and control of </a:t>
                </a:r>
              </a:p>
              <a:p>
                <a:pPr marL="0" indent="0">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chatter.</a:t>
                </a:r>
              </a:p>
              <a:p>
                <a:pPr>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For Orthogonal cutting we know that ,</a:t>
                </a:r>
              </a:p>
              <a:p>
                <a:pPr marL="0" indent="0">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width of cut(b)*uncut chip thickness(t)= doc*feed(f)</a:t>
                </a:r>
              </a:p>
              <a:p>
                <a:pPr marL="0" indent="0">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b=</a:t>
                </a:r>
                <a14:m>
                  <m:oMath xmlns:m="http://schemas.openxmlformats.org/officeDocument/2006/math">
                    <m:f>
                      <m:fPr>
                        <m:ctrlPr>
                          <a:rPr lang="en-US" sz="2400" i="1" smtClean="0">
                            <a:solidFill>
                              <a:schemeClr val="tx1"/>
                            </a:solidFill>
                            <a:latin typeface="Cambria Math" panose="02040503050406030204" pitchFamily="18" charset="0"/>
                          </a:rPr>
                        </m:ctrlPr>
                      </m:fPr>
                      <m:num>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doc</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m:t>
                        </m:r>
                        <m:r>
                          <m:rPr>
                            <m:nor/>
                          </m:rP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m:t>f</m:t>
                        </m:r>
                      </m:num>
                      <m:den>
                        <m:r>
                          <a:rPr lang="en-IN" sz="2400" b="0" i="1" smtClean="0">
                            <a:solidFill>
                              <a:schemeClr val="tx1"/>
                            </a:solidFill>
                            <a:latin typeface="Cambria Math" panose="02040503050406030204" pitchFamily="18" charset="0"/>
                          </a:rPr>
                          <m:t>𝑡</m:t>
                        </m:r>
                      </m:den>
                    </m:f>
                  </m:oMath>
                </a14:m>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a:buFont typeface="Arial" panose="020B0604020202020204" pitchFamily="34" charset="0"/>
                  <a:buChar char="•"/>
                </a:pP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 Therefore by, keeping ‘t’ as constant and changing values of ‘doc’ and ‘f’, we get different vibration amplitudes.</a:t>
                </a:r>
              </a:p>
            </p:txBody>
          </p:sp>
        </mc:Choice>
        <mc:Fallback xmlns="">
          <p:sp>
            <p:nvSpPr>
              <p:cNvPr id="3" name="Content Placeholder 2">
                <a:extLst>
                  <a:ext uri="{FF2B5EF4-FFF2-40B4-BE49-F238E27FC236}">
                    <a16:creationId xmlns:a16="http://schemas.microsoft.com/office/drawing/2014/main" id="{A20F5301-EDBF-602E-C0EB-53175586A0E2}"/>
                  </a:ext>
                </a:extLst>
              </p:cNvPr>
              <p:cNvSpPr>
                <a:spLocks noGrp="1" noRot="1" noChangeAspect="1" noMove="1" noResize="1" noEditPoints="1" noAdjustHandles="1" noChangeArrowheads="1" noChangeShapeType="1" noTextEdit="1"/>
              </p:cNvSpPr>
              <p:nvPr>
                <p:ph idx="1"/>
              </p:nvPr>
            </p:nvSpPr>
            <p:spPr>
              <a:xfrm>
                <a:off x="519953" y="1415208"/>
                <a:ext cx="10635727" cy="4635968"/>
              </a:xfrm>
              <a:blipFill>
                <a:blip r:embed="rId2"/>
                <a:stretch>
                  <a:fillRect l="-745" t="-1051"/>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77D5F152-5FDC-D979-1694-4C3F9146B4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0726" y="1145690"/>
            <a:ext cx="4821274" cy="3542274"/>
          </a:xfrm>
          <a:prstGeom prst="rect">
            <a:avLst/>
          </a:prstGeom>
        </p:spPr>
      </p:pic>
    </p:spTree>
    <p:extLst>
      <p:ext uri="{BB962C8B-B14F-4D97-AF65-F5344CB8AC3E}">
        <p14:creationId xmlns:p14="http://schemas.microsoft.com/office/powerpoint/2010/main" val="33000374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522</TotalTime>
  <Words>1128</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Cambria Math</vt:lpstr>
      <vt:lpstr>Century Gothic</vt:lpstr>
      <vt:lpstr>KaTeX_Main</vt:lpstr>
      <vt:lpstr>KaTeX_Math</vt:lpstr>
      <vt:lpstr>Wingdings 3</vt:lpstr>
      <vt:lpstr>Wisp</vt:lpstr>
      <vt:lpstr>Vibration of tool due to tool chatter in turning operation on Lathe</vt:lpstr>
      <vt:lpstr>Objectives</vt:lpstr>
      <vt:lpstr>Introduction</vt:lpstr>
      <vt:lpstr>Spring-mass damper Model</vt:lpstr>
      <vt:lpstr>PowerPoint Presentation</vt:lpstr>
      <vt:lpstr>PowerPoint Presentation</vt:lpstr>
      <vt:lpstr>PowerPoint Presentation</vt:lpstr>
      <vt:lpstr>Simulink Model</vt:lpstr>
      <vt:lpstr>Factors Influencing Tool Chatter</vt:lpstr>
      <vt:lpstr>PowerPoint Presentation</vt:lpstr>
      <vt:lpstr>PowerPoint Presentation</vt:lpstr>
      <vt:lpstr>PowerPoint Presentation</vt:lpstr>
      <vt:lpstr>PowerPoint Presentation</vt:lpstr>
      <vt:lpstr>PowerPoint Presentation</vt:lpstr>
      <vt:lpstr>PowerPoint Presentation</vt:lpstr>
      <vt:lpstr>Observation and 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Vibration of tool due to tool chatter turning operation on Lathe</dc:title>
  <dc:creator>Sanjay</dc:creator>
  <cp:lastModifiedBy>Gaurang Kargutkar</cp:lastModifiedBy>
  <cp:revision>9</cp:revision>
  <dcterms:created xsi:type="dcterms:W3CDTF">2023-11-09T15:40:48Z</dcterms:created>
  <dcterms:modified xsi:type="dcterms:W3CDTF">2024-08-23T12:10:04Z</dcterms:modified>
</cp:coreProperties>
</file>