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67"/>
  </p:notesMasterIdLst>
  <p:sldIdLst>
    <p:sldId id="256" r:id="rId2"/>
    <p:sldId id="365" r:id="rId3"/>
    <p:sldId id="304" r:id="rId4"/>
    <p:sldId id="308" r:id="rId5"/>
    <p:sldId id="310" r:id="rId6"/>
    <p:sldId id="311" r:id="rId7"/>
    <p:sldId id="367" r:id="rId8"/>
    <p:sldId id="312" r:id="rId9"/>
    <p:sldId id="328" r:id="rId10"/>
    <p:sldId id="329" r:id="rId11"/>
    <p:sldId id="330" r:id="rId12"/>
    <p:sldId id="366" r:id="rId13"/>
    <p:sldId id="315" r:id="rId14"/>
    <p:sldId id="316" r:id="rId15"/>
    <p:sldId id="335" r:id="rId16"/>
    <p:sldId id="336" r:id="rId17"/>
    <p:sldId id="338" r:id="rId18"/>
    <p:sldId id="340" r:id="rId19"/>
    <p:sldId id="341" r:id="rId20"/>
    <p:sldId id="342" r:id="rId21"/>
    <p:sldId id="343" r:id="rId22"/>
    <p:sldId id="344" r:id="rId23"/>
    <p:sldId id="345" r:id="rId24"/>
    <p:sldId id="346" r:id="rId25"/>
    <p:sldId id="347" r:id="rId26"/>
    <p:sldId id="348" r:id="rId27"/>
    <p:sldId id="349" r:id="rId28"/>
    <p:sldId id="322" r:id="rId29"/>
    <p:sldId id="350"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2" r:id="rId43"/>
    <p:sldId id="393" r:id="rId44"/>
    <p:sldId id="394" r:id="rId45"/>
    <p:sldId id="395" r:id="rId46"/>
    <p:sldId id="391" r:id="rId47"/>
    <p:sldId id="369" r:id="rId48"/>
    <p:sldId id="370" r:id="rId49"/>
    <p:sldId id="371" r:id="rId50"/>
    <p:sldId id="373" r:id="rId51"/>
    <p:sldId id="372" r:id="rId52"/>
    <p:sldId id="325" r:id="rId53"/>
    <p:sldId id="326" r:id="rId54"/>
    <p:sldId id="396" r:id="rId55"/>
    <p:sldId id="360" r:id="rId56"/>
    <p:sldId id="359" r:id="rId57"/>
    <p:sldId id="361" r:id="rId58"/>
    <p:sldId id="362" r:id="rId59"/>
    <p:sldId id="363" r:id="rId60"/>
    <p:sldId id="374" r:id="rId61"/>
    <p:sldId id="364" r:id="rId62"/>
    <p:sldId id="375" r:id="rId63"/>
    <p:sldId id="376" r:id="rId64"/>
    <p:sldId id="377" r:id="rId65"/>
    <p:sldId id="378" r:id="rId66"/>
  </p:sldIdLst>
  <p:sldSz cx="9144000" cy="5143500" type="screen16x9"/>
  <p:notesSz cx="6858000" cy="9144000"/>
  <p:embeddedFontLst>
    <p:embeddedFont>
      <p:font typeface="Rubik Light" panose="020B0604020202020204" charset="-79"/>
      <p:regular r:id="rId68"/>
      <p:bold r:id="rId69"/>
      <p:italic r:id="rId70"/>
      <p:boldItalic r:id="rId71"/>
    </p:embeddedFont>
    <p:embeddedFont>
      <p:font typeface="Montserrat" panose="00000500000000000000" pitchFamily="2" charset="0"/>
      <p:regular r:id="rId72"/>
    </p:embeddedFont>
    <p:embeddedFont>
      <p:font typeface="Cambria Math" panose="02040503050406030204" pitchFamily="18" charset="0"/>
      <p:regular r:id="rId73"/>
    </p:embeddedFont>
    <p:embeddedFont>
      <p:font typeface="Calibri" panose="020F0502020204030204" pitchFamily="34" charset="0"/>
      <p:regular r:id="rId74"/>
      <p:bold r:id="rId75"/>
      <p:italic r:id="rId76"/>
      <p:boldItalic r:id="rId77"/>
    </p:embeddedFont>
    <p:embeddedFont>
      <p:font typeface="Abel" panose="020B0604020202020204" charset="0"/>
      <p:regular r:id="rId78"/>
    </p:embeddedFont>
    <p:embeddedFont>
      <p:font typeface="Roboto Condensed Light" panose="020B0604020202020204" charset="0"/>
      <p:regular r:id="rId79"/>
      <p:italic r:id="rId80"/>
    </p:embeddedFont>
    <p:embeddedFont>
      <p:font typeface="Roboto" panose="020B060402020202020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35"/>
    <a:srgbClr val="9B988D"/>
    <a:srgbClr val="C6C0AE"/>
    <a:srgbClr val="A5A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EBF1F55-85E7-429C-A68E-969A24D0532F}">
  <a:tblStyle styleId="{3EBF1F55-85E7-429C-A68E-969A24D053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148101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693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69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405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64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06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9090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9090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090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592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1563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718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26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78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784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784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7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5294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97944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204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9769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9758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9758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61858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afacedb7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afacedb7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afacedb7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afacedb7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8115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342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618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6230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469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61858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885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3467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2967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618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718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693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69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114100">
              <a:off x="-1266016"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114100">
              <a:off x="-760283" y="-9438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5114100">
              <a:off x="-942760" y="-11113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430265">
              <a:off x="6938512" y="36600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430265">
              <a:off x="7358361" y="3640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8"/>
          <p:cNvSpPr txBox="1">
            <a:spLocks noGrp="1"/>
          </p:cNvSpPr>
          <p:nvPr>
            <p:ph type="title"/>
          </p:nvPr>
        </p:nvSpPr>
        <p:spPr>
          <a:xfrm>
            <a:off x="2716500" y="2904100"/>
            <a:ext cx="3711000" cy="3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2" name="Google Shape;92;p8"/>
          <p:cNvSpPr txBox="1">
            <a:spLocks noGrp="1"/>
          </p:cNvSpPr>
          <p:nvPr>
            <p:ph type="subTitle" idx="1"/>
          </p:nvPr>
        </p:nvSpPr>
        <p:spPr>
          <a:xfrm>
            <a:off x="1986000" y="1750675"/>
            <a:ext cx="5172000" cy="13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4" name="Google Shape;154;p15"/>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5"/>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6" name="Google Shape;156;p15"/>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5"/>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 name="Google Shape;158;p15"/>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5"/>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5"/>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2" name="Google Shape;162;p15"/>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5"/>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Google Shape;164;p15"/>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15"/>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5"/>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15"/>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8" name="Google Shape;168;p15"/>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5"/>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 name="Google Shape;170;p15"/>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1" name="Google Shape;171;p15"/>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60" r:id="rId7"/>
    <p:sldLayoutId id="2147483661" r:id="rId8"/>
    <p:sldLayoutId id="2147483667" r:id="rId9"/>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6.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hyperlink" Target="https://in.mathworks.com/help/comm/ref/comm.ldpcdecoder-system-object.html#bs8gdxn-1_head" TargetMode="External"/><Relationship Id="rId2" Type="http://schemas.openxmlformats.org/officeDocument/2006/relationships/notesSlide" Target="../notesSlides/notesSlide60.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hyperlink" Target="https://en.wikipedia.org/wiki/Low-density_parity-check_code#:~:text=In%20information%20theory%2C%20a%20low,subclass%20of%20the%20bipartite%20graph)."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745400" y="1637150"/>
            <a:ext cx="3761726" cy="18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dirty="0"/>
              <a:t>I</a:t>
            </a:r>
            <a:r>
              <a:rPr lang="en-US" sz="4600" dirty="0"/>
              <a:t>m</a:t>
            </a:r>
            <a:r>
              <a:rPr lang="en" sz="4600" dirty="0"/>
              <a:t>plementation of LDPC Decoder</a:t>
            </a:r>
            <a:endParaRPr sz="4600" dirty="0"/>
          </a:p>
        </p:txBody>
      </p:sp>
      <p:sp>
        <p:nvSpPr>
          <p:cNvPr id="4" name="TextBox 3"/>
          <p:cNvSpPr txBox="1"/>
          <p:nvPr/>
        </p:nvSpPr>
        <p:spPr>
          <a:xfrm>
            <a:off x="3920496" y="4068100"/>
            <a:ext cx="1551617" cy="646331"/>
          </a:xfrm>
          <a:prstGeom prst="rect">
            <a:avLst/>
          </a:prstGeom>
          <a:noFill/>
        </p:spPr>
        <p:txBody>
          <a:bodyPr wrap="square" rtlCol="0">
            <a:spAutoFit/>
          </a:bodyPr>
          <a:lstStyle/>
          <a:p>
            <a:r>
              <a:rPr lang="en-IN" sz="1800" dirty="0">
                <a:solidFill>
                  <a:schemeClr val="accent3"/>
                </a:solidFill>
              </a:rPr>
              <a:t>Group ID : 6</a:t>
            </a:r>
          </a:p>
          <a:p>
            <a:r>
              <a:rPr lang="en-IN" sz="1800" dirty="0">
                <a:solidFill>
                  <a:schemeClr val="accent3"/>
                </a:solidFill>
              </a:rPr>
              <a:t>Team ID  : 4</a:t>
            </a:r>
          </a:p>
        </p:txBody>
      </p:sp>
      <p:pic>
        <p:nvPicPr>
          <p:cNvPr id="1026" name="Picture 2" descr="Dhirubhai Ambani Institute of Information and Communication Technology -  Wikipedia">
            <a:extLst>
              <a:ext uri="{FF2B5EF4-FFF2-40B4-BE49-F238E27FC236}">
                <a16:creationId xmlns="" xmlns:a16="http://schemas.microsoft.com/office/drawing/2014/main" id="{E8E141CC-3ABF-4E95-8DA7-537AF222B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PROBLEMS AND SOLUTIONS</a:t>
            </a:r>
            <a:endParaRPr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1263573" y="1244702"/>
            <a:ext cx="6556452" cy="3139321"/>
          </a:xfrm>
          <a:prstGeom prst="rect">
            <a:avLst/>
          </a:prstGeom>
          <a:noFill/>
          <a:ln>
            <a:noFill/>
          </a:ln>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For optimization, we added a </a:t>
            </a:r>
            <a:r>
              <a:rPr lang="en-US" sz="1800" b="1" dirty="0">
                <a:solidFill>
                  <a:schemeClr val="accent3"/>
                </a:solidFill>
                <a:latin typeface="Montserrat" panose="00000500000000000000" pitchFamily="2" charset="0"/>
              </a:rPr>
              <a:t>break statement</a:t>
            </a:r>
            <a:r>
              <a:rPr lang="en-US" sz="1800" dirty="0">
                <a:solidFill>
                  <a:schemeClr val="accent3"/>
                </a:solidFill>
                <a:latin typeface="Montserrat" panose="00000500000000000000" pitchFamily="2" charset="0"/>
              </a:rPr>
              <a:t> condition which would break the loop of message passing if after completion of an iteration the message was same as the previous message.</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The number of iterations and simulations have been decreased by us . </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For the BEC soft decoding, the decoding rate was very low because of the repeated multiplication of the probability.</a:t>
            </a:r>
          </a:p>
        </p:txBody>
      </p:sp>
      <p:pic>
        <p:nvPicPr>
          <p:cNvPr id="12" name="Picture 2" descr="Dhirubhai Ambani Institute of Information and Communication Technology -  Wikipedia">
            <a:extLst>
              <a:ext uri="{FF2B5EF4-FFF2-40B4-BE49-F238E27FC236}">
                <a16:creationId xmlns="" xmlns:a16="http://schemas.microsoft.com/office/drawing/2014/main" id="{0C50202A-10F4-4CA6-8450-20A414E3A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5434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84718" y="422129"/>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PROBLEMS AND SOLUTIONS</a:t>
            </a:r>
            <a:endParaRPr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1262385" y="1109791"/>
            <a:ext cx="6556452" cy="2031325"/>
          </a:xfrm>
          <a:prstGeom prst="rect">
            <a:avLst/>
          </a:prstGeom>
          <a:noFill/>
          <a:ln>
            <a:noFill/>
          </a:ln>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So, instead of using normal likelihood ratio, we had used the log–likelihood ratio which involves addition instead of multiplication. </a:t>
            </a:r>
            <a:endParaRPr lang="en-IN" sz="1800" dirty="0"/>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We have used the formula to calculate the log-likelihood ratio(link provided in references).</a:t>
            </a:r>
            <a:endParaRPr lang="en-US" sz="1800" dirty="0">
              <a:solidFill>
                <a:schemeClr val="accent3"/>
              </a:solidFill>
              <a:latin typeface="Montserrat" panose="00000500000000000000" pitchFamily="2" charset="0"/>
            </a:endParaRPr>
          </a:p>
          <a:p>
            <a:pPr>
              <a:buClr>
                <a:schemeClr val="accent3"/>
              </a:buClr>
            </a:pPr>
            <a:endParaRPr lang="en-US"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6B7CCEDA-B093-403A-A253-E8FC85933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07184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FLOW OF OUR WORK</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122092" y="1065616"/>
            <a:ext cx="6702014" cy="4247317"/>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First of all we have gathered knowledge pertaining to the process of message passing( from CN to VN &amp; VN to CN).</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Then, we implemented the process </a:t>
            </a:r>
            <a:r>
              <a:rPr lang="en-IN" sz="1800" dirty="0" smtClean="0">
                <a:solidFill>
                  <a:schemeClr val="accent3"/>
                </a:solidFill>
                <a:latin typeface="Montserrat" panose="00000500000000000000" pitchFamily="2" charset="0"/>
              </a:rPr>
              <a:t>of message </a:t>
            </a:r>
            <a:r>
              <a:rPr lang="en-IN" sz="1800" dirty="0">
                <a:solidFill>
                  <a:schemeClr val="accent3"/>
                </a:solidFill>
                <a:latin typeface="Montserrat" panose="00000500000000000000" pitchFamily="2" charset="0"/>
              </a:rPr>
              <a:t>transfer using the tanner graph. </a:t>
            </a: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After that, we have implemented the BEC &amp; BSC channels and checked their performances by  simulations.</a:t>
            </a: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In next step, the code of BSC Hard decoder have been implemented.</a:t>
            </a: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7599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910812" y="2262696"/>
            <a:ext cx="5640132" cy="1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IMPLEMENTATION OF  DECODER AND CHANNEL</a:t>
            </a:r>
            <a:endParaRP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pic>
        <p:nvPicPr>
          <p:cNvPr id="5" name="Picture 2" descr="Dhirubhai Ambani Institute of Information and Communication Technology -  Wikipedia">
            <a:extLst>
              <a:ext uri="{FF2B5EF4-FFF2-40B4-BE49-F238E27FC236}">
                <a16:creationId xmlns="" xmlns:a16="http://schemas.microsoft.com/office/drawing/2014/main" id="{7A526FED-CFFF-42D7-8B3D-532CBB4A1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50424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IMPLEMENTATION OF CHANNEL</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 xmlns:a16="http://schemas.microsoft.com/office/drawing/2014/main" id="{AB7B7473-B6D8-40C5-8A86-2B9ECDE4173A}"/>
              </a:ext>
            </a:extLst>
          </p:cNvPr>
          <p:cNvSpPr txBox="1"/>
          <p:nvPr/>
        </p:nvSpPr>
        <p:spPr>
          <a:xfrm>
            <a:off x="957280" y="896183"/>
            <a:ext cx="7186108" cy="4247317"/>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The channel introduces the noise in the original transmitted message.</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The noise can be produced by generating random 0s and 1s where 1 represents the error bit(in this case as transmitted message is all 0s).</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The probability of the 1s is equal to the error probability of the channel. Thus, we can generate the 1 when the random number between 0 and 1 generated by the rand()/RAND_MAX (functions of C++) is less than or equal to the error probability.</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For BSC, if the noise is 1 then the bit in the original message is flipped while in BEC, the bit is erased.</a:t>
            </a:r>
          </a:p>
        </p:txBody>
      </p:sp>
      <p:pic>
        <p:nvPicPr>
          <p:cNvPr id="12" name="Picture 2" descr="Dhirubhai Ambani Institute of Information and Communication Technology -  Wikipedia">
            <a:extLst>
              <a:ext uri="{FF2B5EF4-FFF2-40B4-BE49-F238E27FC236}">
                <a16:creationId xmlns="" xmlns:a16="http://schemas.microsoft.com/office/drawing/2014/main" id="{37F2DEE4-D18B-45E7-9EE1-159BAFC2A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9590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TANNER GRAPH IMPLEMENTATION</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2316" y="1226432"/>
            <a:ext cx="3856291" cy="3693319"/>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To implement message passing using tanner graph we need some table kind of structure and that we have made using multidimensional map.</a:t>
            </a: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So while scanning the H matrix wise whenever H[i][j] is 1(where i is the index of </a:t>
            </a:r>
            <a:r>
              <a:rPr lang="en-US" sz="1800" dirty="0" err="1">
                <a:solidFill>
                  <a:schemeClr val="accent3"/>
                </a:solidFill>
                <a:latin typeface="Montserrat" panose="00000500000000000000" pitchFamily="2" charset="0"/>
              </a:rPr>
              <a:t>i</a:t>
            </a:r>
            <a:r>
              <a:rPr lang="en-US" sz="1800" baseline="30000" dirty="0" err="1">
                <a:solidFill>
                  <a:schemeClr val="accent3"/>
                </a:solidFill>
                <a:latin typeface="Montserrat" panose="00000500000000000000" pitchFamily="2" charset="0"/>
              </a:rPr>
              <a:t>th</a:t>
            </a:r>
            <a:r>
              <a:rPr lang="en-US" sz="1800" dirty="0">
                <a:solidFill>
                  <a:schemeClr val="accent3"/>
                </a:solidFill>
                <a:latin typeface="Montserrat" panose="00000500000000000000" pitchFamily="2" charset="0"/>
              </a:rPr>
              <a:t> row and j is index of </a:t>
            </a:r>
            <a:r>
              <a:rPr lang="en-US" sz="1800" dirty="0" err="1">
                <a:solidFill>
                  <a:schemeClr val="accent3"/>
                </a:solidFill>
                <a:latin typeface="Montserrat" panose="00000500000000000000" pitchFamily="2" charset="0"/>
              </a:rPr>
              <a:t>j</a:t>
            </a:r>
            <a:r>
              <a:rPr lang="en-US" sz="1800" baseline="30000" dirty="0" err="1">
                <a:solidFill>
                  <a:schemeClr val="accent3"/>
                </a:solidFill>
                <a:latin typeface="Montserrat" panose="00000500000000000000" pitchFamily="2" charset="0"/>
              </a:rPr>
              <a:t>th</a:t>
            </a:r>
            <a:r>
              <a:rPr lang="en-US" sz="1800" dirty="0">
                <a:solidFill>
                  <a:schemeClr val="accent3"/>
                </a:solidFill>
                <a:latin typeface="Montserrat" panose="00000500000000000000" pitchFamily="2" charset="0"/>
              </a:rPr>
              <a:t> column) we add </a:t>
            </a:r>
            <a:r>
              <a:rPr lang="en-US" sz="1800" dirty="0" err="1">
                <a:solidFill>
                  <a:schemeClr val="accent3"/>
                </a:solidFill>
                <a:latin typeface="Montserrat" panose="00000500000000000000" pitchFamily="2" charset="0"/>
              </a:rPr>
              <a:t>j</a:t>
            </a:r>
            <a:r>
              <a:rPr lang="en-US" sz="1800" baseline="30000" dirty="0" err="1">
                <a:solidFill>
                  <a:schemeClr val="accent3"/>
                </a:solidFill>
                <a:latin typeface="Montserrat" panose="00000500000000000000" pitchFamily="2" charset="0"/>
              </a:rPr>
              <a:t>th</a:t>
            </a:r>
            <a:r>
              <a:rPr lang="en-US" sz="1800" dirty="0">
                <a:solidFill>
                  <a:schemeClr val="accent3"/>
                </a:solidFill>
                <a:latin typeface="Montserrat" panose="00000500000000000000" pitchFamily="2" charset="0"/>
              </a:rPr>
              <a:t> VN in </a:t>
            </a:r>
            <a:r>
              <a:rPr lang="en-US" sz="1800" dirty="0" err="1">
                <a:solidFill>
                  <a:schemeClr val="accent3"/>
                </a:solidFill>
                <a:latin typeface="Montserrat" panose="00000500000000000000" pitchFamily="2" charset="0"/>
              </a:rPr>
              <a:t>i</a:t>
            </a:r>
            <a:r>
              <a:rPr lang="en-US" sz="1800" baseline="30000" dirty="0" err="1">
                <a:solidFill>
                  <a:schemeClr val="accent3"/>
                </a:solidFill>
                <a:latin typeface="Montserrat" panose="00000500000000000000" pitchFamily="2" charset="0"/>
              </a:rPr>
              <a:t>th</a:t>
            </a:r>
            <a:r>
              <a:rPr lang="en-US" sz="1800" dirty="0">
                <a:solidFill>
                  <a:schemeClr val="accent3"/>
                </a:solidFill>
                <a:latin typeface="Montserrat" panose="00000500000000000000" pitchFamily="2" charset="0"/>
              </a:rPr>
              <a:t> CN.</a:t>
            </a:r>
            <a:endParaRPr lang="en-IN" sz="1800" dirty="0">
              <a:solidFill>
                <a:schemeClr val="accent3"/>
              </a:solidFill>
              <a:latin typeface="Montserrat" panose="00000500000000000000" pitchFamily="2"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74" y="1577410"/>
            <a:ext cx="3019425" cy="260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29486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TANNER GRAPH IMPLEMENTATION</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8009" y="1970711"/>
            <a:ext cx="3856291" cy="1200329"/>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And in the same way, we scan the H matrix column wise and whenever H[i][j] is 1, we add </a:t>
            </a:r>
            <a:r>
              <a:rPr lang="en-US" sz="1800" dirty="0" err="1">
                <a:solidFill>
                  <a:schemeClr val="accent3"/>
                </a:solidFill>
                <a:latin typeface="Montserrat" panose="00000500000000000000" pitchFamily="2" charset="0"/>
              </a:rPr>
              <a:t>i</a:t>
            </a:r>
            <a:r>
              <a:rPr lang="en-US" sz="1800" baseline="30000" dirty="0" err="1">
                <a:solidFill>
                  <a:schemeClr val="accent3"/>
                </a:solidFill>
                <a:latin typeface="Montserrat" panose="00000500000000000000" pitchFamily="2" charset="0"/>
              </a:rPr>
              <a:t>th</a:t>
            </a:r>
            <a:r>
              <a:rPr lang="en-US" sz="1800" dirty="0">
                <a:solidFill>
                  <a:schemeClr val="accent3"/>
                </a:solidFill>
                <a:latin typeface="Montserrat" panose="00000500000000000000" pitchFamily="2" charset="0"/>
              </a:rPr>
              <a:t> CN in </a:t>
            </a:r>
            <a:r>
              <a:rPr lang="en-US" sz="1800" dirty="0" err="1">
                <a:solidFill>
                  <a:schemeClr val="accent3"/>
                </a:solidFill>
                <a:latin typeface="Montserrat" panose="00000500000000000000" pitchFamily="2" charset="0"/>
              </a:rPr>
              <a:t>j</a:t>
            </a:r>
            <a:r>
              <a:rPr lang="en-US" sz="1800" baseline="30000" dirty="0" err="1">
                <a:solidFill>
                  <a:schemeClr val="accent3"/>
                </a:solidFill>
                <a:latin typeface="Montserrat" panose="00000500000000000000" pitchFamily="2" charset="0"/>
              </a:rPr>
              <a:t>th</a:t>
            </a:r>
            <a:r>
              <a:rPr lang="en-US" sz="1800" dirty="0">
                <a:solidFill>
                  <a:schemeClr val="accent3"/>
                </a:solidFill>
                <a:latin typeface="Montserrat" panose="00000500000000000000" pitchFamily="2" charset="0"/>
              </a:rPr>
              <a:t> VN.</a:t>
            </a:r>
            <a:endParaRPr lang="en-IN" sz="1800" dirty="0">
              <a:solidFill>
                <a:schemeClr val="accent3"/>
              </a:solidFill>
              <a:latin typeface="Montserrat" panose="00000500000000000000" pitchFamily="2" charset="0"/>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549598"/>
            <a:ext cx="3239281" cy="2563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05541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HARD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2317" y="987835"/>
            <a:ext cx="3560828" cy="4247317"/>
          </a:xfrm>
          <a:prstGeom prst="rect">
            <a:avLst/>
          </a:prstGeom>
          <a:noFill/>
        </p:spPr>
        <p:txBody>
          <a:bodyPr wrap="square" rtlCol="0">
            <a:spAutoFit/>
          </a:bodyPr>
          <a:lstStyle/>
          <a:p>
            <a:pPr>
              <a:buClr>
                <a:schemeClr val="accent3"/>
              </a:buClr>
            </a:pPr>
            <a:r>
              <a:rPr lang="en-IN" sz="1800" dirty="0">
                <a:solidFill>
                  <a:schemeClr val="accent5"/>
                </a:solidFill>
                <a:latin typeface="Montserrat" panose="00000500000000000000" pitchFamily="2" charset="0"/>
              </a:rPr>
              <a:t>a) For BSC :</a:t>
            </a:r>
          </a:p>
          <a:p>
            <a:pPr>
              <a:buClr>
                <a:schemeClr val="accent3"/>
              </a:buClr>
            </a:pPr>
            <a:endParaRPr lang="en-IN" sz="1800" dirty="0">
              <a:solidFill>
                <a:schemeClr val="accent5"/>
              </a:solidFill>
              <a:latin typeface="Montserrat" panose="00000500000000000000" pitchFamily="2" charset="0"/>
            </a:endParaRPr>
          </a:p>
          <a:p>
            <a:pPr>
              <a:buClr>
                <a:schemeClr val="accent3"/>
              </a:buClr>
            </a:pPr>
            <a:r>
              <a:rPr lang="en-IN" sz="1800" dirty="0">
                <a:solidFill>
                  <a:schemeClr val="accent5"/>
                </a:solidFill>
                <a:latin typeface="Montserrat" panose="00000500000000000000" pitchFamily="2" charset="0"/>
              </a:rPr>
              <a:t>CN to VN message passing :</a:t>
            </a:r>
          </a:p>
          <a:p>
            <a:pPr>
              <a:buClr>
                <a:schemeClr val="accent3"/>
              </a:buClr>
            </a:pPr>
            <a:endParaRPr lang="en-IN" sz="1800" dirty="0">
              <a:solidFill>
                <a:schemeClr val="accent5"/>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As you can see, firstly the first outermost for loop will visit all CN’s one by one and in each run, </a:t>
            </a:r>
            <a:r>
              <a:rPr lang="en-US" sz="1800" dirty="0" smtClean="0">
                <a:solidFill>
                  <a:schemeClr val="accent3"/>
                </a:solidFill>
                <a:latin typeface="Montserrat" panose="00000500000000000000" pitchFamily="2" charset="0"/>
              </a:rPr>
              <a:t>get </a:t>
            </a:r>
            <a:r>
              <a:rPr lang="en-US" sz="1800" dirty="0">
                <a:solidFill>
                  <a:schemeClr val="accent3"/>
                </a:solidFill>
                <a:latin typeface="Montserrat" panose="00000500000000000000" pitchFamily="2" charset="0"/>
              </a:rPr>
              <a:t>the sum of all the VN’s values connected to it. By using 2</a:t>
            </a:r>
            <a:r>
              <a:rPr lang="en-US" sz="1800" baseline="30000" dirty="0">
                <a:solidFill>
                  <a:schemeClr val="accent3"/>
                </a:solidFill>
                <a:latin typeface="Montserrat" panose="00000500000000000000" pitchFamily="2" charset="0"/>
              </a:rPr>
              <a:t>nd</a:t>
            </a:r>
            <a:r>
              <a:rPr lang="en-US" sz="1800" dirty="0">
                <a:solidFill>
                  <a:schemeClr val="accent3"/>
                </a:solidFill>
                <a:latin typeface="Montserrat" panose="00000500000000000000" pitchFamily="2" charset="0"/>
              </a:rPr>
              <a:t> for loop, CN will send the modulo 2 </a:t>
            </a:r>
            <a:r>
              <a:rPr lang="en-US" sz="1800" dirty="0" smtClean="0">
                <a:solidFill>
                  <a:schemeClr val="accent3"/>
                </a:solidFill>
                <a:latin typeface="Montserrat" panose="00000500000000000000" pitchFamily="2" charset="0"/>
              </a:rPr>
              <a:t>sum (</a:t>
            </a:r>
            <a:r>
              <a:rPr lang="en-US" sz="1800" dirty="0">
                <a:solidFill>
                  <a:schemeClr val="accent3"/>
                </a:solidFill>
                <a:latin typeface="Montserrat" panose="00000500000000000000" pitchFamily="2" charset="0"/>
              </a:rPr>
              <a:t>sum=original sum – VN’s own value) to the  connected VN. </a:t>
            </a:r>
            <a:endParaRPr lang="en-IN" sz="1800" dirty="0">
              <a:solidFill>
                <a:schemeClr val="accent3"/>
              </a:solidFill>
              <a:latin typeface="Montserrat" panose="00000500000000000000" pitchFamily="2" charset="0"/>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57003"/>
            <a:ext cx="4338638" cy="416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76604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HARD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3778" y="990979"/>
            <a:ext cx="3560828" cy="3693319"/>
          </a:xfrm>
          <a:prstGeom prst="rect">
            <a:avLst/>
          </a:prstGeom>
          <a:noFill/>
        </p:spPr>
        <p:txBody>
          <a:bodyPr wrap="square" rtlCol="0">
            <a:spAutoFit/>
          </a:bodyPr>
          <a:lstStyle/>
          <a:p>
            <a:pPr>
              <a:buClr>
                <a:schemeClr val="accent3"/>
              </a:buClr>
            </a:pPr>
            <a:r>
              <a:rPr lang="en-IN" sz="1800" dirty="0">
                <a:solidFill>
                  <a:schemeClr val="accent5"/>
                </a:solidFill>
                <a:latin typeface="Montserrat" panose="00000500000000000000" pitchFamily="2" charset="0"/>
              </a:rPr>
              <a:t>VN to CN message passing :</a:t>
            </a:r>
          </a:p>
          <a:p>
            <a:pPr>
              <a:buClr>
                <a:schemeClr val="accent3"/>
              </a:buClr>
            </a:pPr>
            <a:endParaRPr lang="en-IN" sz="1800" dirty="0">
              <a:solidFill>
                <a:schemeClr val="accent5"/>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For the VN to CN message passing, we have to first make the bit decision. </a:t>
            </a: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For bit decision, every VN will sum all the values that it has received from the CNs and the previously received value and do majority voting to decide it’s  value.</a:t>
            </a:r>
            <a:endParaRPr lang="en-US" sz="1800" dirty="0">
              <a:solidFill>
                <a:schemeClr val="accent3"/>
              </a:solidFill>
              <a:latin typeface="Montserrat" panose="00000500000000000000" pitchFamily="2"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757002"/>
            <a:ext cx="4300073" cy="4081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23296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HARD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35000" y="878331"/>
            <a:ext cx="3552279" cy="4047647"/>
          </a:xfrm>
          <a:prstGeom prst="rect">
            <a:avLst/>
          </a:prstGeom>
          <a:noFill/>
        </p:spPr>
        <p:txBody>
          <a:bodyPr wrap="square" rtlCol="0">
            <a:spAutoFit/>
          </a:bodyPr>
          <a:lstStyle/>
          <a:p>
            <a:pPr marL="285750" indent="-285750">
              <a:lnSpc>
                <a:spcPct val="107000"/>
              </a:lnSpc>
              <a:spcAft>
                <a:spcPts val="800"/>
              </a:spcAft>
              <a:buClr>
                <a:schemeClr val="accent3"/>
              </a:buClr>
              <a:buFont typeface="Wingdings" panose="05000000000000000000" pitchFamily="2" charset="2"/>
              <a:buChar char="Ø"/>
            </a:pP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If for all VN’S bit are same as previous one then it would break this whole message passing process.</a:t>
            </a:r>
          </a:p>
          <a:p>
            <a:pPr marL="285750" indent="-285750">
              <a:lnSpc>
                <a:spcPct val="107000"/>
              </a:lnSpc>
              <a:spcAft>
                <a:spcPts val="800"/>
              </a:spcAft>
              <a:buClr>
                <a:schemeClr val="accent3"/>
              </a:buClr>
              <a:buFont typeface="Wingdings" panose="05000000000000000000" pitchFamily="2" charset="2"/>
              <a:buChar char="Ø"/>
            </a:pP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For the very first time VN just send the received value </a:t>
            </a:r>
            <a:r>
              <a:rPr lang="en-US" sz="1800" dirty="0" smtClean="0">
                <a:solidFill>
                  <a:schemeClr val="accent3"/>
                </a:solidFill>
                <a:latin typeface="Montserrat" panose="020B0604020202020204" charset="0"/>
                <a:ea typeface="Calibri" panose="020F0502020204030204" pitchFamily="34" charset="0"/>
                <a:cs typeface="Latha" panose="020B0604020202020204" pitchFamily="34" charset="0"/>
              </a:rPr>
              <a:t>to </a:t>
            </a: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all the </a:t>
            </a:r>
            <a:r>
              <a:rPr lang="en-US" sz="1800" dirty="0" smtClean="0">
                <a:solidFill>
                  <a:schemeClr val="accent3"/>
                </a:solidFill>
                <a:latin typeface="Montserrat" panose="020B0604020202020204" charset="0"/>
                <a:ea typeface="Calibri" panose="020F0502020204030204" pitchFamily="34" charset="0"/>
                <a:cs typeface="Latha" panose="020B0604020202020204" pitchFamily="34" charset="0"/>
              </a:rPr>
              <a:t>CN.  </a:t>
            </a: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As you can see, to send message to CN connected to that VN, we do  the majority voting of other CN’s that are connected to it and decision bit.</a:t>
            </a:r>
            <a:endParaRPr lang="en-US" sz="1800" dirty="0">
              <a:solidFill>
                <a:schemeClr val="accent3"/>
              </a:solidFill>
              <a:latin typeface="Montserrat" panose="020B0604020202020204" charset="0"/>
              <a:ea typeface="Calibri" panose="020F0502020204030204" pitchFamily="34" charset="0"/>
              <a:cs typeface="Latha" panose="020B0604020202020204"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4" y="903267"/>
            <a:ext cx="45053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83916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22337"/>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sz="1800" dirty="0"/>
              <a:t>We declare that,</a:t>
            </a:r>
          </a:p>
          <a:p>
            <a:pPr marL="0" lvl="0" indent="0" algn="l" rtl="0">
              <a:spcBef>
                <a:spcPts val="0"/>
              </a:spcBef>
              <a:spcAft>
                <a:spcPts val="0"/>
              </a:spcAft>
              <a:buClr>
                <a:schemeClr val="dk1"/>
              </a:buClr>
              <a:buSzPts val="1100"/>
              <a:buFont typeface="Arial"/>
              <a:buNone/>
            </a:pPr>
            <a:endParaRPr lang="en-US" dirty="0"/>
          </a:p>
          <a:p>
            <a:pPr marL="285750" lvl="0" indent="-285750" algn="l" rtl="0">
              <a:spcBef>
                <a:spcPts val="0"/>
              </a:spcBef>
              <a:spcAft>
                <a:spcPts val="0"/>
              </a:spcAft>
              <a:buClr>
                <a:srgbClr val="9B988D"/>
              </a:buClr>
              <a:buSzPts val="1100"/>
              <a:buFont typeface="Wingdings" panose="05000000000000000000" pitchFamily="2" charset="2"/>
              <a:buChar char="Ø"/>
            </a:pPr>
            <a:r>
              <a:rPr lang="en-US" sz="1800" dirty="0"/>
              <a:t>The work that we are presenting is our own work.</a:t>
            </a:r>
          </a:p>
          <a:p>
            <a:pPr marL="285750" lvl="0" indent="-285750" algn="l" rtl="0">
              <a:spcBef>
                <a:spcPts val="0"/>
              </a:spcBef>
              <a:spcAft>
                <a:spcPts val="0"/>
              </a:spcAft>
              <a:buClr>
                <a:srgbClr val="9B988D"/>
              </a:buClr>
              <a:buSzPts val="1100"/>
              <a:buFont typeface="Wingdings" panose="05000000000000000000" pitchFamily="2" charset="2"/>
              <a:buChar char="Ø"/>
            </a:pPr>
            <a:r>
              <a:rPr lang="en-US" sz="1800" dirty="0"/>
              <a:t> We have not copied the work (the code, the results, etc.) that someone else has done.</a:t>
            </a:r>
          </a:p>
          <a:p>
            <a:pPr marL="285750" lvl="0" indent="-285750" algn="l" rtl="0">
              <a:spcBef>
                <a:spcPts val="0"/>
              </a:spcBef>
              <a:spcAft>
                <a:spcPts val="0"/>
              </a:spcAft>
              <a:buClr>
                <a:srgbClr val="9B988D"/>
              </a:buClr>
              <a:buSzPts val="1100"/>
              <a:buFont typeface="Wingdings" panose="05000000000000000000" pitchFamily="2" charset="2"/>
              <a:buChar char="Ø"/>
            </a:pPr>
            <a:r>
              <a:rPr lang="en-US" sz="1800" dirty="0"/>
              <a:t> Concepts, understanding and insights we will be describing are our own.</a:t>
            </a:r>
          </a:p>
          <a:p>
            <a:pPr marL="285750" lvl="0" indent="-285750" algn="l" rtl="0">
              <a:spcBef>
                <a:spcPts val="0"/>
              </a:spcBef>
              <a:spcAft>
                <a:spcPts val="0"/>
              </a:spcAft>
              <a:buClr>
                <a:srgbClr val="9B988D"/>
              </a:buClr>
              <a:buSzPts val="1100"/>
              <a:buFont typeface="Wingdings" panose="05000000000000000000" pitchFamily="2" charset="2"/>
              <a:buChar char="Ø"/>
            </a:pPr>
            <a:r>
              <a:rPr lang="en-US" sz="1800" dirty="0"/>
              <a:t> We make this pledge truthfully. We know that violation of this solemn pledge can carry grave consequences</a:t>
            </a:r>
            <a:r>
              <a:rPr lang="en-US" dirty="0"/>
              <a:t>.</a:t>
            </a:r>
            <a:endParaRPr dirty="0"/>
          </a:p>
          <a:p>
            <a:pPr marL="0" lvl="0" indent="0" algn="l" rtl="0">
              <a:lnSpc>
                <a:spcPct val="115000"/>
              </a:lnSpc>
              <a:spcBef>
                <a:spcPts val="0"/>
              </a:spcBef>
              <a:spcAft>
                <a:spcPts val="0"/>
              </a:spcAft>
              <a:buClr>
                <a:schemeClr val="dk1"/>
              </a:buClr>
              <a:buSzPts val="1100"/>
              <a:buFont typeface="Arial"/>
              <a:buNone/>
            </a:pPr>
            <a:r>
              <a:rPr lang="en-IN" dirty="0"/>
              <a:t> </a:t>
            </a:r>
            <a:endParaRPr lang="en-IN" sz="1800" dirty="0"/>
          </a:p>
          <a:p>
            <a:pPr marL="0" lvl="0" indent="0" algn="r" rtl="0">
              <a:lnSpc>
                <a:spcPct val="115000"/>
              </a:lnSpc>
              <a:spcBef>
                <a:spcPts val="0"/>
              </a:spcBef>
              <a:spcAft>
                <a:spcPts val="0"/>
              </a:spcAft>
              <a:buClr>
                <a:schemeClr val="dk1"/>
              </a:buClr>
              <a:buSzPts val="1100"/>
              <a:buFont typeface="Arial"/>
              <a:buNone/>
            </a:pPr>
            <a:r>
              <a:rPr lang="en-IN" sz="1800" dirty="0"/>
              <a:t>-Signed by </a:t>
            </a:r>
          </a:p>
          <a:p>
            <a:pPr marL="0" lvl="0" indent="0" algn="r" rtl="0">
              <a:lnSpc>
                <a:spcPct val="115000"/>
              </a:lnSpc>
              <a:spcBef>
                <a:spcPts val="0"/>
              </a:spcBef>
              <a:spcAft>
                <a:spcPts val="0"/>
              </a:spcAft>
              <a:buClr>
                <a:schemeClr val="dk1"/>
              </a:buClr>
              <a:buSzPts val="1100"/>
              <a:buFont typeface="Arial"/>
              <a:buNone/>
            </a:pPr>
            <a:r>
              <a:rPr lang="en-IN" sz="1800" dirty="0"/>
              <a:t>All members</a:t>
            </a:r>
            <a:endParaRPr lang="en-IN" dirty="0"/>
          </a:p>
          <a:p>
            <a:pPr marL="0" lvl="0" indent="0" algn="l" rtl="0">
              <a:lnSpc>
                <a:spcPct val="115000"/>
              </a:lnSpc>
              <a:spcBef>
                <a:spcPts val="0"/>
              </a:spcBef>
              <a:spcAft>
                <a:spcPts val="0"/>
              </a:spcAft>
              <a:buClr>
                <a:schemeClr val="dk1"/>
              </a:buClr>
              <a:buSzPts val="1100"/>
              <a:buFont typeface="Arial"/>
              <a:buNone/>
            </a:pPr>
            <a:r>
              <a:rPr lang="en-IN" dirty="0"/>
              <a:t>                                                                                                                                                </a:t>
            </a:r>
          </a:p>
          <a:p>
            <a:pPr marL="0" lvl="0" indent="0" algn="l" rtl="0">
              <a:lnSpc>
                <a:spcPct val="115000"/>
              </a:lnSpc>
              <a:spcBef>
                <a:spcPts val="0"/>
              </a:spcBef>
              <a:spcAft>
                <a:spcPts val="0"/>
              </a:spcAft>
              <a:buClr>
                <a:schemeClr val="dk1"/>
              </a:buClr>
              <a:buSzPts val="1100"/>
              <a:buFont typeface="Arial"/>
              <a:buNone/>
            </a:pPr>
            <a:r>
              <a:rPr lang="en-IN" dirty="0"/>
              <a:t>                                                                 </a:t>
            </a:r>
            <a:endParaRPr dirty="0"/>
          </a:p>
          <a:p>
            <a:pPr marL="0" lvl="0" indent="0" algn="l" rtl="0">
              <a:spcBef>
                <a:spcPts val="1600"/>
              </a:spcBef>
              <a:spcAft>
                <a:spcPts val="0"/>
              </a:spcAft>
              <a:buNone/>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HONOR CODE</a:t>
            </a:r>
            <a:endParaRPr dirty="0"/>
          </a:p>
        </p:txBody>
      </p:sp>
      <p:pic>
        <p:nvPicPr>
          <p:cNvPr id="4" name="Picture 2" descr="Dhirubhai Ambani Institute of Information and Communication Technology -  Wikipedia">
            <a:extLst>
              <a:ext uri="{FF2B5EF4-FFF2-40B4-BE49-F238E27FC236}">
                <a16:creationId xmlns="" xmlns:a16="http://schemas.microsoft.com/office/drawing/2014/main" id="{5C3D8EA5-330D-40C4-A72C-77BF9079F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22570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HARD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1890" y="800081"/>
            <a:ext cx="3866992" cy="4247317"/>
          </a:xfrm>
          <a:prstGeom prst="rect">
            <a:avLst/>
          </a:prstGeom>
          <a:noFill/>
        </p:spPr>
        <p:txBody>
          <a:bodyPr wrap="square" rtlCol="0">
            <a:spAutoFit/>
          </a:bodyPr>
          <a:lstStyle/>
          <a:p>
            <a:pPr>
              <a:buClr>
                <a:schemeClr val="accent3"/>
              </a:buClr>
            </a:pPr>
            <a:r>
              <a:rPr lang="en-IN" sz="1800" dirty="0">
                <a:solidFill>
                  <a:schemeClr val="accent5"/>
                </a:solidFill>
                <a:latin typeface="Montserrat" panose="00000500000000000000" pitchFamily="2" charset="0"/>
              </a:rPr>
              <a:t>b) For BEC :</a:t>
            </a:r>
          </a:p>
          <a:p>
            <a:pPr marL="342900" indent="-342900">
              <a:buClr>
                <a:schemeClr val="accent3"/>
              </a:buClr>
              <a:buAutoNum type="alphaLcParenR"/>
            </a:pPr>
            <a:endParaRPr lang="en-IN" sz="1800" dirty="0">
              <a:solidFill>
                <a:schemeClr val="accent5"/>
              </a:solidFill>
              <a:latin typeface="Montserrat" panose="00000500000000000000" pitchFamily="2" charset="0"/>
            </a:endParaRPr>
          </a:p>
          <a:p>
            <a:pPr>
              <a:buClr>
                <a:schemeClr val="accent3"/>
              </a:buClr>
            </a:pPr>
            <a:r>
              <a:rPr lang="en-IN" sz="1800" dirty="0">
                <a:solidFill>
                  <a:schemeClr val="accent5"/>
                </a:solidFill>
                <a:latin typeface="Montserrat" panose="00000500000000000000" pitchFamily="2" charset="0"/>
              </a:rPr>
              <a:t>CN to VN message passing :</a:t>
            </a:r>
          </a:p>
          <a:p>
            <a:pPr>
              <a:buClr>
                <a:schemeClr val="accent3"/>
              </a:buClr>
            </a:pPr>
            <a:endParaRPr lang="en-IN" sz="1800" dirty="0">
              <a:solidFill>
                <a:schemeClr val="accent5"/>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Here using first inner for loop we have calculated the no of erasure and the sum of non erased value so while sending message to the VN using 2</a:t>
            </a:r>
            <a:r>
              <a:rPr lang="en-US" sz="1800" baseline="30000" dirty="0">
                <a:solidFill>
                  <a:schemeClr val="accent3"/>
                </a:solidFill>
                <a:latin typeface="Montserrat" panose="020B0604020202020204" charset="0"/>
                <a:ea typeface="Calibri" panose="020F0502020204030204" pitchFamily="34" charset="0"/>
                <a:cs typeface="Latha" panose="020B0604020202020204" pitchFamily="34" charset="0"/>
              </a:rPr>
              <a:t>nd</a:t>
            </a: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 inner for loop, first we have calculated the </a:t>
            </a:r>
            <a:r>
              <a:rPr lang="en-US" sz="1800" dirty="0" smtClean="0">
                <a:solidFill>
                  <a:schemeClr val="accent3"/>
                </a:solidFill>
                <a:latin typeface="Montserrat" panose="020B0604020202020204" charset="0"/>
                <a:ea typeface="Calibri" panose="020F0502020204030204" pitchFamily="34" charset="0"/>
                <a:cs typeface="Latha" panose="020B0604020202020204" pitchFamily="34" charset="0"/>
              </a:rPr>
              <a:t>number </a:t>
            </a: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of erasure except that particular VN and if it is non zero send it erasure else modulo 2 sum value.</a:t>
            </a:r>
            <a:endParaRPr lang="en-IN" sz="1800" dirty="0">
              <a:solidFill>
                <a:schemeClr val="accent3"/>
              </a:solidFill>
              <a:latin typeface="Montserrat" panose="020B0604020202020204" charset="0"/>
            </a:endParaRP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896"/>
          <a:stretch/>
        </p:blipFill>
        <p:spPr bwMode="auto">
          <a:xfrm>
            <a:off x="4423145" y="757003"/>
            <a:ext cx="4463680" cy="416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735519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HARD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2663" y="1089115"/>
            <a:ext cx="3560828" cy="3416320"/>
          </a:xfrm>
          <a:prstGeom prst="rect">
            <a:avLst/>
          </a:prstGeom>
          <a:noFill/>
        </p:spPr>
        <p:txBody>
          <a:bodyPr wrap="square" rtlCol="0">
            <a:spAutoFit/>
          </a:bodyPr>
          <a:lstStyle/>
          <a:p>
            <a:pPr>
              <a:buClr>
                <a:schemeClr val="accent3"/>
              </a:buClr>
            </a:pPr>
            <a:r>
              <a:rPr lang="en-IN" sz="1800" dirty="0">
                <a:solidFill>
                  <a:schemeClr val="accent5"/>
                </a:solidFill>
                <a:latin typeface="Montserrat" panose="00000500000000000000" pitchFamily="2" charset="0"/>
              </a:rPr>
              <a:t>VN to CN message passing :</a:t>
            </a:r>
          </a:p>
          <a:p>
            <a:pPr>
              <a:buClr>
                <a:schemeClr val="accent3"/>
              </a:buClr>
            </a:pPr>
            <a:endParaRPr lang="en-IN" sz="1800" dirty="0">
              <a:solidFill>
                <a:schemeClr val="accent5"/>
              </a:solidFill>
              <a:latin typeface="Montserrat" panose="00000500000000000000" pitchFamily="2" charset="0"/>
            </a:endParaRPr>
          </a:p>
          <a:p>
            <a:pPr marL="285750" indent="-285750">
              <a:lnSpc>
                <a:spcPct val="107000"/>
              </a:lnSpc>
              <a:spcAft>
                <a:spcPts val="800"/>
              </a:spcAft>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For the VN to CN message passing, we have to first make the bit decision. </a:t>
            </a:r>
            <a:endParaRPr lang="en-US" sz="1800" dirty="0">
              <a:solidFill>
                <a:schemeClr val="accent3"/>
              </a:solidFill>
              <a:latin typeface="Montserrat" panose="020B0604020202020204" charset="0"/>
              <a:ea typeface="Calibri" panose="020F0502020204030204" pitchFamily="34" charset="0"/>
              <a:cs typeface="Latha" panose="020B0604020202020204" pitchFamily="34" charset="0"/>
            </a:endParaRPr>
          </a:p>
          <a:p>
            <a:pPr marL="285750" indent="-285750">
              <a:lnSpc>
                <a:spcPct val="107000"/>
              </a:lnSpc>
              <a:spcAft>
                <a:spcPts val="800"/>
              </a:spcAft>
              <a:buClr>
                <a:schemeClr val="accent3"/>
              </a:buClr>
              <a:buFont typeface="Wingdings" panose="05000000000000000000" pitchFamily="2" charset="2"/>
              <a:buChar char="Ø"/>
            </a:pP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For bit decision, we just count number of erasures and sum of all non erased values for all the CN’s and previously received value and do bit </a:t>
            </a:r>
            <a:r>
              <a:rPr lang="en-US" sz="1800" dirty="0" smtClean="0">
                <a:solidFill>
                  <a:schemeClr val="accent3"/>
                </a:solidFill>
                <a:latin typeface="Montserrat" panose="020B0604020202020204" charset="0"/>
                <a:ea typeface="Calibri" panose="020F0502020204030204" pitchFamily="34" charset="0"/>
                <a:cs typeface="Latha" panose="020B0604020202020204" pitchFamily="34" charset="0"/>
              </a:rPr>
              <a:t>decision.</a:t>
            </a:r>
            <a:endParaRPr lang="en-IN" sz="1800" dirty="0">
              <a:solidFill>
                <a:schemeClr val="accent3"/>
              </a:solidFill>
              <a:latin typeface="Montserrat" panose="00000500000000000000" pitchFamily="2"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0400" y="676275"/>
            <a:ext cx="4419599" cy="42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74105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HARD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8053" y="1263733"/>
            <a:ext cx="3560828" cy="313932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As you can see, firstly the first outermost for loop will visit through all VN’s one by one and in each run, for every CN that are connected to a particular VN, it send erasure if all the CN and the received bit are </a:t>
            </a:r>
            <a:r>
              <a:rPr lang="en-US" sz="1800" dirty="0" smtClean="0">
                <a:solidFill>
                  <a:schemeClr val="accent3"/>
                </a:solidFill>
                <a:latin typeface="Montserrat" panose="00000500000000000000" pitchFamily="2" charset="0"/>
              </a:rPr>
              <a:t>erased. Otherwise</a:t>
            </a:r>
            <a:r>
              <a:rPr lang="en-US" sz="1800" dirty="0">
                <a:solidFill>
                  <a:schemeClr val="accent3"/>
                </a:solidFill>
                <a:latin typeface="Montserrat" panose="00000500000000000000" pitchFamily="2" charset="0"/>
              </a:rPr>
              <a:t>, it send the value of un-erased bit.</a:t>
            </a:r>
            <a:endParaRPr lang="en-IN" sz="1800" dirty="0">
              <a:solidFill>
                <a:schemeClr val="accent5"/>
              </a:solidFill>
              <a:latin typeface="Montserrat" panose="00000500000000000000" pitchFamily="2"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800081"/>
            <a:ext cx="4336509" cy="4048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83352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SOFT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8053" y="623200"/>
            <a:ext cx="3560828" cy="4524315"/>
          </a:xfrm>
          <a:prstGeom prst="rect">
            <a:avLst/>
          </a:prstGeom>
          <a:noFill/>
        </p:spPr>
        <p:txBody>
          <a:bodyPr wrap="square" rtlCol="0">
            <a:spAutoFit/>
          </a:bodyPr>
          <a:lstStyle/>
          <a:p>
            <a:pPr>
              <a:buClr>
                <a:schemeClr val="accent3"/>
              </a:buClr>
            </a:pPr>
            <a:r>
              <a:rPr lang="en-IN" sz="1800" dirty="0">
                <a:solidFill>
                  <a:schemeClr val="accent5"/>
                </a:solidFill>
                <a:latin typeface="Montserrat" panose="00000500000000000000" pitchFamily="2" charset="0"/>
              </a:rPr>
              <a:t>a</a:t>
            </a:r>
            <a:r>
              <a:rPr lang="en-IN" sz="1800" dirty="0" smtClean="0">
                <a:solidFill>
                  <a:schemeClr val="accent5"/>
                </a:solidFill>
                <a:latin typeface="Montserrat" panose="00000500000000000000" pitchFamily="2" charset="0"/>
              </a:rPr>
              <a:t>) </a:t>
            </a:r>
            <a:r>
              <a:rPr lang="en-IN" sz="1800" dirty="0">
                <a:solidFill>
                  <a:schemeClr val="accent5"/>
                </a:solidFill>
                <a:latin typeface="Montserrat" panose="00000500000000000000" pitchFamily="2" charset="0"/>
              </a:rPr>
              <a:t>For BSC :</a:t>
            </a:r>
          </a:p>
          <a:p>
            <a:pPr marL="342900" indent="-342900">
              <a:buClr>
                <a:schemeClr val="accent3"/>
              </a:buClr>
              <a:buAutoNum type="alphaLcParenR"/>
            </a:pPr>
            <a:endParaRPr lang="en-IN" sz="1800" dirty="0">
              <a:solidFill>
                <a:schemeClr val="accent5"/>
              </a:solidFill>
              <a:latin typeface="Montserrat" panose="00000500000000000000" pitchFamily="2" charset="0"/>
            </a:endParaRPr>
          </a:p>
          <a:p>
            <a:pPr>
              <a:buClr>
                <a:schemeClr val="accent3"/>
              </a:buClr>
            </a:pPr>
            <a:r>
              <a:rPr lang="en-IN" sz="1800" dirty="0">
                <a:solidFill>
                  <a:schemeClr val="accent5"/>
                </a:solidFill>
                <a:latin typeface="Montserrat" panose="00000500000000000000" pitchFamily="2" charset="0"/>
              </a:rPr>
              <a:t>CN to VN message passing :</a:t>
            </a:r>
          </a:p>
          <a:p>
            <a:pPr>
              <a:buClr>
                <a:schemeClr val="accent3"/>
              </a:buClr>
            </a:pPr>
            <a:endParaRPr lang="en-IN" sz="1800" dirty="0">
              <a:solidFill>
                <a:schemeClr val="accent5"/>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As you can see, the first outermost for loop will go through all CNs one by one, and in each run, for every VN that is linked to a certain CN, it will communicate the probability that the value of this VN is 1, regardless of the received value, and we have used the </a:t>
            </a:r>
            <a:r>
              <a:rPr lang="en-US" sz="1800" dirty="0" err="1">
                <a:solidFill>
                  <a:schemeClr val="accent3"/>
                </a:solidFill>
                <a:latin typeface="Montserrat" panose="00000500000000000000" pitchFamily="2" charset="0"/>
              </a:rPr>
              <a:t>Gallager</a:t>
            </a:r>
            <a:r>
              <a:rPr lang="en-US" sz="1800" dirty="0">
                <a:solidFill>
                  <a:schemeClr val="accent3"/>
                </a:solidFill>
                <a:latin typeface="Montserrat" panose="00000500000000000000" pitchFamily="2" charset="0"/>
              </a:rPr>
              <a:t> equation to compute this</a:t>
            </a:r>
            <a:r>
              <a:rPr lang="en-US" sz="1800" dirty="0" smtClean="0">
                <a:solidFill>
                  <a:schemeClr val="accent3"/>
                </a:solidFill>
                <a:latin typeface="Montserrat" panose="00000500000000000000" pitchFamily="2" charset="0"/>
              </a:rPr>
              <a:t>.</a:t>
            </a:r>
            <a:r>
              <a:rPr lang="en-US" sz="1800" dirty="0" smtClean="0">
                <a:solidFill>
                  <a:schemeClr val="accent3"/>
                </a:solidFill>
                <a:latin typeface="Montserrat" panose="00000500000000000000" pitchFamily="2" charset="0"/>
              </a:rPr>
              <a:t>.</a:t>
            </a:r>
            <a:endParaRPr lang="en-IN" sz="1800" dirty="0">
              <a:solidFill>
                <a:schemeClr val="accent3"/>
              </a:solidFill>
              <a:latin typeface="Montserrat" panose="00000500000000000000" pitchFamily="2"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605" y="744696"/>
            <a:ext cx="4636985" cy="424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04322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SOFT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8053" y="726606"/>
            <a:ext cx="3560828" cy="5078313"/>
          </a:xfrm>
          <a:prstGeom prst="rect">
            <a:avLst/>
          </a:prstGeom>
          <a:noFill/>
        </p:spPr>
        <p:txBody>
          <a:bodyPr wrap="square" rtlCol="0">
            <a:spAutoFit/>
          </a:bodyPr>
          <a:lstStyle/>
          <a:p>
            <a:pPr>
              <a:buClr>
                <a:schemeClr val="accent3"/>
              </a:buClr>
            </a:pPr>
            <a:r>
              <a:rPr lang="en-IN" sz="1800" dirty="0">
                <a:solidFill>
                  <a:schemeClr val="accent5"/>
                </a:solidFill>
                <a:latin typeface="Montserrat" panose="00000500000000000000" pitchFamily="2" charset="0"/>
              </a:rPr>
              <a:t>VN to CN message passing </a:t>
            </a:r>
            <a:r>
              <a:rPr lang="en-IN" sz="1800" dirty="0" smtClean="0">
                <a:solidFill>
                  <a:schemeClr val="accent5"/>
                </a:solidFill>
                <a:latin typeface="Montserrat" panose="00000500000000000000" pitchFamily="2" charset="0"/>
              </a:rPr>
              <a:t>:</a:t>
            </a:r>
          </a:p>
          <a:p>
            <a:pPr>
              <a:buClr>
                <a:schemeClr val="accent3"/>
              </a:buClr>
            </a:pPr>
            <a:endParaRPr lang="en-IN" sz="1800" dirty="0">
              <a:solidFill>
                <a:schemeClr val="accent5"/>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For the VN to CN message passing, we have to first made the bit decision.</a:t>
            </a: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For bit decision, Every VN will calculate the likelihood ratio using the values it has received from all the CN’s that are connected to it and  previous decision value and take decision according to this ratio value.</a:t>
            </a: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5"/>
              </a:solidFill>
              <a:latin typeface="Montserrat" panose="00000500000000000000" pitchFamily="2" charset="0"/>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878" y="757003"/>
            <a:ext cx="4568598" cy="416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69074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SOFT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847" y="757003"/>
            <a:ext cx="4539727" cy="416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83778" y="794318"/>
            <a:ext cx="3331022" cy="4524315"/>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For VN to CN message passing, every CN that are connected to a particular VN, it send the  likelihood ratio for that CN, according to the values present in other CN that are connected to it and decision </a:t>
            </a:r>
            <a:r>
              <a:rPr lang="en-US" sz="1800" dirty="0" smtClean="0">
                <a:solidFill>
                  <a:schemeClr val="accent3"/>
                </a:solidFill>
                <a:latin typeface="Montserrat" panose="020B0604020202020204" charset="0"/>
                <a:ea typeface="Calibri" panose="020F0502020204030204" pitchFamily="34" charset="0"/>
                <a:cs typeface="Latha" panose="020B0604020202020204" pitchFamily="34" charset="0"/>
              </a:rPr>
              <a:t>value. The </a:t>
            </a: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value of probability is calculated using l/(l+1</a:t>
            </a:r>
            <a:r>
              <a:rPr lang="en-US" sz="1800" dirty="0" smtClean="0">
                <a:solidFill>
                  <a:schemeClr val="accent3"/>
                </a:solidFill>
                <a:latin typeface="Montserrat" panose="020B0604020202020204" charset="0"/>
                <a:ea typeface="Calibri" panose="020F0502020204030204" pitchFamily="34" charset="0"/>
                <a:cs typeface="Latha" panose="020B0604020202020204" pitchFamily="34" charset="0"/>
              </a:rPr>
              <a:t>), (</a:t>
            </a: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where ‘l’ is likelihood </a:t>
            </a:r>
            <a:r>
              <a:rPr lang="en-US" sz="1800" dirty="0" smtClean="0">
                <a:solidFill>
                  <a:schemeClr val="accent3"/>
                </a:solidFill>
                <a:latin typeface="Montserrat" panose="020B0604020202020204" charset="0"/>
                <a:ea typeface="Calibri" panose="020F0502020204030204" pitchFamily="34" charset="0"/>
                <a:cs typeface="Latha" panose="020B0604020202020204" pitchFamily="34" charset="0"/>
              </a:rPr>
              <a:t>ratio) formula </a:t>
            </a: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so we don’t need to worry about the finding constant value (</a:t>
            </a:r>
            <a:r>
              <a:rPr lang="el-GR" sz="1800" dirty="0">
                <a:solidFill>
                  <a:schemeClr val="accent3"/>
                </a:solidFill>
                <a:latin typeface="Montserrat" panose="020B0604020202020204" charset="0"/>
                <a:ea typeface="Calibri" panose="020F0502020204030204" pitchFamily="34" charset="0"/>
                <a:cs typeface="Latha" panose="020B0604020202020204" pitchFamily="34" charset="0"/>
              </a:rPr>
              <a:t>α</a:t>
            </a: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a:t>
            </a:r>
            <a:endParaRPr lang="en-IN" sz="1800" dirty="0">
              <a:solidFill>
                <a:schemeClr val="accent3"/>
              </a:solidFill>
              <a:latin typeface="Montserrat" panose="00000500000000000000" pitchFamily="2" charset="0"/>
            </a:endParaRPr>
          </a:p>
        </p:txBody>
      </p:sp>
    </p:spTree>
    <p:extLst>
      <p:ext uri="{BB962C8B-B14F-4D97-AF65-F5344CB8AC3E}">
        <p14:creationId xmlns:p14="http://schemas.microsoft.com/office/powerpoint/2010/main" val="102196846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SOFT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8053" y="623200"/>
            <a:ext cx="3560828" cy="4524315"/>
          </a:xfrm>
          <a:prstGeom prst="rect">
            <a:avLst/>
          </a:prstGeom>
          <a:noFill/>
        </p:spPr>
        <p:txBody>
          <a:bodyPr wrap="square" rtlCol="0">
            <a:spAutoFit/>
          </a:bodyPr>
          <a:lstStyle/>
          <a:p>
            <a:pPr>
              <a:buClr>
                <a:schemeClr val="accent3"/>
              </a:buClr>
            </a:pPr>
            <a:r>
              <a:rPr lang="en-IN" sz="1800" dirty="0">
                <a:solidFill>
                  <a:schemeClr val="accent5"/>
                </a:solidFill>
                <a:latin typeface="Montserrat" panose="00000500000000000000" pitchFamily="2" charset="0"/>
              </a:rPr>
              <a:t>b) For BEC :</a:t>
            </a:r>
          </a:p>
          <a:p>
            <a:pPr marL="342900" indent="-342900">
              <a:buClr>
                <a:schemeClr val="accent3"/>
              </a:buClr>
              <a:buAutoNum type="alphaLcParenR"/>
            </a:pPr>
            <a:endParaRPr lang="en-IN" sz="1800" dirty="0">
              <a:solidFill>
                <a:schemeClr val="accent5"/>
              </a:solidFill>
              <a:latin typeface="Montserrat" panose="00000500000000000000" pitchFamily="2" charset="0"/>
            </a:endParaRPr>
          </a:p>
          <a:p>
            <a:pPr>
              <a:buClr>
                <a:schemeClr val="accent3"/>
              </a:buClr>
            </a:pPr>
            <a:r>
              <a:rPr lang="en-IN" sz="1800" dirty="0">
                <a:solidFill>
                  <a:schemeClr val="accent5"/>
                </a:solidFill>
                <a:latin typeface="Montserrat" panose="00000500000000000000" pitchFamily="2" charset="0"/>
              </a:rPr>
              <a:t>CN to VN message passing :</a:t>
            </a:r>
          </a:p>
          <a:p>
            <a:pPr>
              <a:buClr>
                <a:schemeClr val="accent3"/>
              </a:buClr>
            </a:pPr>
            <a:endParaRPr lang="en-IN" sz="1800" dirty="0">
              <a:solidFill>
                <a:schemeClr val="accent5"/>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As you can see, firstly the first outermost for loop will visit through all CN’s one by one and in each run, for every VN that are connected to a particular CN, it would send the log likelihood ratio for that VN, for that we have done the required calculations as shown in the reference link.</a:t>
            </a:r>
            <a:endParaRPr lang="en-IN" sz="1800" dirty="0">
              <a:solidFill>
                <a:schemeClr val="accent3"/>
              </a:solidFill>
              <a:latin typeface="Montserrat" panose="00000500000000000000" pitchFamily="2" charset="0"/>
            </a:endParaRPr>
          </a:p>
        </p:txBody>
      </p:sp>
      <p:pic>
        <p:nvPicPr>
          <p:cNvPr id="133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205" b="-1649"/>
          <a:stretch/>
        </p:blipFill>
        <p:spPr bwMode="auto">
          <a:xfrm>
            <a:off x="4389121" y="757003"/>
            <a:ext cx="4539726" cy="429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02941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717528" y="241283"/>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SOFT DECISION DECODING</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0993" y="903267"/>
            <a:ext cx="6702014" cy="64633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4A929BF-0EF7-4501-8D8D-CF47160D1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2437" y="648613"/>
            <a:ext cx="4086444" cy="4524315"/>
          </a:xfrm>
          <a:prstGeom prst="rect">
            <a:avLst/>
          </a:prstGeom>
          <a:noFill/>
        </p:spPr>
        <p:txBody>
          <a:bodyPr wrap="square" rtlCol="0">
            <a:spAutoFit/>
          </a:bodyPr>
          <a:lstStyle/>
          <a:p>
            <a:pPr>
              <a:buClr>
                <a:schemeClr val="accent3"/>
              </a:buClr>
            </a:pPr>
            <a:r>
              <a:rPr lang="en-IN" sz="1800" dirty="0">
                <a:solidFill>
                  <a:schemeClr val="accent5"/>
                </a:solidFill>
                <a:latin typeface="Montserrat" panose="00000500000000000000" pitchFamily="2" charset="0"/>
              </a:rPr>
              <a:t>VN to CN message passing :</a:t>
            </a:r>
          </a:p>
          <a:p>
            <a:pPr>
              <a:buClr>
                <a:schemeClr val="accent3"/>
              </a:buClr>
            </a:pPr>
            <a:endParaRPr lang="en-IN" sz="1800" dirty="0">
              <a:solidFill>
                <a:schemeClr val="accent5"/>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For this process we have to make the bit decision.</a:t>
            </a: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20B0604020202020204" charset="0"/>
                <a:ea typeface="Calibri" panose="020F0502020204030204" pitchFamily="34" charset="0"/>
                <a:cs typeface="Latha" panose="020B0604020202020204" pitchFamily="34" charset="0"/>
              </a:rPr>
              <a:t>For bit decision, every VN will sum all the values that it has received from the CN and the previously received value because here we are doing calculations in log so multiplication is not need, take decision accordingly. Note that it will be updated only if originally received value was erasure.</a:t>
            </a:r>
            <a:endParaRPr lang="en-US" sz="1800" dirty="0">
              <a:solidFill>
                <a:schemeClr val="accent3"/>
              </a:solidFill>
              <a:latin typeface="Montserrat" panose="020B0604020202020204" charset="0"/>
              <a:ea typeface="Calibri" panose="020F0502020204030204" pitchFamily="34" charset="0"/>
              <a:cs typeface="Latha" panose="020B0604020202020204" pitchFamily="34" charset="0"/>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881" y="903267"/>
            <a:ext cx="4633211" cy="401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06079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751907" y="2317973"/>
            <a:ext cx="5640132" cy="1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a:t>
            </a:r>
            <a:br>
              <a:rPr lang="en-US" dirty="0"/>
            </a:br>
            <a:r>
              <a:rPr lang="en-US" dirty="0"/>
              <a:t>RESULTS</a:t>
            </a:r>
            <a:endParaRP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pic>
        <p:nvPicPr>
          <p:cNvPr id="5" name="Picture 2" descr="Dhirubhai Ambani Institute of Information and Communication Technology -  Wikipedia">
            <a:extLst>
              <a:ext uri="{FF2B5EF4-FFF2-40B4-BE49-F238E27FC236}">
                <a16:creationId xmlns="" xmlns:a16="http://schemas.microsoft.com/office/drawing/2014/main" id="{8401D0DC-F56E-4EE0-BC1A-9A784DF65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85193"/>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 xmlns:a16="http://schemas.microsoft.com/office/drawing/2014/main" id="{AB7B7473-B6D8-40C5-8A86-2B9ECDE4173A}"/>
              </a:ext>
            </a:extLst>
          </p:cNvPr>
          <p:cNvSpPr txBox="1"/>
          <p:nvPr/>
        </p:nvSpPr>
        <p:spPr>
          <a:xfrm>
            <a:off x="1263573" y="1128879"/>
            <a:ext cx="2618024" cy="369332"/>
          </a:xfrm>
          <a:prstGeom prst="rect">
            <a:avLst/>
          </a:prstGeom>
          <a:noFill/>
        </p:spPr>
        <p:txBody>
          <a:bodyPr wrap="none" rtlCol="0">
            <a:spAutoFit/>
          </a:bodyPr>
          <a:lstStyle/>
          <a:p>
            <a:r>
              <a:rPr lang="en-US" sz="1800" dirty="0">
                <a:solidFill>
                  <a:schemeClr val="accent4"/>
                </a:solidFill>
                <a:latin typeface="Montserrat" panose="00000500000000000000" pitchFamily="2" charset="0"/>
              </a:rPr>
              <a:t>a) BSC hard </a:t>
            </a:r>
            <a:r>
              <a:rPr lang="en-US" sz="1800" dirty="0" smtClean="0">
                <a:solidFill>
                  <a:schemeClr val="accent4"/>
                </a:solidFill>
                <a:latin typeface="Montserrat" panose="00000500000000000000" pitchFamily="2" charset="0"/>
              </a:rPr>
              <a:t>decision:</a:t>
            </a:r>
            <a:endParaRPr lang="en-US" sz="1800" dirty="0">
              <a:solidFill>
                <a:schemeClr val="accent4"/>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16" y="2083191"/>
            <a:ext cx="3505289" cy="262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5638" y="2083190"/>
            <a:ext cx="3851237" cy="266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077148" y="1515042"/>
            <a:ext cx="1702710"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Hmatrix1:</a:t>
            </a:r>
            <a:endParaRPr lang="en-IN" sz="1800" dirty="0">
              <a:solidFill>
                <a:schemeClr val="accent3"/>
              </a:solidFill>
              <a:latin typeface="Montserrat" panose="00000500000000000000" pitchFamily="2" charset="0"/>
            </a:endParaRPr>
          </a:p>
        </p:txBody>
      </p:sp>
    </p:spTree>
    <p:extLst>
      <p:ext uri="{BB962C8B-B14F-4D97-AF65-F5344CB8AC3E}">
        <p14:creationId xmlns:p14="http://schemas.microsoft.com/office/powerpoint/2010/main" val="413719765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343" name="Google Shape;343;p31"/>
          <p:cNvSpPr txBox="1">
            <a:spLocks noGrp="1"/>
          </p:cNvSpPr>
          <p:nvPr>
            <p:ph type="title" idx="3"/>
          </p:nvPr>
        </p:nvSpPr>
        <p:spPr>
          <a:xfrm>
            <a:off x="718284" y="1175114"/>
            <a:ext cx="285687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dirty="0"/>
              <a:t>1.</a:t>
            </a:r>
            <a:r>
              <a:rPr lang="en" sz="2800" dirty="0">
                <a:solidFill>
                  <a:schemeClr val="accent3"/>
                </a:solidFill>
              </a:rPr>
              <a:t> Main learnings</a:t>
            </a:r>
            <a:endParaRPr sz="2800" dirty="0">
              <a:solidFill>
                <a:schemeClr val="accent3"/>
              </a:solidFill>
            </a:endParaRPr>
          </a:p>
        </p:txBody>
      </p:sp>
      <p:pic>
        <p:nvPicPr>
          <p:cNvPr id="21" name="Picture 2" descr="Dhirubhai Ambani Institute of Information and Communication Technology -  Wikipedia">
            <a:extLst>
              <a:ext uri="{FF2B5EF4-FFF2-40B4-BE49-F238E27FC236}">
                <a16:creationId xmlns="" xmlns:a16="http://schemas.microsoft.com/office/drawing/2014/main" id="{23111C9B-7E87-4A6F-9F2C-CC077A768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59" name="Google Shape;343;p31">
            <a:extLst>
              <a:ext uri="{FF2B5EF4-FFF2-40B4-BE49-F238E27FC236}">
                <a16:creationId xmlns="" xmlns:a16="http://schemas.microsoft.com/office/drawing/2014/main" id="{28F68193-A3B0-4DA8-9F20-438E4737B376}"/>
              </a:ext>
            </a:extLst>
          </p:cNvPr>
          <p:cNvSpPr txBox="1">
            <a:spLocks/>
          </p:cNvSpPr>
          <p:nvPr/>
        </p:nvSpPr>
        <p:spPr>
          <a:xfrm>
            <a:off x="4794497" y="1205906"/>
            <a:ext cx="4062334" cy="7454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Abel"/>
              <a:buNone/>
              <a:defRPr sz="4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9pPr>
          </a:lstStyle>
          <a:p>
            <a:pPr algn="l"/>
            <a:r>
              <a:rPr lang="en-US" sz="2800" dirty="0"/>
              <a:t>6.</a:t>
            </a:r>
            <a:r>
              <a:rPr lang="en-US" sz="2800" dirty="0">
                <a:solidFill>
                  <a:schemeClr val="accent3"/>
                </a:solidFill>
              </a:rPr>
              <a:t> Alternate ways of implementation of Decoders</a:t>
            </a:r>
          </a:p>
        </p:txBody>
      </p:sp>
      <p:sp>
        <p:nvSpPr>
          <p:cNvPr id="70" name="Google Shape;343;p31">
            <a:extLst>
              <a:ext uri="{FF2B5EF4-FFF2-40B4-BE49-F238E27FC236}">
                <a16:creationId xmlns="" xmlns:a16="http://schemas.microsoft.com/office/drawing/2014/main" id="{47771F6E-CE6B-440F-9AAD-6EB638D3AFEC}"/>
              </a:ext>
            </a:extLst>
          </p:cNvPr>
          <p:cNvSpPr txBox="1">
            <a:spLocks/>
          </p:cNvSpPr>
          <p:nvPr/>
        </p:nvSpPr>
        <p:spPr>
          <a:xfrm>
            <a:off x="1099652" y="2525668"/>
            <a:ext cx="3125448" cy="7051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Abel"/>
              <a:buNone/>
              <a:defRPr sz="4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9pPr>
          </a:lstStyle>
          <a:p>
            <a:pPr algn="l"/>
            <a:r>
              <a:rPr lang="en-US" sz="2800" dirty="0"/>
              <a:t>3. </a:t>
            </a:r>
            <a:r>
              <a:rPr lang="en-US" sz="2800" dirty="0">
                <a:solidFill>
                  <a:schemeClr val="accent3"/>
                </a:solidFill>
              </a:rPr>
              <a:t>Implementation of Channel &amp; Decoders </a:t>
            </a:r>
          </a:p>
        </p:txBody>
      </p:sp>
      <p:sp>
        <p:nvSpPr>
          <p:cNvPr id="71" name="Google Shape;343;p31">
            <a:extLst>
              <a:ext uri="{FF2B5EF4-FFF2-40B4-BE49-F238E27FC236}">
                <a16:creationId xmlns="" xmlns:a16="http://schemas.microsoft.com/office/drawing/2014/main" id="{A6AE1F34-D683-4213-95C0-DE4470FB58DA}"/>
              </a:ext>
            </a:extLst>
          </p:cNvPr>
          <p:cNvSpPr txBox="1">
            <a:spLocks/>
          </p:cNvSpPr>
          <p:nvPr/>
        </p:nvSpPr>
        <p:spPr>
          <a:xfrm>
            <a:off x="1017982" y="3462551"/>
            <a:ext cx="3029257" cy="5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Abel"/>
              <a:buNone/>
              <a:defRPr sz="4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9pPr>
          </a:lstStyle>
          <a:p>
            <a:pPr algn="l"/>
            <a:r>
              <a:rPr lang="en-US" sz="2800" dirty="0"/>
              <a:t>4.</a:t>
            </a:r>
            <a:r>
              <a:rPr lang="en-US" sz="2800" dirty="0">
                <a:solidFill>
                  <a:schemeClr val="accent3"/>
                </a:solidFill>
              </a:rPr>
              <a:t> Numerical Results</a:t>
            </a:r>
          </a:p>
        </p:txBody>
      </p:sp>
      <p:sp>
        <p:nvSpPr>
          <p:cNvPr id="72" name="Google Shape;343;p31">
            <a:extLst>
              <a:ext uri="{FF2B5EF4-FFF2-40B4-BE49-F238E27FC236}">
                <a16:creationId xmlns="" xmlns:a16="http://schemas.microsoft.com/office/drawing/2014/main" id="{89EF9573-9757-4439-B925-349678BCBDCD}"/>
              </a:ext>
            </a:extLst>
          </p:cNvPr>
          <p:cNvSpPr txBox="1">
            <a:spLocks/>
          </p:cNvSpPr>
          <p:nvPr/>
        </p:nvSpPr>
        <p:spPr>
          <a:xfrm>
            <a:off x="1017982" y="4039151"/>
            <a:ext cx="3776515" cy="5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Abel"/>
              <a:buNone/>
              <a:defRPr sz="4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9pPr>
          </a:lstStyle>
          <a:p>
            <a:pPr algn="l"/>
            <a:r>
              <a:rPr lang="en-US" sz="2800" dirty="0"/>
              <a:t>5.</a:t>
            </a:r>
            <a:r>
              <a:rPr lang="en-US" sz="2800" dirty="0">
                <a:solidFill>
                  <a:schemeClr val="accent3"/>
                </a:solidFill>
              </a:rPr>
              <a:t> Monte Carlo Simulation</a:t>
            </a:r>
          </a:p>
        </p:txBody>
      </p:sp>
      <p:sp>
        <p:nvSpPr>
          <p:cNvPr id="74" name="Google Shape;343;p31">
            <a:extLst>
              <a:ext uri="{FF2B5EF4-FFF2-40B4-BE49-F238E27FC236}">
                <a16:creationId xmlns="" xmlns:a16="http://schemas.microsoft.com/office/drawing/2014/main" id="{1A47C5AC-2168-42C6-8446-3D9485F2318C}"/>
              </a:ext>
            </a:extLst>
          </p:cNvPr>
          <p:cNvSpPr txBox="1">
            <a:spLocks/>
          </p:cNvSpPr>
          <p:nvPr/>
        </p:nvSpPr>
        <p:spPr>
          <a:xfrm>
            <a:off x="4736341" y="4105876"/>
            <a:ext cx="4120490" cy="5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Abel"/>
              <a:buNone/>
              <a:defRPr sz="4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9pPr>
          </a:lstStyle>
          <a:p>
            <a:pPr algn="l"/>
            <a:r>
              <a:rPr lang="en-US" sz="2800" dirty="0"/>
              <a:t>10.</a:t>
            </a:r>
            <a:r>
              <a:rPr lang="en-US" sz="2800" dirty="0">
                <a:solidFill>
                  <a:schemeClr val="accent3"/>
                </a:solidFill>
              </a:rPr>
              <a:t> References &amp; appendix</a:t>
            </a:r>
          </a:p>
        </p:txBody>
      </p:sp>
      <p:sp>
        <p:nvSpPr>
          <p:cNvPr id="75" name="Google Shape;343;p31">
            <a:extLst>
              <a:ext uri="{FF2B5EF4-FFF2-40B4-BE49-F238E27FC236}">
                <a16:creationId xmlns="" xmlns:a16="http://schemas.microsoft.com/office/drawing/2014/main" id="{07167594-1E71-49D9-A092-16CC1F6A5F6C}"/>
              </a:ext>
            </a:extLst>
          </p:cNvPr>
          <p:cNvSpPr txBox="1">
            <a:spLocks/>
          </p:cNvSpPr>
          <p:nvPr/>
        </p:nvSpPr>
        <p:spPr>
          <a:xfrm>
            <a:off x="4794497" y="2183987"/>
            <a:ext cx="2856870" cy="5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Abel"/>
              <a:buNone/>
              <a:defRPr sz="4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9pPr>
          </a:lstStyle>
          <a:p>
            <a:pPr algn="l"/>
            <a:r>
              <a:rPr lang="en-US" sz="2800" dirty="0"/>
              <a:t>7.</a:t>
            </a:r>
            <a:r>
              <a:rPr lang="en-US" sz="2800" dirty="0">
                <a:solidFill>
                  <a:schemeClr val="accent3"/>
                </a:solidFill>
              </a:rPr>
              <a:t> Summary</a:t>
            </a:r>
          </a:p>
        </p:txBody>
      </p:sp>
      <p:sp>
        <p:nvSpPr>
          <p:cNvPr id="76" name="Google Shape;343;p31">
            <a:extLst>
              <a:ext uri="{FF2B5EF4-FFF2-40B4-BE49-F238E27FC236}">
                <a16:creationId xmlns="" xmlns:a16="http://schemas.microsoft.com/office/drawing/2014/main" id="{3CDC9290-A9B9-425F-933C-F875430BA1C3}"/>
              </a:ext>
            </a:extLst>
          </p:cNvPr>
          <p:cNvSpPr txBox="1">
            <a:spLocks/>
          </p:cNvSpPr>
          <p:nvPr/>
        </p:nvSpPr>
        <p:spPr>
          <a:xfrm>
            <a:off x="4794497" y="2825829"/>
            <a:ext cx="3362009" cy="5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Abel"/>
              <a:buNone/>
              <a:defRPr sz="4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9pPr>
          </a:lstStyle>
          <a:p>
            <a:pPr algn="l"/>
            <a:r>
              <a:rPr lang="en-US" sz="2800" dirty="0"/>
              <a:t>8.</a:t>
            </a:r>
            <a:r>
              <a:rPr lang="en-US" sz="2800" dirty="0">
                <a:solidFill>
                  <a:schemeClr val="accent3"/>
                </a:solidFill>
              </a:rPr>
              <a:t> Contribution Table</a:t>
            </a:r>
          </a:p>
        </p:txBody>
      </p:sp>
      <p:sp>
        <p:nvSpPr>
          <p:cNvPr id="77" name="Google Shape;343;p31">
            <a:extLst>
              <a:ext uri="{FF2B5EF4-FFF2-40B4-BE49-F238E27FC236}">
                <a16:creationId xmlns="" xmlns:a16="http://schemas.microsoft.com/office/drawing/2014/main" id="{DAA488E6-98AF-477F-9364-62A2677C4035}"/>
              </a:ext>
            </a:extLst>
          </p:cNvPr>
          <p:cNvSpPr txBox="1">
            <a:spLocks/>
          </p:cNvSpPr>
          <p:nvPr/>
        </p:nvSpPr>
        <p:spPr>
          <a:xfrm>
            <a:off x="4794497" y="3529276"/>
            <a:ext cx="2856870" cy="5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Abel"/>
              <a:buNone/>
              <a:defRPr sz="4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000"/>
              <a:buFont typeface="Abel"/>
              <a:buNone/>
              <a:defRPr sz="3000" b="0" i="0" u="none" strike="noStrike" cap="none">
                <a:solidFill>
                  <a:schemeClr val="accent5"/>
                </a:solidFill>
                <a:latin typeface="Abel"/>
                <a:ea typeface="Abel"/>
                <a:cs typeface="Abel"/>
                <a:sym typeface="Abel"/>
              </a:defRPr>
            </a:lvl9pPr>
          </a:lstStyle>
          <a:p>
            <a:pPr algn="l"/>
            <a:r>
              <a:rPr lang="en-US" sz="2800" dirty="0"/>
              <a:t>9.</a:t>
            </a:r>
            <a:r>
              <a:rPr lang="en-US" sz="2800" dirty="0">
                <a:solidFill>
                  <a:schemeClr val="accent3"/>
                </a:solidFill>
              </a:rPr>
              <a:t> MVP of Group</a:t>
            </a:r>
          </a:p>
        </p:txBody>
      </p:sp>
      <p:sp>
        <p:nvSpPr>
          <p:cNvPr id="338" name="TextBox 337">
            <a:extLst>
              <a:ext uri="{FF2B5EF4-FFF2-40B4-BE49-F238E27FC236}">
                <a16:creationId xmlns="" xmlns:a16="http://schemas.microsoft.com/office/drawing/2014/main" id="{EA278D05-8A85-448A-B9FC-012B4DE643A1}"/>
              </a:ext>
            </a:extLst>
          </p:cNvPr>
          <p:cNvSpPr txBox="1"/>
          <p:nvPr/>
        </p:nvSpPr>
        <p:spPr>
          <a:xfrm>
            <a:off x="1099652" y="1787444"/>
            <a:ext cx="3475631" cy="523220"/>
          </a:xfrm>
          <a:prstGeom prst="rect">
            <a:avLst/>
          </a:prstGeom>
          <a:noFill/>
        </p:spPr>
        <p:txBody>
          <a:bodyPr wrap="none" rtlCol="0">
            <a:spAutoFit/>
          </a:bodyPr>
          <a:lstStyle/>
          <a:p>
            <a:r>
              <a:rPr lang="en-US" sz="2800" dirty="0">
                <a:solidFill>
                  <a:schemeClr val="accent5"/>
                </a:solidFill>
                <a:latin typeface="Abel" panose="020B0604020202020204" charset="0"/>
              </a:rPr>
              <a:t>2. </a:t>
            </a:r>
            <a:r>
              <a:rPr lang="en-US" sz="2800" dirty="0">
                <a:solidFill>
                  <a:schemeClr val="accent3"/>
                </a:solidFill>
                <a:latin typeface="Abel" panose="020B0604020202020204" charset="0"/>
              </a:rPr>
              <a:t>Problems &amp; Solutions</a:t>
            </a:r>
          </a:p>
        </p:txBody>
      </p:sp>
    </p:spTree>
    <p:extLst>
      <p:ext uri="{BB962C8B-B14F-4D97-AF65-F5344CB8AC3E}">
        <p14:creationId xmlns:p14="http://schemas.microsoft.com/office/powerpoint/2010/main" val="2097983071"/>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68358" y="1139410"/>
            <a:ext cx="1750800"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Hmatrix2:</a:t>
            </a:r>
            <a:endParaRPr lang="en-IN" sz="1800" dirty="0">
              <a:solidFill>
                <a:schemeClr val="accent3"/>
              </a:solidFill>
              <a:latin typeface="Montserrat" panose="00000500000000000000" pitchFamily="2"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55" y="1742740"/>
            <a:ext cx="3486546" cy="303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4904" y="1742740"/>
            <a:ext cx="3762374" cy="303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294169"/>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68358" y="1139410"/>
            <a:ext cx="1749197"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Hmatrix3:</a:t>
            </a:r>
            <a:endParaRPr lang="en-IN" sz="1800" dirty="0">
              <a:solidFill>
                <a:schemeClr val="accent3"/>
              </a:solidFill>
              <a:latin typeface="Montserrat" panose="00000500000000000000" pitchFamily="2"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68" y="1742740"/>
            <a:ext cx="3718940" cy="303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1400" y="1742740"/>
            <a:ext cx="3685878" cy="303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297479"/>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19450" y="1145239"/>
            <a:ext cx="7953100" cy="3170099"/>
          </a:xfrm>
          <a:prstGeom prst="rect">
            <a:avLst/>
          </a:prstGeom>
          <a:noFill/>
        </p:spPr>
        <p:txBody>
          <a:bodyPr wrap="square" rtlCol="0">
            <a:spAutoFit/>
          </a:bodyPr>
          <a:lstStyle/>
          <a:p>
            <a:r>
              <a:rPr lang="en-IN" sz="2000" dirty="0" smtClean="0">
                <a:solidFill>
                  <a:schemeClr val="accent5"/>
                </a:solidFill>
                <a:latin typeface="Montserrat" panose="00000500000000000000" pitchFamily="2" charset="0"/>
              </a:rPr>
              <a:t>Validation of our results : </a:t>
            </a:r>
          </a:p>
          <a:p>
            <a:endParaRPr lang="en-IN" sz="1800" dirty="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The success rate of the LDPC code depends upon the length of the code. Greater the length, higher will be the successful decoding rate</a:t>
            </a:r>
            <a:r>
              <a:rPr lang="en-IN" sz="1800" dirty="0" smtClean="0">
                <a:solidFill>
                  <a:schemeClr val="accent3"/>
                </a:solidFill>
                <a:latin typeface="Montserrat" panose="00000500000000000000" pitchFamily="2" charset="0"/>
              </a:rPr>
              <a:t>.</a:t>
            </a:r>
          </a:p>
          <a:p>
            <a:pPr marL="285750" lvl="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Also, it depends on the ratio of the number of check nodes to the number of variable nodes. Higher the number of check nodes for particular number of variable nodes, higher will be the number of parity bits. Higher the number of parity bits, better will be the success rate</a:t>
            </a:r>
            <a:r>
              <a:rPr lang="en-IN" sz="1800" dirty="0" smtClean="0">
                <a:solidFill>
                  <a:schemeClr val="accent3"/>
                </a:solidFill>
                <a:latin typeface="Montserrat" panose="00000500000000000000" pitchFamily="2" charset="0"/>
              </a:rPr>
              <a:t>.</a:t>
            </a:r>
            <a:endParaRPr lang="en-IN" sz="1800" dirty="0">
              <a:solidFill>
                <a:schemeClr val="accent3"/>
              </a:solidFill>
              <a:latin typeface="Montserrat" panose="00000500000000000000" pitchFamily="2" charset="0"/>
            </a:endParaRPr>
          </a:p>
        </p:txBody>
      </p:sp>
    </p:spTree>
    <p:extLst>
      <p:ext uri="{BB962C8B-B14F-4D97-AF65-F5344CB8AC3E}">
        <p14:creationId xmlns:p14="http://schemas.microsoft.com/office/powerpoint/2010/main" val="1244671137"/>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5800" y="1145239"/>
            <a:ext cx="8286750" cy="3785652"/>
          </a:xfrm>
          <a:prstGeom prst="rect">
            <a:avLst/>
          </a:prstGeom>
          <a:noFill/>
        </p:spPr>
        <p:txBody>
          <a:bodyPr wrap="square" rtlCol="0">
            <a:spAutoFit/>
          </a:bodyPr>
          <a:lstStyle/>
          <a:p>
            <a:pPr marL="285750" lvl="0" indent="-285750">
              <a:buClr>
                <a:schemeClr val="accent3"/>
              </a:buClr>
              <a:buFont typeface="Wingdings" panose="05000000000000000000" pitchFamily="2" charset="2"/>
              <a:buChar char="Ø"/>
            </a:pPr>
            <a:r>
              <a:rPr lang="en-IN" sz="2000" dirty="0">
                <a:solidFill>
                  <a:schemeClr val="accent3"/>
                </a:solidFill>
                <a:latin typeface="Montserrat" panose="00000500000000000000" pitchFamily="2" charset="0"/>
              </a:rPr>
              <a:t>Hmatrix1 of size 3079 X 5056 has the better CN to VN ratio than Hmatrix2 of size 3000 X 5000, so the success rate of the Hmatrix1 is greater than the Hmatrix2</a:t>
            </a:r>
            <a:r>
              <a:rPr lang="en-IN" sz="2000" dirty="0" smtClean="0">
                <a:solidFill>
                  <a:schemeClr val="accent3"/>
                </a:solidFill>
                <a:latin typeface="Montserrat" panose="00000500000000000000" pitchFamily="2" charset="0"/>
              </a:rPr>
              <a:t>.</a:t>
            </a:r>
          </a:p>
          <a:p>
            <a:pPr marL="285750" lvl="0" indent="-285750">
              <a:buClr>
                <a:schemeClr val="accent3"/>
              </a:buClr>
              <a:buFont typeface="Wingdings" panose="05000000000000000000" pitchFamily="2" charset="2"/>
              <a:buChar char="Ø"/>
            </a:pPr>
            <a:endParaRPr lang="en-IN" sz="2000" dirty="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r>
              <a:rPr lang="en-IN" sz="2000" dirty="0">
                <a:solidFill>
                  <a:schemeClr val="accent3"/>
                </a:solidFill>
                <a:latin typeface="Montserrat" panose="00000500000000000000" pitchFamily="2" charset="0"/>
              </a:rPr>
              <a:t>Using the same logic, we can conclude that the matrix of size 9 X 12 also have the better success rate than the Hmatrix2</a:t>
            </a:r>
            <a:r>
              <a:rPr lang="en-IN" sz="2000" dirty="0" smtClean="0">
                <a:solidFill>
                  <a:schemeClr val="accent3"/>
                </a:solidFill>
                <a:latin typeface="Montserrat" panose="00000500000000000000" pitchFamily="2" charset="0"/>
              </a:rPr>
              <a:t>.</a:t>
            </a:r>
          </a:p>
          <a:p>
            <a:pPr marL="285750" lvl="0" indent="-285750">
              <a:buClr>
                <a:schemeClr val="accent3"/>
              </a:buClr>
              <a:buFont typeface="Wingdings" panose="05000000000000000000" pitchFamily="2" charset="2"/>
              <a:buChar char="Ø"/>
            </a:pPr>
            <a:endParaRPr lang="en-IN" sz="2000" dirty="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r>
              <a:rPr lang="en-IN" sz="2000" dirty="0">
                <a:solidFill>
                  <a:schemeClr val="accent3"/>
                </a:solidFill>
                <a:latin typeface="Montserrat" panose="00000500000000000000" pitchFamily="2" charset="0"/>
              </a:rPr>
              <a:t>Now, we would compare the Hmatrix1 and matrix of size 9 x 12. Both have the same CN to VN ratio, but the lengths of both the codes are not same. Length of Hmatrix1 is very large as compared to the other one. So, first matrix will have better success rate than the other.</a:t>
            </a:r>
            <a:endParaRPr lang="en-IN" sz="2000" dirty="0">
              <a:solidFill>
                <a:schemeClr val="accent3"/>
              </a:solidFill>
              <a:latin typeface="Montserrat" panose="00000500000000000000" pitchFamily="2" charset="0"/>
            </a:endParaRPr>
          </a:p>
        </p:txBody>
      </p:sp>
    </p:spTree>
    <p:extLst>
      <p:ext uri="{BB962C8B-B14F-4D97-AF65-F5344CB8AC3E}">
        <p14:creationId xmlns:p14="http://schemas.microsoft.com/office/powerpoint/2010/main" val="1932102188"/>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 xmlns:a16="http://schemas.microsoft.com/office/drawing/2014/main" id="{AB7B7473-B6D8-40C5-8A86-2B9ECDE4173A}"/>
              </a:ext>
            </a:extLst>
          </p:cNvPr>
          <p:cNvSpPr txBox="1"/>
          <p:nvPr/>
        </p:nvSpPr>
        <p:spPr>
          <a:xfrm>
            <a:off x="1263573" y="1128879"/>
            <a:ext cx="2650084" cy="369332"/>
          </a:xfrm>
          <a:prstGeom prst="rect">
            <a:avLst/>
          </a:prstGeom>
          <a:noFill/>
        </p:spPr>
        <p:txBody>
          <a:bodyPr wrap="none" rtlCol="0">
            <a:spAutoFit/>
          </a:bodyPr>
          <a:lstStyle/>
          <a:p>
            <a:r>
              <a:rPr lang="en-US" sz="1800" dirty="0">
                <a:solidFill>
                  <a:schemeClr val="accent4"/>
                </a:solidFill>
                <a:latin typeface="Montserrat" panose="00000500000000000000" pitchFamily="2" charset="0"/>
              </a:rPr>
              <a:t>b</a:t>
            </a:r>
            <a:r>
              <a:rPr lang="en-US" sz="1800" dirty="0" smtClean="0">
                <a:solidFill>
                  <a:schemeClr val="accent4"/>
                </a:solidFill>
                <a:latin typeface="Montserrat" panose="00000500000000000000" pitchFamily="2" charset="0"/>
              </a:rPr>
              <a:t>) BEC </a:t>
            </a:r>
            <a:r>
              <a:rPr lang="en-US" sz="1800" dirty="0">
                <a:solidFill>
                  <a:schemeClr val="accent4"/>
                </a:solidFill>
                <a:latin typeface="Montserrat" panose="00000500000000000000" pitchFamily="2" charset="0"/>
              </a:rPr>
              <a:t>hard </a:t>
            </a:r>
            <a:r>
              <a:rPr lang="en-US" sz="1800" dirty="0" smtClean="0">
                <a:solidFill>
                  <a:schemeClr val="accent4"/>
                </a:solidFill>
                <a:latin typeface="Montserrat" panose="00000500000000000000" pitchFamily="2" charset="0"/>
              </a:rPr>
              <a:t>decision:</a:t>
            </a:r>
            <a:endParaRPr lang="en-US" sz="1800" dirty="0">
              <a:solidFill>
                <a:schemeClr val="accent4"/>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77148" y="1515042"/>
            <a:ext cx="1702710"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Hmatrix1:</a:t>
            </a:r>
            <a:endParaRPr lang="en-IN" sz="1800" dirty="0">
              <a:solidFill>
                <a:schemeClr val="accent3"/>
              </a:solidFill>
              <a:latin typeface="Montserrat" panose="00000500000000000000" pitchFamily="2"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200" y="2083189"/>
            <a:ext cx="3436200" cy="266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1" y="2083188"/>
            <a:ext cx="3898900" cy="266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474588"/>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68358" y="1139410"/>
            <a:ext cx="1750800"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Hmatrix2:</a:t>
            </a:r>
            <a:endParaRPr lang="en-IN" sz="1800" dirty="0">
              <a:solidFill>
                <a:schemeClr val="accent3"/>
              </a:solidFill>
              <a:latin typeface="Montserrat" panose="00000500000000000000" pitchFamily="2"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16" y="1758070"/>
            <a:ext cx="3455635" cy="3016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3300" y="1758070"/>
            <a:ext cx="3645681" cy="3016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323966"/>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68358" y="1139410"/>
            <a:ext cx="1749197"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Hmatrix3:</a:t>
            </a:r>
            <a:endParaRPr lang="en-IN" sz="1800" dirty="0">
              <a:solidFill>
                <a:schemeClr val="accent3"/>
              </a:solidFill>
              <a:latin typeface="Montserrat" panose="00000500000000000000" pitchFamily="2"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78" y="1742740"/>
            <a:ext cx="3645160" cy="2970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742740"/>
            <a:ext cx="3774036" cy="293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887859"/>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19450" y="1145239"/>
            <a:ext cx="7953100" cy="4001095"/>
          </a:xfrm>
          <a:prstGeom prst="rect">
            <a:avLst/>
          </a:prstGeom>
          <a:noFill/>
        </p:spPr>
        <p:txBody>
          <a:bodyPr wrap="square" rtlCol="0">
            <a:spAutoFit/>
          </a:bodyPr>
          <a:lstStyle/>
          <a:p>
            <a:r>
              <a:rPr lang="en-IN" sz="2000" dirty="0" smtClean="0">
                <a:solidFill>
                  <a:schemeClr val="accent5"/>
                </a:solidFill>
                <a:latin typeface="Montserrat" panose="00000500000000000000" pitchFamily="2" charset="0"/>
              </a:rPr>
              <a:t>Validation of our results : </a:t>
            </a:r>
          </a:p>
          <a:p>
            <a:pPr lvl="0">
              <a:buClr>
                <a:schemeClr val="accent3"/>
              </a:buClr>
            </a:pPr>
            <a:endParaRPr lang="en-IN" sz="1800" dirty="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Using the same logic as that of the BSC hard, we can say that Hmatrix1 will have the best success rate and Hmatrix2 the worst</a:t>
            </a:r>
            <a:r>
              <a:rPr lang="en-IN" sz="1800" dirty="0" smtClean="0">
                <a:solidFill>
                  <a:schemeClr val="accent3"/>
                </a:solidFill>
                <a:latin typeface="Montserrat" panose="00000500000000000000" pitchFamily="2" charset="0"/>
              </a:rPr>
              <a:t>.</a:t>
            </a:r>
          </a:p>
          <a:p>
            <a:pPr lvl="0">
              <a:buClr>
                <a:schemeClr val="accent3"/>
              </a:buClr>
            </a:pPr>
            <a:endParaRPr lang="en-IN" sz="1800" dirty="0" smtClean="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We know that during the message transfer from CN to VN, if any one of the message is erased bit, CN transfers the erased bit. As the value of </a:t>
            </a:r>
            <a:r>
              <a:rPr lang="en-IN" sz="1800" dirty="0" smtClean="0">
                <a:solidFill>
                  <a:schemeClr val="accent3"/>
                </a:solidFill>
                <a:latin typeface="Montserrat" panose="00000500000000000000" pitchFamily="2" charset="0"/>
              </a:rPr>
              <a:t>p </a:t>
            </a:r>
            <a:r>
              <a:rPr lang="en-IN" sz="1800" dirty="0">
                <a:solidFill>
                  <a:schemeClr val="accent3"/>
                </a:solidFill>
                <a:latin typeface="Montserrat" panose="00000500000000000000" pitchFamily="2" charset="0"/>
              </a:rPr>
              <a:t>increases, the number of erased bits in received sequences increases and so for very first iteration, more than 50% variable nodes that are connected to check node contain erasers. And so most of the CN would send the eraser to VN and as a result, for higher values of p, decoder would not be able to decode and so success rate becomes zero.</a:t>
            </a:r>
          </a:p>
          <a:p>
            <a:pPr lvl="0">
              <a:buClr>
                <a:schemeClr val="accent3"/>
              </a:buClr>
            </a:pPr>
            <a:endParaRPr lang="en-IN" sz="1800" dirty="0">
              <a:solidFill>
                <a:schemeClr val="accent3"/>
              </a:solidFill>
              <a:latin typeface="Montserrat" panose="00000500000000000000" pitchFamily="2" charset="0"/>
            </a:endParaRPr>
          </a:p>
        </p:txBody>
      </p:sp>
    </p:spTree>
    <p:extLst>
      <p:ext uri="{BB962C8B-B14F-4D97-AF65-F5344CB8AC3E}">
        <p14:creationId xmlns:p14="http://schemas.microsoft.com/office/powerpoint/2010/main" val="3535943034"/>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 xmlns:a16="http://schemas.microsoft.com/office/drawing/2014/main" id="{AB7B7473-B6D8-40C5-8A86-2B9ECDE4173A}"/>
              </a:ext>
            </a:extLst>
          </p:cNvPr>
          <p:cNvSpPr txBox="1"/>
          <p:nvPr/>
        </p:nvSpPr>
        <p:spPr>
          <a:xfrm>
            <a:off x="1263573" y="1128879"/>
            <a:ext cx="2497800" cy="369332"/>
          </a:xfrm>
          <a:prstGeom prst="rect">
            <a:avLst/>
          </a:prstGeom>
          <a:noFill/>
        </p:spPr>
        <p:txBody>
          <a:bodyPr wrap="none" rtlCol="0">
            <a:spAutoFit/>
          </a:bodyPr>
          <a:lstStyle/>
          <a:p>
            <a:r>
              <a:rPr lang="en-US" sz="1800" dirty="0">
                <a:solidFill>
                  <a:schemeClr val="accent4"/>
                </a:solidFill>
                <a:latin typeface="Montserrat" panose="00000500000000000000" pitchFamily="2" charset="0"/>
              </a:rPr>
              <a:t>c</a:t>
            </a:r>
            <a:r>
              <a:rPr lang="en-US" sz="1800" dirty="0" smtClean="0">
                <a:solidFill>
                  <a:schemeClr val="accent4"/>
                </a:solidFill>
                <a:latin typeface="Montserrat" panose="00000500000000000000" pitchFamily="2" charset="0"/>
              </a:rPr>
              <a:t>) BSC soft decision:</a:t>
            </a:r>
            <a:endParaRPr lang="en-US" sz="1800" dirty="0">
              <a:solidFill>
                <a:schemeClr val="accent4"/>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77148" y="1515042"/>
            <a:ext cx="1702710"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Hmatrix1:</a:t>
            </a:r>
            <a:endParaRPr lang="en-IN" sz="1800" dirty="0">
              <a:solidFill>
                <a:schemeClr val="accent3"/>
              </a:solidFill>
              <a:latin typeface="Montserrat" panose="00000500000000000000" pitchFamily="2"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288" y="2084174"/>
            <a:ext cx="3483212" cy="266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8503" y="2084174"/>
            <a:ext cx="3608775" cy="266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294333"/>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68358" y="1139410"/>
            <a:ext cx="1750800"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Hmatrix2:</a:t>
            </a:r>
            <a:endParaRPr lang="en-IN" sz="1800" dirty="0">
              <a:solidFill>
                <a:schemeClr val="accent3"/>
              </a:solidFill>
              <a:latin typeface="Montserrat" panose="00000500000000000000" pitchFamily="2"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16" y="1823756"/>
            <a:ext cx="3528545" cy="295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800" y="1823756"/>
            <a:ext cx="3837536" cy="297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9708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MAIN </a:t>
            </a:r>
            <a:br>
              <a:rPr lang="en" dirty="0"/>
            </a:br>
            <a:r>
              <a:rPr lang="en" dirty="0"/>
              <a:t>LEARNINGS</a:t>
            </a:r>
            <a:endParaRP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pic>
        <p:nvPicPr>
          <p:cNvPr id="5" name="Picture 2" descr="Dhirubhai Ambani Institute of Information and Communication Technology -  Wikipedia">
            <a:extLst>
              <a:ext uri="{FF2B5EF4-FFF2-40B4-BE49-F238E27FC236}">
                <a16:creationId xmlns="" xmlns:a16="http://schemas.microsoft.com/office/drawing/2014/main" id="{10CB92A6-C1FF-4AA1-AB68-28A1C3DB3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741639"/>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68358" y="1139410"/>
            <a:ext cx="1749197"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Hmatrix3:</a:t>
            </a:r>
            <a:endParaRPr lang="en-IN" sz="1800" dirty="0">
              <a:solidFill>
                <a:schemeClr val="accent3"/>
              </a:solidFill>
              <a:latin typeface="Montserrat" panose="00000500000000000000" pitchFamily="2" charset="0"/>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78" y="1742740"/>
            <a:ext cx="3653398" cy="293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633" y="1653443"/>
            <a:ext cx="3784204" cy="302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040702"/>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2316" y="1145239"/>
            <a:ext cx="8110234" cy="4278094"/>
          </a:xfrm>
          <a:prstGeom prst="rect">
            <a:avLst/>
          </a:prstGeom>
          <a:noFill/>
        </p:spPr>
        <p:txBody>
          <a:bodyPr wrap="square" rtlCol="0">
            <a:spAutoFit/>
          </a:bodyPr>
          <a:lstStyle/>
          <a:p>
            <a:r>
              <a:rPr lang="en-IN" sz="2000" dirty="0" smtClean="0">
                <a:solidFill>
                  <a:schemeClr val="accent5"/>
                </a:solidFill>
                <a:latin typeface="Montserrat" panose="00000500000000000000" pitchFamily="2" charset="0"/>
              </a:rPr>
              <a:t>Validation of our results : </a:t>
            </a:r>
          </a:p>
          <a:p>
            <a:pPr lvl="0">
              <a:buClr>
                <a:schemeClr val="accent3"/>
              </a:buClr>
            </a:pPr>
            <a:endParaRPr lang="en-IN" sz="1800" dirty="0" smtClean="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Here in soft decision, we use probabilities - more specifically, soft decoding works on the Bayesian theorem, and we assume that the probability of error is known to the receiver, Thus, we can easily say that we will get same result for </a:t>
            </a:r>
            <a:r>
              <a:rPr lang="en-IN" sz="1800" dirty="0" smtClean="0">
                <a:solidFill>
                  <a:schemeClr val="accent3"/>
                </a:solidFill>
                <a:latin typeface="Montserrat" panose="00000500000000000000" pitchFamily="2" charset="0"/>
              </a:rPr>
              <a:t>p </a:t>
            </a:r>
            <a:r>
              <a:rPr lang="en-IN" sz="1800" dirty="0">
                <a:solidFill>
                  <a:schemeClr val="accent3"/>
                </a:solidFill>
                <a:latin typeface="Montserrat" panose="00000500000000000000" pitchFamily="2" charset="0"/>
              </a:rPr>
              <a:t>and (</a:t>
            </a:r>
            <a:r>
              <a:rPr lang="en-IN" sz="1800" dirty="0" smtClean="0">
                <a:solidFill>
                  <a:schemeClr val="accent3"/>
                </a:solidFill>
                <a:latin typeface="Montserrat" panose="00000500000000000000" pitchFamily="2" charset="0"/>
              </a:rPr>
              <a:t>1-p) </a:t>
            </a:r>
            <a:r>
              <a:rPr lang="en-IN" sz="1800" dirty="0">
                <a:solidFill>
                  <a:schemeClr val="accent3"/>
                </a:solidFill>
                <a:latin typeface="Montserrat" panose="00000500000000000000" pitchFamily="2" charset="0"/>
              </a:rPr>
              <a:t>value of probabilities. It is clearly understood that the graph will be mirror symmetric around </a:t>
            </a:r>
            <a:r>
              <a:rPr lang="en-IN" sz="1800" dirty="0" smtClean="0">
                <a:solidFill>
                  <a:schemeClr val="accent3"/>
                </a:solidFill>
                <a:latin typeface="Montserrat" panose="00000500000000000000" pitchFamily="2" charset="0"/>
              </a:rPr>
              <a:t>p=0.5</a:t>
            </a:r>
            <a:r>
              <a:rPr lang="en-IN" sz="1800" dirty="0">
                <a:solidFill>
                  <a:schemeClr val="accent3"/>
                </a:solidFill>
                <a:latin typeface="Montserrat" panose="00000500000000000000" pitchFamily="2" charset="0"/>
              </a:rPr>
              <a:t>. For </a:t>
            </a:r>
            <a:r>
              <a:rPr lang="en-IN" sz="1800" dirty="0" smtClean="0">
                <a:solidFill>
                  <a:schemeClr val="accent3"/>
                </a:solidFill>
                <a:latin typeface="Montserrat" panose="00000500000000000000" pitchFamily="2" charset="0"/>
              </a:rPr>
              <a:t>p= </a:t>
            </a:r>
            <a:r>
              <a:rPr lang="en-IN" sz="1800" dirty="0">
                <a:solidFill>
                  <a:schemeClr val="accent3"/>
                </a:solidFill>
                <a:latin typeface="Montserrat" panose="00000500000000000000" pitchFamily="2" charset="0"/>
              </a:rPr>
              <a:t>1, we can say that receiver will know that it have to flip all the bits and so success rate becomes 1</a:t>
            </a:r>
            <a:r>
              <a:rPr lang="en-IN" sz="1800" dirty="0" smtClean="0">
                <a:solidFill>
                  <a:schemeClr val="accent3"/>
                </a:solidFill>
                <a:latin typeface="Montserrat" panose="00000500000000000000" pitchFamily="2" charset="0"/>
              </a:rPr>
              <a:t>.</a:t>
            </a:r>
          </a:p>
          <a:p>
            <a:pPr marL="285750" lvl="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The second thing is that when </a:t>
            </a:r>
            <a:r>
              <a:rPr lang="en-IN" sz="1800" dirty="0" smtClean="0">
                <a:solidFill>
                  <a:schemeClr val="accent3"/>
                </a:solidFill>
                <a:latin typeface="Montserrat" panose="00000500000000000000" pitchFamily="2" charset="0"/>
              </a:rPr>
              <a:t>p’s </a:t>
            </a:r>
            <a:r>
              <a:rPr lang="en-IN" sz="1800" dirty="0">
                <a:solidFill>
                  <a:schemeClr val="accent3"/>
                </a:solidFill>
                <a:latin typeface="Montserrat" panose="00000500000000000000" pitchFamily="2" charset="0"/>
              </a:rPr>
              <a:t>value approaches 0.5, the value of the likelihood ratio approaches 1 and so it decides that 1 has been transmitted. And so the successful decoding rate is becoming 0 for that range of probability.</a:t>
            </a:r>
          </a:p>
          <a:p>
            <a:pPr lvl="0">
              <a:buClr>
                <a:schemeClr val="accent3"/>
              </a:buClr>
            </a:pPr>
            <a:endParaRPr lang="en-IN" sz="1800" dirty="0">
              <a:solidFill>
                <a:schemeClr val="accent3"/>
              </a:solidFill>
              <a:latin typeface="Montserrat" panose="00000500000000000000" pitchFamily="2" charset="0"/>
            </a:endParaRPr>
          </a:p>
        </p:txBody>
      </p:sp>
    </p:spTree>
    <p:extLst>
      <p:ext uri="{BB962C8B-B14F-4D97-AF65-F5344CB8AC3E}">
        <p14:creationId xmlns:p14="http://schemas.microsoft.com/office/powerpoint/2010/main" val="3532755947"/>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 xmlns:a16="http://schemas.microsoft.com/office/drawing/2014/main" id="{AB7B7473-B6D8-40C5-8A86-2B9ECDE4173A}"/>
              </a:ext>
            </a:extLst>
          </p:cNvPr>
          <p:cNvSpPr txBox="1"/>
          <p:nvPr/>
        </p:nvSpPr>
        <p:spPr>
          <a:xfrm>
            <a:off x="1263573" y="1128879"/>
            <a:ext cx="2536272" cy="369332"/>
          </a:xfrm>
          <a:prstGeom prst="rect">
            <a:avLst/>
          </a:prstGeom>
          <a:noFill/>
        </p:spPr>
        <p:txBody>
          <a:bodyPr wrap="none" rtlCol="0">
            <a:spAutoFit/>
          </a:bodyPr>
          <a:lstStyle/>
          <a:p>
            <a:r>
              <a:rPr lang="en-US" sz="1800" dirty="0">
                <a:solidFill>
                  <a:schemeClr val="accent4"/>
                </a:solidFill>
                <a:latin typeface="Montserrat" panose="00000500000000000000" pitchFamily="2" charset="0"/>
              </a:rPr>
              <a:t>d</a:t>
            </a:r>
            <a:r>
              <a:rPr lang="en-US" sz="1800" dirty="0" smtClean="0">
                <a:solidFill>
                  <a:schemeClr val="accent4"/>
                </a:solidFill>
                <a:latin typeface="Montserrat" panose="00000500000000000000" pitchFamily="2" charset="0"/>
              </a:rPr>
              <a:t>) BEC soft decision:</a:t>
            </a:r>
            <a:endParaRPr lang="en-US" sz="1800" dirty="0">
              <a:solidFill>
                <a:schemeClr val="accent4"/>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77148" y="1515042"/>
            <a:ext cx="1702710"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Hmatrix1:</a:t>
            </a:r>
            <a:endParaRPr lang="en-IN" sz="1800" dirty="0">
              <a:solidFill>
                <a:schemeClr val="accent3"/>
              </a:solidFill>
              <a:latin typeface="Montserrat" panose="00000500000000000000" pitchFamily="2" charset="0"/>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16" y="2077959"/>
            <a:ext cx="3532219" cy="261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8998" y="2077959"/>
            <a:ext cx="3649983" cy="261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98291"/>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68358" y="1139410"/>
            <a:ext cx="1750800"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Hmatrix2:</a:t>
            </a:r>
            <a:endParaRPr lang="en-IN" sz="1800" dirty="0">
              <a:solidFill>
                <a:schemeClr val="accent3"/>
              </a:solidFill>
              <a:latin typeface="Montserrat" panose="00000500000000000000" pitchFamily="2"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47" y="1823755"/>
            <a:ext cx="3716488" cy="297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846" y="1823755"/>
            <a:ext cx="3610135" cy="297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059536"/>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68358" y="1139410"/>
            <a:ext cx="1749197" cy="369332"/>
          </a:xfrm>
          <a:prstGeom prst="rect">
            <a:avLst/>
          </a:prstGeom>
          <a:noFill/>
        </p:spPr>
        <p:txBody>
          <a:bodyPr wrap="none" rtlCol="0">
            <a:spAutoFit/>
          </a:bodyPr>
          <a:lstStyle/>
          <a:p>
            <a:r>
              <a:rPr lang="en-IN" sz="1800" dirty="0" smtClean="0">
                <a:solidFill>
                  <a:schemeClr val="accent3"/>
                </a:solidFill>
                <a:latin typeface="Montserrat" panose="00000500000000000000" pitchFamily="2" charset="0"/>
              </a:rPr>
              <a:t>For Hmatrix3:</a:t>
            </a:r>
            <a:endParaRPr lang="en-IN" sz="1800" dirty="0">
              <a:solidFill>
                <a:schemeClr val="accent3"/>
              </a:solidFill>
              <a:latin typeface="Montserrat" panose="00000500000000000000" pitchFamily="2" charset="0"/>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944" y="1653442"/>
            <a:ext cx="3797449" cy="302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7748" y="1653442"/>
            <a:ext cx="3659529" cy="302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585170"/>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NUMERICAL RESULTS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Dhirubhai Ambani Institute of Information and Communication Technology -  Wikipedia">
            <a:extLst>
              <a:ext uri="{FF2B5EF4-FFF2-40B4-BE49-F238E27FC236}">
                <a16:creationId xmlns="" xmlns:a16="http://schemas.microsoft.com/office/drawing/2014/main" id="{F5255103-B694-4DB5-803F-14EA6E2CA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2316" y="1145239"/>
            <a:ext cx="8110234" cy="4001095"/>
          </a:xfrm>
          <a:prstGeom prst="rect">
            <a:avLst/>
          </a:prstGeom>
          <a:noFill/>
        </p:spPr>
        <p:txBody>
          <a:bodyPr wrap="square" rtlCol="0">
            <a:spAutoFit/>
          </a:bodyPr>
          <a:lstStyle/>
          <a:p>
            <a:r>
              <a:rPr lang="en-IN" sz="2000" dirty="0" smtClean="0">
                <a:solidFill>
                  <a:schemeClr val="accent5"/>
                </a:solidFill>
                <a:latin typeface="Montserrat" panose="00000500000000000000" pitchFamily="2" charset="0"/>
              </a:rPr>
              <a:t>Validation of our results : </a:t>
            </a:r>
          </a:p>
          <a:p>
            <a:pPr lvl="0">
              <a:buClr>
                <a:schemeClr val="accent3"/>
              </a:buClr>
            </a:pPr>
            <a:endParaRPr lang="en-IN" sz="1800" dirty="0" smtClean="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For the BEC soft decoding, the success rate is 1 for lower value of </a:t>
            </a:r>
            <a:r>
              <a:rPr lang="en-IN" sz="1800" dirty="0" smtClean="0">
                <a:solidFill>
                  <a:schemeClr val="accent3"/>
                </a:solidFill>
                <a:latin typeface="Montserrat" panose="00000500000000000000" pitchFamily="2" charset="0"/>
              </a:rPr>
              <a:t>p </a:t>
            </a:r>
            <a:r>
              <a:rPr lang="en-IN" sz="1800" dirty="0">
                <a:solidFill>
                  <a:schemeClr val="accent3"/>
                </a:solidFill>
                <a:latin typeface="Montserrat" panose="00000500000000000000" pitchFamily="2" charset="0"/>
              </a:rPr>
              <a:t>since the receiver would be sure that all the bits that were not erased would be correct and the erased bit can be easily decoded using the parity bits. </a:t>
            </a:r>
            <a:endParaRPr lang="en-IN" sz="1800" dirty="0" smtClean="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lvl="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The success rate decreases as the value of </a:t>
            </a:r>
            <a:r>
              <a:rPr lang="en-IN" sz="1800" dirty="0" smtClean="0">
                <a:solidFill>
                  <a:schemeClr val="accent3"/>
                </a:solidFill>
                <a:latin typeface="Montserrat" panose="00000500000000000000" pitchFamily="2" charset="0"/>
              </a:rPr>
              <a:t>p </a:t>
            </a:r>
            <a:r>
              <a:rPr lang="en-IN" sz="1800" dirty="0">
                <a:solidFill>
                  <a:schemeClr val="accent3"/>
                </a:solidFill>
                <a:latin typeface="Montserrat" panose="00000500000000000000" pitchFamily="2" charset="0"/>
              </a:rPr>
              <a:t>increases since increase in </a:t>
            </a:r>
            <a:r>
              <a:rPr lang="en-IN" sz="1800" dirty="0" smtClean="0">
                <a:solidFill>
                  <a:schemeClr val="accent3"/>
                </a:solidFill>
                <a:latin typeface="Montserrat" panose="00000500000000000000" pitchFamily="2" charset="0"/>
              </a:rPr>
              <a:t>p </a:t>
            </a:r>
            <a:r>
              <a:rPr lang="en-IN" sz="1800" dirty="0">
                <a:solidFill>
                  <a:schemeClr val="accent3"/>
                </a:solidFill>
                <a:latin typeface="Montserrat" panose="00000500000000000000" pitchFamily="2" charset="0"/>
              </a:rPr>
              <a:t>results in increase in the number of the erasure bits and as mentioned earlier, in previous case of BSC, receiver can flip bits for higher value of </a:t>
            </a:r>
            <a:r>
              <a:rPr lang="en-IN" sz="1800" dirty="0" smtClean="0">
                <a:solidFill>
                  <a:schemeClr val="accent3"/>
                </a:solidFill>
                <a:latin typeface="Montserrat" panose="00000500000000000000" pitchFamily="2" charset="0"/>
              </a:rPr>
              <a:t>p </a:t>
            </a:r>
            <a:r>
              <a:rPr lang="en-IN" sz="1800" dirty="0">
                <a:solidFill>
                  <a:schemeClr val="accent3"/>
                </a:solidFill>
                <a:latin typeface="Montserrat" panose="00000500000000000000" pitchFamily="2" charset="0"/>
              </a:rPr>
              <a:t>but for BEC, receiver cannot decide whether the erased bit was 1 or 0. That’s why the success rate is zero for higher values of </a:t>
            </a:r>
            <a:r>
              <a:rPr lang="en-IN" sz="1800" dirty="0" smtClean="0">
                <a:solidFill>
                  <a:schemeClr val="accent3"/>
                </a:solidFill>
                <a:latin typeface="Montserrat" panose="00000500000000000000" pitchFamily="2" charset="0"/>
              </a:rPr>
              <a:t>p.</a:t>
            </a:r>
            <a:endParaRPr lang="en-IN" sz="1800" dirty="0">
              <a:solidFill>
                <a:schemeClr val="accent3"/>
              </a:solidFill>
              <a:latin typeface="Montserrat" panose="00000500000000000000" pitchFamily="2" charset="0"/>
            </a:endParaRPr>
          </a:p>
          <a:p>
            <a:pPr lvl="0">
              <a:buClr>
                <a:schemeClr val="accent3"/>
              </a:buClr>
            </a:pPr>
            <a:endParaRPr lang="en-IN" sz="1800" dirty="0">
              <a:solidFill>
                <a:schemeClr val="accent3"/>
              </a:solidFill>
              <a:latin typeface="Montserrat" panose="00000500000000000000" pitchFamily="2" charset="0"/>
            </a:endParaRPr>
          </a:p>
        </p:txBody>
      </p:sp>
    </p:spTree>
    <p:extLst>
      <p:ext uri="{BB962C8B-B14F-4D97-AF65-F5344CB8AC3E}">
        <p14:creationId xmlns:p14="http://schemas.microsoft.com/office/powerpoint/2010/main" val="3895623470"/>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96975" y="453450"/>
            <a:ext cx="5511106" cy="8821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solidFill>
                <a:latin typeface="Abel"/>
                <a:ea typeface="Abel"/>
                <a:cs typeface="Abel"/>
                <a:sym typeface="Abel"/>
              </a:rPr>
              <a:t>ALTERNATE WAYS </a:t>
            </a:r>
            <a:r>
              <a:rPr lang="en-US" dirty="0"/>
              <a:t>O</a:t>
            </a:r>
            <a:r>
              <a:rPr lang="en-US" sz="2800" dirty="0">
                <a:solidFill>
                  <a:schemeClr val="accent5"/>
                </a:solidFill>
                <a:latin typeface="Abel"/>
                <a:ea typeface="Abel"/>
                <a:cs typeface="Abel"/>
                <a:sym typeface="Abel"/>
              </a:rPr>
              <a:t>F IMPLEMENTATION OF DECODER</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00CB02C3-977B-4000-9606-0ED353506A3B}"/>
                  </a:ext>
                </a:extLst>
              </p:cNvPr>
              <p:cNvSpPr txBox="1"/>
              <p:nvPr/>
            </p:nvSpPr>
            <p:spPr>
              <a:xfrm>
                <a:off x="1543049" y="1421615"/>
                <a:ext cx="6511343" cy="3693319"/>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We can implement the LDPC decoders by using another methods apart from tanner graph implementation. </a:t>
                </a:r>
                <a:endParaRPr lang="en-US" dirty="0">
                  <a:solidFill>
                    <a:schemeClr val="accent3"/>
                  </a:solidFill>
                </a:endParaRP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342900" indent="-342900">
                  <a:buClr>
                    <a:schemeClr val="accent5"/>
                  </a:buClr>
                  <a:buAutoNum type="alphaLcParenR"/>
                </a:pPr>
                <a:r>
                  <a:rPr lang="en-US" sz="1800" dirty="0">
                    <a:solidFill>
                      <a:schemeClr val="accent5"/>
                    </a:solidFill>
                    <a:latin typeface="Montserrat" panose="00000500000000000000" pitchFamily="2" charset="0"/>
                  </a:rPr>
                  <a:t>Syndrome matrix :</a:t>
                </a:r>
              </a:p>
              <a:p>
                <a:pPr marL="342900" indent="-342900">
                  <a:buClr>
                    <a:schemeClr val="accent3"/>
                  </a:buClr>
                  <a:buAutoNum type="alphaLcParenR"/>
                </a:pPr>
                <a:endParaRPr lang="en-US" sz="1800" dirty="0">
                  <a:solidFill>
                    <a:schemeClr val="accent3"/>
                  </a:solidFill>
                  <a:latin typeface="Montserrat" panose="00000500000000000000" pitchFamily="2" charset="0"/>
                </a:endParaRPr>
              </a:p>
              <a:p>
                <a:pPr marL="342900" indent="-34290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If r is received sequence and H is parity check matrix, then syndrome matrix (s) can be calculated using the equation</a:t>
                </a:r>
                <a14:m>
                  <m:oMath xmlns:m="http://schemas.openxmlformats.org/officeDocument/2006/math">
                    <m:r>
                      <a:rPr lang="en-IN" sz="1800" b="0" i="0" smtClean="0">
                        <a:solidFill>
                          <a:schemeClr val="accent3"/>
                        </a:solidFill>
                        <a:latin typeface="Cambria Math"/>
                      </a:rPr>
                      <m:t> </m:t>
                    </m:r>
                    <m:r>
                      <a:rPr lang="en-IN" sz="1800" b="0" i="1" smtClean="0">
                        <a:solidFill>
                          <a:schemeClr val="accent3"/>
                        </a:solidFill>
                        <a:latin typeface="Cambria Math"/>
                      </a:rPr>
                      <m:t>𝑠</m:t>
                    </m:r>
                    <m:r>
                      <a:rPr lang="en-IN" sz="1800" b="0" i="1" smtClean="0">
                        <a:solidFill>
                          <a:schemeClr val="accent3"/>
                        </a:solidFill>
                        <a:latin typeface="Cambria Math"/>
                      </a:rPr>
                      <m:t>=</m:t>
                    </m:r>
                    <m:r>
                      <a:rPr lang="en-IN" sz="1800" b="0" i="1" smtClean="0">
                        <a:solidFill>
                          <a:schemeClr val="accent3"/>
                        </a:solidFill>
                        <a:latin typeface="Cambria Math"/>
                      </a:rPr>
                      <m:t>𝐻𝑟</m:t>
                    </m:r>
                  </m:oMath>
                </a14:m>
                <a:r>
                  <a:rPr lang="en-US" sz="1800" dirty="0">
                    <a:solidFill>
                      <a:schemeClr val="accent3"/>
                    </a:solidFill>
                    <a:latin typeface="Montserrat" panose="00000500000000000000" pitchFamily="2" charset="0"/>
                  </a:rPr>
                  <a:t>.</a:t>
                </a:r>
              </a:p>
              <a:p>
                <a:pPr marL="342900" indent="-34290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342900" indent="-34290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The integer value corresponding to this syndrome matrix represents the bit which was flipped.</a:t>
                </a:r>
              </a:p>
              <a:p>
                <a:pPr marL="342900" indent="-34290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p:txBody>
          </p:sp>
        </mc:Choice>
        <mc:Fallback xmlns="">
          <p:sp>
            <p:nvSpPr>
              <p:cNvPr id="3" name="TextBox 2">
                <a:extLst>
                  <a:ext uri="{FF2B5EF4-FFF2-40B4-BE49-F238E27FC236}">
                    <a16:creationId xmlns:a16="http://schemas.microsoft.com/office/drawing/2014/main" id="{00CB02C3-977B-4000-9606-0ED353506A3B}"/>
                  </a:ext>
                </a:extLst>
              </p:cNvPr>
              <p:cNvSpPr txBox="1">
                <a:spLocks noRot="1" noChangeAspect="1" noMove="1" noResize="1" noEditPoints="1" noAdjustHandles="1" noChangeArrowheads="1" noChangeShapeType="1" noTextEdit="1"/>
              </p:cNvSpPr>
              <p:nvPr/>
            </p:nvSpPr>
            <p:spPr>
              <a:xfrm>
                <a:off x="1543049" y="1421615"/>
                <a:ext cx="6511343" cy="3693319"/>
              </a:xfrm>
              <a:prstGeom prst="rect">
                <a:avLst/>
              </a:prstGeom>
              <a:blipFill>
                <a:blip r:embed="rId3"/>
                <a:stretch>
                  <a:fillRect l="-843" t="-660"/>
                </a:stretch>
              </a:blipFill>
            </p:spPr>
            <p:txBody>
              <a:bodyPr/>
              <a:lstStyle/>
              <a:p>
                <a:r>
                  <a:rPr lang="en-US">
                    <a:noFill/>
                  </a:rPr>
                  <a:t> </a:t>
                </a:r>
              </a:p>
            </p:txBody>
          </p:sp>
        </mc:Fallback>
      </mc:AlternateContent>
      <p:pic>
        <p:nvPicPr>
          <p:cNvPr id="12" name="Picture 2" descr="Dhirubhai Ambani Institute of Information and Communication Technology -  Wikipedia">
            <a:extLst>
              <a:ext uri="{FF2B5EF4-FFF2-40B4-BE49-F238E27FC236}">
                <a16:creationId xmlns="" xmlns:a16="http://schemas.microsoft.com/office/drawing/2014/main" id="{C11F43BE-1514-4775-A878-0CE3EFA60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919551"/>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96975" y="453450"/>
            <a:ext cx="5511106" cy="8821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solidFill>
                <a:latin typeface="Abel"/>
                <a:ea typeface="Abel"/>
                <a:cs typeface="Abel"/>
                <a:sym typeface="Abel"/>
              </a:rPr>
              <a:t>ALTERNATE WAYS </a:t>
            </a:r>
            <a:r>
              <a:rPr lang="en-US" dirty="0"/>
              <a:t>O</a:t>
            </a:r>
            <a:r>
              <a:rPr lang="en-US" sz="2800" dirty="0">
                <a:solidFill>
                  <a:schemeClr val="accent5"/>
                </a:solidFill>
                <a:latin typeface="Abel"/>
                <a:ea typeface="Abel"/>
                <a:cs typeface="Abel"/>
                <a:sym typeface="Abel"/>
              </a:rPr>
              <a:t>F IMPLEMENTATION OF DECODER</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476375" y="1819275"/>
            <a:ext cx="6229543" cy="1508105"/>
          </a:xfrm>
          <a:prstGeom prst="rect">
            <a:avLst/>
          </a:prstGeom>
          <a:noFill/>
        </p:spPr>
        <p:txBody>
          <a:bodyPr wrap="square" rtlCol="0">
            <a:spAutoFit/>
          </a:bodyPr>
          <a:lstStyle/>
          <a:p>
            <a:r>
              <a:rPr lang="en-IN" sz="2000" dirty="0">
                <a:solidFill>
                  <a:schemeClr val="accent3"/>
                </a:solidFill>
                <a:latin typeface="Montserrat" panose="00000500000000000000" pitchFamily="2" charset="0"/>
              </a:rPr>
              <a:t>Limitations of syndrome matrix :</a:t>
            </a:r>
          </a:p>
          <a:p>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As the size of the H matrix increases, the space complexity increases exponentially. So, for a large H matrix, this is not the preferred way.</a:t>
            </a:r>
          </a:p>
        </p:txBody>
      </p:sp>
      <p:pic>
        <p:nvPicPr>
          <p:cNvPr id="12" name="Picture 2" descr="Dhirubhai Ambani Institute of Information and Communication Technology -  Wikipedia">
            <a:extLst>
              <a:ext uri="{FF2B5EF4-FFF2-40B4-BE49-F238E27FC236}">
                <a16:creationId xmlns="" xmlns:a16="http://schemas.microsoft.com/office/drawing/2014/main" id="{CB5C0F64-7F07-491F-9A2B-5CE7905C7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45208"/>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96975" y="453450"/>
            <a:ext cx="5511106" cy="8821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solidFill>
                <a:latin typeface="Abel"/>
                <a:ea typeface="Abel"/>
                <a:cs typeface="Abel"/>
                <a:sym typeface="Abel"/>
              </a:rPr>
              <a:t>ALTERNATE WAYS </a:t>
            </a:r>
            <a:r>
              <a:rPr lang="en-US" dirty="0"/>
              <a:t>O</a:t>
            </a:r>
            <a:r>
              <a:rPr lang="en-US" sz="2800" dirty="0">
                <a:solidFill>
                  <a:schemeClr val="accent5"/>
                </a:solidFill>
                <a:latin typeface="Abel"/>
                <a:ea typeface="Abel"/>
                <a:cs typeface="Abel"/>
                <a:sym typeface="Abel"/>
              </a:rPr>
              <a:t>F IMPLEMENTATION OF DECODER</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862317" y="1501955"/>
            <a:ext cx="7674961" cy="3416320"/>
          </a:xfrm>
          <a:prstGeom prst="rect">
            <a:avLst/>
          </a:prstGeom>
          <a:noFill/>
        </p:spPr>
        <p:txBody>
          <a:bodyPr wrap="square" rtlCol="0">
            <a:spAutoFit/>
          </a:bodyPr>
          <a:lstStyle/>
          <a:p>
            <a:r>
              <a:rPr lang="en-IN" sz="1800" dirty="0">
                <a:solidFill>
                  <a:schemeClr val="accent5"/>
                </a:solidFill>
                <a:latin typeface="Montserrat" panose="00000500000000000000" pitchFamily="2" charset="0"/>
              </a:rPr>
              <a:t>b) Standard array decoding :</a:t>
            </a:r>
          </a:p>
          <a:p>
            <a:endParaRPr lang="en-IN" sz="1800" dirty="0">
              <a:solidFill>
                <a:schemeClr val="accent5"/>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It's an array or a table, in which all 2</a:t>
            </a:r>
            <a:r>
              <a:rPr lang="en-US" sz="1800" baseline="30000" dirty="0">
                <a:solidFill>
                  <a:schemeClr val="accent3"/>
                </a:solidFill>
                <a:latin typeface="Montserrat" panose="00000500000000000000" pitchFamily="2" charset="0"/>
              </a:rPr>
              <a:t>n</a:t>
            </a:r>
            <a:r>
              <a:rPr lang="en-US" sz="1800" dirty="0">
                <a:solidFill>
                  <a:schemeClr val="accent3"/>
                </a:solidFill>
                <a:latin typeface="Montserrat" panose="00000500000000000000" pitchFamily="2" charset="0"/>
              </a:rPr>
              <a:t> possible received vectors r are listed. The table has 2</a:t>
            </a:r>
            <a:r>
              <a:rPr lang="en-US" sz="1800" baseline="30000" dirty="0">
                <a:solidFill>
                  <a:schemeClr val="accent3"/>
                </a:solidFill>
                <a:latin typeface="Montserrat" panose="00000500000000000000" pitchFamily="2" charset="0"/>
              </a:rPr>
              <a:t>k</a:t>
            </a:r>
            <a:r>
              <a:rPr lang="en-US" sz="1800" dirty="0">
                <a:solidFill>
                  <a:schemeClr val="accent3"/>
                </a:solidFill>
                <a:latin typeface="Montserrat" panose="00000500000000000000" pitchFamily="2" charset="0"/>
              </a:rPr>
              <a:t> columns(k is information bits). The head of each column is a valid code-word ‘c’. The remaining entries in that column correspond to non-valid r vectors that belong to the Hamming sphere corresponding to the column-head </a:t>
            </a:r>
            <a:r>
              <a:rPr lang="en-IN" sz="1800" dirty="0">
                <a:solidFill>
                  <a:schemeClr val="accent3"/>
                </a:solidFill>
                <a:latin typeface="Montserrat" panose="00000500000000000000" pitchFamily="2" charset="0"/>
              </a:rPr>
              <a:t>(i.e., a valid codeword)</a:t>
            </a:r>
          </a:p>
          <a:p>
            <a:pPr marL="285750" indent="-285750">
              <a:buClr>
                <a:schemeClr val="accent3"/>
              </a:buClr>
              <a:buFont typeface="Wingdings" panose="05000000000000000000" pitchFamily="2" charset="2"/>
              <a:buChar char="Ø"/>
            </a:pPr>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A table lookup is performed on receiving a vector r. The column to which this r belongs in the standard array is looked up. The decoded code-word is the head of that column.</a:t>
            </a:r>
            <a:endParaRPr lang="en-IN"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B6DA902A-9DC1-47F4-8DAE-B82578E42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43461"/>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96975" y="453450"/>
            <a:ext cx="5511106" cy="8821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solidFill>
                <a:latin typeface="Abel"/>
                <a:ea typeface="Abel"/>
                <a:cs typeface="Abel"/>
                <a:sym typeface="Abel"/>
              </a:rPr>
              <a:t>ALTERNATE WAYS </a:t>
            </a:r>
            <a:r>
              <a:rPr lang="en-US" dirty="0"/>
              <a:t>O</a:t>
            </a:r>
            <a:r>
              <a:rPr lang="en-US" sz="2800" dirty="0">
                <a:solidFill>
                  <a:schemeClr val="accent5"/>
                </a:solidFill>
                <a:latin typeface="Abel"/>
                <a:ea typeface="Abel"/>
                <a:cs typeface="Abel"/>
                <a:sym typeface="Abel"/>
              </a:rPr>
              <a:t>F IMPLEMENTATION OF DECODER</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476375" y="1819275"/>
            <a:ext cx="6229543" cy="1508105"/>
          </a:xfrm>
          <a:prstGeom prst="rect">
            <a:avLst/>
          </a:prstGeom>
          <a:noFill/>
        </p:spPr>
        <p:txBody>
          <a:bodyPr wrap="square" rtlCol="0">
            <a:spAutoFit/>
          </a:bodyPr>
          <a:lstStyle/>
          <a:p>
            <a:r>
              <a:rPr lang="en-IN" sz="2000" dirty="0">
                <a:solidFill>
                  <a:schemeClr val="accent3"/>
                </a:solidFill>
                <a:latin typeface="Montserrat" panose="00000500000000000000" pitchFamily="2" charset="0"/>
              </a:rPr>
              <a:t>Limitations of standard array decoding :</a:t>
            </a:r>
          </a:p>
          <a:p>
            <a:endParaRPr lang="en-IN"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IN" sz="1800" dirty="0">
                <a:solidFill>
                  <a:schemeClr val="accent3"/>
                </a:solidFill>
                <a:latin typeface="Montserrat" panose="00000500000000000000" pitchFamily="2" charset="0"/>
              </a:rPr>
              <a:t>As the size of the H matrix increases, the space complexity increases exponentially. So, for a large H matrix, this is not the preferred way.</a:t>
            </a:r>
          </a:p>
        </p:txBody>
      </p:sp>
      <p:pic>
        <p:nvPicPr>
          <p:cNvPr id="12" name="Picture 2" descr="Dhirubhai Ambani Institute of Information and Communication Technology -  Wikipedia">
            <a:extLst>
              <a:ext uri="{FF2B5EF4-FFF2-40B4-BE49-F238E27FC236}">
                <a16:creationId xmlns="" xmlns:a16="http://schemas.microsoft.com/office/drawing/2014/main" id="{91A9C427-36BF-4B83-BA69-A5AE51CE4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64195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MAIN LEARNINGS</a:t>
            </a:r>
            <a:endParaRPr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1707356" y="1244702"/>
            <a:ext cx="234360" cy="738664"/>
          </a:xfrm>
          <a:prstGeom prst="rect">
            <a:avLst/>
          </a:prstGeom>
          <a:noFill/>
        </p:spPr>
        <p:txBody>
          <a:bodyPr wrap="none" rtlCol="0">
            <a:spAutoFit/>
          </a:bodyPr>
          <a:lstStyle/>
          <a:p>
            <a:r>
              <a:rPr lang="en-US" dirty="0"/>
              <a:t> </a:t>
            </a:r>
          </a:p>
          <a:p>
            <a:endParaRPr lang="en-US" dirty="0">
              <a:solidFill>
                <a:schemeClr val="accent3"/>
              </a:solidFill>
            </a:endParaRPr>
          </a:p>
          <a:p>
            <a:endParaRPr lang="en-US" dirty="0"/>
          </a:p>
        </p:txBody>
      </p:sp>
      <p:sp>
        <p:nvSpPr>
          <p:cNvPr id="3" name="TextBox 2">
            <a:extLst>
              <a:ext uri="{FF2B5EF4-FFF2-40B4-BE49-F238E27FC236}">
                <a16:creationId xmlns="" xmlns:a16="http://schemas.microsoft.com/office/drawing/2014/main" id="{27664CD8-440F-4BB6-BC5F-A11540A3EFD0}"/>
              </a:ext>
            </a:extLst>
          </p:cNvPr>
          <p:cNvSpPr txBox="1"/>
          <p:nvPr/>
        </p:nvSpPr>
        <p:spPr>
          <a:xfrm>
            <a:off x="734766" y="1428090"/>
            <a:ext cx="8190159" cy="3416320"/>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We came to know about the various functions of C++ which are used to generate the random numbers which are useful in various fields (here we have used it for creation of BEC and BSC channels).</a:t>
            </a:r>
          </a:p>
          <a:p>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Functions used for this purpose are rand(), </a:t>
            </a:r>
            <a:r>
              <a:rPr lang="en-US" sz="1800" dirty="0" err="1">
                <a:solidFill>
                  <a:schemeClr val="accent3"/>
                </a:solidFill>
                <a:latin typeface="Montserrat" panose="00000500000000000000" pitchFamily="2" charset="0"/>
              </a:rPr>
              <a:t>srand</a:t>
            </a:r>
            <a:r>
              <a:rPr lang="en-US" sz="1800" dirty="0">
                <a:solidFill>
                  <a:schemeClr val="accent3"/>
                </a:solidFill>
                <a:latin typeface="Montserrat" panose="00000500000000000000" pitchFamily="2" charset="0"/>
              </a:rPr>
              <a:t>(), and RAND_MAX.</a:t>
            </a:r>
          </a:p>
          <a:p>
            <a:pPr>
              <a:buClr>
                <a:schemeClr val="accent3"/>
              </a:buClr>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We gained more knowledge about the LDPC codes and its use as error correcting code.</a:t>
            </a:r>
          </a:p>
          <a:p>
            <a:pPr>
              <a:buClr>
                <a:schemeClr val="accent3"/>
              </a:buClr>
            </a:pPr>
            <a:endParaRPr lang="en-US" sz="1800" dirty="0">
              <a:solidFill>
                <a:schemeClr val="accent3"/>
              </a:solidFill>
              <a:latin typeface="Montserrat" panose="00000500000000000000" pitchFamily="2" charset="0"/>
            </a:endParaRPr>
          </a:p>
          <a:p>
            <a:pPr marL="342900" indent="-34290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We learned about the </a:t>
            </a:r>
            <a:r>
              <a:rPr lang="en-US" sz="1800" b="1" dirty="0">
                <a:solidFill>
                  <a:schemeClr val="accent3"/>
                </a:solidFill>
                <a:latin typeface="Montserrat" panose="00000500000000000000" pitchFamily="2" charset="0"/>
              </a:rPr>
              <a:t>MAP </a:t>
            </a:r>
            <a:r>
              <a:rPr lang="en-US" sz="1800" dirty="0">
                <a:solidFill>
                  <a:schemeClr val="accent3"/>
                </a:solidFill>
                <a:latin typeface="Montserrat" panose="00000500000000000000" pitchFamily="2" charset="0"/>
              </a:rPr>
              <a:t>data structure which is available in STL library of C++.</a:t>
            </a:r>
          </a:p>
          <a:p>
            <a:pPr>
              <a:buClr>
                <a:schemeClr val="accent3"/>
              </a:buClr>
            </a:pPr>
            <a:endParaRPr lang="en-US" sz="1800" dirty="0">
              <a:solidFill>
                <a:schemeClr val="accent3"/>
              </a:solidFill>
              <a:latin typeface="Montserrat" panose="00000500000000000000" pitchFamily="2" charset="0"/>
            </a:endParaRPr>
          </a:p>
        </p:txBody>
      </p:sp>
      <p:pic>
        <p:nvPicPr>
          <p:cNvPr id="13" name="Picture 2" descr="Dhirubhai Ambani Institute of Information and Communication Technology -  Wikipedia">
            <a:extLst>
              <a:ext uri="{FF2B5EF4-FFF2-40B4-BE49-F238E27FC236}">
                <a16:creationId xmlns="" xmlns:a16="http://schemas.microsoft.com/office/drawing/2014/main" id="{C02017C9-6B4D-4FF8-80A8-9E16A6DC4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20406"/>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8"/>
          <p:cNvSpPr txBox="1">
            <a:spLocks noGrp="1"/>
          </p:cNvSpPr>
          <p:nvPr>
            <p:ph type="title"/>
          </p:nvPr>
        </p:nvSpPr>
        <p:spPr>
          <a:xfrm>
            <a:off x="1751907" y="2439417"/>
            <a:ext cx="5640132" cy="1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MONTE CARLO</a:t>
            </a:r>
            <a:br>
              <a:rPr lang="en-US" dirty="0"/>
            </a:br>
            <a:r>
              <a:rPr lang="en-US" dirty="0"/>
              <a:t>SIMULATION</a:t>
            </a:r>
            <a:endParaRP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pic>
        <p:nvPicPr>
          <p:cNvPr id="5" name="Picture 2" descr="Dhirubhai Ambani Institute of Information and Communication Technology -  Wikipedia">
            <a:extLst>
              <a:ext uri="{FF2B5EF4-FFF2-40B4-BE49-F238E27FC236}">
                <a16:creationId xmlns="" xmlns:a16="http://schemas.microsoft.com/office/drawing/2014/main" id="{02F08696-33BF-4690-A025-C72508720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28755"/>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MONTE CARLO SIMULATION</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TextBox 4">
            <a:extLst>
              <a:ext uri="{FF2B5EF4-FFF2-40B4-BE49-F238E27FC236}">
                <a16:creationId xmlns="" xmlns:a16="http://schemas.microsoft.com/office/drawing/2014/main" id="{AB7B7473-B6D8-40C5-8A86-2B9ECDE4173A}"/>
              </a:ext>
            </a:extLst>
          </p:cNvPr>
          <p:cNvSpPr txBox="1"/>
          <p:nvPr/>
        </p:nvSpPr>
        <p:spPr>
          <a:xfrm>
            <a:off x="1382881" y="1151793"/>
            <a:ext cx="6433073" cy="3693319"/>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We performed the Monte Carlo simulation varying error probability p from 0 to 1 by incrementing 0.05 every-time.</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For each value of p(crossover probability for channel), we perform </a:t>
            </a:r>
            <a:r>
              <a:rPr lang="en-US" sz="1800" dirty="0" err="1">
                <a:solidFill>
                  <a:schemeClr val="accent3"/>
                </a:solidFill>
                <a:latin typeface="Montserrat" panose="00000500000000000000" pitchFamily="2" charset="0"/>
              </a:rPr>
              <a:t>N</a:t>
            </a:r>
            <a:r>
              <a:rPr lang="en-US" sz="1800" baseline="-25000" dirty="0" err="1">
                <a:solidFill>
                  <a:schemeClr val="accent3"/>
                </a:solidFill>
                <a:latin typeface="Montserrat" panose="00000500000000000000" pitchFamily="2" charset="0"/>
              </a:rPr>
              <a:t>sim</a:t>
            </a:r>
            <a:r>
              <a:rPr lang="en-US" sz="1800" baseline="-25000" dirty="0">
                <a:solidFill>
                  <a:schemeClr val="accent3"/>
                </a:solidFill>
                <a:latin typeface="Montserrat" panose="00000500000000000000" pitchFamily="2" charset="0"/>
              </a:rPr>
              <a:t> </a:t>
            </a:r>
            <a:r>
              <a:rPr lang="en-US" sz="1800" dirty="0">
                <a:solidFill>
                  <a:schemeClr val="accent3"/>
                </a:solidFill>
                <a:latin typeface="Montserrat" panose="00000500000000000000" pitchFamily="2" charset="0"/>
              </a:rPr>
              <a:t>simulations.                        If the decoder would not be able to decode the message then we increment the value of </a:t>
            </a:r>
            <a:r>
              <a:rPr lang="en-US" sz="1800" dirty="0" err="1">
                <a:solidFill>
                  <a:schemeClr val="accent3"/>
                </a:solidFill>
                <a:latin typeface="Montserrat" panose="00000500000000000000" pitchFamily="2" charset="0"/>
              </a:rPr>
              <a:t>N</a:t>
            </a:r>
            <a:r>
              <a:rPr lang="en-US" sz="1800" baseline="-25000" dirty="0" err="1">
                <a:solidFill>
                  <a:schemeClr val="accent3"/>
                </a:solidFill>
                <a:latin typeface="Montserrat" panose="00000500000000000000" pitchFamily="2" charset="0"/>
              </a:rPr>
              <a:t>err</a:t>
            </a:r>
            <a:r>
              <a:rPr lang="en-US" sz="1800" dirty="0">
                <a:solidFill>
                  <a:schemeClr val="accent3"/>
                </a:solidFill>
                <a:latin typeface="Montserrat" panose="00000500000000000000" pitchFamily="2" charset="0"/>
              </a:rPr>
              <a:t> which is initialized to 0.</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The probability of successful decoding of the received message is equal to the ratio of (</a:t>
            </a:r>
            <a:r>
              <a:rPr lang="en-US" sz="1800" dirty="0" err="1">
                <a:solidFill>
                  <a:schemeClr val="accent3"/>
                </a:solidFill>
                <a:latin typeface="Montserrat" panose="00000500000000000000" pitchFamily="2" charset="0"/>
              </a:rPr>
              <a:t>N</a:t>
            </a:r>
            <a:r>
              <a:rPr lang="en-US" sz="1800" baseline="-25000" dirty="0" err="1">
                <a:solidFill>
                  <a:schemeClr val="accent3"/>
                </a:solidFill>
                <a:latin typeface="Montserrat" panose="00000500000000000000" pitchFamily="2" charset="0"/>
              </a:rPr>
              <a:t>sim</a:t>
            </a:r>
            <a:r>
              <a:rPr lang="en-US" sz="1800" baseline="-25000" dirty="0">
                <a:solidFill>
                  <a:schemeClr val="accent3"/>
                </a:solidFill>
                <a:latin typeface="Montserrat" panose="00000500000000000000" pitchFamily="2" charset="0"/>
              </a:rPr>
              <a:t> </a:t>
            </a:r>
            <a:r>
              <a:rPr lang="en-US" sz="1800" dirty="0">
                <a:solidFill>
                  <a:schemeClr val="accent3"/>
                </a:solidFill>
                <a:latin typeface="Montserrat" panose="00000500000000000000" pitchFamily="2" charset="0"/>
              </a:rPr>
              <a:t> - </a:t>
            </a:r>
            <a:r>
              <a:rPr lang="en-US" sz="1800" dirty="0" err="1">
                <a:solidFill>
                  <a:schemeClr val="accent3"/>
                </a:solidFill>
                <a:latin typeface="Montserrat" panose="00000500000000000000" pitchFamily="2" charset="0"/>
              </a:rPr>
              <a:t>N</a:t>
            </a:r>
            <a:r>
              <a:rPr lang="en-US" sz="1800" baseline="-25000" dirty="0" err="1">
                <a:solidFill>
                  <a:schemeClr val="accent3"/>
                </a:solidFill>
                <a:latin typeface="Montserrat" panose="00000500000000000000" pitchFamily="2" charset="0"/>
              </a:rPr>
              <a:t>err</a:t>
            </a:r>
            <a:r>
              <a:rPr lang="en-US" sz="1800" dirty="0">
                <a:solidFill>
                  <a:schemeClr val="accent3"/>
                </a:solidFill>
                <a:latin typeface="Montserrat" panose="00000500000000000000" pitchFamily="2" charset="0"/>
              </a:rPr>
              <a:t>) to </a:t>
            </a:r>
            <a:r>
              <a:rPr lang="en-US" sz="1800" dirty="0" err="1">
                <a:solidFill>
                  <a:schemeClr val="accent3"/>
                </a:solidFill>
                <a:latin typeface="Montserrat" panose="00000500000000000000" pitchFamily="2" charset="0"/>
              </a:rPr>
              <a:t>N</a:t>
            </a:r>
            <a:r>
              <a:rPr lang="en-US" sz="1800" baseline="-25000" dirty="0" err="1">
                <a:solidFill>
                  <a:schemeClr val="accent3"/>
                </a:solidFill>
                <a:latin typeface="Montserrat" panose="00000500000000000000" pitchFamily="2" charset="0"/>
              </a:rPr>
              <a:t>sim</a:t>
            </a:r>
            <a:r>
              <a:rPr lang="en-US" sz="1800" dirty="0">
                <a:solidFill>
                  <a:schemeClr val="accent3"/>
                </a:solidFill>
                <a:latin typeface="Montserrat" panose="00000500000000000000" pitchFamily="2" charset="0"/>
              </a:rPr>
              <a:t>.</a:t>
            </a:r>
          </a:p>
        </p:txBody>
      </p:sp>
      <p:pic>
        <p:nvPicPr>
          <p:cNvPr id="12" name="Picture 2" descr="Dhirubhai Ambani Institute of Information and Communication Technology -  Wikipedia">
            <a:extLst>
              <a:ext uri="{FF2B5EF4-FFF2-40B4-BE49-F238E27FC236}">
                <a16:creationId xmlns="" xmlns:a16="http://schemas.microsoft.com/office/drawing/2014/main" id="{2CE3531D-1BA3-458A-B6D4-A59F8607C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462613"/>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751907" y="2317973"/>
            <a:ext cx="5640132" cy="1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SUMMARY</a:t>
            </a:r>
            <a:endParaRPr dirty="0"/>
          </a:p>
        </p:txBody>
      </p:sp>
      <p:sp>
        <p:nvSpPr>
          <p:cNvPr id="427" name="Google Shape;427;p38"/>
          <p:cNvSpPr txBox="1">
            <a:spLocks noGrp="1"/>
          </p:cNvSpPr>
          <p:nvPr>
            <p:ph type="title" idx="2"/>
          </p:nvPr>
        </p:nvSpPr>
        <p:spPr>
          <a:xfrm>
            <a:off x="3082350" y="820825"/>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pic>
        <p:nvPicPr>
          <p:cNvPr id="5" name="Picture 2" descr="Dhirubhai Ambani Institute of Information and Communication Technology -  Wikipedia">
            <a:extLst>
              <a:ext uri="{FF2B5EF4-FFF2-40B4-BE49-F238E27FC236}">
                <a16:creationId xmlns="" xmlns:a16="http://schemas.microsoft.com/office/drawing/2014/main" id="{43EBC60A-947B-41B9-B1CB-75540D344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41775"/>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SUMMARY</a:t>
            </a:r>
            <a:endParaRPr lang="en-US"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 xmlns:a16="http://schemas.microsoft.com/office/drawing/2014/main" id="{AB7B7473-B6D8-40C5-8A86-2B9ECDE4173A}"/>
              </a:ext>
            </a:extLst>
          </p:cNvPr>
          <p:cNvSpPr txBox="1"/>
          <p:nvPr/>
        </p:nvSpPr>
        <p:spPr>
          <a:xfrm>
            <a:off x="561305" y="1244702"/>
            <a:ext cx="8191132" cy="3416320"/>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smtClean="0">
                <a:solidFill>
                  <a:schemeClr val="accent3"/>
                </a:solidFill>
                <a:latin typeface="Montserrat" panose="00000500000000000000" pitchFamily="2" charset="0"/>
              </a:rPr>
              <a:t>Considering </a:t>
            </a:r>
            <a:r>
              <a:rPr lang="en-US" sz="1800" dirty="0">
                <a:solidFill>
                  <a:schemeClr val="accent3"/>
                </a:solidFill>
                <a:latin typeface="Montserrat" panose="00000500000000000000" pitchFamily="2" charset="0"/>
              </a:rPr>
              <a:t>all aspects like tanner </a:t>
            </a:r>
            <a:r>
              <a:rPr lang="en-US" sz="1800" dirty="0" smtClean="0">
                <a:solidFill>
                  <a:schemeClr val="accent3"/>
                </a:solidFill>
                <a:latin typeface="Montserrat" panose="00000500000000000000" pitchFamily="2" charset="0"/>
              </a:rPr>
              <a:t>graph implementation, implementing BEC/BSC </a:t>
            </a:r>
            <a:r>
              <a:rPr lang="en-US" sz="1800" dirty="0">
                <a:solidFill>
                  <a:schemeClr val="accent3"/>
                </a:solidFill>
                <a:latin typeface="Montserrat" panose="00000500000000000000" pitchFamily="2" charset="0"/>
              </a:rPr>
              <a:t>channel</a:t>
            </a:r>
            <a:r>
              <a:rPr lang="en-US" sz="1800" dirty="0" smtClean="0">
                <a:solidFill>
                  <a:schemeClr val="accent3"/>
                </a:solidFill>
                <a:latin typeface="Montserrat" panose="00000500000000000000" pitchFamily="2" charset="0"/>
              </a:rPr>
              <a:t>, understanding multi-maps </a:t>
            </a:r>
            <a:r>
              <a:rPr lang="en-US" sz="1800" dirty="0">
                <a:solidFill>
                  <a:schemeClr val="accent3"/>
                </a:solidFill>
                <a:latin typeface="Montserrat" panose="00000500000000000000" pitchFamily="2" charset="0"/>
              </a:rPr>
              <a:t>we </a:t>
            </a:r>
            <a:r>
              <a:rPr lang="en-US" sz="1800" dirty="0" smtClean="0">
                <a:solidFill>
                  <a:schemeClr val="accent3"/>
                </a:solidFill>
                <a:latin typeface="Montserrat" panose="00000500000000000000" pitchFamily="2" charset="0"/>
              </a:rPr>
              <a:t>found </a:t>
            </a:r>
            <a:r>
              <a:rPr lang="en-US" sz="1800" dirty="0">
                <a:solidFill>
                  <a:schemeClr val="accent3"/>
                </a:solidFill>
                <a:latin typeface="Montserrat" panose="00000500000000000000" pitchFamily="2" charset="0"/>
              </a:rPr>
              <a:t>this project moderately hard.  </a:t>
            </a:r>
            <a:endParaRPr lang="en-US" sz="1800" dirty="0" smtClean="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smtClean="0">
                <a:solidFill>
                  <a:schemeClr val="accent3"/>
                </a:solidFill>
                <a:latin typeface="Montserrat" panose="00000500000000000000" pitchFamily="2" charset="0"/>
              </a:rPr>
              <a:t>Here </a:t>
            </a:r>
            <a:r>
              <a:rPr lang="en-US" sz="1800" dirty="0">
                <a:solidFill>
                  <a:schemeClr val="accent3"/>
                </a:solidFill>
                <a:latin typeface="Montserrat" panose="00000500000000000000" pitchFamily="2" charset="0"/>
              </a:rPr>
              <a:t>we have used tanner graphs which are a type of bipartite graphs</a:t>
            </a:r>
            <a:r>
              <a:rPr lang="en-US" sz="1800" dirty="0" smtClean="0">
                <a:solidFill>
                  <a:schemeClr val="accent3"/>
                </a:solidFill>
                <a:latin typeface="Montserrat" panose="00000500000000000000" pitchFamily="2" charset="0"/>
              </a:rPr>
              <a:t>.</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The bipartite graph can also be used in </a:t>
            </a:r>
            <a:r>
              <a:rPr lang="en-US" sz="1800" dirty="0" smtClean="0">
                <a:solidFill>
                  <a:schemeClr val="accent3"/>
                </a:solidFill>
                <a:latin typeface="Montserrat" panose="00000500000000000000" pitchFamily="2" charset="0"/>
              </a:rPr>
              <a:t>Query Log </a:t>
            </a:r>
            <a:r>
              <a:rPr lang="en-US" sz="1800" dirty="0">
                <a:solidFill>
                  <a:schemeClr val="accent3"/>
                </a:solidFill>
                <a:latin typeface="Montserrat" panose="00000500000000000000" pitchFamily="2" charset="0"/>
              </a:rPr>
              <a:t>Analysis, which is used </a:t>
            </a:r>
            <a:r>
              <a:rPr lang="en-US" sz="1800" dirty="0" smtClean="0">
                <a:solidFill>
                  <a:schemeClr val="accent3"/>
                </a:solidFill>
                <a:latin typeface="Montserrat" panose="00000500000000000000" pitchFamily="2" charset="0"/>
              </a:rPr>
              <a:t>to improve search </a:t>
            </a:r>
            <a:r>
              <a:rPr lang="en-US" sz="1800" dirty="0">
                <a:solidFill>
                  <a:schemeClr val="accent3"/>
                </a:solidFill>
                <a:latin typeface="Montserrat" panose="00000500000000000000" pitchFamily="2" charset="0"/>
              </a:rPr>
              <a:t>engine capability</a:t>
            </a:r>
            <a:r>
              <a:rPr lang="en-US" sz="1800" dirty="0" smtClean="0">
                <a:solidFill>
                  <a:schemeClr val="accent3"/>
                </a:solidFill>
                <a:latin typeface="Montserrat" panose="00000500000000000000" pitchFamily="2" charset="0"/>
              </a:rPr>
              <a:t>. Query Log Analysis </a:t>
            </a:r>
            <a:r>
              <a:rPr lang="en-US" sz="1800" dirty="0">
                <a:solidFill>
                  <a:schemeClr val="accent3"/>
                </a:solidFill>
                <a:latin typeface="Montserrat" panose="00000500000000000000" pitchFamily="2" charset="0"/>
              </a:rPr>
              <a:t>would maintain the query with </a:t>
            </a:r>
            <a:r>
              <a:rPr lang="en-US" sz="1800" dirty="0" smtClean="0">
                <a:solidFill>
                  <a:schemeClr val="accent3"/>
                </a:solidFill>
                <a:latin typeface="Montserrat" panose="00000500000000000000" pitchFamily="2" charset="0"/>
              </a:rPr>
              <a:t>each respective </a:t>
            </a:r>
            <a:r>
              <a:rPr lang="en-US" sz="1800" dirty="0">
                <a:solidFill>
                  <a:schemeClr val="accent3"/>
                </a:solidFill>
                <a:latin typeface="Montserrat" panose="00000500000000000000" pitchFamily="2" charset="0"/>
              </a:rPr>
              <a:t>website so searching becomes easy in search engine, the bipartite graph between search engine and </a:t>
            </a:r>
            <a:r>
              <a:rPr lang="en-US" sz="1800" dirty="0" smtClean="0">
                <a:solidFill>
                  <a:schemeClr val="accent3"/>
                </a:solidFill>
                <a:latin typeface="Montserrat" panose="00000500000000000000" pitchFamily="2" charset="0"/>
              </a:rPr>
              <a:t>URLs. </a:t>
            </a:r>
            <a:endParaRPr lang="en-US"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4E6C5442-61C1-40EB-94A9-E7CDAC8D7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657558"/>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695863" y="404231"/>
            <a:ext cx="5708943"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SUMMARY</a:t>
            </a:r>
            <a:endParaRPr lang="en-US"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 xmlns:a16="http://schemas.microsoft.com/office/drawing/2014/main" id="{AB7B7473-B6D8-40C5-8A86-2B9ECDE4173A}"/>
              </a:ext>
            </a:extLst>
          </p:cNvPr>
          <p:cNvSpPr txBox="1"/>
          <p:nvPr/>
        </p:nvSpPr>
        <p:spPr>
          <a:xfrm>
            <a:off x="561305" y="1244702"/>
            <a:ext cx="8191132" cy="3139321"/>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In Query Log Analysis method </a:t>
            </a:r>
            <a:r>
              <a:rPr lang="en-US" sz="1800" dirty="0" smtClean="0">
                <a:solidFill>
                  <a:schemeClr val="accent3"/>
                </a:solidFill>
                <a:latin typeface="Montserrat" panose="00000500000000000000" pitchFamily="2" charset="0"/>
              </a:rPr>
              <a:t>edges connected </a:t>
            </a:r>
            <a:r>
              <a:rPr lang="en-US" sz="1800" dirty="0">
                <a:solidFill>
                  <a:schemeClr val="accent3"/>
                </a:solidFill>
                <a:latin typeface="Montserrat" panose="00000500000000000000" pitchFamily="2" charset="0"/>
              </a:rPr>
              <a:t>the query with its appropriate </a:t>
            </a:r>
            <a:r>
              <a:rPr lang="en-US" sz="1800" dirty="0" smtClean="0">
                <a:solidFill>
                  <a:schemeClr val="accent3"/>
                </a:solidFill>
                <a:latin typeface="Montserrat" panose="00000500000000000000" pitchFamily="2" charset="0"/>
              </a:rPr>
              <a:t>URL and </a:t>
            </a:r>
            <a:r>
              <a:rPr lang="en-US" sz="1800" dirty="0">
                <a:solidFill>
                  <a:schemeClr val="accent3"/>
                </a:solidFill>
                <a:latin typeface="Montserrat" panose="00000500000000000000" pitchFamily="2" charset="0"/>
              </a:rPr>
              <a:t>capture some semantic relation between the query and the URLs.</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smtClean="0">
                <a:solidFill>
                  <a:schemeClr val="accent3"/>
                </a:solidFill>
                <a:latin typeface="Montserrat" panose="00000500000000000000" pitchFamily="2" charset="0"/>
              </a:rPr>
              <a:t>In </a:t>
            </a:r>
            <a:r>
              <a:rPr lang="en-US" sz="1800" dirty="0">
                <a:solidFill>
                  <a:schemeClr val="accent3"/>
                </a:solidFill>
                <a:latin typeface="Montserrat" panose="00000500000000000000" pitchFamily="2" charset="0"/>
              </a:rPr>
              <a:t>2009 Netflix gave a $1Million prize to the group that was best able to </a:t>
            </a:r>
            <a:r>
              <a:rPr lang="en-US" sz="1800" dirty="0" smtClean="0">
                <a:solidFill>
                  <a:schemeClr val="accent3"/>
                </a:solidFill>
                <a:latin typeface="Montserrat" panose="00000500000000000000" pitchFamily="2" charset="0"/>
              </a:rPr>
              <a:t>predict how </a:t>
            </a:r>
            <a:r>
              <a:rPr lang="en-US" sz="1800" dirty="0">
                <a:solidFill>
                  <a:schemeClr val="accent3"/>
                </a:solidFill>
                <a:latin typeface="Montserrat" panose="00000500000000000000" pitchFamily="2" charset="0"/>
              </a:rPr>
              <a:t>much someone would enjoy a movie based on their preferences. This can be viewed as a bipartite graph problem. </a:t>
            </a:r>
            <a:endParaRPr lang="en-US" sz="1800" dirty="0" smtClean="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The viewers are the vertices U and </a:t>
            </a:r>
            <a:r>
              <a:rPr lang="en-US" sz="1800" dirty="0" smtClean="0">
                <a:solidFill>
                  <a:schemeClr val="accent3"/>
                </a:solidFill>
                <a:latin typeface="Montserrat" panose="00000500000000000000" pitchFamily="2" charset="0"/>
              </a:rPr>
              <a:t>the movies </a:t>
            </a:r>
            <a:r>
              <a:rPr lang="en-US" sz="1800" dirty="0">
                <a:solidFill>
                  <a:schemeClr val="accent3"/>
                </a:solidFill>
                <a:latin typeface="Montserrat" panose="00000500000000000000" pitchFamily="2" charset="0"/>
              </a:rPr>
              <a:t>the vertices V and there is an edge from u to v if u viewed v. In this case the edges </a:t>
            </a:r>
            <a:r>
              <a:rPr lang="en-US" sz="1800" dirty="0" smtClean="0">
                <a:solidFill>
                  <a:schemeClr val="accent3"/>
                </a:solidFill>
                <a:latin typeface="Montserrat" panose="00000500000000000000" pitchFamily="2" charset="0"/>
              </a:rPr>
              <a:t>are weighted </a:t>
            </a:r>
            <a:r>
              <a:rPr lang="en-US" sz="1800" dirty="0">
                <a:solidFill>
                  <a:schemeClr val="accent3"/>
                </a:solidFill>
                <a:latin typeface="Montserrat" panose="00000500000000000000" pitchFamily="2" charset="0"/>
              </a:rPr>
              <a:t>by the rating the viewer gave</a:t>
            </a:r>
          </a:p>
        </p:txBody>
      </p:sp>
      <p:pic>
        <p:nvPicPr>
          <p:cNvPr id="12" name="Picture 2" descr="Dhirubhai Ambani Institute of Information and Communication Technology -  Wikipedia">
            <a:extLst>
              <a:ext uri="{FF2B5EF4-FFF2-40B4-BE49-F238E27FC236}">
                <a16:creationId xmlns="" xmlns:a16="http://schemas.microsoft.com/office/drawing/2014/main" id="{4E6C5442-61C1-40EB-94A9-E7CDAC8D7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092"/>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CONTRIBUTION </a:t>
            </a:r>
            <a:br>
              <a:rPr lang="en" dirty="0"/>
            </a:br>
            <a:r>
              <a:rPr lang="en" dirty="0"/>
              <a:t>TABLE</a:t>
            </a:r>
            <a:endParaRP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pic>
        <p:nvPicPr>
          <p:cNvPr id="5" name="Picture 2" descr="Dhirubhai Ambani Institute of Information and Communication Technology -  Wikipedia">
            <a:extLst>
              <a:ext uri="{FF2B5EF4-FFF2-40B4-BE49-F238E27FC236}">
                <a16:creationId xmlns="" xmlns:a16="http://schemas.microsoft.com/office/drawing/2014/main" id="{6CECA667-878C-4B3D-9443-820854C52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345569"/>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1"/>
          <p:cNvSpPr txBox="1">
            <a:spLocks noGrp="1"/>
          </p:cNvSpPr>
          <p:nvPr>
            <p:ph type="title"/>
          </p:nvPr>
        </p:nvSpPr>
        <p:spPr>
          <a:xfrm>
            <a:off x="1884575" y="283995"/>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CONTRIBUTION TABLE</a:t>
            </a:r>
            <a:endParaRPr dirty="0"/>
          </a:p>
        </p:txBody>
      </p:sp>
      <p:graphicFrame>
        <p:nvGraphicFramePr>
          <p:cNvPr id="527" name="Google Shape;527;p41"/>
          <p:cNvGraphicFramePr/>
          <p:nvPr>
            <p:extLst>
              <p:ext uri="{D42A27DB-BD31-4B8C-83A1-F6EECF244321}">
                <p14:modId xmlns:p14="http://schemas.microsoft.com/office/powerpoint/2010/main" val="4273898427"/>
              </p:ext>
            </p:extLst>
          </p:nvPr>
        </p:nvGraphicFramePr>
        <p:xfrm>
          <a:off x="1315132" y="1000531"/>
          <a:ext cx="6571488" cy="3840330"/>
        </p:xfrm>
        <a:graphic>
          <a:graphicData uri="http://schemas.openxmlformats.org/drawingml/2006/table">
            <a:tbl>
              <a:tblPr>
                <a:noFill/>
                <a:tableStyleId>{3EBF1F55-85E7-429C-A68E-969A24D0532F}</a:tableStyleId>
              </a:tblPr>
              <a:tblGrid>
                <a:gridCol w="1642872">
                  <a:extLst>
                    <a:ext uri="{9D8B030D-6E8A-4147-A177-3AD203B41FA5}">
                      <a16:colId xmlns="" xmlns:a16="http://schemas.microsoft.com/office/drawing/2014/main" val="20000"/>
                    </a:ext>
                  </a:extLst>
                </a:gridCol>
                <a:gridCol w="1642872">
                  <a:extLst>
                    <a:ext uri="{9D8B030D-6E8A-4147-A177-3AD203B41FA5}">
                      <a16:colId xmlns="" xmlns:a16="http://schemas.microsoft.com/office/drawing/2014/main" val="20001"/>
                    </a:ext>
                  </a:extLst>
                </a:gridCol>
                <a:gridCol w="1642872">
                  <a:extLst>
                    <a:ext uri="{9D8B030D-6E8A-4147-A177-3AD203B41FA5}">
                      <a16:colId xmlns="" xmlns:a16="http://schemas.microsoft.com/office/drawing/2014/main" val="20002"/>
                    </a:ext>
                  </a:extLst>
                </a:gridCol>
                <a:gridCol w="1642872">
                  <a:extLst>
                    <a:ext uri="{9D8B030D-6E8A-4147-A177-3AD203B41FA5}">
                      <a16:colId xmlns="" xmlns:a16="http://schemas.microsoft.com/office/drawing/2014/main" val="20003"/>
                    </a:ext>
                  </a:extLst>
                </a:gridCol>
              </a:tblGrid>
              <a:tr h="362675">
                <a:tc>
                  <a:txBody>
                    <a:bodyPr/>
                    <a:lstStyle/>
                    <a:p>
                      <a:pPr marL="0" lvl="0" indent="0" algn="ctr" rtl="0">
                        <a:spcBef>
                          <a:spcPts val="0"/>
                        </a:spcBef>
                        <a:spcAft>
                          <a:spcPts val="0"/>
                        </a:spcAft>
                        <a:buNone/>
                      </a:pPr>
                      <a:r>
                        <a:rPr lang="en-US" sz="1800" dirty="0">
                          <a:solidFill>
                            <a:schemeClr val="accent5"/>
                          </a:solidFill>
                          <a:latin typeface="Abel"/>
                          <a:ea typeface="Abel"/>
                          <a:cs typeface="Abel"/>
                          <a:sym typeface="Abel"/>
                        </a:rPr>
                        <a:t>Topic</a:t>
                      </a:r>
                      <a:endParaRPr sz="1800" dirty="0">
                        <a:solidFill>
                          <a:schemeClr val="accent5"/>
                        </a:solidFill>
                        <a:latin typeface="Abel"/>
                        <a:ea typeface="Abel"/>
                        <a:cs typeface="Abel"/>
                        <a:sym typeface="Abe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Name</a:t>
                      </a:r>
                      <a:endParaRPr sz="1800" dirty="0">
                        <a:solidFill>
                          <a:schemeClr val="accent5"/>
                        </a:solidFill>
                        <a:latin typeface="Abel"/>
                        <a:ea typeface="Abel"/>
                        <a:cs typeface="Abel"/>
                        <a:sym typeface="Abe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ID</a:t>
                      </a:r>
                      <a:endParaRPr sz="1800" dirty="0">
                        <a:solidFill>
                          <a:schemeClr val="accent5"/>
                        </a:solidFill>
                        <a:latin typeface="Abel"/>
                        <a:ea typeface="Abel"/>
                        <a:cs typeface="Abel"/>
                        <a:sym typeface="Abe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Contribution</a:t>
                      </a:r>
                    </a:p>
                    <a:p>
                      <a:pPr marL="0" lvl="0" indent="0" algn="ctr" rtl="0">
                        <a:spcBef>
                          <a:spcPts val="0"/>
                        </a:spcBef>
                        <a:spcAft>
                          <a:spcPts val="0"/>
                        </a:spcAft>
                        <a:buNone/>
                      </a:pPr>
                      <a:endParaRPr sz="1800" dirty="0">
                        <a:solidFill>
                          <a:schemeClr val="accent5"/>
                        </a:solidFill>
                        <a:latin typeface="Abel"/>
                        <a:ea typeface="Abel"/>
                        <a:cs typeface="Abel"/>
                        <a:sym typeface="Abe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 xmlns:a16="http://schemas.microsoft.com/office/drawing/2014/main" val="10000"/>
                  </a:ext>
                </a:extLst>
              </a:tr>
              <a:tr h="360968">
                <a:tc>
                  <a:txBody>
                    <a:bodyPr/>
                    <a:lstStyle/>
                    <a:p>
                      <a:pPr marL="0" lvl="0" indent="0" algn="ctr" rtl="0">
                        <a:spcBef>
                          <a:spcPts val="0"/>
                        </a:spcBef>
                        <a:spcAft>
                          <a:spcPts val="0"/>
                        </a:spcAft>
                        <a:buNone/>
                      </a:pPr>
                      <a:r>
                        <a:rPr lang="en" sz="1200" dirty="0">
                          <a:solidFill>
                            <a:schemeClr val="accent5"/>
                          </a:solidFill>
                          <a:latin typeface="Montserrat"/>
                          <a:ea typeface="Montserrat"/>
                          <a:cs typeface="Montserrat"/>
                          <a:sym typeface="Montserrat"/>
                        </a:rPr>
                        <a:t>BEC &amp; BSC </a:t>
                      </a:r>
                    </a:p>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C</a:t>
                      </a:r>
                      <a:r>
                        <a:rPr lang="en" sz="1200" dirty="0">
                          <a:solidFill>
                            <a:schemeClr val="accent5"/>
                          </a:solidFill>
                          <a:latin typeface="Montserrat"/>
                          <a:ea typeface="Montserrat"/>
                          <a:cs typeface="Montserrat"/>
                          <a:sym typeface="Montserrat"/>
                        </a:rPr>
                        <a:t>hannel coding</a:t>
                      </a:r>
                      <a:endParaRPr sz="1200" dirty="0">
                        <a:solidFill>
                          <a:schemeClr val="accent5"/>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Om Limbachiya</a:t>
                      </a:r>
                    </a:p>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Parth Thakrar</a:t>
                      </a:r>
                      <a:endParaRPr sz="1200" dirty="0">
                        <a:solidFill>
                          <a:schemeClr val="accent3"/>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202001443</a:t>
                      </a:r>
                    </a:p>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202001450</a:t>
                      </a:r>
                      <a:endParaRPr sz="1200" dirty="0">
                        <a:solidFill>
                          <a:schemeClr val="accent3"/>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Implementation of channel</a:t>
                      </a:r>
                      <a:endParaRPr sz="1200" dirty="0">
                        <a:solidFill>
                          <a:schemeClr val="accent3"/>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 xmlns:a16="http://schemas.microsoft.com/office/drawing/2014/main" val="10001"/>
                  </a:ext>
                </a:extLst>
              </a:tr>
              <a:tr h="360968">
                <a:tc>
                  <a:txBody>
                    <a:bodyPr/>
                    <a:lstStyle/>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Software </a:t>
                      </a:r>
                    </a:p>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Implementation of Tanner Graph</a:t>
                      </a:r>
                      <a:endParaRPr sz="1200" dirty="0">
                        <a:solidFill>
                          <a:schemeClr val="accent5"/>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Achyut Shah</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202001449</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Implementation of tanner graph</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 xmlns:a16="http://schemas.microsoft.com/office/drawing/2014/main" val="1107423967"/>
                  </a:ext>
                </a:extLst>
              </a:tr>
              <a:tr h="360968">
                <a:tc>
                  <a:txBody>
                    <a:bodyPr/>
                    <a:lstStyle/>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BEC-Hard</a:t>
                      </a:r>
                    </a:p>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Decoder</a:t>
                      </a:r>
                      <a:endParaRPr sz="1200" dirty="0">
                        <a:solidFill>
                          <a:schemeClr val="accent5"/>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err="1">
                          <a:solidFill>
                            <a:schemeClr val="accent3"/>
                          </a:solidFill>
                          <a:latin typeface="Montserrat"/>
                          <a:ea typeface="Montserrat"/>
                          <a:cs typeface="Montserrat"/>
                          <a:sym typeface="Montserrat"/>
                        </a:rPr>
                        <a:t>Hetav</a:t>
                      </a:r>
                      <a:r>
                        <a:rPr lang="en-US" sz="1200" dirty="0">
                          <a:solidFill>
                            <a:schemeClr val="accent3"/>
                          </a:solidFill>
                          <a:latin typeface="Montserrat"/>
                          <a:ea typeface="Montserrat"/>
                          <a:cs typeface="Montserrat"/>
                          <a:sym typeface="Montserrat"/>
                        </a:rPr>
                        <a:t> </a:t>
                      </a:r>
                      <a:r>
                        <a:rPr lang="en-US" sz="1200" dirty="0" err="1">
                          <a:solidFill>
                            <a:schemeClr val="accent3"/>
                          </a:solidFill>
                          <a:latin typeface="Montserrat"/>
                          <a:ea typeface="Montserrat"/>
                          <a:cs typeface="Montserrat"/>
                          <a:sym typeface="Montserrat"/>
                        </a:rPr>
                        <a:t>Vakani</a:t>
                      </a:r>
                      <a:endParaRPr lang="en-US" sz="1200" dirty="0">
                        <a:solidFill>
                          <a:schemeClr val="accent3"/>
                        </a:solidFill>
                        <a:latin typeface="Montserrat"/>
                        <a:ea typeface="Montserrat"/>
                        <a:cs typeface="Montserrat"/>
                        <a:sym typeface="Montserrat"/>
                      </a:endParaRPr>
                    </a:p>
                    <a:p>
                      <a:pPr marL="0" lvl="0" indent="0" algn="ctr" rtl="0">
                        <a:spcBef>
                          <a:spcPts val="0"/>
                        </a:spcBef>
                        <a:spcAft>
                          <a:spcPts val="0"/>
                        </a:spcAft>
                        <a:buNone/>
                      </a:pPr>
                      <a:r>
                        <a:rPr lang="en-US" sz="1200" dirty="0" err="1">
                          <a:solidFill>
                            <a:schemeClr val="accent3"/>
                          </a:solidFill>
                          <a:latin typeface="Montserrat"/>
                          <a:ea typeface="Montserrat"/>
                          <a:cs typeface="Montserrat"/>
                          <a:sym typeface="Montserrat"/>
                        </a:rPr>
                        <a:t>Priyanshu</a:t>
                      </a:r>
                      <a:r>
                        <a:rPr lang="en-US" sz="1200" dirty="0">
                          <a:solidFill>
                            <a:schemeClr val="accent3"/>
                          </a:solidFill>
                          <a:latin typeface="Montserrat"/>
                          <a:ea typeface="Montserrat"/>
                          <a:cs typeface="Montserrat"/>
                          <a:sym typeface="Montserrat"/>
                        </a:rPr>
                        <a:t> Parmar</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Achyut Shah</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202001447</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202001448</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202001449</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Functional and</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unit testing of</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the code,</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Monte-Carlo</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simulation</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 xmlns:a16="http://schemas.microsoft.com/office/drawing/2014/main" val="581309391"/>
                  </a:ext>
                </a:extLst>
              </a:tr>
              <a:tr h="360968">
                <a:tc>
                  <a:txBody>
                    <a:bodyPr/>
                    <a:lstStyle/>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BSC-Hard </a:t>
                      </a:r>
                    </a:p>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Decoder</a:t>
                      </a:r>
                      <a:endParaRPr sz="1200" dirty="0">
                        <a:solidFill>
                          <a:schemeClr val="accent5"/>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Krunal Patel</a:t>
                      </a:r>
                    </a:p>
                    <a:p>
                      <a:pPr marL="0" lvl="0" indent="0" algn="ctr" rtl="0">
                        <a:spcBef>
                          <a:spcPts val="0"/>
                        </a:spcBef>
                        <a:spcAft>
                          <a:spcPts val="0"/>
                        </a:spcAft>
                        <a:buNone/>
                      </a:pPr>
                      <a:r>
                        <a:rPr lang="en-US" sz="1200" dirty="0" err="1">
                          <a:solidFill>
                            <a:schemeClr val="accent3"/>
                          </a:solidFill>
                          <a:latin typeface="Montserrat"/>
                          <a:ea typeface="Montserrat"/>
                          <a:cs typeface="Montserrat"/>
                          <a:sym typeface="Montserrat"/>
                        </a:rPr>
                        <a:t>Venil</a:t>
                      </a:r>
                      <a:r>
                        <a:rPr lang="en-US" sz="1200" dirty="0">
                          <a:solidFill>
                            <a:schemeClr val="accent3"/>
                          </a:solidFill>
                          <a:latin typeface="Montserrat"/>
                          <a:ea typeface="Montserrat"/>
                          <a:cs typeface="Montserrat"/>
                          <a:sym typeface="Montserrat"/>
                        </a:rPr>
                        <a:t> </a:t>
                      </a:r>
                      <a:r>
                        <a:rPr lang="en-US" sz="1200" dirty="0" err="1">
                          <a:solidFill>
                            <a:schemeClr val="accent3"/>
                          </a:solidFill>
                          <a:latin typeface="Montserrat"/>
                          <a:ea typeface="Montserrat"/>
                          <a:cs typeface="Montserrat"/>
                          <a:sym typeface="Montserrat"/>
                        </a:rPr>
                        <a:t>Gondaliya</a:t>
                      </a:r>
                      <a:endParaRPr lang="en-US" sz="1200" dirty="0">
                        <a:solidFill>
                          <a:schemeClr val="accent3"/>
                        </a:solidFill>
                        <a:latin typeface="Montserrat"/>
                        <a:ea typeface="Montserrat"/>
                        <a:cs typeface="Montserrat"/>
                        <a:sym typeface="Montserrat"/>
                      </a:endParaRP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Achyut Shah</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202001445</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202001446</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202001449</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Functional and</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unit testing of</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the code,</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Monte-Carlo</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simulation</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 xmlns:a16="http://schemas.microsoft.com/office/drawing/2014/main" val="1488049189"/>
                  </a:ext>
                </a:extLst>
              </a:tr>
            </a:tbl>
          </a:graphicData>
        </a:graphic>
      </p:graphicFrame>
      <p:pic>
        <p:nvPicPr>
          <p:cNvPr id="4" name="Picture 2" descr="Dhirubhai Ambani Institute of Information and Communication Technology -  Wikipedia">
            <a:extLst>
              <a:ext uri="{FF2B5EF4-FFF2-40B4-BE49-F238E27FC236}">
                <a16:creationId xmlns="" xmlns:a16="http://schemas.microsoft.com/office/drawing/2014/main" id="{0F06BD62-E44F-4610-8C8D-20CB38503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871248"/>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graphicFrame>
        <p:nvGraphicFramePr>
          <p:cNvPr id="527" name="Google Shape;527;p41"/>
          <p:cNvGraphicFramePr/>
          <p:nvPr>
            <p:extLst>
              <p:ext uri="{D42A27DB-BD31-4B8C-83A1-F6EECF244321}">
                <p14:modId xmlns:p14="http://schemas.microsoft.com/office/powerpoint/2010/main" val="1574996479"/>
              </p:ext>
            </p:extLst>
          </p:nvPr>
        </p:nvGraphicFramePr>
        <p:xfrm>
          <a:off x="1360101" y="567153"/>
          <a:ext cx="6571488" cy="3291720"/>
        </p:xfrm>
        <a:graphic>
          <a:graphicData uri="http://schemas.openxmlformats.org/drawingml/2006/table">
            <a:tbl>
              <a:tblPr>
                <a:noFill/>
                <a:tableStyleId>{3EBF1F55-85E7-429C-A68E-969A24D0532F}</a:tableStyleId>
              </a:tblPr>
              <a:tblGrid>
                <a:gridCol w="1642872">
                  <a:extLst>
                    <a:ext uri="{9D8B030D-6E8A-4147-A177-3AD203B41FA5}">
                      <a16:colId xmlns="" xmlns:a16="http://schemas.microsoft.com/office/drawing/2014/main" val="20000"/>
                    </a:ext>
                  </a:extLst>
                </a:gridCol>
                <a:gridCol w="1642872">
                  <a:extLst>
                    <a:ext uri="{9D8B030D-6E8A-4147-A177-3AD203B41FA5}">
                      <a16:colId xmlns="" xmlns:a16="http://schemas.microsoft.com/office/drawing/2014/main" val="20001"/>
                    </a:ext>
                  </a:extLst>
                </a:gridCol>
                <a:gridCol w="1642872">
                  <a:extLst>
                    <a:ext uri="{9D8B030D-6E8A-4147-A177-3AD203B41FA5}">
                      <a16:colId xmlns="" xmlns:a16="http://schemas.microsoft.com/office/drawing/2014/main" val="20002"/>
                    </a:ext>
                  </a:extLst>
                </a:gridCol>
                <a:gridCol w="1642872">
                  <a:extLst>
                    <a:ext uri="{9D8B030D-6E8A-4147-A177-3AD203B41FA5}">
                      <a16:colId xmlns="" xmlns:a16="http://schemas.microsoft.com/office/drawing/2014/main" val="20003"/>
                    </a:ext>
                  </a:extLst>
                </a:gridCol>
              </a:tblGrid>
              <a:tr h="362675">
                <a:tc>
                  <a:txBody>
                    <a:bodyPr/>
                    <a:lstStyle/>
                    <a:p>
                      <a:pPr marL="0" lvl="0" indent="0" algn="ctr" rtl="0">
                        <a:spcBef>
                          <a:spcPts val="0"/>
                        </a:spcBef>
                        <a:spcAft>
                          <a:spcPts val="0"/>
                        </a:spcAft>
                        <a:buNone/>
                      </a:pPr>
                      <a:r>
                        <a:rPr lang="en-US" sz="1800" dirty="0">
                          <a:solidFill>
                            <a:schemeClr val="accent5"/>
                          </a:solidFill>
                          <a:latin typeface="Abel"/>
                          <a:ea typeface="Abel"/>
                          <a:cs typeface="Abel"/>
                          <a:sym typeface="Abel"/>
                        </a:rPr>
                        <a:t>Topic</a:t>
                      </a:r>
                      <a:endParaRPr sz="1800" dirty="0">
                        <a:solidFill>
                          <a:schemeClr val="accent5"/>
                        </a:solidFill>
                        <a:latin typeface="Abel"/>
                        <a:ea typeface="Abel"/>
                        <a:cs typeface="Abel"/>
                        <a:sym typeface="Abe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Name</a:t>
                      </a:r>
                      <a:endParaRPr sz="1800" dirty="0">
                        <a:solidFill>
                          <a:schemeClr val="accent5"/>
                        </a:solidFill>
                        <a:latin typeface="Abel"/>
                        <a:ea typeface="Abel"/>
                        <a:cs typeface="Abel"/>
                        <a:sym typeface="Abe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ID</a:t>
                      </a:r>
                      <a:endParaRPr sz="1800" dirty="0">
                        <a:solidFill>
                          <a:schemeClr val="accent5"/>
                        </a:solidFill>
                        <a:latin typeface="Abel"/>
                        <a:ea typeface="Abel"/>
                        <a:cs typeface="Abel"/>
                        <a:sym typeface="Abe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accent5"/>
                          </a:solidFill>
                          <a:latin typeface="Abel"/>
                          <a:ea typeface="Abel"/>
                          <a:cs typeface="Abel"/>
                          <a:sym typeface="Abel"/>
                        </a:rPr>
                        <a:t>Contribution</a:t>
                      </a:r>
                    </a:p>
                    <a:p>
                      <a:pPr marL="0" lvl="0" indent="0" algn="ctr" rtl="0">
                        <a:spcBef>
                          <a:spcPts val="0"/>
                        </a:spcBef>
                        <a:spcAft>
                          <a:spcPts val="0"/>
                        </a:spcAft>
                        <a:buNone/>
                      </a:pPr>
                      <a:endParaRPr sz="1800" dirty="0">
                        <a:solidFill>
                          <a:schemeClr val="accent5"/>
                        </a:solidFill>
                        <a:latin typeface="Abel"/>
                        <a:ea typeface="Abel"/>
                        <a:cs typeface="Abel"/>
                        <a:sym typeface="Abe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 xmlns:a16="http://schemas.microsoft.com/office/drawing/2014/main" val="10000"/>
                  </a:ext>
                </a:extLst>
              </a:tr>
              <a:tr h="360968">
                <a:tc>
                  <a:txBody>
                    <a:bodyPr/>
                    <a:lstStyle/>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BEC-Soft</a:t>
                      </a:r>
                    </a:p>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Decoder</a:t>
                      </a: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err="1">
                          <a:solidFill>
                            <a:schemeClr val="accent3"/>
                          </a:solidFill>
                          <a:latin typeface="Montserrat"/>
                          <a:ea typeface="Montserrat"/>
                          <a:cs typeface="Montserrat"/>
                          <a:sym typeface="Montserrat"/>
                        </a:rPr>
                        <a:t>Gaurang</a:t>
                      </a:r>
                      <a:r>
                        <a:rPr lang="en-US" sz="1200" dirty="0">
                          <a:solidFill>
                            <a:schemeClr val="accent3"/>
                          </a:solidFill>
                          <a:latin typeface="Montserrat"/>
                          <a:ea typeface="Montserrat"/>
                          <a:cs typeface="Montserrat"/>
                          <a:sym typeface="Montserrat"/>
                        </a:rPr>
                        <a:t> Parmar</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Achyut Shah</a:t>
                      </a:r>
                    </a:p>
                    <a:p>
                      <a:pPr marL="0" lvl="0" indent="0" algn="ctr" rtl="0">
                        <a:spcBef>
                          <a:spcPts val="0"/>
                        </a:spcBef>
                        <a:spcAft>
                          <a:spcPts val="0"/>
                        </a:spcAft>
                        <a:buNone/>
                      </a:pPr>
                      <a:r>
                        <a:rPr lang="en-US" sz="1200" dirty="0" err="1">
                          <a:solidFill>
                            <a:schemeClr val="accent3"/>
                          </a:solidFill>
                          <a:latin typeface="Montserrat"/>
                          <a:ea typeface="Montserrat"/>
                          <a:cs typeface="Montserrat"/>
                          <a:sym typeface="Montserrat"/>
                        </a:rPr>
                        <a:t>Parth</a:t>
                      </a:r>
                      <a:r>
                        <a:rPr lang="en-US" sz="1200" dirty="0">
                          <a:solidFill>
                            <a:schemeClr val="accent3"/>
                          </a:solidFill>
                          <a:latin typeface="Montserrat"/>
                          <a:ea typeface="Montserrat"/>
                          <a:cs typeface="Montserrat"/>
                          <a:sym typeface="Montserrat"/>
                        </a:rPr>
                        <a:t> </a:t>
                      </a:r>
                      <a:r>
                        <a:rPr lang="en-US" sz="1200" dirty="0" err="1">
                          <a:solidFill>
                            <a:schemeClr val="accent3"/>
                          </a:solidFill>
                          <a:latin typeface="Montserrat"/>
                          <a:ea typeface="Montserrat"/>
                          <a:cs typeface="Montserrat"/>
                          <a:sym typeface="Montserrat"/>
                        </a:rPr>
                        <a:t>Thakrar</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202001444</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202001449</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202001450</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Functional and</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unit testing of</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the code,</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Monte-Carlo</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Simulation</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tcPr>
                </a:tc>
                <a:extLst>
                  <a:ext uri="{0D108BD9-81ED-4DB2-BD59-A6C34878D82A}">
                    <a16:rowId xmlns="" xmlns:a16="http://schemas.microsoft.com/office/drawing/2014/main" val="10002"/>
                  </a:ext>
                </a:extLst>
              </a:tr>
              <a:tr h="360968">
                <a:tc>
                  <a:txBody>
                    <a:bodyPr/>
                    <a:lstStyle/>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BSC-Soft</a:t>
                      </a:r>
                    </a:p>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Decoding</a:t>
                      </a:r>
                      <a:endParaRPr sz="1200" dirty="0">
                        <a:solidFill>
                          <a:schemeClr val="accent5"/>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Krunal Patel</a:t>
                      </a:r>
                    </a:p>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Om Limbachiya</a:t>
                      </a:r>
                    </a:p>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Achyut Shah</a:t>
                      </a:r>
                      <a:endParaRPr sz="1200" dirty="0">
                        <a:solidFill>
                          <a:schemeClr val="accent3"/>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202001442</a:t>
                      </a:r>
                    </a:p>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202001443</a:t>
                      </a:r>
                    </a:p>
                    <a:p>
                      <a:pPr marL="0" lvl="0" indent="0" algn="ctr" rtl="0">
                        <a:spcBef>
                          <a:spcPts val="0"/>
                        </a:spcBef>
                        <a:spcAft>
                          <a:spcPts val="0"/>
                        </a:spcAft>
                        <a:buNone/>
                      </a:pPr>
                      <a:r>
                        <a:rPr lang="en" sz="1200" dirty="0">
                          <a:solidFill>
                            <a:schemeClr val="accent3"/>
                          </a:solidFill>
                          <a:latin typeface="Montserrat"/>
                          <a:ea typeface="Montserrat"/>
                          <a:cs typeface="Montserrat"/>
                          <a:sym typeface="Montserrat"/>
                        </a:rPr>
                        <a:t>202001449</a:t>
                      </a:r>
                      <a:endParaRPr sz="1200" dirty="0">
                        <a:solidFill>
                          <a:schemeClr val="accent3"/>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Functional and</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unit testing of</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the code,</a:t>
                      </a:r>
                      <a:r>
                        <a:rPr lang="en-US" sz="1200" baseline="0" dirty="0">
                          <a:solidFill>
                            <a:schemeClr val="accent3"/>
                          </a:solidFill>
                          <a:latin typeface="Montserrat"/>
                          <a:ea typeface="Montserrat"/>
                          <a:cs typeface="Montserrat"/>
                          <a:sym typeface="Montserrat"/>
                        </a:rPr>
                        <a:t> </a:t>
                      </a:r>
                      <a:r>
                        <a:rPr lang="en-US" sz="1200" dirty="0">
                          <a:solidFill>
                            <a:schemeClr val="accent3"/>
                          </a:solidFill>
                          <a:latin typeface="Montserrat"/>
                          <a:ea typeface="Montserrat"/>
                          <a:cs typeface="Montserrat"/>
                          <a:sym typeface="Montserrat"/>
                        </a:rPr>
                        <a:t>Monte-Carlo</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Simulation</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 xmlns:a16="http://schemas.microsoft.com/office/drawing/2014/main" val="10001"/>
                  </a:ext>
                </a:extLst>
              </a:tr>
              <a:tr h="360968">
                <a:tc>
                  <a:txBody>
                    <a:bodyPr/>
                    <a:lstStyle/>
                    <a:p>
                      <a:pPr marL="0" lvl="0" indent="0" algn="ctr" rtl="0">
                        <a:spcBef>
                          <a:spcPts val="0"/>
                        </a:spcBef>
                        <a:spcAft>
                          <a:spcPts val="0"/>
                        </a:spcAft>
                        <a:buNone/>
                      </a:pPr>
                      <a:r>
                        <a:rPr lang="en-US" sz="1200" dirty="0">
                          <a:solidFill>
                            <a:schemeClr val="accent5"/>
                          </a:solidFill>
                          <a:latin typeface="Montserrat"/>
                          <a:ea typeface="Montserrat"/>
                          <a:cs typeface="Montserrat"/>
                          <a:sym typeface="Montserrat"/>
                        </a:rPr>
                        <a:t>Power Point Presentation</a:t>
                      </a:r>
                      <a:endParaRPr sz="1200" dirty="0">
                        <a:solidFill>
                          <a:schemeClr val="accent5"/>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Om </a:t>
                      </a:r>
                      <a:r>
                        <a:rPr lang="en-US" sz="1200" dirty="0" err="1">
                          <a:solidFill>
                            <a:schemeClr val="accent3"/>
                          </a:solidFill>
                          <a:latin typeface="Montserrat"/>
                          <a:ea typeface="Montserrat"/>
                          <a:cs typeface="Montserrat"/>
                          <a:sym typeface="Montserrat"/>
                        </a:rPr>
                        <a:t>Limbachiya</a:t>
                      </a:r>
                      <a:endParaRPr lang="en-US" sz="1200" dirty="0">
                        <a:solidFill>
                          <a:schemeClr val="accent3"/>
                        </a:solidFill>
                        <a:latin typeface="Montserrat"/>
                        <a:ea typeface="Montserrat"/>
                        <a:cs typeface="Montserrat"/>
                        <a:sym typeface="Montserrat"/>
                      </a:endParaRPr>
                    </a:p>
                    <a:p>
                      <a:pPr marL="0" lvl="0" indent="0" algn="ctr" rtl="0">
                        <a:spcBef>
                          <a:spcPts val="0"/>
                        </a:spcBef>
                        <a:spcAft>
                          <a:spcPts val="0"/>
                        </a:spcAft>
                        <a:buNone/>
                      </a:pPr>
                      <a:r>
                        <a:rPr lang="en-US" sz="1200" dirty="0" err="1">
                          <a:solidFill>
                            <a:schemeClr val="accent3"/>
                          </a:solidFill>
                          <a:latin typeface="Montserrat"/>
                          <a:ea typeface="Montserrat"/>
                          <a:cs typeface="Montserrat"/>
                          <a:sym typeface="Montserrat"/>
                        </a:rPr>
                        <a:t>Gaurang</a:t>
                      </a:r>
                      <a:r>
                        <a:rPr lang="en-US" sz="1200" dirty="0">
                          <a:solidFill>
                            <a:schemeClr val="accent3"/>
                          </a:solidFill>
                          <a:latin typeface="Montserrat"/>
                          <a:ea typeface="Montserrat"/>
                          <a:cs typeface="Montserrat"/>
                          <a:sym typeface="Montserrat"/>
                        </a:rPr>
                        <a:t> Parmar</a:t>
                      </a:r>
                    </a:p>
                    <a:p>
                      <a:pPr marL="0" lvl="0" indent="0" algn="ctr" rtl="0">
                        <a:spcBef>
                          <a:spcPts val="0"/>
                        </a:spcBef>
                        <a:spcAft>
                          <a:spcPts val="0"/>
                        </a:spcAft>
                        <a:buNone/>
                      </a:pPr>
                      <a:r>
                        <a:rPr lang="en-US" sz="1200" dirty="0" err="1">
                          <a:solidFill>
                            <a:schemeClr val="accent3"/>
                          </a:solidFill>
                          <a:latin typeface="Montserrat"/>
                          <a:ea typeface="Montserrat"/>
                          <a:cs typeface="Montserrat"/>
                          <a:sym typeface="Montserrat"/>
                        </a:rPr>
                        <a:t>Parth</a:t>
                      </a:r>
                      <a:r>
                        <a:rPr lang="en-US" sz="1200" dirty="0">
                          <a:solidFill>
                            <a:schemeClr val="accent3"/>
                          </a:solidFill>
                          <a:latin typeface="Montserrat"/>
                          <a:ea typeface="Montserrat"/>
                          <a:cs typeface="Montserrat"/>
                          <a:sym typeface="Montserrat"/>
                        </a:rPr>
                        <a:t> </a:t>
                      </a:r>
                      <a:r>
                        <a:rPr lang="en-US" sz="1200" dirty="0" err="1">
                          <a:solidFill>
                            <a:schemeClr val="accent3"/>
                          </a:solidFill>
                          <a:latin typeface="Montserrat"/>
                          <a:ea typeface="Montserrat"/>
                          <a:cs typeface="Montserrat"/>
                          <a:sym typeface="Montserrat"/>
                        </a:rPr>
                        <a:t>Thakrar</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202001443</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202001444</a:t>
                      </a:r>
                    </a:p>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202001450</a:t>
                      </a:r>
                      <a:endParaRPr sz="1200" dirty="0">
                        <a:solidFill>
                          <a:schemeClr val="accent3"/>
                        </a:solidFill>
                        <a:latin typeface="Montserrat"/>
                        <a:ea typeface="Montserrat"/>
                        <a:cs typeface="Montserrat"/>
                        <a:sym typeface="Montserrat"/>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accent3"/>
                          </a:solidFill>
                          <a:latin typeface="Montserrat"/>
                          <a:ea typeface="Montserrat"/>
                          <a:cs typeface="Montserrat"/>
                          <a:sym typeface="Montserrat"/>
                        </a:rPr>
                        <a:t>Designing and Content</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 xmlns:a16="http://schemas.microsoft.com/office/drawing/2014/main" val="1107423967"/>
                  </a:ext>
                </a:extLst>
              </a:tr>
            </a:tbl>
          </a:graphicData>
        </a:graphic>
      </p:graphicFrame>
      <p:pic>
        <p:nvPicPr>
          <p:cNvPr id="3" name="Picture 2" descr="Dhirubhai Ambani Institute of Information and Communication Technology -  Wikipedia">
            <a:extLst>
              <a:ext uri="{FF2B5EF4-FFF2-40B4-BE49-F238E27FC236}">
                <a16:creationId xmlns="" xmlns:a16="http://schemas.microsoft.com/office/drawing/2014/main" id="{72B904BB-C54D-49BF-9C1E-FFC6F3371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601227"/>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5"/>
          <p:cNvSpPr txBox="1">
            <a:spLocks noGrp="1"/>
          </p:cNvSpPr>
          <p:nvPr>
            <p:ph type="subTitle" idx="1"/>
          </p:nvPr>
        </p:nvSpPr>
        <p:spPr>
          <a:xfrm>
            <a:off x="1986000" y="1750675"/>
            <a:ext cx="5172000" cy="13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4"/>
                </a:solidFill>
              </a:rPr>
              <a:t>The MVP OF THE GROUP</a:t>
            </a:r>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r>
              <a:rPr lang="en" sz="2000" b="1" dirty="0"/>
              <a:t>Achyut Shah - 202001449</a:t>
            </a:r>
            <a:endParaRPr sz="2000" b="1" dirty="0"/>
          </a:p>
        </p:txBody>
      </p:sp>
      <p:pic>
        <p:nvPicPr>
          <p:cNvPr id="3" name="Picture 2" descr="Dhirubhai Ambani Institute of Information and Communication Technology -  Wikipedia">
            <a:extLst>
              <a:ext uri="{FF2B5EF4-FFF2-40B4-BE49-F238E27FC236}">
                <a16:creationId xmlns="" xmlns:a16="http://schemas.microsoft.com/office/drawing/2014/main" id="{06CB97C4-9409-48FB-9C6D-26DDBC846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01283"/>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pic>
        <p:nvPicPr>
          <p:cNvPr id="5" name="Picture 2" descr="Dhirubhai Ambani Institute of Information and Communication Technology -  Wikipedia">
            <a:extLst>
              <a:ext uri="{FF2B5EF4-FFF2-40B4-BE49-F238E27FC236}">
                <a16:creationId xmlns="" xmlns:a16="http://schemas.microsoft.com/office/drawing/2014/main" id="{6CECA667-878C-4B3D-9443-820854C52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70238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MAIN LEARNINGS</a:t>
            </a:r>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862315" y="1600200"/>
            <a:ext cx="7510159" cy="2031325"/>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Also, we came to know that in C++, very small float values get converted into the </a:t>
            </a:r>
            <a:r>
              <a:rPr lang="en-US" sz="1800" b="1" dirty="0">
                <a:solidFill>
                  <a:schemeClr val="accent3"/>
                </a:solidFill>
                <a:latin typeface="Montserrat" panose="00000500000000000000" pitchFamily="2" charset="0"/>
              </a:rPr>
              <a:t>Not a Number </a:t>
            </a:r>
            <a:r>
              <a:rPr lang="en-US" sz="1800" dirty="0">
                <a:solidFill>
                  <a:schemeClr val="accent3"/>
                </a:solidFill>
                <a:latin typeface="Montserrat" panose="00000500000000000000" pitchFamily="2" charset="0"/>
              </a:rPr>
              <a:t>and then it would result in the error in further calculation. So, we can use a </a:t>
            </a:r>
            <a:r>
              <a:rPr lang="en-US" sz="1800" dirty="0" err="1">
                <a:solidFill>
                  <a:schemeClr val="accent3"/>
                </a:solidFill>
                <a:latin typeface="Montserrat" panose="00000500000000000000" pitchFamily="2" charset="0"/>
              </a:rPr>
              <a:t>IsNaN</a:t>
            </a:r>
            <a:r>
              <a:rPr lang="en-US" sz="1800" dirty="0">
                <a:solidFill>
                  <a:schemeClr val="accent3"/>
                </a:solidFill>
                <a:latin typeface="Montserrat" panose="00000500000000000000" pitchFamily="2" charset="0"/>
              </a:rPr>
              <a:t>() function which is available in C++ which returns true if it is not a number, otherwise return false.</a:t>
            </a:r>
          </a:p>
          <a:p>
            <a:endParaRPr lang="en-US" sz="1800" dirty="0">
              <a:latin typeface="Montserrat" panose="00000500000000000000" pitchFamily="2" charset="0"/>
            </a:endParaRPr>
          </a:p>
          <a:p>
            <a:r>
              <a:rPr lang="en-US" sz="1800" dirty="0">
                <a:latin typeface="Montserrat" panose="00000500000000000000" pitchFamily="2" charset="0"/>
              </a:rPr>
              <a:t>                                                   </a:t>
            </a:r>
          </a:p>
        </p:txBody>
      </p:sp>
      <p:pic>
        <p:nvPicPr>
          <p:cNvPr id="12" name="Picture 2" descr="Dhirubhai Ambani Institute of Information and Communication Technology -  Wikipedia">
            <a:extLst>
              <a:ext uri="{FF2B5EF4-FFF2-40B4-BE49-F238E27FC236}">
                <a16:creationId xmlns="" xmlns:a16="http://schemas.microsoft.com/office/drawing/2014/main" id="{1432D20E-1315-4BF5-BBD2-1C3303756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743012"/>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84718" y="422129"/>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1149466" y="1087352"/>
            <a:ext cx="6556452" cy="3416320"/>
          </a:xfrm>
          <a:prstGeom prst="rect">
            <a:avLst/>
          </a:prstGeom>
          <a:noFill/>
          <a:ln>
            <a:noFill/>
          </a:ln>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Lecture’s slides</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LDPC Codes – a brief Tutorial                             Bernhard M.J. </a:t>
            </a:r>
            <a:r>
              <a:rPr lang="en-US" sz="1800" dirty="0" err="1">
                <a:solidFill>
                  <a:schemeClr val="accent3"/>
                </a:solidFill>
                <a:latin typeface="Montserrat" panose="00000500000000000000" pitchFamily="2" charset="0"/>
              </a:rPr>
              <a:t>Leiner</a:t>
            </a: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hlinkClick r:id="rId3"/>
              </a:rPr>
              <a:t>https://in.mathworks.com/help/comm/ref/comm.ldpcdecoder-system-object.html#bs8gdxn-1_head</a:t>
            </a: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hlinkClick r:id="rId4"/>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hlinkClick r:id="rId4"/>
              </a:rPr>
              <a:t>https://en.wikipedia.org/wiki/Low-density_parity-check_code#:~:text=In%20information%20theory%2C%20a%20low,subclass%20of%20the%20bipartite%20graph).</a:t>
            </a:r>
            <a:endParaRPr lang="en-US" sz="1800" dirty="0">
              <a:solidFill>
                <a:schemeClr val="accent3"/>
              </a:solidFill>
              <a:latin typeface="Montserrat" panose="00000500000000000000" pitchFamily="2"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6B7CCEDA-B093-403A-A253-E8FC85933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678919"/>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APPENDIX</a:t>
            </a:r>
            <a:endParaRP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pic>
        <p:nvPicPr>
          <p:cNvPr id="5" name="Picture 2" descr="Dhirubhai Ambani Institute of Information and Communication Technology -  Wikipedia">
            <a:extLst>
              <a:ext uri="{FF2B5EF4-FFF2-40B4-BE49-F238E27FC236}">
                <a16:creationId xmlns="" xmlns:a16="http://schemas.microsoft.com/office/drawing/2014/main" id="{6CECA667-878C-4B3D-9443-820854C52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820557"/>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84718" y="422129"/>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APPENDIX</a:t>
            </a:r>
            <a:endParaRPr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1193815" y="1891506"/>
            <a:ext cx="6556452" cy="2585323"/>
          </a:xfrm>
          <a:prstGeom prst="rect">
            <a:avLst/>
          </a:prstGeom>
          <a:noFill/>
          <a:ln>
            <a:noFill/>
          </a:ln>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Tanner graphs are bipartite graphs that are used to express constraints or equations that describe error correcting codes. </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Tanner graphs are used in coding theory to build longer codes from smaller ones. </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These graphs are heavily used by both encoders and decoders.</a:t>
            </a:r>
          </a:p>
        </p:txBody>
      </p:sp>
      <p:pic>
        <p:nvPicPr>
          <p:cNvPr id="12" name="Picture 2" descr="Dhirubhai Ambani Institute of Information and Communication Technology -  Wikipedia">
            <a:extLst>
              <a:ext uri="{FF2B5EF4-FFF2-40B4-BE49-F238E27FC236}">
                <a16:creationId xmlns="" xmlns:a16="http://schemas.microsoft.com/office/drawing/2014/main" id="{6B7CCEDA-B093-403A-A253-E8FC85933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868;p56">
            <a:extLst>
              <a:ext uri="{FF2B5EF4-FFF2-40B4-BE49-F238E27FC236}">
                <a16:creationId xmlns="" xmlns:a16="http://schemas.microsoft.com/office/drawing/2014/main" id="{E164AB24-4A66-4ABC-9755-4BB89A501FE0}"/>
              </a:ext>
            </a:extLst>
          </p:cNvPr>
          <p:cNvSpPr txBox="1">
            <a:spLocks/>
          </p:cNvSpPr>
          <p:nvPr/>
        </p:nvSpPr>
        <p:spPr>
          <a:xfrm>
            <a:off x="719528" y="1117459"/>
            <a:ext cx="3852472"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300"/>
              <a:buFont typeface="Abel"/>
              <a:buNone/>
              <a:defRPr sz="28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9pPr>
          </a:lstStyle>
          <a:p>
            <a:r>
              <a:rPr lang="en-US" dirty="0"/>
              <a:t>What is Tanner Graph ?</a:t>
            </a:r>
          </a:p>
        </p:txBody>
      </p:sp>
    </p:spTree>
    <p:extLst>
      <p:ext uri="{BB962C8B-B14F-4D97-AF65-F5344CB8AC3E}">
        <p14:creationId xmlns:p14="http://schemas.microsoft.com/office/powerpoint/2010/main" val="1202759849"/>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84718" y="422129"/>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APPENDIX</a:t>
            </a:r>
            <a:endParaRPr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1193815" y="1891506"/>
            <a:ext cx="6556452" cy="1754326"/>
          </a:xfrm>
          <a:prstGeom prst="rect">
            <a:avLst/>
          </a:prstGeom>
          <a:noFill/>
          <a:ln>
            <a:noFill/>
          </a:ln>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In digital communication systems, channel coding is the process of identifying and fixing bit errors.</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Channel coding allows the receiver to detect and rectify mistakes caused by noise, interference, and fading during transmission.</a:t>
            </a:r>
          </a:p>
        </p:txBody>
      </p:sp>
      <p:pic>
        <p:nvPicPr>
          <p:cNvPr id="12" name="Picture 2" descr="Dhirubhai Ambani Institute of Information and Communication Technology -  Wikipedia">
            <a:extLst>
              <a:ext uri="{FF2B5EF4-FFF2-40B4-BE49-F238E27FC236}">
                <a16:creationId xmlns="" xmlns:a16="http://schemas.microsoft.com/office/drawing/2014/main" id="{6B7CCEDA-B093-403A-A253-E8FC85933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868;p56">
            <a:extLst>
              <a:ext uri="{FF2B5EF4-FFF2-40B4-BE49-F238E27FC236}">
                <a16:creationId xmlns="" xmlns:a16="http://schemas.microsoft.com/office/drawing/2014/main" id="{E164AB24-4A66-4ABC-9755-4BB89A501FE0}"/>
              </a:ext>
            </a:extLst>
          </p:cNvPr>
          <p:cNvSpPr txBox="1">
            <a:spLocks/>
          </p:cNvSpPr>
          <p:nvPr/>
        </p:nvSpPr>
        <p:spPr>
          <a:xfrm>
            <a:off x="719528" y="1117459"/>
            <a:ext cx="3852472"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300"/>
              <a:buFont typeface="Abel"/>
              <a:buNone/>
              <a:defRPr sz="28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9pPr>
          </a:lstStyle>
          <a:p>
            <a:r>
              <a:rPr lang="en-US" dirty="0"/>
              <a:t>What is Channel Coding ?</a:t>
            </a:r>
          </a:p>
        </p:txBody>
      </p:sp>
    </p:spTree>
    <p:extLst>
      <p:ext uri="{BB962C8B-B14F-4D97-AF65-F5344CB8AC3E}">
        <p14:creationId xmlns:p14="http://schemas.microsoft.com/office/powerpoint/2010/main" val="3248149939"/>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84718" y="289628"/>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APPENDIX</a:t>
            </a:r>
            <a:endParaRPr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1193815" y="1315165"/>
            <a:ext cx="6556452" cy="3693319"/>
          </a:xfrm>
          <a:prstGeom prst="rect">
            <a:avLst/>
          </a:prstGeom>
          <a:noFill/>
          <a:ln>
            <a:noFill/>
          </a:ln>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LDPC - </a:t>
            </a:r>
            <a:r>
              <a:rPr lang="en-US" sz="1800" b="0" i="0" dirty="0">
                <a:solidFill>
                  <a:schemeClr val="bg1"/>
                </a:solidFill>
                <a:effectLst/>
                <a:latin typeface="Montserrat" panose="020B0604020202020204" charset="0"/>
              </a:rPr>
              <a:t>low-density parity-check code</a:t>
            </a:r>
          </a:p>
          <a:p>
            <a:pPr marL="285750" indent="-285750">
              <a:buClr>
                <a:schemeClr val="accent3"/>
              </a:buClr>
              <a:buFont typeface="Wingdings" panose="05000000000000000000" pitchFamily="2" charset="2"/>
              <a:buChar char="Ø"/>
            </a:pPr>
            <a:endParaRPr lang="en-US" sz="1800" b="0" i="0" dirty="0">
              <a:solidFill>
                <a:schemeClr val="bg1"/>
              </a:solidFill>
              <a:effectLst/>
              <a:latin typeface="Montserrat" panose="020B0604020202020204" charset="0"/>
            </a:endParaRPr>
          </a:p>
          <a:p>
            <a:pPr marL="285750" indent="-285750">
              <a:buClr>
                <a:schemeClr val="accent3"/>
              </a:buClr>
              <a:buFont typeface="Wingdings" panose="05000000000000000000" pitchFamily="2" charset="2"/>
              <a:buChar char="Ø"/>
            </a:pPr>
            <a:r>
              <a:rPr lang="en-US" sz="1800" b="0" i="0" dirty="0">
                <a:solidFill>
                  <a:schemeClr val="bg1"/>
                </a:solidFill>
                <a:effectLst/>
                <a:latin typeface="Montserrat" panose="020B0604020202020204" charset="0"/>
              </a:rPr>
              <a:t>A code described by a parity-check matrix with the following features is known as a low-density parity-check code. Each column has a tiny fixed number of ones, and each row has a small set number of ones as well (greater than columns)</a:t>
            </a:r>
          </a:p>
          <a:p>
            <a:pPr marL="285750" indent="-285750">
              <a:buClr>
                <a:schemeClr val="accent3"/>
              </a:buClr>
              <a:buFont typeface="Wingdings" panose="05000000000000000000" pitchFamily="2" charset="2"/>
              <a:buChar char="Ø"/>
            </a:pPr>
            <a:endParaRPr lang="en-US" sz="1800" b="0" i="0" dirty="0">
              <a:solidFill>
                <a:schemeClr val="bg1"/>
              </a:solidFill>
              <a:effectLst/>
              <a:latin typeface="Montserrat" panose="020B0604020202020204" charset="0"/>
            </a:endParaRPr>
          </a:p>
          <a:p>
            <a:pPr marL="285750" indent="-285750">
              <a:buClr>
                <a:schemeClr val="accent3"/>
              </a:buClr>
              <a:buFont typeface="Wingdings" panose="05000000000000000000" pitchFamily="2" charset="2"/>
              <a:buChar char="Ø"/>
            </a:pPr>
            <a:r>
              <a:rPr lang="en-US" sz="1800" b="0" i="0" dirty="0">
                <a:solidFill>
                  <a:schemeClr val="bg1"/>
                </a:solidFill>
                <a:effectLst/>
                <a:latin typeface="Montserrat" panose="020B0604020202020204" charset="0"/>
              </a:rPr>
              <a:t>LDPC codes </a:t>
            </a:r>
            <a:r>
              <a:rPr lang="en-US" sz="1800" dirty="0">
                <a:solidFill>
                  <a:schemeClr val="bg1"/>
                </a:solidFill>
                <a:latin typeface="Montserrat" panose="020B0604020202020204" charset="0"/>
              </a:rPr>
              <a:t>are</a:t>
            </a:r>
            <a:r>
              <a:rPr lang="en-US" sz="1800" b="0" i="0" dirty="0">
                <a:solidFill>
                  <a:schemeClr val="bg1"/>
                </a:solidFill>
                <a:effectLst/>
                <a:latin typeface="Montserrat" panose="020B0604020202020204" charset="0"/>
              </a:rPr>
              <a:t> linear error correcting code, a method of transmitting a message over a noisy transmission channel. </a:t>
            </a:r>
          </a:p>
          <a:p>
            <a:pPr marL="285750" indent="-285750">
              <a:buClr>
                <a:schemeClr val="accent3"/>
              </a:buClr>
              <a:buFont typeface="Wingdings" panose="05000000000000000000" pitchFamily="2" charset="2"/>
              <a:buChar char="Ø"/>
            </a:pPr>
            <a:endParaRPr lang="en-US" sz="1800" b="0" i="0" dirty="0">
              <a:solidFill>
                <a:schemeClr val="bg1"/>
              </a:solidFill>
              <a:effectLst/>
              <a:latin typeface="Montserrat" panose="020B0604020202020204" charset="0"/>
            </a:endParaRPr>
          </a:p>
          <a:p>
            <a:pPr marL="285750" indent="-285750">
              <a:buClr>
                <a:schemeClr val="accent3"/>
              </a:buClr>
              <a:buFont typeface="Wingdings" panose="05000000000000000000" pitchFamily="2" charset="2"/>
              <a:buChar char="Ø"/>
            </a:pPr>
            <a:r>
              <a:rPr lang="en-US" sz="1800" b="0" i="0" dirty="0">
                <a:solidFill>
                  <a:schemeClr val="bg1"/>
                </a:solidFill>
                <a:effectLst/>
                <a:latin typeface="Montserrat" panose="020B0604020202020204" charset="0"/>
              </a:rPr>
              <a:t>An LDPC is constructed using a sparse Tanner graph.</a:t>
            </a:r>
            <a:endParaRPr lang="en-US" sz="1800" dirty="0">
              <a:solidFill>
                <a:schemeClr val="bg1"/>
              </a:solidFill>
              <a:latin typeface="Montserrat" panose="020B0604020202020204" charset="0"/>
            </a:endParaRPr>
          </a:p>
        </p:txBody>
      </p:sp>
      <p:pic>
        <p:nvPicPr>
          <p:cNvPr id="12" name="Picture 2" descr="Dhirubhai Ambani Institute of Information and Communication Technology -  Wikipedia">
            <a:extLst>
              <a:ext uri="{FF2B5EF4-FFF2-40B4-BE49-F238E27FC236}">
                <a16:creationId xmlns="" xmlns:a16="http://schemas.microsoft.com/office/drawing/2014/main" id="{6B7CCEDA-B093-403A-A253-E8FC85933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868;p56">
            <a:extLst>
              <a:ext uri="{FF2B5EF4-FFF2-40B4-BE49-F238E27FC236}">
                <a16:creationId xmlns="" xmlns:a16="http://schemas.microsoft.com/office/drawing/2014/main" id="{E164AB24-4A66-4ABC-9755-4BB89A501FE0}"/>
              </a:ext>
            </a:extLst>
          </p:cNvPr>
          <p:cNvSpPr txBox="1">
            <a:spLocks/>
          </p:cNvSpPr>
          <p:nvPr/>
        </p:nvSpPr>
        <p:spPr>
          <a:xfrm>
            <a:off x="592112" y="810884"/>
            <a:ext cx="4491450"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300"/>
              <a:buFont typeface="Abel"/>
              <a:buNone/>
              <a:defRPr sz="28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9pPr>
          </a:lstStyle>
          <a:p>
            <a:r>
              <a:rPr lang="en-US" dirty="0"/>
              <a:t>What are </a:t>
            </a:r>
            <a:r>
              <a:rPr lang="en-US" b="0" i="0" dirty="0">
                <a:effectLst/>
                <a:latin typeface="Roboto" panose="02000000000000000000" pitchFamily="2" charset="0"/>
              </a:rPr>
              <a:t>the LDPC codes ?</a:t>
            </a:r>
            <a:endParaRPr lang="en-US" dirty="0"/>
          </a:p>
        </p:txBody>
      </p:sp>
    </p:spTree>
    <p:extLst>
      <p:ext uri="{BB962C8B-B14F-4D97-AF65-F5344CB8AC3E}">
        <p14:creationId xmlns:p14="http://schemas.microsoft.com/office/powerpoint/2010/main" val="1185792820"/>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38"/>
          <p:cNvSpPr txBox="1">
            <a:spLocks noGrp="1"/>
          </p:cNvSpPr>
          <p:nvPr>
            <p:ph type="title"/>
          </p:nvPr>
        </p:nvSpPr>
        <p:spPr>
          <a:xfrm>
            <a:off x="2487576" y="1605988"/>
            <a:ext cx="4265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t>THANK </a:t>
            </a:r>
            <a:br>
              <a:rPr lang="en" sz="5400" dirty="0" smtClean="0"/>
            </a:br>
            <a:r>
              <a:rPr lang="en" sz="5400" dirty="0" smtClean="0"/>
              <a:t>YOU!</a:t>
            </a:r>
            <a:endParaRPr sz="5400" dirty="0"/>
          </a:p>
        </p:txBody>
      </p:sp>
      <p:pic>
        <p:nvPicPr>
          <p:cNvPr id="5" name="Picture 2" descr="Dhirubhai Ambani Institute of Information and Communication Technology -  Wikipedia">
            <a:extLst>
              <a:ext uri="{FF2B5EF4-FFF2-40B4-BE49-F238E27FC236}">
                <a16:creationId xmlns="" xmlns:a16="http://schemas.microsoft.com/office/drawing/2014/main" id="{6CECA667-878C-4B3D-9443-820854C52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72080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23" y="2718508"/>
            <a:ext cx="4265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PROBLEMS </a:t>
            </a:r>
            <a:br>
              <a:rPr lang="en-IN" dirty="0"/>
            </a:br>
            <a:r>
              <a:rPr lang="en-IN" dirty="0"/>
              <a:t>AND</a:t>
            </a:r>
            <a:br>
              <a:rPr lang="en-IN" dirty="0"/>
            </a:br>
            <a:r>
              <a:rPr lang="en-IN" dirty="0"/>
              <a:t> SOLUTIONS</a:t>
            </a:r>
            <a:endParaRP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pic>
        <p:nvPicPr>
          <p:cNvPr id="5" name="Picture 2" descr="Dhirubhai Ambani Institute of Information and Communication Technology -  Wikipedia">
            <a:extLst>
              <a:ext uri="{FF2B5EF4-FFF2-40B4-BE49-F238E27FC236}">
                <a16:creationId xmlns="" xmlns:a16="http://schemas.microsoft.com/office/drawing/2014/main" id="{10CB92A6-C1FF-4AA1-AB68-28A1C3DB3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882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96950" y="431107"/>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PROBLEMS AND SOLUTIONS</a:t>
            </a:r>
            <a:endParaRPr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1293774" y="1020750"/>
            <a:ext cx="6556452" cy="3970318"/>
          </a:xfrm>
          <a:prstGeom prst="rect">
            <a:avLst/>
          </a:prstGeom>
          <a:noFill/>
          <a:ln>
            <a:noFill/>
          </a:ln>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At the initial stage, it was hard for us to understand the message passing from VN to CN and CN to VN in the tanner graph.</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During the implementation process, the first thing that we had to select was the appropriate data structure which could easily implement tanner graph and have minimum time complexity.</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 The first thought was to use an array which was basically the same as the H matrix. But it would have very high time complexity as we would have had to traverse all the rows for particular VN and all the columns for particular CN.</a:t>
            </a:r>
          </a:p>
        </p:txBody>
      </p:sp>
      <p:pic>
        <p:nvPicPr>
          <p:cNvPr id="12" name="Picture 2" descr="Dhirubhai Ambani Institute of Information and Communication Technology -  Wikipedia">
            <a:extLst>
              <a:ext uri="{FF2B5EF4-FFF2-40B4-BE49-F238E27FC236}">
                <a16:creationId xmlns="" xmlns:a16="http://schemas.microsoft.com/office/drawing/2014/main" id="{5318442D-A52E-442B-8E28-99EECC9B3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60909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PROBLEMS AND SOLUTIONS</a:t>
            </a:r>
            <a:endParaRPr dirty="0"/>
          </a:p>
        </p:txBody>
      </p:sp>
      <p:grpSp>
        <p:nvGrpSpPr>
          <p:cNvPr id="869" name="Google Shape;869;p56"/>
          <p:cNvGrpSpPr/>
          <p:nvPr/>
        </p:nvGrpSpPr>
        <p:grpSpPr>
          <a:xfrm>
            <a:off x="-1091022" y="-762135"/>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877" name="Google Shape;877;p56"/>
          <p:cNvGrpSpPr/>
          <p:nvPr/>
        </p:nvGrpSpPr>
        <p:grpSpPr>
          <a:xfrm>
            <a:off x="7446143" y="3807935"/>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615FC409-6CF0-49A3-83CE-7D1D8893C038}"/>
              </a:ext>
            </a:extLst>
          </p:cNvPr>
          <p:cNvSpPr txBox="1"/>
          <p:nvPr/>
        </p:nvSpPr>
        <p:spPr>
          <a:xfrm>
            <a:off x="1263573" y="1244702"/>
            <a:ext cx="6556452" cy="3416320"/>
          </a:xfrm>
          <a:prstGeom prst="rect">
            <a:avLst/>
          </a:prstGeom>
          <a:noFill/>
          <a:ln>
            <a:noFill/>
          </a:ln>
        </p:spPr>
        <p:txBody>
          <a:bodyPr wrap="square" rtlCol="0">
            <a:spAutoFit/>
          </a:bodyPr>
          <a:lstStyle/>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So, we had decided to use the STL MAP which would store the index of all the CN connected to a particular VN and the index of all the VN connected to a particular CN. It would reduce time complexity.</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Even after using the map, time required for the code to decode the received message was very high, so we had to optimize the code. </a:t>
            </a:r>
          </a:p>
          <a:p>
            <a:pPr marL="285750" indent="-285750">
              <a:buClr>
                <a:schemeClr val="accent3"/>
              </a:buClr>
              <a:buFont typeface="Wingdings" panose="05000000000000000000" pitchFamily="2" charset="2"/>
              <a:buChar char="Ø"/>
            </a:pPr>
            <a:endParaRPr lang="en-US" sz="1800" dirty="0">
              <a:solidFill>
                <a:schemeClr val="accent3"/>
              </a:solidFill>
              <a:latin typeface="Montserrat" panose="00000500000000000000" pitchFamily="2" charset="0"/>
            </a:endParaRPr>
          </a:p>
          <a:p>
            <a:pPr marL="285750" indent="-285750">
              <a:buClr>
                <a:schemeClr val="accent3"/>
              </a:buClr>
              <a:buFont typeface="Wingdings" panose="05000000000000000000" pitchFamily="2" charset="2"/>
              <a:buChar char="Ø"/>
            </a:pPr>
            <a:r>
              <a:rPr lang="en-US" sz="1800" dirty="0">
                <a:solidFill>
                  <a:schemeClr val="accent3"/>
                </a:solidFill>
                <a:latin typeface="Montserrat" panose="00000500000000000000" pitchFamily="2" charset="0"/>
              </a:rPr>
              <a:t>Initially, we have used three nested for loops which increased the time complexity of message passing and decoding of the received message.</a:t>
            </a:r>
          </a:p>
        </p:txBody>
      </p:sp>
      <p:pic>
        <p:nvPicPr>
          <p:cNvPr id="12" name="Picture 2" descr="Dhirubhai Ambani Institute of Information and Communication Technology -  Wikipedia">
            <a:extLst>
              <a:ext uri="{FF2B5EF4-FFF2-40B4-BE49-F238E27FC236}">
                <a16:creationId xmlns="" xmlns:a16="http://schemas.microsoft.com/office/drawing/2014/main" id="{72C63718-A959-49FE-9440-89DBEFCC4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3778" cy="75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19610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1404</TotalTime>
  <Words>3286</Words>
  <Application>Microsoft Office PowerPoint</Application>
  <PresentationFormat>On-screen Show (16:9)</PresentationFormat>
  <Paragraphs>357</Paragraphs>
  <Slides>65</Slides>
  <Notes>65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Rubik Light</vt:lpstr>
      <vt:lpstr>Montserrat</vt:lpstr>
      <vt:lpstr>Cambria Math</vt:lpstr>
      <vt:lpstr>Wingdings</vt:lpstr>
      <vt:lpstr>Calibri</vt:lpstr>
      <vt:lpstr>Latha</vt:lpstr>
      <vt:lpstr>Abel</vt:lpstr>
      <vt:lpstr>Roboto Condensed Light</vt:lpstr>
      <vt:lpstr>Roboto</vt:lpstr>
      <vt:lpstr>Livvic</vt:lpstr>
      <vt:lpstr>Custal Project Proposal by Slidesgo</vt:lpstr>
      <vt:lpstr>Implementation of LDPC Decoder</vt:lpstr>
      <vt:lpstr>HONOR CODE</vt:lpstr>
      <vt:lpstr>TABLE OF CONTENTS</vt:lpstr>
      <vt:lpstr>MAIN  LEARNINGS</vt:lpstr>
      <vt:lpstr>MAIN LEARNINGS</vt:lpstr>
      <vt:lpstr>MAIN LEARNINGS</vt:lpstr>
      <vt:lpstr>PROBLEMS  AND  SOLUTIONS</vt:lpstr>
      <vt:lpstr>PROBLEMS AND SOLUTIONS</vt:lpstr>
      <vt:lpstr>PROBLEMS AND SOLUTIONS</vt:lpstr>
      <vt:lpstr>PROBLEMS AND SOLUTIONS</vt:lpstr>
      <vt:lpstr>PROBLEMS AND SOLUTIONS</vt:lpstr>
      <vt:lpstr>FLOW OF OUR WORK</vt:lpstr>
      <vt:lpstr>IMPLEMENTATION OF  DECODER AND CHANNEL</vt:lpstr>
      <vt:lpstr>IMPLEMENTATION OF CHANNEL</vt:lpstr>
      <vt:lpstr>TANNER GRAPH IMPLEMENTATION</vt:lpstr>
      <vt:lpstr>TANNER GRAPH IMPLEMENTATION</vt:lpstr>
      <vt:lpstr>HARD DECISION DECODING</vt:lpstr>
      <vt:lpstr>HARD DECISION DECODING</vt:lpstr>
      <vt:lpstr>HARD DECISION DECODING</vt:lpstr>
      <vt:lpstr>HARD DECISION DECODING</vt:lpstr>
      <vt:lpstr>HARD DECISION DECODING</vt:lpstr>
      <vt:lpstr>HARD DECISION DECODING</vt:lpstr>
      <vt:lpstr>SOFT DECISION DECODING</vt:lpstr>
      <vt:lpstr>SOFT DECISION DECODING</vt:lpstr>
      <vt:lpstr>SOFT DECISION DECODING</vt:lpstr>
      <vt:lpstr>SOFT DECISION DECODING</vt:lpstr>
      <vt:lpstr>SOFT DECISION DECODING</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NUMERICAL RESULTS</vt:lpstr>
      <vt:lpstr>ALTERNATE WAYS OF IMPLEMENTATION OF DECODER</vt:lpstr>
      <vt:lpstr>ALTERNATE WAYS OF IMPLEMENTATION OF DECODER</vt:lpstr>
      <vt:lpstr>ALTERNATE WAYS OF IMPLEMENTATION OF DECODER</vt:lpstr>
      <vt:lpstr>ALTERNATE WAYS OF IMPLEMENTATION OF DECODER</vt:lpstr>
      <vt:lpstr>MONTE CARLO SIMULATION</vt:lpstr>
      <vt:lpstr>MONTE CARLO SIMULATION</vt:lpstr>
      <vt:lpstr>SUMMARY</vt:lpstr>
      <vt:lpstr>SUMMARY</vt:lpstr>
      <vt:lpstr>SUMMARY</vt:lpstr>
      <vt:lpstr>CONTRIBUTION  TABLE</vt:lpstr>
      <vt:lpstr>CONTRIBUTION TABLE</vt:lpstr>
      <vt:lpstr>PowerPoint Presentation</vt:lpstr>
      <vt:lpstr>PowerPoint Presentation</vt:lpstr>
      <vt:lpstr>REFERENCES</vt:lpstr>
      <vt:lpstr>REFERENCES</vt:lpstr>
      <vt:lpstr>APPENDIX</vt:lpstr>
      <vt:lpstr>APPENDIX</vt:lpstr>
      <vt:lpstr>APPENDIX</vt:lpstr>
      <vt:lpstr>APPENDIX</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LDPC Decoder</dc:title>
  <dc:creator>Parmar</dc:creator>
  <cp:lastModifiedBy>Parth Thakrar</cp:lastModifiedBy>
  <cp:revision>94</cp:revision>
  <dcterms:modified xsi:type="dcterms:W3CDTF">2021-07-14T20:43:34Z</dcterms:modified>
</cp:coreProperties>
</file>