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Marcellus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I+iW3TEnK9Ck1Qr+utV37FPls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030D86-689B-472D-9C7D-5D26D5E40834}">
  <a:tblStyle styleId="{2D030D86-689B-472D-9C7D-5D26D5E408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A443212-AF3F-4D5F-8768-8E73315D4B9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Marcellu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2d27f0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fc2d27f0f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9036569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e90365692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0c231ce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e90c231ce2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2d27f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fc2d27f0f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2d27f0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fc2d27f0f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2d27f0f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fc2d27f0f3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2d27f0f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fc2d27f0f3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2d27f0f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fc2d27f0f3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hyperlink" Target="https://colab.research.google.com/drive/1eMqpjRqqd06PPkt_i801OXjC6hOvJ-5j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993075" y="1987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b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08752" y="4662339"/>
            <a:ext cx="4693927" cy="3352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88" name="Google Shape;8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50100" y="1735750"/>
            <a:ext cx="102918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74550" y="3593625"/>
            <a:ext cx="98955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by-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Gaurang Patil (1814046)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 Potdar (1814048)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Manav Punjabi (1814049)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00300" y="757250"/>
            <a:ext cx="8244000" cy="261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 Default Prediction using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2480243" y="265651"/>
            <a:ext cx="723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200"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010" y="4869"/>
            <a:ext cx="560709" cy="6853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82" name="Google Shape;1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25847" y="-821760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3" name="Google Shape;183;p1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32" y="5835859"/>
            <a:ext cx="96840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 txBox="1"/>
          <p:nvPr/>
        </p:nvSpPr>
        <p:spPr>
          <a:xfrm>
            <a:off x="179225" y="1283451"/>
            <a:ext cx="113673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aphicFrame>
        <p:nvGraphicFramePr>
          <p:cNvPr id="189" name="Google Shape;189;p14"/>
          <p:cNvGraphicFramePr/>
          <p:nvPr/>
        </p:nvGraphicFramePr>
        <p:xfrm>
          <a:off x="952500" y="20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{2D030D86-689B-472D-9C7D-5D26D5E40834}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82.06%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81.21%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99.98%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Random Forest Classifier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82.07%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81.21%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XGBoost Classifier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82.29%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81.6%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99.6</a:t>
                      </a:r>
                      <a:r>
                        <a:rPr b="1" lang="en-US"/>
                        <a:t>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CatBoost Classifier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82.19%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81.47%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99.69</a:t>
                      </a:r>
                      <a:r>
                        <a:rPr b="1" lang="en-US"/>
                        <a:t>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5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Neural</a:t>
                      </a:r>
                      <a:r>
                        <a:rPr b="1" lang="en-US"/>
                        <a:t> Network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77</a:t>
                      </a:r>
                      <a:r>
                        <a:rPr b="1" lang="en-US"/>
                        <a:t>.51%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77.51</a:t>
                      </a:r>
                      <a:r>
                        <a:rPr b="1" lang="en-US"/>
                        <a:t>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2d27f0f3_0_23"/>
          <p:cNvSpPr txBox="1"/>
          <p:nvPr>
            <p:ph type="title"/>
          </p:nvPr>
        </p:nvSpPr>
        <p:spPr>
          <a:xfrm>
            <a:off x="2480243" y="265651"/>
            <a:ext cx="723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200"/>
          </a:p>
        </p:txBody>
      </p:sp>
      <p:pic>
        <p:nvPicPr>
          <p:cNvPr id="195" name="Google Shape;195;gfc2d27f0f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010" y="4869"/>
            <a:ext cx="560709" cy="6853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96" name="Google Shape;196;gfc2d27f0f3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25847" y="-821760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97" name="Google Shape;197;gfc2d27f0f3_0_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32" y="5835859"/>
            <a:ext cx="96840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fc2d27f0f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fc2d27f0f3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fc2d27f0f3_0_23"/>
          <p:cNvSpPr txBox="1"/>
          <p:nvPr/>
        </p:nvSpPr>
        <p:spPr>
          <a:xfrm>
            <a:off x="179225" y="1283451"/>
            <a:ext cx="113673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01" name="Google Shape;201;gfc2d27f0f3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Graph</a:t>
            </a:r>
            <a:endParaRPr/>
          </a:p>
        </p:txBody>
      </p:sp>
      <p:sp>
        <p:nvSpPr>
          <p:cNvPr id="202" name="Google Shape;202;gfc2d27f0f3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03" name="Google Shape;203;gfc2d27f0f3_0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5950" y="1509575"/>
            <a:ext cx="84201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0365692e_0_21"/>
          <p:cNvSpPr txBox="1"/>
          <p:nvPr>
            <p:ph type="title"/>
          </p:nvPr>
        </p:nvSpPr>
        <p:spPr>
          <a:xfrm>
            <a:off x="2480243" y="265651"/>
            <a:ext cx="723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200"/>
          </a:p>
        </p:txBody>
      </p:sp>
      <p:pic>
        <p:nvPicPr>
          <p:cNvPr id="209" name="Google Shape;209;ge90365692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010" y="4869"/>
            <a:ext cx="560709" cy="6853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10" name="Google Shape;210;ge90365692e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25847" y="-821760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11" name="Google Shape;211;ge90365692e_0_2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32" y="5835859"/>
            <a:ext cx="96840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e90365692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e90365692e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90365692e_0_21"/>
          <p:cNvSpPr txBox="1"/>
          <p:nvPr/>
        </p:nvSpPr>
        <p:spPr>
          <a:xfrm>
            <a:off x="179225" y="1283451"/>
            <a:ext cx="113673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15" name="Google Shape;215;ge90365692e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6" name="Google Shape;216;ge90365692e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Marcellus"/>
              <a:buChar char="•"/>
            </a:pPr>
            <a:r>
              <a:rPr lang="en-US" sz="26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Finance institutions can take necessary measures to avert loan default if the risk associated with a certain loan record can be predicted ahead of time. </a:t>
            </a:r>
            <a:endParaRPr sz="26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937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Marcellus"/>
              <a:buChar char="•"/>
            </a:pPr>
            <a:r>
              <a:rPr lang="en-US" sz="2600">
                <a:latin typeface="Marcellus"/>
                <a:ea typeface="Marcellus"/>
                <a:cs typeface="Marcellus"/>
                <a:sym typeface="Marcellus"/>
              </a:rPr>
              <a:t>We executed various algorithms on our dataset such as Random Forest, KNN, Logistic Regression, XGBoost, CatBoost Classifier and Neural Network along with hyper tuning optimization. </a:t>
            </a:r>
            <a:endParaRPr sz="2600">
              <a:latin typeface="Marcellus"/>
              <a:ea typeface="Marcellus"/>
              <a:cs typeface="Marcellus"/>
              <a:sym typeface="Marcellus"/>
            </a:endParaRPr>
          </a:p>
          <a:p>
            <a:pPr indent="-3937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Marcellus"/>
              <a:buChar char="•"/>
            </a:pPr>
            <a:r>
              <a:rPr lang="en-US" sz="2600">
                <a:latin typeface="Marcellus"/>
                <a:ea typeface="Marcellus"/>
                <a:cs typeface="Marcellus"/>
                <a:sym typeface="Marcellus"/>
              </a:rPr>
              <a:t>Among those XG Boost gave the best accuracy of 82.29% for loan default prediction.</a:t>
            </a:r>
            <a:endParaRPr sz="2600"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0c231ce2_0_329"/>
          <p:cNvSpPr txBox="1"/>
          <p:nvPr>
            <p:ph type="title"/>
          </p:nvPr>
        </p:nvSpPr>
        <p:spPr>
          <a:xfrm>
            <a:off x="2480243" y="265651"/>
            <a:ext cx="723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t/>
            </a:r>
            <a:endParaRPr sz="3200"/>
          </a:p>
        </p:txBody>
      </p:sp>
      <p:pic>
        <p:nvPicPr>
          <p:cNvPr id="222" name="Google Shape;222;ge90c231ce2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010" y="4869"/>
            <a:ext cx="560709" cy="6853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23" name="Google Shape;223;ge90c231ce2_0_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25847" y="-821760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4" name="Google Shape;224;ge90c231ce2_0_32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32" y="5835859"/>
            <a:ext cx="96840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e90c231ce2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90c231ce2_0_3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90c231ce2_0_329"/>
          <p:cNvSpPr txBox="1"/>
          <p:nvPr/>
        </p:nvSpPr>
        <p:spPr>
          <a:xfrm>
            <a:off x="179225" y="1283451"/>
            <a:ext cx="113673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28" name="Google Shape;228;ge90c231ce2_0_3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9" name="Google Shape;229;ge90c231ce2_0_329"/>
          <p:cNvSpPr txBox="1"/>
          <p:nvPr>
            <p:ph idx="1" type="body"/>
          </p:nvPr>
        </p:nvSpPr>
        <p:spPr>
          <a:xfrm>
            <a:off x="838200" y="1484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G. Shingi, "A federated learning based approach for loan defaults prediction," 2020 International Conference on Data Mining Workshops (ICDMW), 2020, pp. 362-368, doi: 10.1109/ICDMW51313.2020.00057.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 Z. Ereiz, "Predicting Default Loans Using Machine Learning (OptiML)," 2019 27th Telecommunications Forum (TELFOR), 2019, pp. 1-4, doi: 10.1109/TELFOR48224.2019.8971110.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S. Barua, D. Gavandi, P. Sangle, L. Shinde and J. Ramteke, "Swindle: Predicting the Probability of Loan Defaults using CatBoost Algorithm," 2021 5th International Conference on Computing Methodologies and Communication (ICCMC), 2021, pp. 1710-1715, doi: 10.1109/ICCMC51019.2021.9418277.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A. Al-qerem, G. Al-Naymat and M. Alhasan, "Loan Default Prediction Model Improvement through Comprehensive Preprocessing and Features Selection," 2019 International Arab Conference on Information Technology (ACIT), 2019, pp. 235-240, doi: 10.1109/ACIT47987.2019.8991084.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S. K. Shaheen and E. ElFakharany, "Predictive analytics for loan default in banking sector using machine learning techniques," 2018 28th International Conference on Computer Theory and Applications (ICCTA), 2018, pp. 66-71, doi: 10.1109/ICCTA45985.2018.9499147.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M. A. Sheikh, A. K. Goel and T. Kumar, "An Approach for Prediction of Loan Approval using Machine Learning Algorithm," 2020 International Conference on Electronics and Sustainable Communication Systems (ICESC), 2020, pp. 490-494, doi: 10.1109/ICESC48915.2020.9155614. 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arcellus"/>
              <a:buChar char="•"/>
            </a:pPr>
            <a:r>
              <a:rPr lang="en-US" sz="1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T. Deng, "Study of the Prediction of Micro-Loan Default Based on Logit Model," 2019 International Conference on Economic Management and Model Engineering (ICEMME), 2019, pp. 260-264, doi: 10.1109/ICEMME49371.2019.00058.</a:t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5696667"/>
            <a:ext cx="525379" cy="1159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96215" y="4763223"/>
            <a:ext cx="4693927" cy="3352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37" name="Google Shape;2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9029" y="6000216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9288343" y="5088647"/>
            <a:ext cx="1159114" cy="2378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>
            <p:ph type="title"/>
          </p:nvPr>
        </p:nvSpPr>
        <p:spPr>
          <a:xfrm>
            <a:off x="285600" y="1716975"/>
            <a:ext cx="105156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2d27f0f3_0_0"/>
          <p:cNvSpPr txBox="1"/>
          <p:nvPr>
            <p:ph idx="1" type="body"/>
          </p:nvPr>
        </p:nvSpPr>
        <p:spPr>
          <a:xfrm>
            <a:off x="496633" y="1458131"/>
            <a:ext cx="9641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rcellus"/>
              <a:buChar char="•"/>
            </a:pPr>
            <a:r>
              <a:rPr lang="en-US" sz="2400">
                <a:latin typeface="Marcellus"/>
                <a:ea typeface="Marcellus"/>
                <a:cs typeface="Marcellus"/>
                <a:sym typeface="Marcellus"/>
              </a:rPr>
              <a:t>Several banks rely on credit scores for determining if loans can be sanctioned to a particular customer or not. It is important to know the credit worthiness of a particular loan applicant as it helps them decide whether a loan can be sanctioned or not. Defaulters can cause a significant amount of losses for the bank, which makes loan default prediction a necessity. As machine learning has gathered traction, banks are now leveraging machine learning to predict if loans should be sanctioned or not. The objective here is </a:t>
            </a:r>
            <a:r>
              <a:rPr lang="en-US" sz="24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to build machine learning models to predict loan default</a:t>
            </a:r>
            <a:r>
              <a:rPr lang="en-US" sz="24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 prediction using given dataset. </a:t>
            </a:r>
            <a:endParaRPr sz="24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97" name="Google Shape;97;gfc2d27f0f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fc2d27f0f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9" name="Google Shape;99;gfc2d27f0f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00" name="Google Shape;100;gfc2d27f0f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c2d27f0f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Problem 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96633" y="1458131"/>
            <a:ext cx="9641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Importance of loan default prediction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Bank profits 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Consequences of wrong predictions and identity frauds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Traditional Credit scoring V/S Modern ML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Classification problem in supervised learning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Modern developments: Federated learning 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7" cy="3352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10" name="Google Shape;11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3" cy="64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95325" y="1536425"/>
            <a:ext cx="764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Bank Loan Status Dataset from Kaggle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210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Dataset Used</a:t>
            </a:r>
            <a:endParaRPr/>
          </a:p>
        </p:txBody>
      </p:sp>
      <p:graphicFrame>
        <p:nvGraphicFramePr>
          <p:cNvPr id="122" name="Google Shape;122;p3"/>
          <p:cNvGraphicFramePr/>
          <p:nvPr/>
        </p:nvGraphicFramePr>
        <p:xfrm>
          <a:off x="1115475" y="211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{2D030D86-689B-472D-9C7D-5D26D5E40834}</a:tableStyleId>
              </a:tblPr>
              <a:tblGrid>
                <a:gridCol w="3106325"/>
                <a:gridCol w="310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Loan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Monthly debt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Years of credit 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Current Loan 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Months since last delinquent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open accounts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Credit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credit problems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Annual Income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Current credit balance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Years in current job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Maximum Open credit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 ownership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Bankruptcies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Tax Liens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fc2d27f0f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c2d27f0f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9" name="Google Shape;129;gfc2d27f0f3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30" name="Google Shape;130;gfc2d27f0f3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fc2d27f0f3_0_9"/>
          <p:cNvSpPr txBox="1"/>
          <p:nvPr>
            <p:ph idx="1" type="body"/>
          </p:nvPr>
        </p:nvSpPr>
        <p:spPr>
          <a:xfrm>
            <a:off x="566750" y="1252288"/>
            <a:ext cx="764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Programming</a:t>
            </a: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 Language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 Python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Coding Environment 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Google Colab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Libraries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Pandas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Matplotlib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rcellus"/>
              <a:buChar char="•"/>
            </a:pPr>
            <a:r>
              <a:rPr lang="en-US">
                <a:latin typeface="Marcellus"/>
                <a:ea typeface="Marcellus"/>
                <a:cs typeface="Marcellus"/>
                <a:sym typeface="Marcellus"/>
              </a:rPr>
              <a:t>Scikit learn</a:t>
            </a:r>
            <a:endParaRPr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2" name="Google Shape;132;gfc2d27f0f3_0_9"/>
          <p:cNvSpPr txBox="1"/>
          <p:nvPr>
            <p:ph type="title"/>
          </p:nvPr>
        </p:nvSpPr>
        <p:spPr>
          <a:xfrm>
            <a:off x="838200" y="210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Tools Used</a:t>
            </a:r>
            <a:endParaRPr/>
          </a:p>
        </p:txBody>
      </p:sp>
      <p:pic>
        <p:nvPicPr>
          <p:cNvPr id="133" name="Google Shape;133;gfc2d27f0f3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7575" y="2047450"/>
            <a:ext cx="5159450" cy="2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2d27f0f3_2_21"/>
          <p:cNvSpPr txBox="1"/>
          <p:nvPr>
            <p:ph idx="1" type="body"/>
          </p:nvPr>
        </p:nvSpPr>
        <p:spPr>
          <a:xfrm>
            <a:off x="496633" y="1458131"/>
            <a:ext cx="9641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Outlier Detection and Handling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Filling Missing Values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Discretization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Normalisation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Sampling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39" name="Google Shape;139;gfc2d27f0f3_2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c2d27f0f3_2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41" name="Google Shape;141;gfc2d27f0f3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42" name="Google Shape;142;gfc2d27f0f3_2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c2d27f0f3_2_21"/>
          <p:cNvSpPr txBox="1"/>
          <p:nvPr>
            <p:ph type="title"/>
          </p:nvPr>
        </p:nvSpPr>
        <p:spPr>
          <a:xfrm>
            <a:off x="838200" y="230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2d27f0f3_2_12"/>
          <p:cNvSpPr txBox="1"/>
          <p:nvPr>
            <p:ph idx="1" type="body"/>
          </p:nvPr>
        </p:nvSpPr>
        <p:spPr>
          <a:xfrm>
            <a:off x="496633" y="1458131"/>
            <a:ext cx="9641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LOGISTIC REGRESSION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RANDOM FOREST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XGBOOST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CATBOOST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NEURAL NETWORK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49" name="Google Shape;149;gfc2d27f0f3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fc2d27f0f3_2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1" name="Google Shape;151;gfc2d27f0f3_2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52" name="Google Shape;152;gfc2d27f0f3_2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c2d27f0f3_2_12"/>
          <p:cNvSpPr txBox="1"/>
          <p:nvPr>
            <p:ph type="title"/>
          </p:nvPr>
        </p:nvSpPr>
        <p:spPr>
          <a:xfrm>
            <a:off x="838200" y="132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Models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2d27f0f3_2_45"/>
          <p:cNvSpPr txBox="1"/>
          <p:nvPr>
            <p:ph idx="1" type="body"/>
          </p:nvPr>
        </p:nvSpPr>
        <p:spPr>
          <a:xfrm>
            <a:off x="472125" y="2119429"/>
            <a:ext cx="96414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GridSearchCV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RandomSearchCV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59" name="Google Shape;159;gfc2d27f0f3_2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979" y="0"/>
            <a:ext cx="1151021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fc2d27f0f3_2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5600" y="0"/>
            <a:ext cx="525379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61" name="Google Shape;161;gfc2d27f0f3_2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1888" y="4666899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2" name="Google Shape;162;gfc2d27f0f3_2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1584" y="5887634"/>
            <a:ext cx="868682" cy="64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fc2d27f0f3_2_45"/>
          <p:cNvSpPr txBox="1"/>
          <p:nvPr>
            <p:ph type="title"/>
          </p:nvPr>
        </p:nvSpPr>
        <p:spPr>
          <a:xfrm>
            <a:off x="178225" y="132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Techniques Used For Hyperparameter Tuning</a:t>
            </a:r>
            <a:endParaRPr/>
          </a:p>
        </p:txBody>
      </p:sp>
      <p:pic>
        <p:nvPicPr>
          <p:cNvPr id="164" name="Google Shape;164;gfc2d27f0f3_2_45"/>
          <p:cNvPicPr preferRelativeResize="0"/>
          <p:nvPr/>
        </p:nvPicPr>
        <p:blipFill rotWithShape="1">
          <a:blip r:embed="rId7">
            <a:alphaModFix/>
          </a:blip>
          <a:srcRect b="48840" l="0" r="0" t="19140"/>
          <a:stretch/>
        </p:blipFill>
        <p:spPr>
          <a:xfrm>
            <a:off x="1100425" y="3747275"/>
            <a:ext cx="8801150" cy="15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22459" y="409319"/>
            <a:ext cx="702416" cy="122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421729" y="1406173"/>
            <a:ext cx="207493" cy="933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71" name="Google Shape;1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25847" y="-821760"/>
            <a:ext cx="4693925" cy="3352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72" name="Google Shape;172;p6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44462" y="332681"/>
            <a:ext cx="96840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838200" y="722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Evaluation Techniques</a:t>
            </a:r>
            <a:endParaRPr/>
          </a:p>
        </p:txBody>
      </p:sp>
      <p:graphicFrame>
        <p:nvGraphicFramePr>
          <p:cNvPr id="174" name="Google Shape;174;p6"/>
          <p:cNvGraphicFramePr/>
          <p:nvPr/>
        </p:nvGraphicFramePr>
        <p:xfrm>
          <a:off x="5174425" y="21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{8A443212-AF3F-4D5F-8768-8E73315D4B90}</a:tableStyleId>
              </a:tblPr>
              <a:tblGrid>
                <a:gridCol w="2109425"/>
                <a:gridCol w="1979400"/>
                <a:gridCol w="2090550"/>
              </a:tblGrid>
              <a:tr h="7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Actually Positive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Actually Negative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Predicted Positive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Predicted Negative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538154" y="1689350"/>
            <a:ext cx="4562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Confusion Matrix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Accuracy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Precision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Recall 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rcellus"/>
              <a:buChar char="•"/>
            </a:pPr>
            <a:r>
              <a:rPr lang="en-US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F1 score</a:t>
            </a:r>
            <a:endParaRPr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