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63" r:id="rId4"/>
    <p:sldId id="257" r:id="rId5"/>
    <p:sldId id="259" r:id="rId6"/>
    <p:sldId id="264" r:id="rId7"/>
    <p:sldId id="260" r:id="rId8"/>
    <p:sldId id="265" r:id="rId9"/>
    <p:sldId id="266" r:id="rId10"/>
    <p:sldId id="261" r:id="rId11"/>
    <p:sldId id="267" r:id="rId12"/>
    <p:sldId id="268" r:id="rId13"/>
    <p:sldId id="270" r:id="rId14"/>
    <p:sldId id="276" r:id="rId15"/>
    <p:sldId id="275" r:id="rId16"/>
    <p:sldId id="277" r:id="rId17"/>
    <p:sldId id="27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15BEC-805B-42BD-8D76-C5424D326709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A2315-9FBD-4BC0-AFC9-DA43B2BF6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4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A2315-9FBD-4BC0-AFC9-DA43B2BF679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01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B357-2F41-40C2-9C3B-752AD755A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49651-5D8F-45B1-A987-AC205AE79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396E-6B8E-4D94-8E1E-31B772F4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4BE4-151E-496B-816D-0E08EDA7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1D504-BABC-4333-B91B-3F9C824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3078-6E87-473A-98C3-54E7FBD7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DA308-EC66-457E-9B56-94571543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F8AA-4C58-4273-A4D5-084B615D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112D-176B-4B41-9E94-15203317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CFB95-9F6E-4717-9103-CF3358AA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43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468E-6600-4D79-BEAB-6995C74A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ED785-C72C-485F-86C1-5FECCCC5B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A278-9597-4210-BAD6-FDB1CFD0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1874-2FEB-4731-9D22-CCC3C4F8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8506-61AE-4418-963E-64C7456B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1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DA98-A210-403F-A003-1F85546A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B357-2BC7-4EBE-A2C2-8076112D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49C9-7F5D-42DD-9906-F7642BE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6975-C111-41F3-BA9D-4AF0E0D7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C33B-33FA-406D-AAAD-6E8DFBF6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E1E4-1EA4-44BF-B6F0-1C0F3839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5076A-4E35-4C35-B142-B88884F5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EA553-A6E1-45C3-B17F-33043B42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BEC58-A95F-428F-96B8-E7D0BBE9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9E7A-0681-4158-A435-6251B53F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5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A50A-2E4C-4505-9A7D-5A853F5C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50F1-5CDD-41E8-BBFC-301E5084C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C127-A9A4-4573-9FAF-A39FA5A73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886D2-D9B3-480D-B28F-96AC809A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8BF30-39E7-4460-8EB0-F91BE999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7732F-5102-44AC-8E1B-FFC779DC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9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0984-6E2A-4AF6-B4B4-02B34502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3562-8DDD-49E6-8ACF-3234523E5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51CF8-1AE2-4390-97E1-65A3D12B5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F3DA1-2504-45C6-BE4E-312227AE6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C9BE3-B8FD-4BA1-83EC-3D03DB136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B03C3-2B6A-4C09-8F8A-E1D683B7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E0166-C16A-45AF-BAF0-5A6FB4EB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A293C-23D2-454D-9AF0-D10B4F2C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9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D8B1-625C-44AF-ACDA-F86E8EDF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E8850-102D-4B9D-8925-012874A8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6BBFD-2280-4075-89CB-F68FA222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5544F-4A6B-4856-8912-DF6C1ECB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7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E9C0B-2330-464A-9E02-BAD48DE7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5C978-DAB6-462A-AF52-5A3C23AD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E17A1-7F8A-499A-B852-B7B259B0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0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37A5-7C52-455D-8C27-471BB196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115C-5288-4EF2-9025-72ECDE8C6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A10D-77DD-444A-9E09-71D916B82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775F4-28F7-4CFF-AA4F-F58BE866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DE02F-F077-4F45-B506-5BA45A42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A2839-1697-4EF0-B219-6531C22B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11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2225-E652-4325-9648-5C79540E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0D384-5A1B-4AA3-B306-19700256A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1B7F1-9C2A-4709-8D17-5B9D236F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3885D-4E8A-46C0-B403-B212C93E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5F15-C82E-42FD-B1D0-07AE8C4D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EA5F-1451-4DD2-9A2A-BBFBF233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8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AD8B7-9688-4EC7-8342-FD4395C1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B2FA7-6889-4742-AF37-1AF0F40C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B217-7F9E-4CC9-98A0-C065AEC71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A4AD-F487-47E3-A473-B182AD072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D6A5-2B25-48F7-804E-409676EE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0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svg"/><Relationship Id="rId10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81018-5BD3-4157-B842-35AA702DD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 dirty="0"/>
              <a:t>Data Pipeline and Processing/Visualization</a:t>
            </a:r>
            <a:br>
              <a:rPr lang="en-US" sz="3800" dirty="0"/>
            </a:br>
            <a:r>
              <a:rPr lang="en-US" sz="3800" b="1" dirty="0"/>
              <a:t>NYC Taxi Trips</a:t>
            </a:r>
            <a:endParaRPr lang="en-IN" sz="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3202-D941-4352-A8F1-903A63DDB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Gaurang Sharma (11012446)</a:t>
            </a:r>
          </a:p>
          <a:p>
            <a:pPr algn="l"/>
            <a:r>
              <a:rPr lang="en-US"/>
              <a:t>Chinmoy Sarangi (11012375)</a:t>
            </a:r>
            <a:endParaRPr lang="en-IN"/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0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Processing</a:t>
            </a:r>
            <a:endParaRPr lang="en-IN" sz="2800" dirty="0"/>
          </a:p>
        </p:txBody>
      </p:sp>
      <p:pic>
        <p:nvPicPr>
          <p:cNvPr id="24" name="Graphic 23" descr="Arrow Counterclockwise curve">
            <a:extLst>
              <a:ext uri="{FF2B5EF4-FFF2-40B4-BE49-F238E27FC236}">
                <a16:creationId xmlns:a16="http://schemas.microsoft.com/office/drawing/2014/main" id="{E6CF1763-7E2C-4742-8535-D0FC5F70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7" y="1520591"/>
            <a:ext cx="574598" cy="5745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8111195" y="527051"/>
            <a:ext cx="3086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data from MongoDB </a:t>
            </a:r>
          </a:p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queries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21BFA-AD0E-436F-A13D-E85AECE3AC12}"/>
              </a:ext>
            </a:extLst>
          </p:cNvPr>
          <p:cNvSpPr txBox="1"/>
          <p:nvPr/>
        </p:nvSpPr>
        <p:spPr>
          <a:xfrm>
            <a:off x="8111195" y="2650835"/>
            <a:ext cx="364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is then processed and </a:t>
            </a:r>
            <a:r>
              <a:rPr lang="en-US" dirty="0" err="1">
                <a:solidFill>
                  <a:schemeClr val="bg1"/>
                </a:solidFill>
              </a:rPr>
              <a:t>analysed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for inferences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33C69-7788-4D7B-9BA9-9FD81EEE8C0A}"/>
              </a:ext>
            </a:extLst>
          </p:cNvPr>
          <p:cNvSpPr txBox="1"/>
          <p:nvPr/>
        </p:nvSpPr>
        <p:spPr>
          <a:xfrm>
            <a:off x="8111195" y="4495072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between variables is checked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070335-54B6-46D1-BAF9-B009E3D45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4" y="604083"/>
            <a:ext cx="2116150" cy="44594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26C8BC27-38DA-4BE6-A7DD-2EBF46348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4" y="2650835"/>
            <a:ext cx="2116150" cy="51197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F13D48D-A267-4776-8557-DBCC8B4BC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58" y="4373953"/>
            <a:ext cx="1556034" cy="611570"/>
          </a:xfrm>
          <a:prstGeom prst="rect">
            <a:avLst/>
          </a:prstGeom>
        </p:spPr>
      </p:pic>
      <p:pic>
        <p:nvPicPr>
          <p:cNvPr id="21" name="Graphic 20" descr="Arrow Counterclockwise curve">
            <a:extLst>
              <a:ext uri="{FF2B5EF4-FFF2-40B4-BE49-F238E27FC236}">
                <a16:creationId xmlns:a16="http://schemas.microsoft.com/office/drawing/2014/main" id="{0A0F2E65-A9A1-4048-8648-D136F0808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7" y="3501273"/>
            <a:ext cx="574598" cy="5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3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Processing</a:t>
            </a:r>
            <a:endParaRPr lang="en-IN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BD55BD-77A1-4C4B-A11E-A51A8E5C0B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985520"/>
            <a:ext cx="7541090" cy="587248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8E3CDBC9-2176-44D3-ADDD-90F4E8B93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146138"/>
            <a:ext cx="1922610" cy="758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0FE8EB-6ED3-4EEE-8710-C19E97DBB18B}"/>
              </a:ext>
            </a:extLst>
          </p:cNvPr>
          <p:cNvSpPr txBox="1"/>
          <p:nvPr/>
        </p:nvSpPr>
        <p:spPr>
          <a:xfrm>
            <a:off x="7387592" y="340523"/>
            <a:ext cx="215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Heatmap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D7CD4CAB-DDD6-49A6-B311-0F2EFB6D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894837"/>
          </a:xfrm>
        </p:spPr>
        <p:txBody>
          <a:bodyPr>
            <a:normAutofit/>
          </a:bodyPr>
          <a:lstStyle/>
          <a:p>
            <a:r>
              <a:rPr lang="en-US" sz="2000" dirty="0"/>
              <a:t>Fare amount increases with trip distance.</a:t>
            </a:r>
          </a:p>
          <a:p>
            <a:endParaRPr lang="en-US" sz="2000" dirty="0"/>
          </a:p>
          <a:p>
            <a:r>
              <a:rPr lang="en-US" sz="2000" dirty="0"/>
              <a:t>Tip depends on distance and the total amount.</a:t>
            </a:r>
          </a:p>
          <a:p>
            <a:endParaRPr lang="en-US" sz="2000" dirty="0"/>
          </a:p>
          <a:p>
            <a:r>
              <a:rPr lang="en-US" sz="2000" dirty="0"/>
              <a:t>Payment Type is almost equal between cash and card.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85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Processing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FE8EB-6ED3-4EEE-8710-C19E97DBB18B}"/>
              </a:ext>
            </a:extLst>
          </p:cNvPr>
          <p:cNvSpPr txBox="1"/>
          <p:nvPr/>
        </p:nvSpPr>
        <p:spPr>
          <a:xfrm>
            <a:off x="7357112" y="182741"/>
            <a:ext cx="33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Mini plots for Processing/Analysis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30D909F1-F611-4025-929E-CFDA600C4C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60" y="649125"/>
            <a:ext cx="6852920" cy="1758796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ABDCDDF-8A5B-4225-8BA1-DBB9727AD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08" y="111422"/>
            <a:ext cx="2226311" cy="51197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74F7FA-0B2D-434C-B9FC-3C0DF3D086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60" y="2628179"/>
            <a:ext cx="6852920" cy="182190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B0C3D94-76D2-4D86-94D0-D9978323AD6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08" y="4670339"/>
            <a:ext cx="7285992" cy="2076239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B6D64C14-BE16-48B9-B4A7-589EADA9D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894837"/>
          </a:xfrm>
        </p:spPr>
        <p:txBody>
          <a:bodyPr>
            <a:normAutofit/>
          </a:bodyPr>
          <a:lstStyle/>
          <a:p>
            <a:r>
              <a:rPr lang="en-US" sz="2000" dirty="0"/>
              <a:t>Most trips are for short distances.</a:t>
            </a:r>
          </a:p>
          <a:p>
            <a:r>
              <a:rPr lang="en-US" sz="2000" dirty="0"/>
              <a:t>3 – 4 PM is the peak hour for pickups and drops.</a:t>
            </a:r>
          </a:p>
          <a:p>
            <a:r>
              <a:rPr lang="en-US" sz="2000" dirty="0"/>
              <a:t>Tuesday is the busiest day of the week and also awards highest amount of tips to the taxi drivers due to duration of the trips.</a:t>
            </a:r>
          </a:p>
        </p:txBody>
      </p:sp>
    </p:spTree>
    <p:extLst>
      <p:ext uri="{BB962C8B-B14F-4D97-AF65-F5344CB8AC3E}">
        <p14:creationId xmlns:p14="http://schemas.microsoft.com/office/powerpoint/2010/main" val="3386489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Visualization</a:t>
            </a:r>
            <a:endParaRPr lang="en-IN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5926795" y="226607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Bokeh </a:t>
            </a:r>
            <a:r>
              <a:rPr lang="en-US" dirty="0" err="1">
                <a:solidFill>
                  <a:schemeClr val="bg1"/>
                </a:solidFill>
              </a:rPr>
              <a:t>Gmap</a:t>
            </a:r>
            <a:r>
              <a:rPr lang="en-US" dirty="0">
                <a:solidFill>
                  <a:schemeClr val="bg1"/>
                </a:solidFill>
              </a:rPr>
              <a:t> Plot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C215066-236F-45EE-BAEF-3F276734C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51" y="-57272"/>
            <a:ext cx="937090" cy="937090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82D134C-FF99-496B-8FBE-FEE4D761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Inference: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majority of taxi action happens on the island of Manhattan. And La Guardia Airport and JFK airports are popular pickup spots. Hence, that is the reason which Pick-up and Drop-offs are more concentrated in these zones.</a:t>
            </a:r>
            <a:endParaRPr lang="en-US" sz="2400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152CF3F-8113-4031-B0A2-8035327AA020}"/>
              </a:ext>
            </a:extLst>
          </p:cNvPr>
          <p:cNvSpPr txBox="1">
            <a:spLocks/>
          </p:cNvSpPr>
          <p:nvPr/>
        </p:nvSpPr>
        <p:spPr>
          <a:xfrm>
            <a:off x="4908296" y="3091941"/>
            <a:ext cx="6640236" cy="2445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bg1"/>
                </a:solidFill>
              </a:rPr>
              <a:t>The visualization of Google Maps is on the demo code.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Visualization</a:t>
            </a:r>
            <a:endParaRPr lang="en-IN" sz="2800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152CF3F-8113-4031-B0A2-8035327AA020}"/>
              </a:ext>
            </a:extLst>
          </p:cNvPr>
          <p:cNvSpPr txBox="1">
            <a:spLocks/>
          </p:cNvSpPr>
          <p:nvPr/>
        </p:nvSpPr>
        <p:spPr>
          <a:xfrm>
            <a:off x="4928616" y="2949701"/>
            <a:ext cx="6640236" cy="2140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bg1"/>
                </a:solidFill>
              </a:rPr>
              <a:t>All Pick-ups on New York City map and pick-up locations.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E401493-306A-4690-933A-7A25D4131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0"/>
            <a:ext cx="1445090" cy="8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0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43A130-D886-48AB-AC44-8CB70203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1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Visualization</a:t>
            </a:r>
            <a:endParaRPr lang="en-IN" sz="2800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152CF3F-8113-4031-B0A2-8035327AA020}"/>
              </a:ext>
            </a:extLst>
          </p:cNvPr>
          <p:cNvSpPr txBox="1">
            <a:spLocks/>
          </p:cNvSpPr>
          <p:nvPr/>
        </p:nvSpPr>
        <p:spPr>
          <a:xfrm>
            <a:off x="4948936" y="2773681"/>
            <a:ext cx="6640236" cy="2028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bg1"/>
                </a:solidFill>
              </a:rPr>
              <a:t>All Drop-offs on New York City map and drop-off locations.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E401493-306A-4690-933A-7A25D4131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0"/>
            <a:ext cx="1445090" cy="8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unset in the background&#10;&#10;Description automatically generated">
            <a:extLst>
              <a:ext uri="{FF2B5EF4-FFF2-40B4-BE49-F238E27FC236}">
                <a16:creationId xmlns:a16="http://schemas.microsoft.com/office/drawing/2014/main" id="{41A48E36-0FE9-43EF-8B65-DB9146D3F7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1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3ED6470-BA2A-46BA-A7B4-80AC826D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7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Business Questions</a:t>
            </a:r>
            <a:endParaRPr lang="en-I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0BA6F-F8A2-4E6A-9677-FD1D2467B166}"/>
              </a:ext>
            </a:extLst>
          </p:cNvPr>
          <p:cNvSpPr/>
          <p:nvPr/>
        </p:nvSpPr>
        <p:spPr>
          <a:xfrm>
            <a:off x="4866640" y="623392"/>
            <a:ext cx="72542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Where is the highest pickup and drop and what could be the reasons?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attributes have the highest or lowest dependency on other attributes?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days have highest tip amounts and is it depending on duration/distance?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could be the rush hours?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day had the highest number of trips?</a:t>
            </a:r>
          </a:p>
        </p:txBody>
      </p:sp>
    </p:spTree>
    <p:extLst>
      <p:ext uri="{BB962C8B-B14F-4D97-AF65-F5344CB8AC3E}">
        <p14:creationId xmlns:p14="http://schemas.microsoft.com/office/powerpoint/2010/main" val="3694519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Basic Architecture</a:t>
            </a:r>
            <a:endParaRPr lang="en-IN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47DF55-C39D-4A93-B565-C938264D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Four Phases:</a:t>
            </a:r>
          </a:p>
          <a:p>
            <a:r>
              <a:rPr lang="en-US" sz="2000" dirty="0"/>
              <a:t>Ingestion</a:t>
            </a:r>
          </a:p>
          <a:p>
            <a:r>
              <a:rPr lang="en-US" sz="2000" dirty="0"/>
              <a:t>Storage</a:t>
            </a:r>
          </a:p>
          <a:p>
            <a:r>
              <a:rPr lang="en-US" sz="2000" dirty="0"/>
              <a:t>Processing</a:t>
            </a:r>
          </a:p>
          <a:p>
            <a:r>
              <a:rPr lang="en-US" sz="2000" dirty="0"/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7210C-5B46-45A9-AF05-969E56376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873760"/>
            <a:ext cx="7305040" cy="517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1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Architecture: Components</a:t>
            </a:r>
            <a:endParaRPr lang="en-IN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47DF55-C39D-4A93-B565-C938264D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Four Phases:</a:t>
            </a:r>
          </a:p>
          <a:p>
            <a:r>
              <a:rPr lang="en-US" sz="2000" dirty="0"/>
              <a:t>Ingestion</a:t>
            </a:r>
          </a:p>
          <a:p>
            <a:r>
              <a:rPr lang="en-US" sz="2000" dirty="0"/>
              <a:t>Storage</a:t>
            </a:r>
          </a:p>
          <a:p>
            <a:r>
              <a:rPr lang="en-US" sz="2000" dirty="0"/>
              <a:t>Processing</a:t>
            </a:r>
          </a:p>
          <a:p>
            <a:r>
              <a:rPr lang="en-US" sz="2000" dirty="0"/>
              <a:t>Visualization</a:t>
            </a:r>
          </a:p>
        </p:txBody>
      </p:sp>
      <p:pic>
        <p:nvPicPr>
          <p:cNvPr id="9" name="Graphic 8" descr="Open folder">
            <a:extLst>
              <a:ext uri="{FF2B5EF4-FFF2-40B4-BE49-F238E27FC236}">
                <a16:creationId xmlns:a16="http://schemas.microsoft.com/office/drawing/2014/main" id="{28271CC4-CE09-4B74-897E-7C24288D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1600" y="718862"/>
            <a:ext cx="591895" cy="591895"/>
          </a:xfrm>
          <a:prstGeom prst="rect">
            <a:avLst/>
          </a:prstGeom>
        </p:spPr>
      </p:pic>
      <p:pic>
        <p:nvPicPr>
          <p:cNvPr id="14" name="Graphic 13" descr="Cloud Computing">
            <a:extLst>
              <a:ext uri="{FF2B5EF4-FFF2-40B4-BE49-F238E27FC236}">
                <a16:creationId xmlns:a16="http://schemas.microsoft.com/office/drawing/2014/main" id="{FCFB8117-9AB8-46B2-B512-F1DCF3B1E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3984" y="623392"/>
            <a:ext cx="687366" cy="687366"/>
          </a:xfrm>
          <a:prstGeom prst="rect">
            <a:avLst/>
          </a:prstGeom>
        </p:spPr>
      </p:pic>
      <p:pic>
        <p:nvPicPr>
          <p:cNvPr id="6" name="Graphic 5" descr="Arrow Clockwise curve">
            <a:extLst>
              <a:ext uri="{FF2B5EF4-FFF2-40B4-BE49-F238E27FC236}">
                <a16:creationId xmlns:a16="http://schemas.microsoft.com/office/drawing/2014/main" id="{705BE8D4-D786-44F6-8624-C3E8A206E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748286">
            <a:off x="6560901" y="276374"/>
            <a:ext cx="598374" cy="598374"/>
          </a:xfrm>
          <a:prstGeom prst="rect">
            <a:avLst/>
          </a:prstGeom>
        </p:spPr>
      </p:pic>
      <p:pic>
        <p:nvPicPr>
          <p:cNvPr id="19" name="Graphic 18" descr="Arrow Clockwise curve">
            <a:extLst>
              <a:ext uri="{FF2B5EF4-FFF2-40B4-BE49-F238E27FC236}">
                <a16:creationId xmlns:a16="http://schemas.microsoft.com/office/drawing/2014/main" id="{0567554B-5C8F-4F79-834D-2A4A6AAFF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748286">
            <a:off x="7974447" y="292077"/>
            <a:ext cx="598374" cy="598374"/>
          </a:xfrm>
          <a:prstGeom prst="rect">
            <a:avLst/>
          </a:prstGeom>
        </p:spPr>
      </p:pic>
      <p:pic>
        <p:nvPicPr>
          <p:cNvPr id="20" name="Graphic 19" descr="Arrow Clockwise curve">
            <a:extLst>
              <a:ext uri="{FF2B5EF4-FFF2-40B4-BE49-F238E27FC236}">
                <a16:creationId xmlns:a16="http://schemas.microsoft.com/office/drawing/2014/main" id="{F7B897C4-8FB4-4344-9C9A-031B88169F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748286">
            <a:off x="10024465" y="309036"/>
            <a:ext cx="570050" cy="5700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DBE892-BFA2-4954-A836-65FB2FFA9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2538" y="2259258"/>
            <a:ext cx="1791217" cy="399899"/>
          </a:xfrm>
          <a:prstGeom prst="rect">
            <a:avLst/>
          </a:prstGeom>
        </p:spPr>
      </p:pic>
      <p:pic>
        <p:nvPicPr>
          <p:cNvPr id="23" name="Graphic 22" descr="Arrow Clockwise curve">
            <a:extLst>
              <a:ext uri="{FF2B5EF4-FFF2-40B4-BE49-F238E27FC236}">
                <a16:creationId xmlns:a16="http://schemas.microsoft.com/office/drawing/2014/main" id="{1995B5F3-EFB2-4F1B-9C05-95FCD3720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575404">
            <a:off x="8373225" y="2424623"/>
            <a:ext cx="649234" cy="649234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354C43A9-5EF7-47B5-B874-BFCF2A0C3C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2543"/>
            <a:ext cx="2093733" cy="5598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7744DF-FF5D-41C5-B6D2-A432A47A2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4480" y="4085974"/>
            <a:ext cx="1591634" cy="363624"/>
          </a:xfrm>
          <a:prstGeom prst="rect">
            <a:avLst/>
          </a:prstGeom>
        </p:spPr>
      </p:pic>
      <p:pic>
        <p:nvPicPr>
          <p:cNvPr id="40" name="Graphic 39" descr="Arrow Counterclockwise curve">
            <a:extLst>
              <a:ext uri="{FF2B5EF4-FFF2-40B4-BE49-F238E27FC236}">
                <a16:creationId xmlns:a16="http://schemas.microsoft.com/office/drawing/2014/main" id="{D0EC01E1-8D38-4B41-98A6-87C9B43E1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145689">
            <a:off x="5842901" y="3467235"/>
            <a:ext cx="678583" cy="686024"/>
          </a:xfrm>
          <a:prstGeom prst="rect">
            <a:avLst/>
          </a:prstGeom>
        </p:spPr>
      </p:pic>
      <p:pic>
        <p:nvPicPr>
          <p:cNvPr id="42" name="Graphic 41" descr="Arrow Clockwise curve">
            <a:extLst>
              <a:ext uri="{FF2B5EF4-FFF2-40B4-BE49-F238E27FC236}">
                <a16:creationId xmlns:a16="http://schemas.microsoft.com/office/drawing/2014/main" id="{326CD474-4060-4F68-B57C-28BC1A53FB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581502">
            <a:off x="11236335" y="1642841"/>
            <a:ext cx="592249" cy="732344"/>
          </a:xfrm>
          <a:prstGeom prst="rect">
            <a:avLst/>
          </a:prstGeom>
        </p:spPr>
      </p:pic>
      <p:pic>
        <p:nvPicPr>
          <p:cNvPr id="44" name="Picture 43" descr="A close up of a sign&#10;&#10;Description automatically generated">
            <a:extLst>
              <a:ext uri="{FF2B5EF4-FFF2-40B4-BE49-F238E27FC236}">
                <a16:creationId xmlns:a16="http://schemas.microsoft.com/office/drawing/2014/main" id="{6E7570B5-248B-4D9C-8B2C-AC9E228BE4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66" y="3848572"/>
            <a:ext cx="1556035" cy="350272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00261217-1AC4-478E-BE4A-EE0D51A75A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20" y="4213932"/>
            <a:ext cx="1219482" cy="471332"/>
          </a:xfrm>
          <a:prstGeom prst="rect">
            <a:avLst/>
          </a:prstGeom>
        </p:spPr>
      </p:pic>
      <p:pic>
        <p:nvPicPr>
          <p:cNvPr id="48" name="Graphic 47" descr="Arrow Slight curve">
            <a:extLst>
              <a:ext uri="{FF2B5EF4-FFF2-40B4-BE49-F238E27FC236}">
                <a16:creationId xmlns:a16="http://schemas.microsoft.com/office/drawing/2014/main" id="{47A3AEDC-0D2D-4BF9-8BAC-9675175703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3660" y="4032052"/>
            <a:ext cx="623386" cy="649930"/>
          </a:xfrm>
          <a:prstGeom prst="rect">
            <a:avLst/>
          </a:prstGeom>
        </p:spPr>
      </p:pic>
      <p:pic>
        <p:nvPicPr>
          <p:cNvPr id="49" name="Graphic 48" descr="Arrow Clockwise curve">
            <a:extLst>
              <a:ext uri="{FF2B5EF4-FFF2-40B4-BE49-F238E27FC236}">
                <a16:creationId xmlns:a16="http://schemas.microsoft.com/office/drawing/2014/main" id="{C8B23C91-AD61-468C-B6EB-C2EB24D8D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468662">
            <a:off x="10968639" y="5145908"/>
            <a:ext cx="688272" cy="851081"/>
          </a:xfrm>
          <a:prstGeom prst="rect">
            <a:avLst/>
          </a:prstGeom>
        </p:spPr>
      </p:pic>
      <p:pic>
        <p:nvPicPr>
          <p:cNvPr id="50" name="Picture 49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DBCD9B4-64FA-4BFB-9B7F-43BE886C3E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45" y="5518474"/>
            <a:ext cx="918443" cy="918443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E6F0BA97-D73B-4645-B6F7-AA0A9FA7D2B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65" y="5406095"/>
            <a:ext cx="1762262" cy="1030824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F892C619-07B3-4CBF-9AC0-D438CFB97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97903"/>
              </p:ext>
            </p:extLst>
          </p:nvPr>
        </p:nvGraphicFramePr>
        <p:xfrm>
          <a:off x="4800906" y="174340"/>
          <a:ext cx="534556" cy="650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556">
                  <a:extLst>
                    <a:ext uri="{9D8B030D-6E8A-4147-A177-3AD203B41FA5}">
                      <a16:colId xmlns:a16="http://schemas.microsoft.com/office/drawing/2014/main" val="3489968804"/>
                    </a:ext>
                  </a:extLst>
                </a:gridCol>
              </a:tblGrid>
              <a:tr h="15614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Ingestion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3210676"/>
                  </a:ext>
                </a:extLst>
              </a:tr>
              <a:tr h="1534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Storage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8241693"/>
                  </a:ext>
                </a:extLst>
              </a:tr>
              <a:tr h="177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Processing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448954"/>
                  </a:ext>
                </a:extLst>
              </a:tr>
              <a:tr h="163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Visualization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83727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id="{731C4ED5-122A-41A7-A500-66F03862902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46584" y="826646"/>
            <a:ext cx="1396512" cy="35027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29EF8B-7DC8-47AF-B516-5E9639C138F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64460" y="822042"/>
            <a:ext cx="1436248" cy="35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1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Ingestion</a:t>
            </a:r>
            <a:endParaRPr lang="en-IN" sz="2800" dirty="0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D483776A-3BD7-4F98-801B-6294DB68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926236"/>
            <a:ext cx="914400" cy="914400"/>
          </a:xfrm>
          <a:prstGeom prst="rect">
            <a:avLst/>
          </a:prstGeom>
        </p:spPr>
      </p:pic>
      <p:pic>
        <p:nvPicPr>
          <p:cNvPr id="25" name="Graphic 24" descr="Arrow Counterclockwise curve">
            <a:extLst>
              <a:ext uri="{FF2B5EF4-FFF2-40B4-BE49-F238E27FC236}">
                <a16:creationId xmlns:a16="http://schemas.microsoft.com/office/drawing/2014/main" id="{9BE56702-D198-4718-8081-D238E442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4986">
            <a:off x="5048304" y="2807503"/>
            <a:ext cx="574598" cy="574598"/>
          </a:xfrm>
          <a:prstGeom prst="rect">
            <a:avLst/>
          </a:prstGeom>
        </p:spPr>
      </p:pic>
      <p:pic>
        <p:nvPicPr>
          <p:cNvPr id="26" name="Graphic 25" descr="Arrow Counterclockwise curve">
            <a:extLst>
              <a:ext uri="{FF2B5EF4-FFF2-40B4-BE49-F238E27FC236}">
                <a16:creationId xmlns:a16="http://schemas.microsoft.com/office/drawing/2014/main" id="{4D6A06B3-431E-448A-9AC4-C01165EE3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4986">
            <a:off x="4987344" y="4739624"/>
            <a:ext cx="574598" cy="574598"/>
          </a:xfrm>
          <a:prstGeom prst="rect">
            <a:avLst/>
          </a:prstGeom>
        </p:spPr>
      </p:pic>
      <p:pic>
        <p:nvPicPr>
          <p:cNvPr id="28" name="Graphic 27" descr="Cloud Computing">
            <a:extLst>
              <a:ext uri="{FF2B5EF4-FFF2-40B4-BE49-F238E27FC236}">
                <a16:creationId xmlns:a16="http://schemas.microsoft.com/office/drawing/2014/main" id="{EEEFB511-9F4A-4BFE-B8D6-F504C6B615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9120" y="39301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8111195" y="527051"/>
            <a:ext cx="271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 was downloaded from </a:t>
            </a:r>
          </a:p>
          <a:p>
            <a:r>
              <a:rPr lang="en-US" dirty="0">
                <a:solidFill>
                  <a:schemeClr val="bg1"/>
                </a:solidFill>
              </a:rPr>
              <a:t>the NYC Taxi Trips Website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21BFA-AD0E-436F-A13D-E85AECE3AC12}"/>
              </a:ext>
            </a:extLst>
          </p:cNvPr>
          <p:cNvSpPr txBox="1"/>
          <p:nvPr/>
        </p:nvSpPr>
        <p:spPr>
          <a:xfrm>
            <a:off x="8111196" y="2060270"/>
            <a:ext cx="305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Locally for faster access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33C69-7788-4D7B-9BA9-9FD81EEE8C0A}"/>
              </a:ext>
            </a:extLst>
          </p:cNvPr>
          <p:cNvSpPr txBox="1"/>
          <p:nvPr/>
        </p:nvSpPr>
        <p:spPr>
          <a:xfrm>
            <a:off x="8111196" y="3825313"/>
            <a:ext cx="3703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Accessed and Read using Pandas and </a:t>
            </a:r>
          </a:p>
          <a:p>
            <a:r>
              <a:rPr lang="en-US" dirty="0">
                <a:solidFill>
                  <a:schemeClr val="bg1"/>
                </a:solidFill>
              </a:rPr>
              <a:t>Extracted into a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AABD5-9479-43D1-B5BF-D6BC6B35BC9D}"/>
              </a:ext>
            </a:extLst>
          </p:cNvPr>
          <p:cNvSpPr txBox="1"/>
          <p:nvPr/>
        </p:nvSpPr>
        <p:spPr>
          <a:xfrm>
            <a:off x="8111195" y="5604840"/>
            <a:ext cx="377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data is exported into Mongo</a:t>
            </a:r>
          </a:p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module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B7E646-2321-4A77-B5F7-2C0BCB2F08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796" y="4037934"/>
            <a:ext cx="1824408" cy="369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090CAE2-0706-4EB2-84C7-939533A81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4643" y="5728055"/>
            <a:ext cx="1791217" cy="399899"/>
          </a:xfrm>
          <a:prstGeom prst="rect">
            <a:avLst/>
          </a:prstGeom>
        </p:spPr>
      </p:pic>
      <p:pic>
        <p:nvPicPr>
          <p:cNvPr id="41" name="Graphic 40" descr="Arrow Counterclockwise curve">
            <a:extLst>
              <a:ext uri="{FF2B5EF4-FFF2-40B4-BE49-F238E27FC236}">
                <a16:creationId xmlns:a16="http://schemas.microsoft.com/office/drawing/2014/main" id="{27C390C3-48B8-4744-AB44-3D570DEC2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4986">
            <a:off x="4987344" y="1234440"/>
            <a:ext cx="574598" cy="5745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879B092-0E0D-4D5B-8B61-0F057B06DC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3796" y="3640330"/>
            <a:ext cx="1824408" cy="4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4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Ingestion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28C08-A388-4CC9-BBCE-523655C3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43" y="825040"/>
            <a:ext cx="7409010" cy="152608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CE2A01-3D91-456C-9D2E-E86917DD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10" y="3083560"/>
            <a:ext cx="7541090" cy="133304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18" name="Graphic 17" descr="Cloud Computing">
            <a:extLst>
              <a:ext uri="{FF2B5EF4-FFF2-40B4-BE49-F238E27FC236}">
                <a16:creationId xmlns:a16="http://schemas.microsoft.com/office/drawing/2014/main" id="{83F1BFAA-7348-4067-936B-24561F9FB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643" y="44272"/>
            <a:ext cx="788077" cy="717728"/>
          </a:xfrm>
          <a:prstGeom prst="rect">
            <a:avLst/>
          </a:prstGeom>
        </p:spPr>
      </p:pic>
      <p:pic>
        <p:nvPicPr>
          <p:cNvPr id="19" name="Graphic 18" descr="Open folder">
            <a:extLst>
              <a:ext uri="{FF2B5EF4-FFF2-40B4-BE49-F238E27FC236}">
                <a16:creationId xmlns:a16="http://schemas.microsoft.com/office/drawing/2014/main" id="{28D4E0A4-0145-4E32-A20A-1BA068A03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8643" y="2362200"/>
            <a:ext cx="788077" cy="792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09FF0-142D-435F-94F6-5249541E29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4295" y="4928758"/>
            <a:ext cx="7532121" cy="18849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052462-EE67-4706-97D1-94CB2297B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5318" y="4488013"/>
            <a:ext cx="1824408" cy="3693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E905D1-352A-49C8-BFFD-08A8644CFF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0910" y="4488012"/>
            <a:ext cx="1824408" cy="3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56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Storage</a:t>
            </a:r>
            <a:endParaRPr lang="en-IN" sz="2800" dirty="0"/>
          </a:p>
        </p:txBody>
      </p:sp>
      <p:pic>
        <p:nvPicPr>
          <p:cNvPr id="24" name="Graphic 23" descr="Arrow Counterclockwise curve">
            <a:extLst>
              <a:ext uri="{FF2B5EF4-FFF2-40B4-BE49-F238E27FC236}">
                <a16:creationId xmlns:a16="http://schemas.microsoft.com/office/drawing/2014/main" id="{E6CF1763-7E2C-4742-8535-D0FC5F70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7" y="1122299"/>
            <a:ext cx="574598" cy="574598"/>
          </a:xfrm>
          <a:prstGeom prst="rect">
            <a:avLst/>
          </a:prstGeom>
        </p:spPr>
      </p:pic>
      <p:pic>
        <p:nvPicPr>
          <p:cNvPr id="25" name="Graphic 24" descr="Arrow Counterclockwise curve">
            <a:extLst>
              <a:ext uri="{FF2B5EF4-FFF2-40B4-BE49-F238E27FC236}">
                <a16:creationId xmlns:a16="http://schemas.microsoft.com/office/drawing/2014/main" id="{9BE56702-D198-4718-8081-D238E442A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7251" y="2751780"/>
            <a:ext cx="574598" cy="574598"/>
          </a:xfrm>
          <a:prstGeom prst="rect">
            <a:avLst/>
          </a:prstGeom>
        </p:spPr>
      </p:pic>
      <p:pic>
        <p:nvPicPr>
          <p:cNvPr id="26" name="Graphic 25" descr="Arrow Counterclockwise curve">
            <a:extLst>
              <a:ext uri="{FF2B5EF4-FFF2-40B4-BE49-F238E27FC236}">
                <a16:creationId xmlns:a16="http://schemas.microsoft.com/office/drawing/2014/main" id="{4D6A06B3-431E-448A-9AC4-C01165EE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8" y="4612299"/>
            <a:ext cx="574598" cy="5745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8111195" y="527051"/>
            <a:ext cx="390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data exported into MongoDB </a:t>
            </a:r>
          </a:p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queries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21BFA-AD0E-436F-A13D-E85AECE3AC12}"/>
              </a:ext>
            </a:extLst>
          </p:cNvPr>
          <p:cNvSpPr txBox="1"/>
          <p:nvPr/>
        </p:nvSpPr>
        <p:spPr>
          <a:xfrm>
            <a:off x="8111196" y="2060270"/>
            <a:ext cx="394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is now available for further queries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33C69-7788-4D7B-9BA9-9FD81EEE8C0A}"/>
              </a:ext>
            </a:extLst>
          </p:cNvPr>
          <p:cNvSpPr txBox="1"/>
          <p:nvPr/>
        </p:nvSpPr>
        <p:spPr>
          <a:xfrm>
            <a:off x="8111196" y="3825313"/>
            <a:ext cx="363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gets queried through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AABD5-9479-43D1-B5BF-D6BC6B35BC9D}"/>
              </a:ext>
            </a:extLst>
          </p:cNvPr>
          <p:cNvSpPr txBox="1"/>
          <p:nvPr/>
        </p:nvSpPr>
        <p:spPr>
          <a:xfrm>
            <a:off x="8111195" y="5564200"/>
            <a:ext cx="34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into a Pandas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B9C45-2CAC-4933-9636-2BF18764A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946" y="604083"/>
            <a:ext cx="2240968" cy="511971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2BFEEAF5-B0F8-41C8-8D84-460B28C1E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45" y="1903202"/>
            <a:ext cx="2240969" cy="6826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3076407-FE8F-42C5-8BA6-1FEA6F80C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946" y="3753993"/>
            <a:ext cx="2240968" cy="5119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C854AF-E457-4B7F-9197-D1F1F6F3A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945" y="5641772"/>
            <a:ext cx="2364761" cy="3693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A4A8D55-8E40-4959-8E58-B8BFC1D79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945" y="5212269"/>
            <a:ext cx="2364761" cy="4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7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Storage</a:t>
            </a:r>
            <a:endParaRPr lang="en-IN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0C2D48-A753-4091-BEA7-2BB9D73479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94407" y="705086"/>
            <a:ext cx="4140689" cy="1525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711356-0B82-4154-85A9-8007AFC17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408" y="193116"/>
            <a:ext cx="2240968" cy="5119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C680FD-5493-492B-837C-AADD72BDABB9}"/>
              </a:ext>
            </a:extLst>
          </p:cNvPr>
          <p:cNvSpPr txBox="1"/>
          <p:nvPr/>
        </p:nvSpPr>
        <p:spPr>
          <a:xfrm>
            <a:off x="8835096" y="1103756"/>
            <a:ext cx="317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the MongoDB Database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Taxi_Database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B131F8-51FD-4CBE-8B33-EA5803A093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94406" y="2316951"/>
            <a:ext cx="4140689" cy="977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337C12-010A-4D73-A880-C289A61971F2}"/>
              </a:ext>
            </a:extLst>
          </p:cNvPr>
          <p:cNvSpPr txBox="1"/>
          <p:nvPr/>
        </p:nvSpPr>
        <p:spPr>
          <a:xfrm>
            <a:off x="8875205" y="2482735"/>
            <a:ext cx="292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the collection named</a:t>
            </a:r>
          </a:p>
          <a:p>
            <a:r>
              <a:rPr lang="en-US" b="1" dirty="0">
                <a:solidFill>
                  <a:schemeClr val="bg1"/>
                </a:solidFill>
              </a:rPr>
              <a:t>green_2015_data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66EEBB-BED5-4636-A7C4-04E8C114B13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94406" y="4425467"/>
            <a:ext cx="7313610" cy="1985966"/>
          </a:xfrm>
          <a:prstGeom prst="rect">
            <a:avLst/>
          </a:prstGeom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D87AE9AA-EF59-4E6C-9B46-48E1CFD6B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06" y="3615189"/>
            <a:ext cx="2240969" cy="6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1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Storage</a:t>
            </a:r>
            <a:endParaRPr lang="en-IN" sz="2800" dirty="0"/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D87AE9AA-EF59-4E6C-9B46-48E1CFD6B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06" y="0"/>
            <a:ext cx="2240969" cy="682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4CF7B3-1F97-4E3C-8EA2-90C98F4537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94406" y="961286"/>
            <a:ext cx="7497594" cy="47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4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364</Words>
  <Application>Microsoft Office PowerPoint</Application>
  <PresentationFormat>Widescreen</PresentationFormat>
  <Paragraphs>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Pipeline and Processing/Visualization NYC Taxi Trips</vt:lpstr>
      <vt:lpstr>Business Questions</vt:lpstr>
      <vt:lpstr>Basic Architecture</vt:lpstr>
      <vt:lpstr>Architecture: Components</vt:lpstr>
      <vt:lpstr>Ingestion</vt:lpstr>
      <vt:lpstr>Ingestion</vt:lpstr>
      <vt:lpstr>Storage</vt:lpstr>
      <vt:lpstr>Storage</vt:lpstr>
      <vt:lpstr>Storage</vt:lpstr>
      <vt:lpstr>Processing</vt:lpstr>
      <vt:lpstr>Processing</vt:lpstr>
      <vt:lpstr>Processing</vt:lpstr>
      <vt:lpstr>Visualization</vt:lpstr>
      <vt:lpstr>Visualization</vt:lpstr>
      <vt:lpstr>PowerPoint Presentation</vt:lpstr>
      <vt:lpstr>Visualization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 and Processing/Visualization NYC Taxi Trips</dc:title>
  <dc:creator>Chinmoy Sarangi</dc:creator>
  <cp:lastModifiedBy>Chinmoy Sarangi</cp:lastModifiedBy>
  <cp:revision>2</cp:revision>
  <dcterms:created xsi:type="dcterms:W3CDTF">2019-09-16T10:42:57Z</dcterms:created>
  <dcterms:modified xsi:type="dcterms:W3CDTF">2019-09-16T10:49:12Z</dcterms:modified>
</cp:coreProperties>
</file>