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98" r:id="rId2"/>
    <p:sldId id="318" r:id="rId3"/>
    <p:sldId id="319" r:id="rId4"/>
    <p:sldId id="320" r:id="rId5"/>
    <p:sldId id="322" r:id="rId6"/>
    <p:sldId id="323" r:id="rId7"/>
    <p:sldId id="324" r:id="rId8"/>
    <p:sldId id="325" r:id="rId9"/>
    <p:sldId id="362" r:id="rId10"/>
    <p:sldId id="363" r:id="rId11"/>
    <p:sldId id="364" r:id="rId12"/>
    <p:sldId id="326" r:id="rId13"/>
    <p:sldId id="328" r:id="rId14"/>
    <p:sldId id="329" r:id="rId15"/>
    <p:sldId id="330" r:id="rId16"/>
    <p:sldId id="366" r:id="rId17"/>
    <p:sldId id="367" r:id="rId18"/>
    <p:sldId id="335" r:id="rId19"/>
    <p:sldId id="331" r:id="rId20"/>
    <p:sldId id="332" r:id="rId21"/>
    <p:sldId id="333" r:id="rId22"/>
    <p:sldId id="334" r:id="rId23"/>
    <p:sldId id="337" r:id="rId24"/>
    <p:sldId id="338" r:id="rId25"/>
    <p:sldId id="339" r:id="rId26"/>
    <p:sldId id="336" r:id="rId27"/>
    <p:sldId id="340" r:id="rId28"/>
    <p:sldId id="341" r:id="rId29"/>
    <p:sldId id="342" r:id="rId30"/>
    <p:sldId id="343" r:id="rId31"/>
    <p:sldId id="344" r:id="rId32"/>
    <p:sldId id="345" r:id="rId33"/>
    <p:sldId id="346" r:id="rId34"/>
    <p:sldId id="350" r:id="rId35"/>
    <p:sldId id="349" r:id="rId36"/>
    <p:sldId id="348" r:id="rId37"/>
    <p:sldId id="347" r:id="rId38"/>
    <p:sldId id="351" r:id="rId39"/>
    <p:sldId id="352" r:id="rId40"/>
    <p:sldId id="353" r:id="rId41"/>
    <p:sldId id="354" r:id="rId42"/>
    <p:sldId id="355" r:id="rId43"/>
    <p:sldId id="357" r:id="rId44"/>
    <p:sldId id="360" r:id="rId45"/>
    <p:sldId id="358" r:id="rId46"/>
    <p:sldId id="359" r:id="rId47"/>
    <p:sldId id="361" r:id="rId48"/>
    <p:sldId id="365" r:id="rId49"/>
    <p:sldId id="356" r:id="rId50"/>
    <p:sldId id="29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3784" autoAdjust="0"/>
  </p:normalViewPr>
  <p:slideViewPr>
    <p:cSldViewPr snapToGrid="0">
      <p:cViewPr varScale="1">
        <p:scale>
          <a:sx n="59" d="100"/>
          <a:sy n="59" d="100"/>
        </p:scale>
        <p:origin x="1008" y="84"/>
      </p:cViewPr>
      <p:guideLst/>
    </p:cSldViewPr>
  </p:slideViewPr>
  <p:outlineViewPr>
    <p:cViewPr>
      <p:scale>
        <a:sx n="33" d="100"/>
        <a:sy n="33" d="100"/>
      </p:scale>
      <p:origin x="0" y="-264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8022A395-DBA1-4F28-A980-5561927FC731}"/>
  </pc:docChgLst>
  <pc:docChgLst>
    <pc:chgData userId="e6793c7ac87b5dd5" providerId="LiveId" clId="{41812D3A-D92E-47BE-9409-137E9CDEC820}"/>
  </pc:docChgLst>
  <pc:docChgLst>
    <pc:chgData userId="e6793c7ac87b5dd5" providerId="LiveId" clId="{9D4BF500-C4C5-48F8-9283-759198B2C241}"/>
  </pc:docChgLst>
  <pc:docChgLst>
    <pc:chgData userId="e6793c7ac87b5dd5" providerId="LiveId" clId="{A6B1760C-95C2-4DD9-8519-E929C2C44D8C}"/>
  </pc:docChgLst>
  <pc:docChgLst>
    <pc:chgData userId="e6793c7ac87b5dd5" providerId="LiveId" clId="{4A0B763D-B131-47E9-950C-B74608269333}"/>
  </pc:docChgLst>
  <pc:docChgLst>
    <pc:chgData userId="e6793c7ac87b5dd5" providerId="LiveId" clId="{23513BA0-A5E7-4F48-AED9-C36937E2634B}"/>
    <pc:docChg chg="undo custSel modSld">
      <pc:chgData name="" userId="e6793c7ac87b5dd5" providerId="LiveId" clId="{23513BA0-A5E7-4F48-AED9-C36937E2634B}" dt="2025-09-10T05:22:53.317" v="78" actId="1035"/>
      <pc:docMkLst>
        <pc:docMk/>
      </pc:docMkLst>
      <pc:sldChg chg="modSp">
        <pc:chgData name="" userId="e6793c7ac87b5dd5" providerId="LiveId" clId="{23513BA0-A5E7-4F48-AED9-C36937E2634B}" dt="2025-09-09T04:19:38.949" v="2" actId="123"/>
        <pc:sldMkLst>
          <pc:docMk/>
          <pc:sldMk cId="1114375124" sldId="331"/>
        </pc:sldMkLst>
        <pc:spChg chg="mod">
          <ac:chgData name="" userId="e6793c7ac87b5dd5" providerId="LiveId" clId="{23513BA0-A5E7-4F48-AED9-C36937E2634B}" dt="2025-09-09T04:19:38.949" v="2" actId="123"/>
          <ac:spMkLst>
            <pc:docMk/>
            <pc:sldMk cId="1114375124" sldId="331"/>
            <ac:spMk id="3" creationId="{12E71FF8-9DD2-4DFB-83D9-B12712ABF3F4}"/>
          </ac:spMkLst>
        </pc:spChg>
      </pc:sldChg>
      <pc:sldChg chg="modSp">
        <pc:chgData name="" userId="e6793c7ac87b5dd5" providerId="LiveId" clId="{23513BA0-A5E7-4F48-AED9-C36937E2634B}" dt="2025-09-09T04:20:06.638" v="3" actId="5793"/>
        <pc:sldMkLst>
          <pc:docMk/>
          <pc:sldMk cId="3512093731" sldId="334"/>
        </pc:sldMkLst>
        <pc:spChg chg="mod">
          <ac:chgData name="" userId="e6793c7ac87b5dd5" providerId="LiveId" clId="{23513BA0-A5E7-4F48-AED9-C36937E2634B}" dt="2025-09-09T04:20:06.638" v="3" actId="5793"/>
          <ac:spMkLst>
            <pc:docMk/>
            <pc:sldMk cId="3512093731" sldId="334"/>
            <ac:spMk id="3" creationId="{12E71FF8-9DD2-4DFB-83D9-B12712ABF3F4}"/>
          </ac:spMkLst>
        </pc:spChg>
      </pc:sldChg>
      <pc:sldChg chg="modSp">
        <pc:chgData name="" userId="e6793c7ac87b5dd5" providerId="LiveId" clId="{23513BA0-A5E7-4F48-AED9-C36937E2634B}" dt="2025-09-10T04:17:51.858" v="66" actId="1035"/>
        <pc:sldMkLst>
          <pc:docMk/>
          <pc:sldMk cId="1381827987" sldId="337"/>
        </pc:sldMkLst>
        <pc:spChg chg="mod">
          <ac:chgData name="" userId="e6793c7ac87b5dd5" providerId="LiveId" clId="{23513BA0-A5E7-4F48-AED9-C36937E2634B}" dt="2025-09-10T04:17:51.858" v="66" actId="1035"/>
          <ac:spMkLst>
            <pc:docMk/>
            <pc:sldMk cId="1381827987" sldId="337"/>
            <ac:spMk id="3" creationId="{12E71FF8-9DD2-4DFB-83D9-B12712ABF3F4}"/>
          </ac:spMkLst>
        </pc:spChg>
      </pc:sldChg>
      <pc:sldChg chg="modSp">
        <pc:chgData name="" userId="e6793c7ac87b5dd5" providerId="LiveId" clId="{23513BA0-A5E7-4F48-AED9-C36937E2634B}" dt="2025-09-10T04:20:52.881" v="67" actId="123"/>
        <pc:sldMkLst>
          <pc:docMk/>
          <pc:sldMk cId="3638574969" sldId="338"/>
        </pc:sldMkLst>
        <pc:spChg chg="mod">
          <ac:chgData name="" userId="e6793c7ac87b5dd5" providerId="LiveId" clId="{23513BA0-A5E7-4F48-AED9-C36937E2634B}" dt="2025-09-10T04:20:52.881" v="67" actId="123"/>
          <ac:spMkLst>
            <pc:docMk/>
            <pc:sldMk cId="3638574969" sldId="338"/>
            <ac:spMk id="3" creationId="{12E71FF8-9DD2-4DFB-83D9-B12712ABF3F4}"/>
          </ac:spMkLst>
        </pc:spChg>
      </pc:sldChg>
      <pc:sldChg chg="modSp">
        <pc:chgData name="" userId="e6793c7ac87b5dd5" providerId="LiveId" clId="{23513BA0-A5E7-4F48-AED9-C36937E2634B}" dt="2025-09-10T04:41:22.690" v="69" actId="27636"/>
        <pc:sldMkLst>
          <pc:docMk/>
          <pc:sldMk cId="3032024400" sldId="340"/>
        </pc:sldMkLst>
        <pc:spChg chg="mod">
          <ac:chgData name="" userId="e6793c7ac87b5dd5" providerId="LiveId" clId="{23513BA0-A5E7-4F48-AED9-C36937E2634B}" dt="2025-09-10T04:41:22.690" v="69" actId="27636"/>
          <ac:spMkLst>
            <pc:docMk/>
            <pc:sldMk cId="3032024400" sldId="340"/>
            <ac:spMk id="3" creationId="{12E71FF8-9DD2-4DFB-83D9-B12712ABF3F4}"/>
          </ac:spMkLst>
        </pc:spChg>
      </pc:sldChg>
      <pc:sldChg chg="modSp">
        <pc:chgData name="" userId="e6793c7ac87b5dd5" providerId="LiveId" clId="{23513BA0-A5E7-4F48-AED9-C36937E2634B}" dt="2025-09-08T05:19:57.179" v="1" actId="5793"/>
        <pc:sldMkLst>
          <pc:docMk/>
          <pc:sldMk cId="4294499527" sldId="341"/>
        </pc:sldMkLst>
        <pc:spChg chg="mod">
          <ac:chgData name="" userId="e6793c7ac87b5dd5" providerId="LiveId" clId="{23513BA0-A5E7-4F48-AED9-C36937E2634B}" dt="2025-09-08T05:19:57.179" v="1" actId="5793"/>
          <ac:spMkLst>
            <pc:docMk/>
            <pc:sldMk cId="4294499527" sldId="341"/>
            <ac:spMk id="3" creationId="{12E71FF8-9DD2-4DFB-83D9-B12712ABF3F4}"/>
          </ac:spMkLst>
        </pc:spChg>
      </pc:sldChg>
      <pc:sldChg chg="modSp">
        <pc:chgData name="" userId="e6793c7ac87b5dd5" providerId="LiveId" clId="{23513BA0-A5E7-4F48-AED9-C36937E2634B}" dt="2025-09-08T05:19:51.406" v="0" actId="5793"/>
        <pc:sldMkLst>
          <pc:docMk/>
          <pc:sldMk cId="2564181246" sldId="342"/>
        </pc:sldMkLst>
        <pc:spChg chg="mod">
          <ac:chgData name="" userId="e6793c7ac87b5dd5" providerId="LiveId" clId="{23513BA0-A5E7-4F48-AED9-C36937E2634B}" dt="2025-09-08T05:19:51.406" v="0" actId="5793"/>
          <ac:spMkLst>
            <pc:docMk/>
            <pc:sldMk cId="2564181246" sldId="342"/>
            <ac:spMk id="3" creationId="{12E71FF8-9DD2-4DFB-83D9-B12712ABF3F4}"/>
          </ac:spMkLst>
        </pc:spChg>
      </pc:sldChg>
      <pc:sldChg chg="modSp">
        <pc:chgData name="" userId="e6793c7ac87b5dd5" providerId="LiveId" clId="{23513BA0-A5E7-4F48-AED9-C36937E2634B}" dt="2025-09-09T08:54:03.958" v="16" actId="113"/>
        <pc:sldMkLst>
          <pc:docMk/>
          <pc:sldMk cId="2356511745" sldId="353"/>
        </pc:sldMkLst>
        <pc:spChg chg="mod">
          <ac:chgData name="" userId="e6793c7ac87b5dd5" providerId="LiveId" clId="{23513BA0-A5E7-4F48-AED9-C36937E2634B}" dt="2025-09-09T08:54:03.958" v="16" actId="113"/>
          <ac:spMkLst>
            <pc:docMk/>
            <pc:sldMk cId="2356511745" sldId="353"/>
            <ac:spMk id="3" creationId="{12E71FF8-9DD2-4DFB-83D9-B12712ABF3F4}"/>
          </ac:spMkLst>
        </pc:spChg>
      </pc:sldChg>
      <pc:sldChg chg="modSp">
        <pc:chgData name="" userId="e6793c7ac87b5dd5" providerId="LiveId" clId="{23513BA0-A5E7-4F48-AED9-C36937E2634B}" dt="2025-09-09T09:00:05.521" v="52" actId="113"/>
        <pc:sldMkLst>
          <pc:docMk/>
          <pc:sldMk cId="659324280" sldId="355"/>
        </pc:sldMkLst>
        <pc:spChg chg="mod">
          <ac:chgData name="" userId="e6793c7ac87b5dd5" providerId="LiveId" clId="{23513BA0-A5E7-4F48-AED9-C36937E2634B}" dt="2025-09-09T09:00:05.521" v="52" actId="113"/>
          <ac:spMkLst>
            <pc:docMk/>
            <pc:sldMk cId="659324280" sldId="355"/>
            <ac:spMk id="3" creationId="{12E71FF8-9DD2-4DFB-83D9-B12712ABF3F4}"/>
          </ac:spMkLst>
        </pc:spChg>
      </pc:sldChg>
      <pc:sldChg chg="modSp">
        <pc:chgData name="" userId="e6793c7ac87b5dd5" providerId="LiveId" clId="{23513BA0-A5E7-4F48-AED9-C36937E2634B}" dt="2025-09-09T09:10:52.812" v="59" actId="113"/>
        <pc:sldMkLst>
          <pc:docMk/>
          <pc:sldMk cId="4028720061" sldId="357"/>
        </pc:sldMkLst>
        <pc:spChg chg="mod">
          <ac:chgData name="" userId="e6793c7ac87b5dd5" providerId="LiveId" clId="{23513BA0-A5E7-4F48-AED9-C36937E2634B}" dt="2025-09-09T09:10:52.812" v="59" actId="113"/>
          <ac:spMkLst>
            <pc:docMk/>
            <pc:sldMk cId="4028720061" sldId="357"/>
            <ac:spMk id="3" creationId="{12E71FF8-9DD2-4DFB-83D9-B12712ABF3F4}"/>
          </ac:spMkLst>
        </pc:spChg>
      </pc:sldChg>
      <pc:sldChg chg="modSp">
        <pc:chgData name="" userId="e6793c7ac87b5dd5" providerId="LiveId" clId="{23513BA0-A5E7-4F48-AED9-C36937E2634B}" dt="2025-09-09T10:59:56.708" v="61" actId="113"/>
        <pc:sldMkLst>
          <pc:docMk/>
          <pc:sldMk cId="1623078464" sldId="358"/>
        </pc:sldMkLst>
        <pc:spChg chg="mod">
          <ac:chgData name="" userId="e6793c7ac87b5dd5" providerId="LiveId" clId="{23513BA0-A5E7-4F48-AED9-C36937E2634B}" dt="2025-09-09T10:59:56.708" v="61" actId="113"/>
          <ac:spMkLst>
            <pc:docMk/>
            <pc:sldMk cId="1623078464" sldId="358"/>
            <ac:spMk id="3" creationId="{12E71FF8-9DD2-4DFB-83D9-B12712ABF3F4}"/>
          </ac:spMkLst>
        </pc:spChg>
      </pc:sldChg>
      <pc:sldChg chg="modSp">
        <pc:chgData name="" userId="e6793c7ac87b5dd5" providerId="LiveId" clId="{23513BA0-A5E7-4F48-AED9-C36937E2634B}" dt="2025-09-10T05:22:53.317" v="78" actId="1035"/>
        <pc:sldMkLst>
          <pc:docMk/>
          <pc:sldMk cId="1761603166" sldId="361"/>
        </pc:sldMkLst>
        <pc:spChg chg="mod">
          <ac:chgData name="" userId="e6793c7ac87b5dd5" providerId="LiveId" clId="{23513BA0-A5E7-4F48-AED9-C36937E2634B}" dt="2025-09-10T05:22:53.317" v="78" actId="1035"/>
          <ac:spMkLst>
            <pc:docMk/>
            <pc:sldMk cId="1761603166" sldId="361"/>
            <ac:spMk id="8" creationId="{696817FE-4430-409D-B181-6E4A7EE48BBB}"/>
          </ac:spMkLst>
        </pc:spChg>
      </pc:sldChg>
    </pc:docChg>
  </pc:docChgLst>
  <pc:docChgLst>
    <pc:chgData userId="e6793c7ac87b5dd5" providerId="LiveId" clId="{FF82F0C3-A595-4782-992B-FB931E273D24}"/>
  </pc:docChgLst>
  <pc:docChgLst>
    <pc:chgData userId="e6793c7ac87b5dd5" providerId="LiveId" clId="{8E391FF7-AB95-40D3-A031-8406EBBC5C68}"/>
  </pc:docChgLst>
  <pc:docChgLst>
    <pc:chgData userId="e6793c7ac87b5dd5" providerId="LiveId" clId="{1320FEEE-0187-4B30-8972-1EB3D4BD9FD6}"/>
    <pc:docChg chg="modSld">
      <pc:chgData name="" userId="e6793c7ac87b5dd5" providerId="LiveId" clId="{1320FEEE-0187-4B30-8972-1EB3D4BD9FD6}" dt="2025-09-13T13:50:27.251" v="3" actId="113"/>
      <pc:docMkLst>
        <pc:docMk/>
      </pc:docMkLst>
      <pc:sldChg chg="modSp">
        <pc:chgData name="" userId="e6793c7ac87b5dd5" providerId="LiveId" clId="{1320FEEE-0187-4B30-8972-1EB3D4BD9FD6}" dt="2025-09-07T15:02:44.417" v="1" actId="113"/>
        <pc:sldMkLst>
          <pc:docMk/>
          <pc:sldMk cId="2228359824" sldId="320"/>
        </pc:sldMkLst>
        <pc:spChg chg="mod">
          <ac:chgData name="" userId="e6793c7ac87b5dd5" providerId="LiveId" clId="{1320FEEE-0187-4B30-8972-1EB3D4BD9FD6}" dt="2025-09-07T15:02:44.417" v="1" actId="113"/>
          <ac:spMkLst>
            <pc:docMk/>
            <pc:sldMk cId="2228359824" sldId="320"/>
            <ac:spMk id="3" creationId="{12E71FF8-9DD2-4DFB-83D9-B12712ABF3F4}"/>
          </ac:spMkLst>
        </pc:spChg>
      </pc:sldChg>
      <pc:sldChg chg="modSp">
        <pc:chgData name="" userId="e6793c7ac87b5dd5" providerId="LiveId" clId="{1320FEEE-0187-4B30-8972-1EB3D4BD9FD6}" dt="2025-09-13T13:50:27.251" v="3" actId="113"/>
        <pc:sldMkLst>
          <pc:docMk/>
          <pc:sldMk cId="3030649619" sldId="367"/>
        </pc:sldMkLst>
        <pc:spChg chg="mod">
          <ac:chgData name="" userId="e6793c7ac87b5dd5" providerId="LiveId" clId="{1320FEEE-0187-4B30-8972-1EB3D4BD9FD6}" dt="2025-09-13T13:50:27.251" v="3" actId="113"/>
          <ac:spMkLst>
            <pc:docMk/>
            <pc:sldMk cId="3030649619" sldId="367"/>
            <ac:spMk id="3" creationId="{12E71FF8-9DD2-4DFB-83D9-B12712ABF3F4}"/>
          </ac:spMkLst>
        </pc:spChg>
      </pc:sldChg>
    </pc:docChg>
  </pc:docChgLst>
  <pc:docChgLst>
    <pc:chgData userId="e6793c7ac87b5dd5" providerId="LiveId" clId="{38CC58B6-B09A-4C84-8804-C2BCC9536F24}"/>
  </pc:docChgLst>
  <pc:docChgLst>
    <pc:chgData userId="dfdc2ea8474de658" providerId="LiveId" clId="{9D4BF500-C4C5-48F8-9283-759198B2C241}"/>
  </pc:docChgLst>
  <pc:docChgLst>
    <pc:chgData userId="e6793c7ac87b5dd5" providerId="LiveId" clId="{EAA1CA93-2C7B-4326-A0DC-DEE727A4F2A4}"/>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22416-F702-4F6C-9B16-9B3DADC81E06}" type="datetimeFigureOut">
              <a:rPr lang="en-IN" smtClean="0"/>
              <a:t>13-09-2025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50401-866C-4573-B6D5-D73B3D4405B2}" type="slidenum">
              <a:rPr lang="en-IN" smtClean="0"/>
              <a:t>‹#›</a:t>
            </a:fld>
            <a:endParaRPr lang="en-IN"/>
          </a:p>
        </p:txBody>
      </p:sp>
    </p:spTree>
    <p:extLst>
      <p:ext uri="{BB962C8B-B14F-4D97-AF65-F5344CB8AC3E}">
        <p14:creationId xmlns:p14="http://schemas.microsoft.com/office/powerpoint/2010/main" val="67617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A815-7071-493D-94BC-B43B02C80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C3A6F-4462-4FE6-9C80-8CAB8C6FE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F2A0D9-DC7F-40AE-ABFE-681277D18AC0}"/>
              </a:ext>
            </a:extLst>
          </p:cNvPr>
          <p:cNvSpPr>
            <a:spLocks noGrp="1"/>
          </p:cNvSpPr>
          <p:nvPr>
            <p:ph type="dt" sz="half" idx="10"/>
          </p:nvPr>
        </p:nvSpPr>
        <p:spPr/>
        <p:txBody>
          <a:bodyPr/>
          <a:lstStyle/>
          <a:p>
            <a:fld id="{26724FEF-9809-4E23-99CF-9119DEF62E0D}" type="datetime1">
              <a:rPr lang="en-IN" smtClean="0"/>
              <a:t>13-09-2025</a:t>
            </a:fld>
            <a:endParaRPr lang="en-IN"/>
          </a:p>
        </p:txBody>
      </p:sp>
      <p:sp>
        <p:nvSpPr>
          <p:cNvPr id="5" name="Footer Placeholder 4">
            <a:extLst>
              <a:ext uri="{FF2B5EF4-FFF2-40B4-BE49-F238E27FC236}">
                <a16:creationId xmlns:a16="http://schemas.microsoft.com/office/drawing/2014/main" id="{E670FA06-7283-48F6-B0B9-BDC278027F76}"/>
              </a:ext>
            </a:extLst>
          </p:cNvPr>
          <p:cNvSpPr>
            <a:spLocks noGrp="1"/>
          </p:cNvSpPr>
          <p:nvPr>
            <p:ph type="ftr" sz="quarter" idx="11"/>
          </p:nvPr>
        </p:nvSpPr>
        <p:spPr/>
        <p:txBody>
          <a:bodyPr/>
          <a:lstStyle/>
          <a:p>
            <a:r>
              <a:rPr lang="en-IN"/>
              <a:t>Leonid Zhukov</a:t>
            </a:r>
          </a:p>
        </p:txBody>
      </p:sp>
      <p:sp>
        <p:nvSpPr>
          <p:cNvPr id="6" name="Slide Number Placeholder 5">
            <a:extLst>
              <a:ext uri="{FF2B5EF4-FFF2-40B4-BE49-F238E27FC236}">
                <a16:creationId xmlns:a16="http://schemas.microsoft.com/office/drawing/2014/main" id="{7CAB17F0-11A9-4205-BBD7-419040401DB8}"/>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368133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063A-7090-494D-A167-D970324592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B28AC-4207-4F6F-A91A-841B7C73CF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B360B-96B5-47E5-A5FE-71A0934B2487}"/>
              </a:ext>
            </a:extLst>
          </p:cNvPr>
          <p:cNvSpPr>
            <a:spLocks noGrp="1"/>
          </p:cNvSpPr>
          <p:nvPr>
            <p:ph type="dt" sz="half" idx="10"/>
          </p:nvPr>
        </p:nvSpPr>
        <p:spPr/>
        <p:txBody>
          <a:bodyPr/>
          <a:lstStyle/>
          <a:p>
            <a:fld id="{5316AE9E-A88E-4E8B-9A73-A74CCEA2E688}" type="datetime1">
              <a:rPr lang="en-IN" smtClean="0"/>
              <a:t>13-09-2025</a:t>
            </a:fld>
            <a:endParaRPr lang="en-IN"/>
          </a:p>
        </p:txBody>
      </p:sp>
      <p:sp>
        <p:nvSpPr>
          <p:cNvPr id="5" name="Footer Placeholder 4">
            <a:extLst>
              <a:ext uri="{FF2B5EF4-FFF2-40B4-BE49-F238E27FC236}">
                <a16:creationId xmlns:a16="http://schemas.microsoft.com/office/drawing/2014/main" id="{5434A458-ACF2-4673-A3B6-E5B777B3C2D7}"/>
              </a:ext>
            </a:extLst>
          </p:cNvPr>
          <p:cNvSpPr>
            <a:spLocks noGrp="1"/>
          </p:cNvSpPr>
          <p:nvPr>
            <p:ph type="ftr" sz="quarter" idx="11"/>
          </p:nvPr>
        </p:nvSpPr>
        <p:spPr/>
        <p:txBody>
          <a:bodyPr/>
          <a:lstStyle/>
          <a:p>
            <a:r>
              <a:rPr lang="en-IN"/>
              <a:t>Leonid Zhukov</a:t>
            </a:r>
          </a:p>
        </p:txBody>
      </p:sp>
      <p:sp>
        <p:nvSpPr>
          <p:cNvPr id="6" name="Slide Number Placeholder 5">
            <a:extLst>
              <a:ext uri="{FF2B5EF4-FFF2-40B4-BE49-F238E27FC236}">
                <a16:creationId xmlns:a16="http://schemas.microsoft.com/office/drawing/2014/main" id="{70CB9EDE-0B47-43B1-AF69-2D4DBA455718}"/>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39502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3B3FB-F2D3-4F7C-874E-4B96DE4881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74F901-6FC5-4A60-A300-9FEB291635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76A71-1EF6-4819-95CE-B441C4E6CD58}"/>
              </a:ext>
            </a:extLst>
          </p:cNvPr>
          <p:cNvSpPr>
            <a:spLocks noGrp="1"/>
          </p:cNvSpPr>
          <p:nvPr>
            <p:ph type="dt" sz="half" idx="10"/>
          </p:nvPr>
        </p:nvSpPr>
        <p:spPr/>
        <p:txBody>
          <a:bodyPr/>
          <a:lstStyle/>
          <a:p>
            <a:fld id="{E247ADF2-F5C8-4F5D-8BDA-AF8D66DF7FAA}" type="datetime1">
              <a:rPr lang="en-IN" smtClean="0"/>
              <a:t>13-09-2025</a:t>
            </a:fld>
            <a:endParaRPr lang="en-IN"/>
          </a:p>
        </p:txBody>
      </p:sp>
      <p:sp>
        <p:nvSpPr>
          <p:cNvPr id="5" name="Footer Placeholder 4">
            <a:extLst>
              <a:ext uri="{FF2B5EF4-FFF2-40B4-BE49-F238E27FC236}">
                <a16:creationId xmlns:a16="http://schemas.microsoft.com/office/drawing/2014/main" id="{4EBE88D9-8EA0-469A-89B0-080F28DCBD29}"/>
              </a:ext>
            </a:extLst>
          </p:cNvPr>
          <p:cNvSpPr>
            <a:spLocks noGrp="1"/>
          </p:cNvSpPr>
          <p:nvPr>
            <p:ph type="ftr" sz="quarter" idx="11"/>
          </p:nvPr>
        </p:nvSpPr>
        <p:spPr/>
        <p:txBody>
          <a:bodyPr/>
          <a:lstStyle/>
          <a:p>
            <a:r>
              <a:rPr lang="en-IN"/>
              <a:t>Leonid Zhukov</a:t>
            </a:r>
          </a:p>
        </p:txBody>
      </p:sp>
      <p:sp>
        <p:nvSpPr>
          <p:cNvPr id="6" name="Slide Number Placeholder 5">
            <a:extLst>
              <a:ext uri="{FF2B5EF4-FFF2-40B4-BE49-F238E27FC236}">
                <a16:creationId xmlns:a16="http://schemas.microsoft.com/office/drawing/2014/main" id="{B18F71BA-C657-4513-AFF8-792891FFDC02}"/>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262342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0F55-E38F-4C03-8D93-B26998C8D1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BC39E6-5E14-4A19-95F1-62C46220BB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95A7F-B16C-4353-AD9A-E15F5CF68EC7}"/>
              </a:ext>
            </a:extLst>
          </p:cNvPr>
          <p:cNvSpPr>
            <a:spLocks noGrp="1"/>
          </p:cNvSpPr>
          <p:nvPr>
            <p:ph type="dt" sz="half" idx="10"/>
          </p:nvPr>
        </p:nvSpPr>
        <p:spPr/>
        <p:txBody>
          <a:bodyPr/>
          <a:lstStyle/>
          <a:p>
            <a:fld id="{D6026F1B-643F-4BA8-B791-19B541161976}" type="datetime1">
              <a:rPr lang="en-IN" smtClean="0"/>
              <a:t>13-09-2025</a:t>
            </a:fld>
            <a:endParaRPr lang="en-IN"/>
          </a:p>
        </p:txBody>
      </p:sp>
      <p:sp>
        <p:nvSpPr>
          <p:cNvPr id="5" name="Footer Placeholder 4">
            <a:extLst>
              <a:ext uri="{FF2B5EF4-FFF2-40B4-BE49-F238E27FC236}">
                <a16:creationId xmlns:a16="http://schemas.microsoft.com/office/drawing/2014/main" id="{7D51BE6A-E875-4332-98BF-3511AB8B5157}"/>
              </a:ext>
            </a:extLst>
          </p:cNvPr>
          <p:cNvSpPr>
            <a:spLocks noGrp="1"/>
          </p:cNvSpPr>
          <p:nvPr>
            <p:ph type="ftr" sz="quarter" idx="11"/>
          </p:nvPr>
        </p:nvSpPr>
        <p:spPr/>
        <p:txBody>
          <a:bodyPr/>
          <a:lstStyle/>
          <a:p>
            <a:r>
              <a:rPr lang="en-IN"/>
              <a:t>Leonid Zhukov</a:t>
            </a:r>
          </a:p>
        </p:txBody>
      </p:sp>
      <p:sp>
        <p:nvSpPr>
          <p:cNvPr id="6" name="Slide Number Placeholder 5">
            <a:extLst>
              <a:ext uri="{FF2B5EF4-FFF2-40B4-BE49-F238E27FC236}">
                <a16:creationId xmlns:a16="http://schemas.microsoft.com/office/drawing/2014/main" id="{3A0FBF66-A4D9-4E8B-9999-F127F387AF98}"/>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389954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312A-87D0-4FDC-BF02-0CA2DA203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03B14-D5D6-484D-9B71-A66283491D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B8DCEB-10D1-4905-8145-3047FCE18958}"/>
              </a:ext>
            </a:extLst>
          </p:cNvPr>
          <p:cNvSpPr>
            <a:spLocks noGrp="1"/>
          </p:cNvSpPr>
          <p:nvPr>
            <p:ph type="dt" sz="half" idx="10"/>
          </p:nvPr>
        </p:nvSpPr>
        <p:spPr/>
        <p:txBody>
          <a:bodyPr/>
          <a:lstStyle/>
          <a:p>
            <a:fld id="{1587C08D-C468-4207-A019-67AB22A13F08}" type="datetime1">
              <a:rPr lang="en-IN" smtClean="0"/>
              <a:t>13-09-2025</a:t>
            </a:fld>
            <a:endParaRPr lang="en-IN"/>
          </a:p>
        </p:txBody>
      </p:sp>
      <p:sp>
        <p:nvSpPr>
          <p:cNvPr id="5" name="Footer Placeholder 4">
            <a:extLst>
              <a:ext uri="{FF2B5EF4-FFF2-40B4-BE49-F238E27FC236}">
                <a16:creationId xmlns:a16="http://schemas.microsoft.com/office/drawing/2014/main" id="{9A474B28-A15C-40BD-9819-D36959386B43}"/>
              </a:ext>
            </a:extLst>
          </p:cNvPr>
          <p:cNvSpPr>
            <a:spLocks noGrp="1"/>
          </p:cNvSpPr>
          <p:nvPr>
            <p:ph type="ftr" sz="quarter" idx="11"/>
          </p:nvPr>
        </p:nvSpPr>
        <p:spPr/>
        <p:txBody>
          <a:bodyPr/>
          <a:lstStyle/>
          <a:p>
            <a:r>
              <a:rPr lang="en-IN"/>
              <a:t>Leonid Zhukov</a:t>
            </a:r>
          </a:p>
        </p:txBody>
      </p:sp>
      <p:sp>
        <p:nvSpPr>
          <p:cNvPr id="6" name="Slide Number Placeholder 5">
            <a:extLst>
              <a:ext uri="{FF2B5EF4-FFF2-40B4-BE49-F238E27FC236}">
                <a16:creationId xmlns:a16="http://schemas.microsoft.com/office/drawing/2014/main" id="{5604FC3D-58E2-40D0-8F67-2C2185C002CD}"/>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308315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878A-E29A-482A-BFFE-2DBC46197B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7FA895-91E2-453A-A322-DE7573F17E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52DBDF-D675-4C6E-B645-ADE017CFC5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64D7A0-F21B-4475-956A-2BD0E66FF4FE}"/>
              </a:ext>
            </a:extLst>
          </p:cNvPr>
          <p:cNvSpPr>
            <a:spLocks noGrp="1"/>
          </p:cNvSpPr>
          <p:nvPr>
            <p:ph type="dt" sz="half" idx="10"/>
          </p:nvPr>
        </p:nvSpPr>
        <p:spPr/>
        <p:txBody>
          <a:bodyPr/>
          <a:lstStyle/>
          <a:p>
            <a:fld id="{2FB74F7A-84C5-4EC0-B537-9251A2A0DB65}" type="datetime1">
              <a:rPr lang="en-IN" smtClean="0"/>
              <a:t>13-09-2025</a:t>
            </a:fld>
            <a:endParaRPr lang="en-IN"/>
          </a:p>
        </p:txBody>
      </p:sp>
      <p:sp>
        <p:nvSpPr>
          <p:cNvPr id="6" name="Footer Placeholder 5">
            <a:extLst>
              <a:ext uri="{FF2B5EF4-FFF2-40B4-BE49-F238E27FC236}">
                <a16:creationId xmlns:a16="http://schemas.microsoft.com/office/drawing/2014/main" id="{1D28F84B-F4DE-44D1-82F6-5FC2594B9992}"/>
              </a:ext>
            </a:extLst>
          </p:cNvPr>
          <p:cNvSpPr>
            <a:spLocks noGrp="1"/>
          </p:cNvSpPr>
          <p:nvPr>
            <p:ph type="ftr" sz="quarter" idx="11"/>
          </p:nvPr>
        </p:nvSpPr>
        <p:spPr/>
        <p:txBody>
          <a:bodyPr/>
          <a:lstStyle/>
          <a:p>
            <a:r>
              <a:rPr lang="en-IN"/>
              <a:t>Leonid Zhukov</a:t>
            </a:r>
          </a:p>
        </p:txBody>
      </p:sp>
      <p:sp>
        <p:nvSpPr>
          <p:cNvPr id="7" name="Slide Number Placeholder 6">
            <a:extLst>
              <a:ext uri="{FF2B5EF4-FFF2-40B4-BE49-F238E27FC236}">
                <a16:creationId xmlns:a16="http://schemas.microsoft.com/office/drawing/2014/main" id="{A956776C-ED5E-43B4-984E-67FCF57EA350}"/>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366612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7F78-0959-4DAE-B8D1-A562AF9E17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FD7FD1-3127-4AE9-96EB-2E87FBB99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80463F-3A43-4B6E-8875-6518E2CCB7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D39A88-57F7-4319-A92B-91CFEC76C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64D294-7F5D-4C65-962C-455EC6841A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6EA4CE-12B0-4661-9644-41AA630D2E44}"/>
              </a:ext>
            </a:extLst>
          </p:cNvPr>
          <p:cNvSpPr>
            <a:spLocks noGrp="1"/>
          </p:cNvSpPr>
          <p:nvPr>
            <p:ph type="dt" sz="half" idx="10"/>
          </p:nvPr>
        </p:nvSpPr>
        <p:spPr/>
        <p:txBody>
          <a:bodyPr/>
          <a:lstStyle/>
          <a:p>
            <a:fld id="{CFB5E4A1-74DF-491E-9AF7-031DD06BCDE9}" type="datetime1">
              <a:rPr lang="en-IN" smtClean="0"/>
              <a:t>13-09-2025</a:t>
            </a:fld>
            <a:endParaRPr lang="en-IN"/>
          </a:p>
        </p:txBody>
      </p:sp>
      <p:sp>
        <p:nvSpPr>
          <p:cNvPr id="8" name="Footer Placeholder 7">
            <a:extLst>
              <a:ext uri="{FF2B5EF4-FFF2-40B4-BE49-F238E27FC236}">
                <a16:creationId xmlns:a16="http://schemas.microsoft.com/office/drawing/2014/main" id="{C090759B-1F11-4F32-AE2C-4FF4A2997A35}"/>
              </a:ext>
            </a:extLst>
          </p:cNvPr>
          <p:cNvSpPr>
            <a:spLocks noGrp="1"/>
          </p:cNvSpPr>
          <p:nvPr>
            <p:ph type="ftr" sz="quarter" idx="11"/>
          </p:nvPr>
        </p:nvSpPr>
        <p:spPr/>
        <p:txBody>
          <a:bodyPr/>
          <a:lstStyle/>
          <a:p>
            <a:r>
              <a:rPr lang="en-IN"/>
              <a:t>Leonid Zhukov</a:t>
            </a:r>
          </a:p>
        </p:txBody>
      </p:sp>
      <p:sp>
        <p:nvSpPr>
          <p:cNvPr id="9" name="Slide Number Placeholder 8">
            <a:extLst>
              <a:ext uri="{FF2B5EF4-FFF2-40B4-BE49-F238E27FC236}">
                <a16:creationId xmlns:a16="http://schemas.microsoft.com/office/drawing/2014/main" id="{E3911C29-5648-4AA6-A5CD-A3920B532310}"/>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122341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A14C-D134-42A8-8AE6-F3C9076D52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98EDF4-24BC-4C2D-8472-757C6329D844}"/>
              </a:ext>
            </a:extLst>
          </p:cNvPr>
          <p:cNvSpPr>
            <a:spLocks noGrp="1"/>
          </p:cNvSpPr>
          <p:nvPr>
            <p:ph type="dt" sz="half" idx="10"/>
          </p:nvPr>
        </p:nvSpPr>
        <p:spPr/>
        <p:txBody>
          <a:bodyPr/>
          <a:lstStyle/>
          <a:p>
            <a:fld id="{9B5DDEDE-B506-4BE8-8DF1-D20111529E56}" type="datetime1">
              <a:rPr lang="en-IN" smtClean="0"/>
              <a:t>13-09-2025</a:t>
            </a:fld>
            <a:endParaRPr lang="en-IN"/>
          </a:p>
        </p:txBody>
      </p:sp>
      <p:sp>
        <p:nvSpPr>
          <p:cNvPr id="4" name="Footer Placeholder 3">
            <a:extLst>
              <a:ext uri="{FF2B5EF4-FFF2-40B4-BE49-F238E27FC236}">
                <a16:creationId xmlns:a16="http://schemas.microsoft.com/office/drawing/2014/main" id="{A4F2FAAC-CACA-4DB0-B1F4-38B22677695C}"/>
              </a:ext>
            </a:extLst>
          </p:cNvPr>
          <p:cNvSpPr>
            <a:spLocks noGrp="1"/>
          </p:cNvSpPr>
          <p:nvPr>
            <p:ph type="ftr" sz="quarter" idx="11"/>
          </p:nvPr>
        </p:nvSpPr>
        <p:spPr/>
        <p:txBody>
          <a:bodyPr/>
          <a:lstStyle/>
          <a:p>
            <a:r>
              <a:rPr lang="en-IN"/>
              <a:t>Leonid Zhukov</a:t>
            </a:r>
          </a:p>
        </p:txBody>
      </p:sp>
      <p:sp>
        <p:nvSpPr>
          <p:cNvPr id="5" name="Slide Number Placeholder 4">
            <a:extLst>
              <a:ext uri="{FF2B5EF4-FFF2-40B4-BE49-F238E27FC236}">
                <a16:creationId xmlns:a16="http://schemas.microsoft.com/office/drawing/2014/main" id="{EC5628C8-BA13-4A50-AE8B-74D5F7923F34}"/>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121644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530E0-20DB-4CDD-9433-3727127C5C9F}"/>
              </a:ext>
            </a:extLst>
          </p:cNvPr>
          <p:cNvSpPr>
            <a:spLocks noGrp="1"/>
          </p:cNvSpPr>
          <p:nvPr>
            <p:ph type="dt" sz="half" idx="10"/>
          </p:nvPr>
        </p:nvSpPr>
        <p:spPr/>
        <p:txBody>
          <a:bodyPr/>
          <a:lstStyle/>
          <a:p>
            <a:fld id="{5B37952D-417A-49CE-B772-F92576F3908E}" type="datetime1">
              <a:rPr lang="en-IN" smtClean="0"/>
              <a:t>13-09-2025</a:t>
            </a:fld>
            <a:endParaRPr lang="en-IN"/>
          </a:p>
        </p:txBody>
      </p:sp>
      <p:sp>
        <p:nvSpPr>
          <p:cNvPr id="3" name="Footer Placeholder 2">
            <a:extLst>
              <a:ext uri="{FF2B5EF4-FFF2-40B4-BE49-F238E27FC236}">
                <a16:creationId xmlns:a16="http://schemas.microsoft.com/office/drawing/2014/main" id="{D32CC9F8-29A7-471D-8786-3DADA9310A6A}"/>
              </a:ext>
            </a:extLst>
          </p:cNvPr>
          <p:cNvSpPr>
            <a:spLocks noGrp="1"/>
          </p:cNvSpPr>
          <p:nvPr>
            <p:ph type="ftr" sz="quarter" idx="11"/>
          </p:nvPr>
        </p:nvSpPr>
        <p:spPr/>
        <p:txBody>
          <a:bodyPr/>
          <a:lstStyle/>
          <a:p>
            <a:r>
              <a:rPr lang="en-IN"/>
              <a:t>Leonid Zhukov</a:t>
            </a:r>
          </a:p>
        </p:txBody>
      </p:sp>
      <p:sp>
        <p:nvSpPr>
          <p:cNvPr id="4" name="Slide Number Placeholder 3">
            <a:extLst>
              <a:ext uri="{FF2B5EF4-FFF2-40B4-BE49-F238E27FC236}">
                <a16:creationId xmlns:a16="http://schemas.microsoft.com/office/drawing/2014/main" id="{848827EB-6BD4-44B7-9863-0BEA5E0E5741}"/>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240354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B810-AC24-4C79-BB8E-954010644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C82DDB-1920-4B45-927A-8B24E8DC4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C6BE2A-E971-42B1-8C25-DFD552219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7A5882-C68B-42B2-8BAC-DDD698776F9A}"/>
              </a:ext>
            </a:extLst>
          </p:cNvPr>
          <p:cNvSpPr>
            <a:spLocks noGrp="1"/>
          </p:cNvSpPr>
          <p:nvPr>
            <p:ph type="dt" sz="half" idx="10"/>
          </p:nvPr>
        </p:nvSpPr>
        <p:spPr/>
        <p:txBody>
          <a:bodyPr/>
          <a:lstStyle/>
          <a:p>
            <a:fld id="{8377CEB1-29F3-45DC-95EB-EFE0B2E768C5}" type="datetime1">
              <a:rPr lang="en-IN" smtClean="0"/>
              <a:t>13-09-2025</a:t>
            </a:fld>
            <a:endParaRPr lang="en-IN"/>
          </a:p>
        </p:txBody>
      </p:sp>
      <p:sp>
        <p:nvSpPr>
          <p:cNvPr id="6" name="Footer Placeholder 5">
            <a:extLst>
              <a:ext uri="{FF2B5EF4-FFF2-40B4-BE49-F238E27FC236}">
                <a16:creationId xmlns:a16="http://schemas.microsoft.com/office/drawing/2014/main" id="{E6D7AC22-F0EB-4CA1-93F2-8DC5BF697D7D}"/>
              </a:ext>
            </a:extLst>
          </p:cNvPr>
          <p:cNvSpPr>
            <a:spLocks noGrp="1"/>
          </p:cNvSpPr>
          <p:nvPr>
            <p:ph type="ftr" sz="quarter" idx="11"/>
          </p:nvPr>
        </p:nvSpPr>
        <p:spPr/>
        <p:txBody>
          <a:bodyPr/>
          <a:lstStyle/>
          <a:p>
            <a:r>
              <a:rPr lang="en-IN"/>
              <a:t>Leonid Zhukov</a:t>
            </a:r>
          </a:p>
        </p:txBody>
      </p:sp>
      <p:sp>
        <p:nvSpPr>
          <p:cNvPr id="7" name="Slide Number Placeholder 6">
            <a:extLst>
              <a:ext uri="{FF2B5EF4-FFF2-40B4-BE49-F238E27FC236}">
                <a16:creationId xmlns:a16="http://schemas.microsoft.com/office/drawing/2014/main" id="{24E94387-253A-408C-ACDA-53148B61C8DA}"/>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321736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C34E-280D-48D2-8A66-85AE90B04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B30C8D-0184-4A71-BA94-950B749D1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DB6B22-097F-4B35-A5D5-00EEF5AA8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F9A01-E4A0-4637-B842-963E755467E8}"/>
              </a:ext>
            </a:extLst>
          </p:cNvPr>
          <p:cNvSpPr>
            <a:spLocks noGrp="1"/>
          </p:cNvSpPr>
          <p:nvPr>
            <p:ph type="dt" sz="half" idx="10"/>
          </p:nvPr>
        </p:nvSpPr>
        <p:spPr/>
        <p:txBody>
          <a:bodyPr/>
          <a:lstStyle/>
          <a:p>
            <a:fld id="{ED8B1F30-78AE-454B-A00B-932395BD2B91}" type="datetime1">
              <a:rPr lang="en-IN" smtClean="0"/>
              <a:t>13-09-2025</a:t>
            </a:fld>
            <a:endParaRPr lang="en-IN"/>
          </a:p>
        </p:txBody>
      </p:sp>
      <p:sp>
        <p:nvSpPr>
          <p:cNvPr id="6" name="Footer Placeholder 5">
            <a:extLst>
              <a:ext uri="{FF2B5EF4-FFF2-40B4-BE49-F238E27FC236}">
                <a16:creationId xmlns:a16="http://schemas.microsoft.com/office/drawing/2014/main" id="{6A7511C0-5F38-436E-A352-539F08C6A27D}"/>
              </a:ext>
            </a:extLst>
          </p:cNvPr>
          <p:cNvSpPr>
            <a:spLocks noGrp="1"/>
          </p:cNvSpPr>
          <p:nvPr>
            <p:ph type="ftr" sz="quarter" idx="11"/>
          </p:nvPr>
        </p:nvSpPr>
        <p:spPr/>
        <p:txBody>
          <a:bodyPr/>
          <a:lstStyle/>
          <a:p>
            <a:r>
              <a:rPr lang="en-IN"/>
              <a:t>Leonid Zhukov</a:t>
            </a:r>
          </a:p>
        </p:txBody>
      </p:sp>
      <p:sp>
        <p:nvSpPr>
          <p:cNvPr id="7" name="Slide Number Placeholder 6">
            <a:extLst>
              <a:ext uri="{FF2B5EF4-FFF2-40B4-BE49-F238E27FC236}">
                <a16:creationId xmlns:a16="http://schemas.microsoft.com/office/drawing/2014/main" id="{3529FAFD-C64B-4B27-B7B7-05372DF2848F}"/>
              </a:ext>
            </a:extLst>
          </p:cNvPr>
          <p:cNvSpPr>
            <a:spLocks noGrp="1"/>
          </p:cNvSpPr>
          <p:nvPr>
            <p:ph type="sldNum" sz="quarter" idx="12"/>
          </p:nvPr>
        </p:nvSpPr>
        <p:spPr/>
        <p:txBody>
          <a:bodyPr/>
          <a:lstStyle/>
          <a:p>
            <a:fld id="{284E7A39-D3D1-458C-AF22-61AD47E626E9}" type="slidenum">
              <a:rPr lang="en-IN" smtClean="0"/>
              <a:t>‹#›</a:t>
            </a:fld>
            <a:endParaRPr lang="en-IN"/>
          </a:p>
        </p:txBody>
      </p:sp>
    </p:spTree>
    <p:extLst>
      <p:ext uri="{BB962C8B-B14F-4D97-AF65-F5344CB8AC3E}">
        <p14:creationId xmlns:p14="http://schemas.microsoft.com/office/powerpoint/2010/main" val="305491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E015E-01B2-428A-B8E2-ED9AE7BA0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A9A55C-ED12-4B03-9B9B-DD0D936AB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456D22-DD1A-430B-A389-D7DD39DA3C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8F504-F9C8-4748-843D-BE72D370BD48}" type="datetime1">
              <a:rPr lang="en-IN" smtClean="0"/>
              <a:t>13-09-2025</a:t>
            </a:fld>
            <a:endParaRPr lang="en-IN"/>
          </a:p>
        </p:txBody>
      </p:sp>
      <p:sp>
        <p:nvSpPr>
          <p:cNvPr id="5" name="Footer Placeholder 4">
            <a:extLst>
              <a:ext uri="{FF2B5EF4-FFF2-40B4-BE49-F238E27FC236}">
                <a16:creationId xmlns:a16="http://schemas.microsoft.com/office/drawing/2014/main" id="{81BB5431-6043-4E23-B684-51CF88369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Leonid Zhukov</a:t>
            </a:r>
          </a:p>
        </p:txBody>
      </p:sp>
      <p:sp>
        <p:nvSpPr>
          <p:cNvPr id="6" name="Slide Number Placeholder 5">
            <a:extLst>
              <a:ext uri="{FF2B5EF4-FFF2-40B4-BE49-F238E27FC236}">
                <a16:creationId xmlns:a16="http://schemas.microsoft.com/office/drawing/2014/main" id="{AA7AEB07-ECE4-4963-8F1F-DBF8C2812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E7A39-D3D1-458C-AF22-61AD47E626E9}" type="slidenum">
              <a:rPr lang="en-IN" smtClean="0"/>
              <a:t>‹#›</a:t>
            </a:fld>
            <a:endParaRPr lang="en-IN"/>
          </a:p>
        </p:txBody>
      </p:sp>
    </p:spTree>
    <p:extLst>
      <p:ext uri="{BB962C8B-B14F-4D97-AF65-F5344CB8AC3E}">
        <p14:creationId xmlns:p14="http://schemas.microsoft.com/office/powerpoint/2010/main" val="6763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nature.com/articles/nature03607"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nature.com/articles/nature0918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dcc.fc.up.pt/~pribeiro/aulas/ns2021" TargetMode="External"/><Relationship Id="rId2" Type="http://schemas.openxmlformats.org/officeDocument/2006/relationships/hyperlink" Target="https://www.ic.unicamp.br/~meidanis/courses/mo412/2021s2/" TargetMode="External"/><Relationship Id="rId1" Type="http://schemas.openxmlformats.org/officeDocument/2006/relationships/slideLayout" Target="../slideLayouts/slideLayout2.xml"/><Relationship Id="rId6" Type="http://schemas.openxmlformats.org/officeDocument/2006/relationships/hyperlink" Target="https://tedboy.github.io/networkx/" TargetMode="External"/><Relationship Id="rId5" Type="http://schemas.openxmlformats.org/officeDocument/2006/relationships/hyperlink" Target="https://networkx.org/documentation/stable/tutorial.html" TargetMode="External"/><Relationship Id="rId4" Type="http://schemas.openxmlformats.org/officeDocument/2006/relationships/hyperlink" Target="https://www.science.org/doi/epdf/10.1126/science.107337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E979-0B1F-40D0-8ABF-5FF8C5F2E7D5}"/>
              </a:ext>
            </a:extLst>
          </p:cNvPr>
          <p:cNvSpPr>
            <a:spLocks noGrp="1"/>
          </p:cNvSpPr>
          <p:nvPr>
            <p:ph type="ctrTitle"/>
          </p:nvPr>
        </p:nvSpPr>
        <p:spPr>
          <a:xfrm>
            <a:off x="1524000" y="1122363"/>
            <a:ext cx="8001000" cy="2387600"/>
          </a:xfrm>
        </p:spPr>
        <p:txBody>
          <a:bodyPr/>
          <a:lstStyle/>
          <a:p>
            <a:r>
              <a:rPr lang="en-IN"/>
              <a:t>Community Detection</a:t>
            </a:r>
            <a:endParaRPr lang="en-IN" dirty="0"/>
          </a:p>
        </p:txBody>
      </p:sp>
      <p:sp>
        <p:nvSpPr>
          <p:cNvPr id="3" name="Subtitle 2">
            <a:extLst>
              <a:ext uri="{FF2B5EF4-FFF2-40B4-BE49-F238E27FC236}">
                <a16:creationId xmlns:a16="http://schemas.microsoft.com/office/drawing/2014/main" id="{7697503A-0CAA-41A2-83B8-AA45EAE50286}"/>
              </a:ext>
            </a:extLst>
          </p:cNvPr>
          <p:cNvSpPr>
            <a:spLocks noGrp="1"/>
          </p:cNvSpPr>
          <p:nvPr>
            <p:ph type="subTitle" idx="1"/>
          </p:nvPr>
        </p:nvSpPr>
        <p:spPr>
          <a:xfrm>
            <a:off x="1524000" y="3602038"/>
            <a:ext cx="6683829" cy="1655762"/>
          </a:xfrm>
        </p:spPr>
        <p:txBody>
          <a:bodyPr>
            <a:normAutofit/>
          </a:bodyPr>
          <a:lstStyle/>
          <a:p>
            <a:r>
              <a:rPr lang="en-IN" dirty="0"/>
              <a:t>Modularity and Greedy Community Detection</a:t>
            </a:r>
          </a:p>
          <a:p>
            <a:r>
              <a:rPr lang="en-IN" dirty="0"/>
              <a:t>&amp;</a:t>
            </a:r>
          </a:p>
          <a:p>
            <a:r>
              <a:rPr lang="en-IN" dirty="0"/>
              <a:t>Modularity</a:t>
            </a:r>
          </a:p>
        </p:txBody>
      </p:sp>
      <p:pic>
        <p:nvPicPr>
          <p:cNvPr id="4" name="object 8">
            <a:extLst>
              <a:ext uri="{FF2B5EF4-FFF2-40B4-BE49-F238E27FC236}">
                <a16:creationId xmlns:a16="http://schemas.microsoft.com/office/drawing/2014/main" id="{EDCA8A43-31A0-4713-8194-67C80AA6E379}"/>
              </a:ext>
            </a:extLst>
          </p:cNvPr>
          <p:cNvPicPr/>
          <p:nvPr/>
        </p:nvPicPr>
        <p:blipFill>
          <a:blip r:embed="rId2" cstate="print"/>
          <a:stretch>
            <a:fillRect/>
          </a:stretch>
        </p:blipFill>
        <p:spPr>
          <a:xfrm>
            <a:off x="3003369" y="761433"/>
            <a:ext cx="5595620" cy="1499870"/>
          </a:xfrm>
          <a:prstGeom prst="rect">
            <a:avLst/>
          </a:prstGeom>
        </p:spPr>
      </p:pic>
      <p:pic>
        <p:nvPicPr>
          <p:cNvPr id="8194" name="Picture 2" descr="https://www.dcc.fc.up.pt/~pribeiro/aulas/ns2021/images/ns.png">
            <a:extLst>
              <a:ext uri="{FF2B5EF4-FFF2-40B4-BE49-F238E27FC236}">
                <a16:creationId xmlns:a16="http://schemas.microsoft.com/office/drawing/2014/main" id="{42105CE1-32E5-478D-B3A3-D56CF21A5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17" t="12344" r="3572" b="11229"/>
          <a:stretch/>
        </p:blipFill>
        <p:spPr bwMode="auto">
          <a:xfrm>
            <a:off x="7869283" y="3363119"/>
            <a:ext cx="3973286" cy="3235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9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815693"/>
          </a:xfrm>
        </p:spPr>
        <p:txBody>
          <a:bodyPr>
            <a:normAutofit lnSpcReduction="10000"/>
          </a:bodyPr>
          <a:lstStyle/>
          <a:p>
            <a:pPr algn="just"/>
            <a:endParaRPr lang="en-US" dirty="0"/>
          </a:p>
          <a:p>
            <a:pPr algn="just"/>
            <a:endParaRPr lang="en-US" dirty="0"/>
          </a:p>
          <a:p>
            <a:pPr algn="just"/>
            <a:r>
              <a:rPr lang="en-US" dirty="0"/>
              <a:t>In a similar fashion the second term is rewritten as:</a:t>
            </a:r>
          </a:p>
          <a:p>
            <a:pPr algn="just"/>
            <a:endParaRPr lang="en-US" dirty="0"/>
          </a:p>
          <a:p>
            <a:pPr algn="just"/>
            <a:endParaRPr lang="en-US" dirty="0"/>
          </a:p>
          <a:p>
            <a:pPr algn="just"/>
            <a:endParaRPr lang="en-US" dirty="0"/>
          </a:p>
          <a:p>
            <a:pPr algn="just"/>
            <a:r>
              <a:rPr lang="en-US" dirty="0"/>
              <a:t>where </a:t>
            </a:r>
            <a:r>
              <a:rPr lang="en-US" i="1" dirty="0"/>
              <a:t>k</a:t>
            </a:r>
            <a:r>
              <a:rPr lang="en-US" i="1" baseline="-25000" dirty="0"/>
              <a:t>c</a:t>
            </a:r>
            <a:r>
              <a:rPr lang="en-US" dirty="0"/>
              <a:t> is the total degree of the nodes in community </a:t>
            </a:r>
            <a:r>
              <a:rPr lang="en-US" i="1" dirty="0"/>
              <a:t>C</a:t>
            </a:r>
            <a:r>
              <a:rPr lang="en-US" i="1" baseline="-25000" dirty="0"/>
              <a:t>c</a:t>
            </a:r>
            <a:r>
              <a:rPr lang="en-US" dirty="0"/>
              <a:t>. Indeed, in the configuration model the probability that a stub connects to a randomly chosen stub is 1/2</a:t>
            </a:r>
            <a:r>
              <a:rPr lang="en-US" i="1" dirty="0"/>
              <a:t>L</a:t>
            </a:r>
            <a:r>
              <a:rPr lang="en-US" dirty="0"/>
              <a:t>, as in total we have </a:t>
            </a:r>
            <a:r>
              <a:rPr lang="en-US" i="1" dirty="0"/>
              <a:t>2L</a:t>
            </a:r>
            <a:r>
              <a:rPr lang="en-US" dirty="0"/>
              <a:t> stubs in the network. </a:t>
            </a:r>
          </a:p>
          <a:p>
            <a:pPr algn="just"/>
            <a:r>
              <a:rPr lang="en-US" dirty="0"/>
              <a:t>Hence the likelihood that our stub connects to a stub inside the module is </a:t>
            </a:r>
            <a:r>
              <a:rPr lang="en-US" i="1" dirty="0"/>
              <a:t>k</a:t>
            </a:r>
            <a:r>
              <a:rPr lang="en-US" i="1" baseline="-25000" dirty="0"/>
              <a:t>c</a:t>
            </a:r>
            <a:r>
              <a:rPr lang="en-US" dirty="0"/>
              <a:t>/2</a:t>
            </a:r>
            <a:r>
              <a:rPr lang="en-US" i="1" dirty="0"/>
              <a:t>L</a:t>
            </a:r>
            <a:r>
              <a:rPr lang="en-US" dirty="0"/>
              <a:t>. By repeating this procedure for all </a:t>
            </a:r>
            <a:r>
              <a:rPr lang="en-US" i="1" dirty="0"/>
              <a:t>k</a:t>
            </a:r>
            <a:r>
              <a:rPr lang="en-US" i="1" baseline="-25000" dirty="0"/>
              <a:t>c</a:t>
            </a:r>
            <a:r>
              <a:rPr lang="en-US" dirty="0"/>
              <a:t> stubs within the community </a:t>
            </a:r>
            <a:r>
              <a:rPr lang="en-US" i="1" dirty="0"/>
              <a:t>C</a:t>
            </a:r>
            <a:r>
              <a:rPr lang="en-US" i="1" baseline="-25000" dirty="0"/>
              <a:t>c</a:t>
            </a:r>
            <a:r>
              <a:rPr lang="en-US" dirty="0"/>
              <a:t> and adding 1/2 to avoid double counting, we obtain the last term</a:t>
            </a:r>
          </a:p>
        </p:txBody>
      </p:sp>
      <p:pic>
        <p:nvPicPr>
          <p:cNvPr id="4" name="Picture 3">
            <a:extLst>
              <a:ext uri="{FF2B5EF4-FFF2-40B4-BE49-F238E27FC236}">
                <a16:creationId xmlns:a16="http://schemas.microsoft.com/office/drawing/2014/main" id="{A77D6472-8551-494E-BB6D-CD637BBAEACE}"/>
              </a:ext>
            </a:extLst>
          </p:cNvPr>
          <p:cNvPicPr>
            <a:picLocks noChangeAspect="1"/>
          </p:cNvPicPr>
          <p:nvPr/>
        </p:nvPicPr>
        <p:blipFill rotWithShape="1">
          <a:blip r:embed="rId2"/>
          <a:srcRect l="63267"/>
          <a:stretch/>
        </p:blipFill>
        <p:spPr>
          <a:xfrm>
            <a:off x="6382138" y="669467"/>
            <a:ext cx="1297053" cy="1036006"/>
          </a:xfrm>
          <a:prstGeom prst="rect">
            <a:avLst/>
          </a:prstGeom>
        </p:spPr>
      </p:pic>
      <p:pic>
        <p:nvPicPr>
          <p:cNvPr id="6" name="Picture 5">
            <a:extLst>
              <a:ext uri="{FF2B5EF4-FFF2-40B4-BE49-F238E27FC236}">
                <a16:creationId xmlns:a16="http://schemas.microsoft.com/office/drawing/2014/main" id="{C736259C-313A-49D0-BF40-CAA21FA6F38E}"/>
              </a:ext>
            </a:extLst>
          </p:cNvPr>
          <p:cNvPicPr>
            <a:picLocks noChangeAspect="1"/>
          </p:cNvPicPr>
          <p:nvPr/>
        </p:nvPicPr>
        <p:blipFill>
          <a:blip r:embed="rId3"/>
          <a:stretch>
            <a:fillRect/>
          </a:stretch>
        </p:blipFill>
        <p:spPr>
          <a:xfrm>
            <a:off x="7662863" y="821872"/>
            <a:ext cx="849766" cy="608356"/>
          </a:xfrm>
          <a:prstGeom prst="rect">
            <a:avLst/>
          </a:prstGeom>
        </p:spPr>
      </p:pic>
      <p:pic>
        <p:nvPicPr>
          <p:cNvPr id="5" name="Picture 4">
            <a:extLst>
              <a:ext uri="{FF2B5EF4-FFF2-40B4-BE49-F238E27FC236}">
                <a16:creationId xmlns:a16="http://schemas.microsoft.com/office/drawing/2014/main" id="{5AFF2E4C-D460-4307-A815-3934B8293A12}"/>
              </a:ext>
            </a:extLst>
          </p:cNvPr>
          <p:cNvPicPr>
            <a:picLocks noChangeAspect="1"/>
          </p:cNvPicPr>
          <p:nvPr/>
        </p:nvPicPr>
        <p:blipFill>
          <a:blip r:embed="rId4"/>
          <a:stretch>
            <a:fillRect/>
          </a:stretch>
        </p:blipFill>
        <p:spPr>
          <a:xfrm>
            <a:off x="4821692" y="666034"/>
            <a:ext cx="1563556" cy="960078"/>
          </a:xfrm>
          <a:prstGeom prst="rect">
            <a:avLst/>
          </a:prstGeom>
        </p:spPr>
      </p:pic>
      <p:pic>
        <p:nvPicPr>
          <p:cNvPr id="8" name="Picture 7">
            <a:extLst>
              <a:ext uri="{FF2B5EF4-FFF2-40B4-BE49-F238E27FC236}">
                <a16:creationId xmlns:a16="http://schemas.microsoft.com/office/drawing/2014/main" id="{B0F5928C-FA26-44FB-B526-4933D0E87822}"/>
              </a:ext>
            </a:extLst>
          </p:cNvPr>
          <p:cNvPicPr>
            <a:picLocks noChangeAspect="1"/>
          </p:cNvPicPr>
          <p:nvPr/>
        </p:nvPicPr>
        <p:blipFill>
          <a:blip r:embed="rId5"/>
          <a:stretch>
            <a:fillRect/>
          </a:stretch>
        </p:blipFill>
        <p:spPr>
          <a:xfrm>
            <a:off x="1839685" y="2154068"/>
            <a:ext cx="8187418" cy="1346253"/>
          </a:xfrm>
          <a:prstGeom prst="rect">
            <a:avLst/>
          </a:prstGeom>
        </p:spPr>
      </p:pic>
      <p:pic>
        <p:nvPicPr>
          <p:cNvPr id="9" name="Picture 8">
            <a:extLst>
              <a:ext uri="{FF2B5EF4-FFF2-40B4-BE49-F238E27FC236}">
                <a16:creationId xmlns:a16="http://schemas.microsoft.com/office/drawing/2014/main" id="{EC42D83F-1EE0-481D-BB54-0FAE4C30CBFD}"/>
              </a:ext>
            </a:extLst>
          </p:cNvPr>
          <p:cNvPicPr>
            <a:picLocks noChangeAspect="1"/>
          </p:cNvPicPr>
          <p:nvPr/>
        </p:nvPicPr>
        <p:blipFill>
          <a:blip r:embed="rId6"/>
          <a:stretch>
            <a:fillRect/>
          </a:stretch>
        </p:blipFill>
        <p:spPr>
          <a:xfrm>
            <a:off x="9688966" y="269421"/>
            <a:ext cx="1838325" cy="1006929"/>
          </a:xfrm>
          <a:prstGeom prst="rect">
            <a:avLst/>
          </a:prstGeom>
        </p:spPr>
      </p:pic>
    </p:spTree>
    <p:extLst>
      <p:ext uri="{BB962C8B-B14F-4D97-AF65-F5344CB8AC3E}">
        <p14:creationId xmlns:p14="http://schemas.microsoft.com/office/powerpoint/2010/main" val="1360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836258"/>
          </a:xfrm>
        </p:spPr>
        <p:txBody>
          <a:bodyPr>
            <a:normAutofit/>
          </a:bodyPr>
          <a:lstStyle/>
          <a:p>
            <a:pPr algn="just"/>
            <a:r>
              <a:rPr lang="en-US" dirty="0"/>
              <a:t>Modularity as a Sum Over Communities: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a:p>
            <a:pPr algn="just"/>
            <a:r>
              <a:rPr lang="en-IN" dirty="0"/>
              <a:t>Combining both the terms, </a:t>
            </a:r>
          </a:p>
          <a:p>
            <a:pPr algn="just"/>
            <a:r>
              <a:rPr lang="en-IN" dirty="0"/>
              <a:t>we got a simpler form of modularity:</a:t>
            </a:r>
            <a:endParaRPr lang="en-US" dirty="0"/>
          </a:p>
        </p:txBody>
      </p:sp>
      <p:pic>
        <p:nvPicPr>
          <p:cNvPr id="4" name="Picture 3">
            <a:extLst>
              <a:ext uri="{FF2B5EF4-FFF2-40B4-BE49-F238E27FC236}">
                <a16:creationId xmlns:a16="http://schemas.microsoft.com/office/drawing/2014/main" id="{A77D6472-8551-494E-BB6D-CD637BBAEACE}"/>
              </a:ext>
            </a:extLst>
          </p:cNvPr>
          <p:cNvPicPr>
            <a:picLocks noChangeAspect="1"/>
          </p:cNvPicPr>
          <p:nvPr/>
        </p:nvPicPr>
        <p:blipFill rotWithShape="1">
          <a:blip r:embed="rId2"/>
          <a:srcRect l="63267"/>
          <a:stretch/>
        </p:blipFill>
        <p:spPr>
          <a:xfrm>
            <a:off x="6382138" y="1170214"/>
            <a:ext cx="1297053" cy="1036006"/>
          </a:xfrm>
          <a:prstGeom prst="rect">
            <a:avLst/>
          </a:prstGeom>
        </p:spPr>
      </p:pic>
      <p:pic>
        <p:nvPicPr>
          <p:cNvPr id="6" name="Picture 5">
            <a:extLst>
              <a:ext uri="{FF2B5EF4-FFF2-40B4-BE49-F238E27FC236}">
                <a16:creationId xmlns:a16="http://schemas.microsoft.com/office/drawing/2014/main" id="{C736259C-313A-49D0-BF40-CAA21FA6F38E}"/>
              </a:ext>
            </a:extLst>
          </p:cNvPr>
          <p:cNvPicPr>
            <a:picLocks noChangeAspect="1"/>
          </p:cNvPicPr>
          <p:nvPr/>
        </p:nvPicPr>
        <p:blipFill>
          <a:blip r:embed="rId3"/>
          <a:stretch>
            <a:fillRect/>
          </a:stretch>
        </p:blipFill>
        <p:spPr>
          <a:xfrm>
            <a:off x="7662863" y="1322619"/>
            <a:ext cx="849766" cy="608356"/>
          </a:xfrm>
          <a:prstGeom prst="rect">
            <a:avLst/>
          </a:prstGeom>
        </p:spPr>
      </p:pic>
      <p:pic>
        <p:nvPicPr>
          <p:cNvPr id="5" name="Picture 4">
            <a:extLst>
              <a:ext uri="{FF2B5EF4-FFF2-40B4-BE49-F238E27FC236}">
                <a16:creationId xmlns:a16="http://schemas.microsoft.com/office/drawing/2014/main" id="{5AFF2E4C-D460-4307-A815-3934B8293A12}"/>
              </a:ext>
            </a:extLst>
          </p:cNvPr>
          <p:cNvPicPr>
            <a:picLocks noChangeAspect="1"/>
          </p:cNvPicPr>
          <p:nvPr/>
        </p:nvPicPr>
        <p:blipFill>
          <a:blip r:embed="rId4"/>
          <a:stretch>
            <a:fillRect/>
          </a:stretch>
        </p:blipFill>
        <p:spPr>
          <a:xfrm>
            <a:off x="4821692" y="1166781"/>
            <a:ext cx="1563556" cy="960078"/>
          </a:xfrm>
          <a:prstGeom prst="rect">
            <a:avLst/>
          </a:prstGeom>
        </p:spPr>
      </p:pic>
      <p:pic>
        <p:nvPicPr>
          <p:cNvPr id="7" name="Picture 6">
            <a:extLst>
              <a:ext uri="{FF2B5EF4-FFF2-40B4-BE49-F238E27FC236}">
                <a16:creationId xmlns:a16="http://schemas.microsoft.com/office/drawing/2014/main" id="{B6BE6678-6CC9-440A-8178-6728B3B0638D}"/>
              </a:ext>
            </a:extLst>
          </p:cNvPr>
          <p:cNvPicPr>
            <a:picLocks noChangeAspect="1"/>
          </p:cNvPicPr>
          <p:nvPr/>
        </p:nvPicPr>
        <p:blipFill>
          <a:blip r:embed="rId5"/>
          <a:stretch>
            <a:fillRect/>
          </a:stretch>
        </p:blipFill>
        <p:spPr>
          <a:xfrm>
            <a:off x="1948543" y="2311922"/>
            <a:ext cx="6647138" cy="1187647"/>
          </a:xfrm>
          <a:prstGeom prst="rect">
            <a:avLst/>
          </a:prstGeom>
        </p:spPr>
      </p:pic>
      <p:pic>
        <p:nvPicPr>
          <p:cNvPr id="8" name="Picture 7">
            <a:extLst>
              <a:ext uri="{FF2B5EF4-FFF2-40B4-BE49-F238E27FC236}">
                <a16:creationId xmlns:a16="http://schemas.microsoft.com/office/drawing/2014/main" id="{FAB4E712-2DF8-4D0D-8FC4-ED2E724D75C6}"/>
              </a:ext>
            </a:extLst>
          </p:cNvPr>
          <p:cNvPicPr>
            <a:picLocks noChangeAspect="1"/>
          </p:cNvPicPr>
          <p:nvPr/>
        </p:nvPicPr>
        <p:blipFill>
          <a:blip r:embed="rId6"/>
          <a:stretch>
            <a:fillRect/>
          </a:stretch>
        </p:blipFill>
        <p:spPr>
          <a:xfrm>
            <a:off x="1948543" y="3718229"/>
            <a:ext cx="7748636" cy="1274104"/>
          </a:xfrm>
          <a:prstGeom prst="rect">
            <a:avLst/>
          </a:prstGeom>
        </p:spPr>
      </p:pic>
      <p:pic>
        <p:nvPicPr>
          <p:cNvPr id="9" name="Picture 8">
            <a:extLst>
              <a:ext uri="{FF2B5EF4-FFF2-40B4-BE49-F238E27FC236}">
                <a16:creationId xmlns:a16="http://schemas.microsoft.com/office/drawing/2014/main" id="{C3AAE1E9-B1EA-4B7D-856B-D5A992BCF6F6}"/>
              </a:ext>
            </a:extLst>
          </p:cNvPr>
          <p:cNvPicPr>
            <a:picLocks noChangeAspect="1"/>
          </p:cNvPicPr>
          <p:nvPr/>
        </p:nvPicPr>
        <p:blipFill>
          <a:blip r:embed="rId7"/>
          <a:stretch>
            <a:fillRect/>
          </a:stretch>
        </p:blipFill>
        <p:spPr>
          <a:xfrm>
            <a:off x="7030664" y="5359791"/>
            <a:ext cx="3952875" cy="1285875"/>
          </a:xfrm>
          <a:prstGeom prst="rect">
            <a:avLst/>
          </a:prstGeom>
        </p:spPr>
      </p:pic>
    </p:spTree>
    <p:extLst>
      <p:ext uri="{BB962C8B-B14F-4D97-AF65-F5344CB8AC3E}">
        <p14:creationId xmlns:p14="http://schemas.microsoft.com/office/powerpoint/2010/main" val="65434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Modularity has several key properties:</a:t>
            </a:r>
          </a:p>
          <a:p>
            <a:pPr marL="514350" indent="-514350" algn="just">
              <a:buFont typeface="+mj-lt"/>
              <a:buAutoNum type="arabicParenR"/>
            </a:pPr>
            <a:r>
              <a:rPr lang="en-US" dirty="0"/>
              <a:t>Higher Modularity Implies Better Partition</a:t>
            </a:r>
          </a:p>
          <a:p>
            <a:pPr lvl="1" algn="just"/>
            <a:r>
              <a:rPr lang="en-US" sz="2800" dirty="0"/>
              <a:t>The higher is M for a partition, the better is the corresponding community structure. </a:t>
            </a:r>
          </a:p>
          <a:p>
            <a:pPr lvl="1" algn="just"/>
            <a:r>
              <a:rPr lang="en-US" sz="2800" dirty="0"/>
              <a:t>The modularity of a partition cannot exceed one.</a:t>
            </a:r>
          </a:p>
          <a:p>
            <a:pPr marL="514350" indent="-514350" algn="just">
              <a:buFont typeface="+mj-lt"/>
              <a:buAutoNum type="arabicParenR" startAt="2"/>
            </a:pPr>
            <a:r>
              <a:rPr lang="en-US" dirty="0"/>
              <a:t>Zero and Negative Modularity</a:t>
            </a:r>
          </a:p>
          <a:p>
            <a:pPr lvl="1" algn="just"/>
            <a:r>
              <a:rPr lang="en-US" sz="2800" dirty="0"/>
              <a:t>By taking the whole network as a single community we obtain M=0.</a:t>
            </a:r>
          </a:p>
          <a:p>
            <a:pPr lvl="1" algn="just"/>
            <a:r>
              <a:rPr lang="en-US" sz="2800" dirty="0"/>
              <a:t>If each node belongs to a separate community, we have </a:t>
            </a:r>
            <a:r>
              <a:rPr lang="en-US" sz="2800" dirty="0" err="1"/>
              <a:t>Lc</a:t>
            </a:r>
            <a:r>
              <a:rPr lang="en-US" sz="2800" dirty="0"/>
              <a:t>=0 and the sum has </a:t>
            </a:r>
            <a:r>
              <a:rPr lang="en-US" sz="2800" dirty="0" err="1"/>
              <a:t>nc</a:t>
            </a:r>
            <a:r>
              <a:rPr lang="en-US" sz="2800" dirty="0"/>
              <a:t> negative terms, hence M is negative.</a:t>
            </a:r>
          </a:p>
        </p:txBody>
      </p:sp>
    </p:spTree>
    <p:extLst>
      <p:ext uri="{BB962C8B-B14F-4D97-AF65-F5344CB8AC3E}">
        <p14:creationId xmlns:p14="http://schemas.microsoft.com/office/powerpoint/2010/main" val="203821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7239001" cy="5404077"/>
          </a:xfrm>
        </p:spPr>
        <p:txBody>
          <a:bodyPr>
            <a:normAutofit/>
          </a:bodyPr>
          <a:lstStyle/>
          <a:p>
            <a:pPr marL="0" indent="0" algn="just">
              <a:buNone/>
            </a:pPr>
            <a:r>
              <a:rPr lang="en-US" dirty="0"/>
              <a:t>Optimal Partition</a:t>
            </a:r>
          </a:p>
          <a:p>
            <a:pPr algn="just"/>
            <a:r>
              <a:rPr lang="en-US" dirty="0"/>
              <a:t>The partition with maximal modularity M=0.41 closely matches the two distinct communities.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Suboptimal Partition</a:t>
            </a:r>
          </a:p>
          <a:p>
            <a:pPr algn="just"/>
            <a:r>
              <a:rPr lang="en-US" dirty="0"/>
              <a:t>A partition with a sub-optimal but positive modularity, M=0.22, fails to correctly identify the communities present in the network.</a:t>
            </a:r>
          </a:p>
        </p:txBody>
      </p:sp>
      <p:pic>
        <p:nvPicPr>
          <p:cNvPr id="4098" name="Picture 2" descr="Modularity.">
            <a:extLst>
              <a:ext uri="{FF2B5EF4-FFF2-40B4-BE49-F238E27FC236}">
                <a16:creationId xmlns:a16="http://schemas.microsoft.com/office/drawing/2014/main" id="{F50BD13F-A969-4F49-AA7E-B08AE1891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16" r="51651" b="56542"/>
          <a:stretch/>
        </p:blipFill>
        <p:spPr bwMode="auto">
          <a:xfrm>
            <a:off x="8153398" y="691923"/>
            <a:ext cx="3886200" cy="23138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odularity.">
            <a:extLst>
              <a:ext uri="{FF2B5EF4-FFF2-40B4-BE49-F238E27FC236}">
                <a16:creationId xmlns:a16="http://schemas.microsoft.com/office/drawing/2014/main" id="{919B60A8-476F-4DDC-917C-E348DF7A0F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413" t="4204" r="1873" b="56427"/>
          <a:stretch/>
        </p:blipFill>
        <p:spPr bwMode="auto">
          <a:xfrm>
            <a:off x="8142517" y="4161746"/>
            <a:ext cx="3918858" cy="209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13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7239001" cy="5404077"/>
          </a:xfrm>
        </p:spPr>
        <p:txBody>
          <a:bodyPr>
            <a:normAutofit/>
          </a:bodyPr>
          <a:lstStyle/>
          <a:p>
            <a:pPr marL="0" indent="0" algn="just">
              <a:buNone/>
            </a:pPr>
            <a:r>
              <a:rPr lang="en-US" dirty="0"/>
              <a:t>Single Community</a:t>
            </a:r>
          </a:p>
          <a:p>
            <a:pPr algn="just"/>
            <a:r>
              <a:rPr lang="en-US" dirty="0"/>
              <a:t>If we assign all nodes to the same community we obtain M=0, independent of the network structure.</a:t>
            </a:r>
          </a:p>
          <a:p>
            <a:pPr marL="0" indent="0" algn="just">
              <a:buNone/>
            </a:pPr>
            <a:endParaRPr lang="en-US" dirty="0"/>
          </a:p>
          <a:p>
            <a:pPr marL="0" indent="0" algn="just">
              <a:buNone/>
            </a:pPr>
            <a:endParaRPr lang="en-US" dirty="0"/>
          </a:p>
          <a:p>
            <a:pPr marL="0" indent="0" algn="just">
              <a:buNone/>
            </a:pPr>
            <a:r>
              <a:rPr lang="en-US" dirty="0"/>
              <a:t>Negative Modularity</a:t>
            </a:r>
          </a:p>
          <a:p>
            <a:pPr algn="just"/>
            <a:r>
              <a:rPr lang="en-US" dirty="0"/>
              <a:t>If we assign each node to a different community, modularity is negative, obtaining M= - 0.12.</a:t>
            </a:r>
          </a:p>
        </p:txBody>
      </p:sp>
      <p:pic>
        <p:nvPicPr>
          <p:cNvPr id="5122" name="Picture 2" descr="Modularity.">
            <a:extLst>
              <a:ext uri="{FF2B5EF4-FFF2-40B4-BE49-F238E27FC236}">
                <a16:creationId xmlns:a16="http://schemas.microsoft.com/office/drawing/2014/main" id="{C70E9937-D59A-4656-B38F-31785AF902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3" t="56542" r="51524" b="4088"/>
          <a:stretch/>
        </p:blipFill>
        <p:spPr bwMode="auto">
          <a:xfrm>
            <a:off x="8164289" y="933790"/>
            <a:ext cx="3886201" cy="20961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odularity.">
            <a:extLst>
              <a:ext uri="{FF2B5EF4-FFF2-40B4-BE49-F238E27FC236}">
                <a16:creationId xmlns:a16="http://schemas.microsoft.com/office/drawing/2014/main" id="{A33EEC75-C7C4-4032-9704-E4BB036C76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286" t="56542" r="2000" b="4088"/>
          <a:stretch/>
        </p:blipFill>
        <p:spPr bwMode="auto">
          <a:xfrm>
            <a:off x="8109858" y="4183518"/>
            <a:ext cx="3918859" cy="209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72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Simpler form for the modularity:</a:t>
            </a:r>
          </a:p>
          <a:p>
            <a:pPr marL="228600" lvl="1" algn="just">
              <a:spcBef>
                <a:spcPts val="1000"/>
              </a:spcBef>
            </a:pPr>
            <a:endParaRPr lang="en-US" sz="2800" dirty="0"/>
          </a:p>
          <a:p>
            <a:pPr marL="228600" lvl="1" algn="just">
              <a:spcBef>
                <a:spcPts val="1000"/>
              </a:spcBef>
            </a:pPr>
            <a:r>
              <a:rPr lang="en-US" sz="2800" dirty="0"/>
              <a:t>where </a:t>
            </a:r>
            <a:r>
              <a:rPr lang="en-US" sz="2800" i="1" dirty="0" err="1"/>
              <a:t>L</a:t>
            </a:r>
            <a:r>
              <a:rPr lang="en-US" sz="2800" i="1" baseline="-25000" dirty="0" err="1"/>
              <a:t>c</a:t>
            </a:r>
            <a:r>
              <a:rPr lang="en-US" sz="2800" dirty="0"/>
              <a:t> is the total number of links within the community </a:t>
            </a:r>
            <a:r>
              <a:rPr lang="en-US" sz="2800" i="1" dirty="0"/>
              <a:t>C</a:t>
            </a:r>
            <a:r>
              <a:rPr lang="en-US" sz="2800" i="1" baseline="-25000" dirty="0"/>
              <a:t>c</a:t>
            </a:r>
            <a:r>
              <a:rPr lang="en-US" sz="2800" dirty="0"/>
              <a:t> and </a:t>
            </a:r>
            <a:r>
              <a:rPr lang="en-US" sz="2800" i="1" dirty="0"/>
              <a:t>k</a:t>
            </a:r>
            <a:r>
              <a:rPr lang="en-US" sz="2800" i="1" baseline="-25000" dirty="0"/>
              <a:t>c</a:t>
            </a:r>
            <a:r>
              <a:rPr lang="en-US" sz="2800" dirty="0"/>
              <a:t> is the total degree of the nodes in this community.</a:t>
            </a:r>
          </a:p>
          <a:p>
            <a:pPr marL="228600" lvl="1" algn="just">
              <a:spcBef>
                <a:spcPts val="1000"/>
              </a:spcBef>
            </a:pPr>
            <a:endParaRPr lang="en-US" sz="2800" dirty="0"/>
          </a:p>
          <a:p>
            <a:pPr marL="228600" lvl="1" algn="just">
              <a:spcBef>
                <a:spcPts val="1000"/>
              </a:spcBef>
            </a:pPr>
            <a:endParaRPr lang="en-US" sz="2800" dirty="0"/>
          </a:p>
          <a:p>
            <a:pPr marL="228600" lvl="1" algn="just">
              <a:spcBef>
                <a:spcPts val="1000"/>
              </a:spcBef>
            </a:pPr>
            <a:endParaRPr lang="en-US" sz="2800" dirty="0"/>
          </a:p>
          <a:p>
            <a:pPr marL="228600" lvl="1" algn="just">
              <a:spcBef>
                <a:spcPts val="1000"/>
              </a:spcBef>
            </a:pPr>
            <a:r>
              <a:rPr lang="en-US" sz="2800" dirty="0"/>
              <a:t>The </a:t>
            </a:r>
            <a:r>
              <a:rPr lang="en-US" sz="2800" i="1" dirty="0"/>
              <a:t>modularity</a:t>
            </a:r>
            <a:r>
              <a:rPr lang="en-US" sz="2800" dirty="0"/>
              <a:t> of the whole network can be defined by summing the modularity of all </a:t>
            </a:r>
            <a:r>
              <a:rPr lang="en-US" sz="2800" i="1" dirty="0" err="1"/>
              <a:t>n</a:t>
            </a:r>
            <a:r>
              <a:rPr lang="en-US" sz="2800" i="1" baseline="-25000" dirty="0" err="1"/>
              <a:t>c</a:t>
            </a:r>
            <a:r>
              <a:rPr lang="en-US" sz="2800" dirty="0"/>
              <a:t> communities</a:t>
            </a:r>
          </a:p>
          <a:p>
            <a:pPr marL="228600" lvl="1" algn="just">
              <a:spcBef>
                <a:spcPts val="1000"/>
              </a:spcBef>
            </a:pPr>
            <a:endParaRPr lang="en-US" sz="2800" dirty="0"/>
          </a:p>
        </p:txBody>
      </p:sp>
      <p:pic>
        <p:nvPicPr>
          <p:cNvPr id="4" name="Picture 3">
            <a:extLst>
              <a:ext uri="{FF2B5EF4-FFF2-40B4-BE49-F238E27FC236}">
                <a16:creationId xmlns:a16="http://schemas.microsoft.com/office/drawing/2014/main" id="{551D9351-3995-4B2A-ADA4-14FC815438D1}"/>
              </a:ext>
            </a:extLst>
          </p:cNvPr>
          <p:cNvPicPr>
            <a:picLocks noChangeAspect="1"/>
          </p:cNvPicPr>
          <p:nvPr/>
        </p:nvPicPr>
        <p:blipFill>
          <a:blip r:embed="rId2"/>
          <a:stretch>
            <a:fillRect/>
          </a:stretch>
        </p:blipFill>
        <p:spPr>
          <a:xfrm>
            <a:off x="5628691" y="2775857"/>
            <a:ext cx="2529119" cy="925287"/>
          </a:xfrm>
          <a:prstGeom prst="rect">
            <a:avLst/>
          </a:prstGeom>
        </p:spPr>
      </p:pic>
      <p:pic>
        <p:nvPicPr>
          <p:cNvPr id="5" name="Picture 4">
            <a:extLst>
              <a:ext uri="{FF2B5EF4-FFF2-40B4-BE49-F238E27FC236}">
                <a16:creationId xmlns:a16="http://schemas.microsoft.com/office/drawing/2014/main" id="{F0E803A5-2EFA-4CE3-8D8F-99603B718018}"/>
              </a:ext>
            </a:extLst>
          </p:cNvPr>
          <p:cNvPicPr>
            <a:picLocks noChangeAspect="1"/>
          </p:cNvPicPr>
          <p:nvPr/>
        </p:nvPicPr>
        <p:blipFill rotWithShape="1">
          <a:blip r:embed="rId3"/>
          <a:srcRect t="6029" b="3646"/>
          <a:stretch/>
        </p:blipFill>
        <p:spPr>
          <a:xfrm>
            <a:off x="5312229" y="4963887"/>
            <a:ext cx="3309256" cy="1053644"/>
          </a:xfrm>
          <a:prstGeom prst="rect">
            <a:avLst/>
          </a:prstGeom>
        </p:spPr>
      </p:pic>
    </p:spTree>
    <p:extLst>
      <p:ext uri="{BB962C8B-B14F-4D97-AF65-F5344CB8AC3E}">
        <p14:creationId xmlns:p14="http://schemas.microsoft.com/office/powerpoint/2010/main" val="68784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845628"/>
          </a:xfrm>
        </p:spPr>
        <p:txBody>
          <a:bodyPr>
            <a:normAutofit/>
          </a:bodyPr>
          <a:lstStyle/>
          <a:p>
            <a:pPr marL="0" indent="0" algn="just">
              <a:buNone/>
            </a:pPr>
            <a:r>
              <a:rPr lang="en-US" dirty="0"/>
              <a:t>Merging Two Communities:</a:t>
            </a:r>
          </a:p>
          <a:p>
            <a:pPr marL="228600" lvl="1" algn="just">
              <a:spcBef>
                <a:spcPts val="1000"/>
              </a:spcBef>
            </a:pPr>
            <a:r>
              <a:rPr lang="en-US" sz="2800" dirty="0"/>
              <a:t>Consider communities A and B and denote with </a:t>
            </a:r>
            <a:r>
              <a:rPr lang="en-US" sz="2800" i="1" dirty="0"/>
              <a:t>k</a:t>
            </a:r>
            <a:r>
              <a:rPr lang="en-US" sz="2800" i="1" baseline="-25000" dirty="0"/>
              <a:t>A</a:t>
            </a:r>
            <a:r>
              <a:rPr lang="en-US" sz="2800" dirty="0"/>
              <a:t> and </a:t>
            </a:r>
            <a:r>
              <a:rPr lang="en-US" sz="2800" i="1" dirty="0"/>
              <a:t>k</a:t>
            </a:r>
            <a:r>
              <a:rPr lang="en-US" sz="2800" i="1" baseline="-25000" dirty="0"/>
              <a:t>B</a:t>
            </a:r>
            <a:r>
              <a:rPr lang="en-US" sz="2800" dirty="0"/>
              <a:t> the total degree in these communities.</a:t>
            </a:r>
          </a:p>
          <a:p>
            <a:pPr marL="228600" lvl="1" algn="just">
              <a:spcBef>
                <a:spcPts val="1000"/>
              </a:spcBef>
            </a:pPr>
            <a:r>
              <a:rPr lang="en-US" sz="2800" dirty="0"/>
              <a:t>We wish to calculate the change in modularity after we merge these two communities. Using simpler form of modularity, this change can be written as:</a:t>
            </a:r>
          </a:p>
          <a:p>
            <a:pPr marL="228600" lvl="1" algn="just">
              <a:spcBef>
                <a:spcPts val="1000"/>
              </a:spcBef>
            </a:pPr>
            <a:endParaRPr lang="en-US" sz="2800" dirty="0"/>
          </a:p>
          <a:p>
            <a:pPr marL="228600" lvl="1" algn="just">
              <a:spcBef>
                <a:spcPts val="1000"/>
              </a:spcBef>
            </a:pPr>
            <a:endParaRPr lang="en-US" sz="2800" dirty="0"/>
          </a:p>
          <a:p>
            <a:pPr marL="228600" lvl="1" algn="just">
              <a:spcBef>
                <a:spcPts val="1000"/>
              </a:spcBef>
            </a:pPr>
            <a:endParaRPr lang="en-US" sz="2800" dirty="0"/>
          </a:p>
          <a:p>
            <a:pPr marL="228600" lvl="1" algn="just">
              <a:spcBef>
                <a:spcPts val="1000"/>
              </a:spcBef>
            </a:pPr>
            <a:r>
              <a:rPr lang="en-US" sz="2800" dirty="0"/>
              <a:t>Where</a:t>
            </a:r>
          </a:p>
          <a:p>
            <a:pPr marL="228600" lvl="1" algn="just">
              <a:spcBef>
                <a:spcPts val="1000"/>
              </a:spcBef>
            </a:pPr>
            <a:r>
              <a:rPr lang="en-US" sz="2800" i="1" dirty="0"/>
              <a:t>      </a:t>
            </a:r>
            <a:r>
              <a:rPr lang="en-US" sz="2800" dirty="0"/>
              <a:t>is the number of direct links between the nodes of communities A and B.</a:t>
            </a:r>
            <a:endParaRPr lang="en-US" sz="3200" dirty="0"/>
          </a:p>
        </p:txBody>
      </p:sp>
      <p:pic>
        <p:nvPicPr>
          <p:cNvPr id="6" name="Picture 5">
            <a:extLst>
              <a:ext uri="{FF2B5EF4-FFF2-40B4-BE49-F238E27FC236}">
                <a16:creationId xmlns:a16="http://schemas.microsoft.com/office/drawing/2014/main" id="{5889BA65-B2FB-442A-84D2-7F329116A96D}"/>
              </a:ext>
            </a:extLst>
          </p:cNvPr>
          <p:cNvPicPr>
            <a:picLocks noChangeAspect="1"/>
          </p:cNvPicPr>
          <p:nvPr/>
        </p:nvPicPr>
        <p:blipFill rotWithShape="1">
          <a:blip r:embed="rId2"/>
          <a:srcRect t="6029" b="3646"/>
          <a:stretch/>
        </p:blipFill>
        <p:spPr>
          <a:xfrm>
            <a:off x="8318559" y="163173"/>
            <a:ext cx="3350928" cy="1066912"/>
          </a:xfrm>
          <a:prstGeom prst="rect">
            <a:avLst/>
          </a:prstGeom>
        </p:spPr>
      </p:pic>
      <p:pic>
        <p:nvPicPr>
          <p:cNvPr id="7" name="Picture 6">
            <a:extLst>
              <a:ext uri="{FF2B5EF4-FFF2-40B4-BE49-F238E27FC236}">
                <a16:creationId xmlns:a16="http://schemas.microsoft.com/office/drawing/2014/main" id="{73C41216-CE40-490C-8831-1C490D190A48}"/>
              </a:ext>
            </a:extLst>
          </p:cNvPr>
          <p:cNvPicPr>
            <a:picLocks noChangeAspect="1"/>
          </p:cNvPicPr>
          <p:nvPr/>
        </p:nvPicPr>
        <p:blipFill>
          <a:blip r:embed="rId3"/>
          <a:stretch>
            <a:fillRect/>
          </a:stretch>
        </p:blipFill>
        <p:spPr>
          <a:xfrm>
            <a:off x="1872343" y="3560515"/>
            <a:ext cx="7647213" cy="1251362"/>
          </a:xfrm>
          <a:prstGeom prst="rect">
            <a:avLst/>
          </a:prstGeom>
        </p:spPr>
      </p:pic>
      <p:pic>
        <p:nvPicPr>
          <p:cNvPr id="8" name="Picture 7">
            <a:extLst>
              <a:ext uri="{FF2B5EF4-FFF2-40B4-BE49-F238E27FC236}">
                <a16:creationId xmlns:a16="http://schemas.microsoft.com/office/drawing/2014/main" id="{AA8E5A50-BFD2-4A12-93A1-735F91C3252F}"/>
              </a:ext>
            </a:extLst>
          </p:cNvPr>
          <p:cNvPicPr>
            <a:picLocks noChangeAspect="1"/>
          </p:cNvPicPr>
          <p:nvPr/>
        </p:nvPicPr>
        <p:blipFill>
          <a:blip r:embed="rId4"/>
          <a:stretch>
            <a:fillRect/>
          </a:stretch>
        </p:blipFill>
        <p:spPr>
          <a:xfrm>
            <a:off x="2522765" y="4962917"/>
            <a:ext cx="3314700" cy="581025"/>
          </a:xfrm>
          <a:prstGeom prst="rect">
            <a:avLst/>
          </a:prstGeom>
        </p:spPr>
      </p:pic>
      <p:pic>
        <p:nvPicPr>
          <p:cNvPr id="9" name="Picture 8">
            <a:extLst>
              <a:ext uri="{FF2B5EF4-FFF2-40B4-BE49-F238E27FC236}">
                <a16:creationId xmlns:a16="http://schemas.microsoft.com/office/drawing/2014/main" id="{C6A2BE8E-9A74-40C6-A054-151DF244D89C}"/>
              </a:ext>
            </a:extLst>
          </p:cNvPr>
          <p:cNvPicPr>
            <a:picLocks noChangeAspect="1"/>
          </p:cNvPicPr>
          <p:nvPr/>
        </p:nvPicPr>
        <p:blipFill>
          <a:blip r:embed="rId5"/>
          <a:stretch>
            <a:fillRect/>
          </a:stretch>
        </p:blipFill>
        <p:spPr>
          <a:xfrm>
            <a:off x="1119869" y="5445915"/>
            <a:ext cx="491217" cy="540339"/>
          </a:xfrm>
          <a:prstGeom prst="rect">
            <a:avLst/>
          </a:prstGeom>
        </p:spPr>
      </p:pic>
    </p:spTree>
    <p:extLst>
      <p:ext uri="{BB962C8B-B14F-4D97-AF65-F5344CB8AC3E}">
        <p14:creationId xmlns:p14="http://schemas.microsoft.com/office/powerpoint/2010/main" val="55553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845628"/>
          </a:xfrm>
        </p:spPr>
        <p:txBody>
          <a:bodyPr>
            <a:normAutofit/>
          </a:bodyPr>
          <a:lstStyle/>
          <a:p>
            <a:pPr marL="0" indent="0" algn="just">
              <a:buNone/>
            </a:pPr>
            <a:r>
              <a:rPr lang="en-US" dirty="0"/>
              <a:t>Merging Two Communities:</a:t>
            </a:r>
          </a:p>
          <a:p>
            <a:pPr marL="228600" lvl="1" algn="just">
              <a:spcBef>
                <a:spcPts val="1000"/>
              </a:spcBef>
            </a:pPr>
            <a:r>
              <a:rPr lang="en-US" sz="2800" dirty="0"/>
              <a:t>Consider communities A and B and denote with </a:t>
            </a:r>
            <a:r>
              <a:rPr lang="en-US" sz="2800" i="1" dirty="0"/>
              <a:t>k</a:t>
            </a:r>
            <a:r>
              <a:rPr lang="en-US" sz="2800" i="1" baseline="-25000" dirty="0"/>
              <a:t>A</a:t>
            </a:r>
            <a:r>
              <a:rPr lang="en-US" sz="2800" dirty="0"/>
              <a:t> and </a:t>
            </a:r>
            <a:r>
              <a:rPr lang="en-US" sz="2800" i="1" dirty="0"/>
              <a:t>k</a:t>
            </a:r>
            <a:r>
              <a:rPr lang="en-US" sz="2800" i="1" baseline="-25000" dirty="0"/>
              <a:t>B</a:t>
            </a:r>
            <a:r>
              <a:rPr lang="en-US" sz="2800" dirty="0"/>
              <a:t> the total degree in these communities.</a:t>
            </a:r>
          </a:p>
          <a:p>
            <a:pPr marL="228600" lvl="1" algn="just">
              <a:spcBef>
                <a:spcPts val="1000"/>
              </a:spcBef>
            </a:pPr>
            <a:r>
              <a:rPr lang="en-US" sz="2800" dirty="0"/>
              <a:t>We wish to calculate the change in modularity after we merge these two communities. Using simpler form of modularity, this </a:t>
            </a:r>
            <a:r>
              <a:rPr lang="en-US" sz="2800" b="1" dirty="0"/>
              <a:t>change</a:t>
            </a:r>
            <a:r>
              <a:rPr lang="en-US" sz="2800" dirty="0"/>
              <a:t> can be written as:</a:t>
            </a:r>
          </a:p>
          <a:p>
            <a:pPr marL="228600" lvl="1" algn="just">
              <a:spcBef>
                <a:spcPts val="1000"/>
              </a:spcBef>
            </a:pPr>
            <a:endParaRPr lang="en-US" sz="2800" dirty="0"/>
          </a:p>
          <a:p>
            <a:pPr marL="228600" lvl="1" algn="just">
              <a:spcBef>
                <a:spcPts val="1000"/>
              </a:spcBef>
            </a:pPr>
            <a:endParaRPr lang="en-US" sz="2800" dirty="0"/>
          </a:p>
          <a:p>
            <a:pPr marL="228600" lvl="1" algn="just">
              <a:spcBef>
                <a:spcPts val="1000"/>
              </a:spcBef>
            </a:pPr>
            <a:endParaRPr lang="en-US" sz="2800" dirty="0"/>
          </a:p>
          <a:p>
            <a:pPr marL="228600" lvl="1" algn="just">
              <a:spcBef>
                <a:spcPts val="1000"/>
              </a:spcBef>
            </a:pPr>
            <a:endParaRPr lang="en-US" sz="2800" dirty="0"/>
          </a:p>
          <a:p>
            <a:pPr marL="228600" lvl="1" algn="just">
              <a:spcBef>
                <a:spcPts val="1000"/>
              </a:spcBef>
            </a:pPr>
            <a:r>
              <a:rPr lang="en-US" sz="2800" dirty="0"/>
              <a:t>After inserting both the equations into </a:t>
            </a:r>
            <a:r>
              <a:rPr lang="en-US" sz="2800" b="1" dirty="0"/>
              <a:t>change in modularity </a:t>
            </a:r>
            <a:r>
              <a:rPr lang="en-US" sz="2800" dirty="0"/>
              <a:t>equation, we obtain:</a:t>
            </a:r>
            <a:endParaRPr lang="en-US" sz="3600" dirty="0"/>
          </a:p>
        </p:txBody>
      </p:sp>
      <p:pic>
        <p:nvPicPr>
          <p:cNvPr id="6" name="Picture 5">
            <a:extLst>
              <a:ext uri="{FF2B5EF4-FFF2-40B4-BE49-F238E27FC236}">
                <a16:creationId xmlns:a16="http://schemas.microsoft.com/office/drawing/2014/main" id="{5889BA65-B2FB-442A-84D2-7F329116A96D}"/>
              </a:ext>
            </a:extLst>
          </p:cNvPr>
          <p:cNvPicPr>
            <a:picLocks noChangeAspect="1"/>
          </p:cNvPicPr>
          <p:nvPr/>
        </p:nvPicPr>
        <p:blipFill rotWithShape="1">
          <a:blip r:embed="rId2"/>
          <a:srcRect t="6029" b="3646"/>
          <a:stretch/>
        </p:blipFill>
        <p:spPr>
          <a:xfrm>
            <a:off x="8318559" y="163173"/>
            <a:ext cx="3350928" cy="1066912"/>
          </a:xfrm>
          <a:prstGeom prst="rect">
            <a:avLst/>
          </a:prstGeom>
        </p:spPr>
      </p:pic>
      <p:pic>
        <p:nvPicPr>
          <p:cNvPr id="7" name="Picture 6">
            <a:extLst>
              <a:ext uri="{FF2B5EF4-FFF2-40B4-BE49-F238E27FC236}">
                <a16:creationId xmlns:a16="http://schemas.microsoft.com/office/drawing/2014/main" id="{73C41216-CE40-490C-8831-1C490D190A48}"/>
              </a:ext>
            </a:extLst>
          </p:cNvPr>
          <p:cNvPicPr>
            <a:picLocks noChangeAspect="1"/>
          </p:cNvPicPr>
          <p:nvPr/>
        </p:nvPicPr>
        <p:blipFill>
          <a:blip r:embed="rId3"/>
          <a:stretch>
            <a:fillRect/>
          </a:stretch>
        </p:blipFill>
        <p:spPr>
          <a:xfrm>
            <a:off x="1872343" y="3560515"/>
            <a:ext cx="7647213" cy="1251362"/>
          </a:xfrm>
          <a:prstGeom prst="rect">
            <a:avLst/>
          </a:prstGeom>
        </p:spPr>
      </p:pic>
      <p:pic>
        <p:nvPicPr>
          <p:cNvPr id="4" name="Picture 3">
            <a:extLst>
              <a:ext uri="{FF2B5EF4-FFF2-40B4-BE49-F238E27FC236}">
                <a16:creationId xmlns:a16="http://schemas.microsoft.com/office/drawing/2014/main" id="{95654624-97B4-4344-8976-07D17FF4465C}"/>
              </a:ext>
            </a:extLst>
          </p:cNvPr>
          <p:cNvPicPr>
            <a:picLocks noChangeAspect="1"/>
          </p:cNvPicPr>
          <p:nvPr/>
        </p:nvPicPr>
        <p:blipFill>
          <a:blip r:embed="rId4"/>
          <a:stretch>
            <a:fillRect/>
          </a:stretch>
        </p:blipFill>
        <p:spPr>
          <a:xfrm>
            <a:off x="2295525" y="4969040"/>
            <a:ext cx="2419350" cy="619125"/>
          </a:xfrm>
          <a:prstGeom prst="rect">
            <a:avLst/>
          </a:prstGeom>
        </p:spPr>
      </p:pic>
      <p:pic>
        <p:nvPicPr>
          <p:cNvPr id="10" name="Picture 9">
            <a:extLst>
              <a:ext uri="{FF2B5EF4-FFF2-40B4-BE49-F238E27FC236}">
                <a16:creationId xmlns:a16="http://schemas.microsoft.com/office/drawing/2014/main" id="{628C955F-7B8A-4C4B-9E97-58A6040AA85E}"/>
              </a:ext>
            </a:extLst>
          </p:cNvPr>
          <p:cNvPicPr>
            <a:picLocks noChangeAspect="1"/>
          </p:cNvPicPr>
          <p:nvPr/>
        </p:nvPicPr>
        <p:blipFill>
          <a:blip r:embed="rId5"/>
          <a:stretch>
            <a:fillRect/>
          </a:stretch>
        </p:blipFill>
        <p:spPr>
          <a:xfrm>
            <a:off x="6679323" y="4903726"/>
            <a:ext cx="3314700" cy="581025"/>
          </a:xfrm>
          <a:prstGeom prst="rect">
            <a:avLst/>
          </a:prstGeom>
        </p:spPr>
      </p:pic>
      <p:pic>
        <p:nvPicPr>
          <p:cNvPr id="5" name="Picture 4">
            <a:extLst>
              <a:ext uri="{FF2B5EF4-FFF2-40B4-BE49-F238E27FC236}">
                <a16:creationId xmlns:a16="http://schemas.microsoft.com/office/drawing/2014/main" id="{878062BC-39EC-4AC7-B00F-6DA1C9853530}"/>
              </a:ext>
            </a:extLst>
          </p:cNvPr>
          <p:cNvPicPr>
            <a:picLocks noChangeAspect="1"/>
          </p:cNvPicPr>
          <p:nvPr/>
        </p:nvPicPr>
        <p:blipFill rotWithShape="1">
          <a:blip r:embed="rId6"/>
          <a:srcRect l="3544"/>
          <a:stretch/>
        </p:blipFill>
        <p:spPr>
          <a:xfrm>
            <a:off x="6420109" y="5905500"/>
            <a:ext cx="3573914" cy="952500"/>
          </a:xfrm>
          <a:prstGeom prst="rect">
            <a:avLst/>
          </a:prstGeom>
        </p:spPr>
      </p:pic>
    </p:spTree>
    <p:extLst>
      <p:ext uri="{BB962C8B-B14F-4D97-AF65-F5344CB8AC3E}">
        <p14:creationId xmlns:p14="http://schemas.microsoft.com/office/powerpoint/2010/main" val="303064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Modularity Summary:</a:t>
            </a:r>
          </a:p>
          <a:p>
            <a:pPr marL="228600" lvl="1" algn="just">
              <a:spcBef>
                <a:spcPts val="1000"/>
              </a:spcBef>
            </a:pPr>
            <a:r>
              <a:rPr lang="en-US" sz="2800" dirty="0"/>
              <a:t>We can use modularity to decide which of the many partitions predicted by a hierarchical method offers the best community structure, selecting the one for which M is maximal. </a:t>
            </a:r>
          </a:p>
          <a:p>
            <a:pPr marL="228600" lvl="1" algn="just">
              <a:spcBef>
                <a:spcPts val="1000"/>
              </a:spcBef>
            </a:pPr>
            <a:r>
              <a:rPr lang="en-US" sz="2800" dirty="0"/>
              <a:t>Modularity for each cut of the dendrogram, finds a maximum to break the network into good communities.</a:t>
            </a:r>
          </a:p>
          <a:p>
            <a:pPr marL="228600" lvl="1" algn="just">
              <a:spcBef>
                <a:spcPts val="1000"/>
              </a:spcBef>
            </a:pPr>
            <a:endParaRPr lang="en-US" sz="2800" dirty="0"/>
          </a:p>
          <a:p>
            <a:pPr marL="228600" lvl="1" algn="just">
              <a:spcBef>
                <a:spcPts val="1000"/>
              </a:spcBef>
            </a:pPr>
            <a:r>
              <a:rPr lang="en-US" sz="2800" dirty="0"/>
              <a:t>Simpler form for the modularity:</a:t>
            </a:r>
          </a:p>
        </p:txBody>
      </p:sp>
      <p:pic>
        <p:nvPicPr>
          <p:cNvPr id="5" name="Picture 4">
            <a:extLst>
              <a:ext uri="{FF2B5EF4-FFF2-40B4-BE49-F238E27FC236}">
                <a16:creationId xmlns:a16="http://schemas.microsoft.com/office/drawing/2014/main" id="{7CA8F930-A435-44E0-83CB-21D873A33622}"/>
              </a:ext>
            </a:extLst>
          </p:cNvPr>
          <p:cNvPicPr>
            <a:picLocks noChangeAspect="1"/>
          </p:cNvPicPr>
          <p:nvPr/>
        </p:nvPicPr>
        <p:blipFill rotWithShape="1">
          <a:blip r:embed="rId2"/>
          <a:srcRect t="6029" b="3646"/>
          <a:stretch/>
        </p:blipFill>
        <p:spPr>
          <a:xfrm>
            <a:off x="4887687" y="4506687"/>
            <a:ext cx="3309256" cy="1053644"/>
          </a:xfrm>
          <a:prstGeom prst="rect">
            <a:avLst/>
          </a:prstGeom>
        </p:spPr>
      </p:pic>
    </p:spTree>
    <p:extLst>
      <p:ext uri="{BB962C8B-B14F-4D97-AF65-F5344CB8AC3E}">
        <p14:creationId xmlns:p14="http://schemas.microsoft.com/office/powerpoint/2010/main" val="365262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The Greedy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r>
              <a:rPr lang="en-US" dirty="0"/>
              <a:t>H4: Maximal Modularity Hypothesis</a:t>
            </a:r>
          </a:p>
          <a:p>
            <a:pPr algn="just"/>
            <a:r>
              <a:rPr lang="en-US" i="1" dirty="0"/>
              <a:t>For a given network the partition with maximum modularity corresponds to the optimal community structure.</a:t>
            </a:r>
          </a:p>
          <a:p>
            <a:endParaRPr lang="en-US" i="1" dirty="0"/>
          </a:p>
          <a:p>
            <a:endParaRPr lang="en-US" i="1" dirty="0"/>
          </a:p>
        </p:txBody>
      </p:sp>
    </p:spTree>
    <p:extLst>
      <p:ext uri="{BB962C8B-B14F-4D97-AF65-F5344CB8AC3E}">
        <p14:creationId xmlns:p14="http://schemas.microsoft.com/office/powerpoint/2010/main" val="111437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Modularity- measures the quality of each partition (or community).</a:t>
            </a:r>
          </a:p>
          <a:p>
            <a:pPr algn="just"/>
            <a:r>
              <a:rPr lang="en-US" dirty="0"/>
              <a:t>Modularity allows us to decide if a particular community partition is better than some other one. </a:t>
            </a:r>
          </a:p>
          <a:p>
            <a:pPr algn="just"/>
            <a:r>
              <a:rPr lang="en-US" dirty="0"/>
              <a:t>Modularity optimization also offers an approach for community detection.</a:t>
            </a:r>
          </a:p>
        </p:txBody>
      </p:sp>
    </p:spTree>
    <p:extLst>
      <p:ext uri="{BB962C8B-B14F-4D97-AF65-F5344CB8AC3E}">
        <p14:creationId xmlns:p14="http://schemas.microsoft.com/office/powerpoint/2010/main" val="4235207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The Greedy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The first modularity maximization algorithm, proposed by Newman, iteratively joins pairs of communities if the move increases the partition's modularity. </a:t>
            </a:r>
          </a:p>
        </p:txBody>
      </p:sp>
    </p:spTree>
    <p:extLst>
      <p:ext uri="{BB962C8B-B14F-4D97-AF65-F5344CB8AC3E}">
        <p14:creationId xmlns:p14="http://schemas.microsoft.com/office/powerpoint/2010/main" val="3063121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The Greedy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buNone/>
            </a:pPr>
            <a:r>
              <a:rPr lang="en-US" dirty="0"/>
              <a:t>The algorithm follows these steps:</a:t>
            </a:r>
          </a:p>
          <a:p>
            <a:pPr marL="514350" indent="-514350" algn="just">
              <a:buFont typeface="+mj-lt"/>
              <a:buAutoNum type="arabicParenR"/>
            </a:pPr>
            <a:r>
              <a:rPr lang="en-US" dirty="0"/>
              <a:t>Assign each node to a community of its own, starting with </a:t>
            </a:r>
            <a:r>
              <a:rPr lang="en-US" i="1" dirty="0"/>
              <a:t>N</a:t>
            </a:r>
            <a:r>
              <a:rPr lang="en-US" dirty="0"/>
              <a:t> communities of single nodes.</a:t>
            </a:r>
          </a:p>
          <a:p>
            <a:pPr marL="514350" indent="-514350" algn="just">
              <a:buFont typeface="+mj-lt"/>
              <a:buAutoNum type="arabicParenR"/>
            </a:pPr>
            <a:r>
              <a:rPr lang="en-US" dirty="0"/>
              <a:t>Inspect each community pair connected by at least one link and compute the modularity difference </a:t>
            </a:r>
            <a:r>
              <a:rPr lang="en-US" i="1" dirty="0"/>
              <a:t>ΔM</a:t>
            </a:r>
            <a:r>
              <a:rPr lang="en-US" dirty="0"/>
              <a:t> obtained if we merge them. Identify the community pair for which </a:t>
            </a:r>
            <a:r>
              <a:rPr lang="en-US" i="1" dirty="0"/>
              <a:t>ΔM</a:t>
            </a:r>
            <a:r>
              <a:rPr lang="en-US" dirty="0"/>
              <a:t> is the largest and merge them. Note that modularity is always calculated for the full network.</a:t>
            </a:r>
          </a:p>
          <a:p>
            <a:pPr marL="514350" indent="-514350" algn="just">
              <a:buFont typeface="+mj-lt"/>
              <a:buAutoNum type="arabicParenR"/>
            </a:pPr>
            <a:r>
              <a:rPr lang="en-US" dirty="0"/>
              <a:t>Repeat Step 2 until all nodes merge into a single community, recording </a:t>
            </a:r>
            <a:r>
              <a:rPr lang="en-US" i="1" dirty="0"/>
              <a:t>M</a:t>
            </a:r>
            <a:r>
              <a:rPr lang="en-US" dirty="0"/>
              <a:t> for each step.</a:t>
            </a:r>
          </a:p>
          <a:p>
            <a:pPr marL="514350" indent="-514350" algn="just">
              <a:buFont typeface="+mj-lt"/>
              <a:buAutoNum type="arabicParenR"/>
            </a:pPr>
            <a:r>
              <a:rPr lang="en-US" dirty="0"/>
              <a:t>Select the partition for which </a:t>
            </a:r>
            <a:r>
              <a:rPr lang="en-US" i="1" dirty="0"/>
              <a:t>M</a:t>
            </a:r>
            <a:r>
              <a:rPr lang="en-US" dirty="0"/>
              <a:t> is maximal.</a:t>
            </a:r>
          </a:p>
        </p:txBody>
      </p:sp>
    </p:spTree>
    <p:extLst>
      <p:ext uri="{BB962C8B-B14F-4D97-AF65-F5344CB8AC3E}">
        <p14:creationId xmlns:p14="http://schemas.microsoft.com/office/powerpoint/2010/main" val="4107560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Limits of 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Resolution Limit:</a:t>
            </a:r>
          </a:p>
          <a:p>
            <a:pPr algn="just"/>
            <a:r>
              <a:rPr lang="en-US" dirty="0"/>
              <a:t>Modularity maximization forces small communities into larger ones.</a:t>
            </a:r>
          </a:p>
          <a:p>
            <a:pPr algn="just"/>
            <a:r>
              <a:rPr lang="en-US" dirty="0"/>
              <a:t>Modularity maximization cannot detect communities that are smaller than the resolution limit.</a:t>
            </a:r>
          </a:p>
          <a:p>
            <a:pPr algn="just"/>
            <a:endParaRPr lang="en-US" dirty="0"/>
          </a:p>
          <a:p>
            <a:pPr algn="just"/>
            <a:r>
              <a:rPr lang="en-US" dirty="0"/>
              <a:t>Resolution limit (total degree of the communities) </a:t>
            </a:r>
          </a:p>
          <a:p>
            <a:pPr algn="just"/>
            <a:endParaRPr lang="en-US" dirty="0"/>
          </a:p>
          <a:p>
            <a:pPr algn="just"/>
            <a:r>
              <a:rPr lang="en-US" dirty="0"/>
              <a:t>Real networks contain numerous small communities. </a:t>
            </a:r>
          </a:p>
          <a:p>
            <a:pPr algn="just"/>
            <a:r>
              <a:rPr lang="en-US" dirty="0"/>
              <a:t>Given the resolution limit, these small communities are systematically forced into larger communities, offering a misleading characterization of the underlying community structure.</a:t>
            </a:r>
          </a:p>
          <a:p>
            <a:pPr algn="just"/>
            <a:endParaRPr lang="en-US" dirty="0"/>
          </a:p>
        </p:txBody>
      </p:sp>
      <p:pic>
        <p:nvPicPr>
          <p:cNvPr id="4" name="Picture 3">
            <a:extLst>
              <a:ext uri="{FF2B5EF4-FFF2-40B4-BE49-F238E27FC236}">
                <a16:creationId xmlns:a16="http://schemas.microsoft.com/office/drawing/2014/main" id="{B473EA41-7B51-4183-BA32-72A12C9EA48B}"/>
              </a:ext>
            </a:extLst>
          </p:cNvPr>
          <p:cNvPicPr>
            <a:picLocks noChangeAspect="1"/>
          </p:cNvPicPr>
          <p:nvPr/>
        </p:nvPicPr>
        <p:blipFill>
          <a:blip r:embed="rId2"/>
          <a:stretch>
            <a:fillRect/>
          </a:stretch>
        </p:blipFill>
        <p:spPr>
          <a:xfrm>
            <a:off x="8620806" y="3151074"/>
            <a:ext cx="1743075" cy="647700"/>
          </a:xfrm>
          <a:prstGeom prst="rect">
            <a:avLst/>
          </a:prstGeom>
        </p:spPr>
      </p:pic>
    </p:spTree>
    <p:extLst>
      <p:ext uri="{BB962C8B-B14F-4D97-AF65-F5344CB8AC3E}">
        <p14:creationId xmlns:p14="http://schemas.microsoft.com/office/powerpoint/2010/main" val="3512093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Limits of 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35562"/>
            <a:ext cx="10515600" cy="5749212"/>
          </a:xfrm>
        </p:spPr>
        <p:txBody>
          <a:bodyPr>
            <a:normAutofit/>
          </a:bodyPr>
          <a:lstStyle/>
          <a:p>
            <a:pPr algn="just"/>
            <a:r>
              <a:rPr lang="en-US" dirty="0"/>
              <a:t>A ring network consisting of 24 cliques, each made of 5 nodes.</a:t>
            </a:r>
          </a:p>
          <a:p>
            <a:pPr marL="0" indent="0" algn="just">
              <a:buNone/>
            </a:pPr>
            <a:r>
              <a:rPr lang="en-US" dirty="0"/>
              <a:t>The Intuitive Partition:</a:t>
            </a:r>
          </a:p>
          <a:p>
            <a:pPr algn="just"/>
            <a:r>
              <a:rPr lang="en-US" dirty="0"/>
              <a:t>The best partition should correspond to the configuration where each cluster is a separate community. This partition has M=0.867</a:t>
            </a:r>
          </a:p>
        </p:txBody>
      </p:sp>
      <p:pic>
        <p:nvPicPr>
          <p:cNvPr id="7" name="Picture 6">
            <a:extLst>
              <a:ext uri="{FF2B5EF4-FFF2-40B4-BE49-F238E27FC236}">
                <a16:creationId xmlns:a16="http://schemas.microsoft.com/office/drawing/2014/main" id="{FA6F875D-05D2-4A52-8098-0DD145AEE893}"/>
              </a:ext>
            </a:extLst>
          </p:cNvPr>
          <p:cNvPicPr>
            <a:picLocks noChangeAspect="1"/>
          </p:cNvPicPr>
          <p:nvPr/>
        </p:nvPicPr>
        <p:blipFill>
          <a:blip r:embed="rId2"/>
          <a:stretch>
            <a:fillRect/>
          </a:stretch>
        </p:blipFill>
        <p:spPr>
          <a:xfrm>
            <a:off x="87082" y="2535339"/>
            <a:ext cx="12061369" cy="2122386"/>
          </a:xfrm>
          <a:prstGeom prst="rect">
            <a:avLst/>
          </a:prstGeom>
        </p:spPr>
      </p:pic>
    </p:spTree>
    <p:extLst>
      <p:ext uri="{BB962C8B-B14F-4D97-AF65-F5344CB8AC3E}">
        <p14:creationId xmlns:p14="http://schemas.microsoft.com/office/powerpoint/2010/main" val="13818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Limits of 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buNone/>
            </a:pPr>
            <a:r>
              <a:rPr lang="en-US" dirty="0"/>
              <a:t>The Optimal Partition:</a:t>
            </a:r>
          </a:p>
          <a:p>
            <a:pPr algn="just"/>
            <a:r>
              <a:rPr lang="en-US" dirty="0"/>
              <a:t>If we combine the clusters into pairs, as illustrated by the node colors, we obtain </a:t>
            </a:r>
            <a:r>
              <a:rPr lang="en-US" i="1" dirty="0"/>
              <a:t>M</a:t>
            </a:r>
            <a:r>
              <a:rPr lang="en-US" dirty="0"/>
              <a:t>=0.871, higher than </a:t>
            </a:r>
            <a:r>
              <a:rPr lang="en-US" i="1" dirty="0"/>
              <a:t>M</a:t>
            </a:r>
            <a:r>
              <a:rPr lang="en-US" dirty="0"/>
              <a:t> obtained for the intuitive partition.</a:t>
            </a:r>
          </a:p>
        </p:txBody>
      </p:sp>
      <p:pic>
        <p:nvPicPr>
          <p:cNvPr id="5" name="Picture 4">
            <a:extLst>
              <a:ext uri="{FF2B5EF4-FFF2-40B4-BE49-F238E27FC236}">
                <a16:creationId xmlns:a16="http://schemas.microsoft.com/office/drawing/2014/main" id="{249FF273-E5D1-4FAC-8751-E73C0C0336DC}"/>
              </a:ext>
            </a:extLst>
          </p:cNvPr>
          <p:cNvPicPr>
            <a:picLocks noChangeAspect="1"/>
          </p:cNvPicPr>
          <p:nvPr/>
        </p:nvPicPr>
        <p:blipFill>
          <a:blip r:embed="rId2"/>
          <a:stretch>
            <a:fillRect/>
          </a:stretch>
        </p:blipFill>
        <p:spPr>
          <a:xfrm>
            <a:off x="87082" y="2535339"/>
            <a:ext cx="12061369" cy="2122386"/>
          </a:xfrm>
          <a:prstGeom prst="rect">
            <a:avLst/>
          </a:prstGeom>
        </p:spPr>
      </p:pic>
      <p:pic>
        <p:nvPicPr>
          <p:cNvPr id="4" name="Picture 3">
            <a:extLst>
              <a:ext uri="{FF2B5EF4-FFF2-40B4-BE49-F238E27FC236}">
                <a16:creationId xmlns:a16="http://schemas.microsoft.com/office/drawing/2014/main" id="{A576C026-6027-4A71-8AF7-C8DDA361E6AB}"/>
              </a:ext>
            </a:extLst>
          </p:cNvPr>
          <p:cNvPicPr>
            <a:picLocks noChangeAspect="1"/>
          </p:cNvPicPr>
          <p:nvPr/>
        </p:nvPicPr>
        <p:blipFill>
          <a:blip r:embed="rId3"/>
          <a:stretch>
            <a:fillRect/>
          </a:stretch>
        </p:blipFill>
        <p:spPr>
          <a:xfrm>
            <a:off x="163282" y="4722614"/>
            <a:ext cx="11985169" cy="2157157"/>
          </a:xfrm>
          <a:prstGeom prst="rect">
            <a:avLst/>
          </a:prstGeom>
        </p:spPr>
      </p:pic>
    </p:spTree>
    <p:extLst>
      <p:ext uri="{BB962C8B-B14F-4D97-AF65-F5344CB8AC3E}">
        <p14:creationId xmlns:p14="http://schemas.microsoft.com/office/powerpoint/2010/main" val="363857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Limits of 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Random Partition:</a:t>
            </a:r>
          </a:p>
          <a:p>
            <a:pPr algn="just"/>
            <a:r>
              <a:rPr lang="en-US" dirty="0"/>
              <a:t>Partitions with comparable modularity tend to have rather distinct community structure. </a:t>
            </a:r>
          </a:p>
          <a:p>
            <a:pPr algn="just"/>
            <a:r>
              <a:rPr lang="en-US" dirty="0"/>
              <a:t>For example, if we assign each cluster randomly to communities, even clusters that have no links to each other, like the five highlighted clusters, may end up in the same community. </a:t>
            </a:r>
          </a:p>
          <a:p>
            <a:pPr algn="just"/>
            <a:r>
              <a:rPr lang="en-US" dirty="0"/>
              <a:t>The modularity of this random partition is still high, </a:t>
            </a:r>
            <a:r>
              <a:rPr lang="en-US" i="1" dirty="0"/>
              <a:t>M</a:t>
            </a:r>
            <a:r>
              <a:rPr lang="en-US" dirty="0"/>
              <a:t>=0.80, not too far from the optimal </a:t>
            </a:r>
            <a:r>
              <a:rPr lang="en-US" i="1" dirty="0"/>
              <a:t>M</a:t>
            </a:r>
            <a:r>
              <a:rPr lang="en-US" dirty="0"/>
              <a:t>=0.87</a:t>
            </a:r>
          </a:p>
        </p:txBody>
      </p:sp>
      <p:pic>
        <p:nvPicPr>
          <p:cNvPr id="7" name="Picture 6">
            <a:extLst>
              <a:ext uri="{FF2B5EF4-FFF2-40B4-BE49-F238E27FC236}">
                <a16:creationId xmlns:a16="http://schemas.microsoft.com/office/drawing/2014/main" id="{A9FFBED6-EF04-4FDB-B2ED-0F0B14A43AAB}"/>
              </a:ext>
            </a:extLst>
          </p:cNvPr>
          <p:cNvPicPr>
            <a:picLocks noChangeAspect="1"/>
          </p:cNvPicPr>
          <p:nvPr/>
        </p:nvPicPr>
        <p:blipFill>
          <a:blip r:embed="rId2"/>
          <a:stretch>
            <a:fillRect/>
          </a:stretch>
        </p:blipFill>
        <p:spPr>
          <a:xfrm>
            <a:off x="108856" y="4388661"/>
            <a:ext cx="12028714" cy="2181552"/>
          </a:xfrm>
          <a:prstGeom prst="rect">
            <a:avLst/>
          </a:prstGeom>
        </p:spPr>
      </p:pic>
    </p:spTree>
    <p:extLst>
      <p:ext uri="{BB962C8B-B14F-4D97-AF65-F5344CB8AC3E}">
        <p14:creationId xmlns:p14="http://schemas.microsoft.com/office/powerpoint/2010/main" val="1650124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A node is rarely confined to a single community.</a:t>
            </a:r>
          </a:p>
          <a:p>
            <a:pPr algn="just"/>
            <a:r>
              <a:rPr lang="en-US" dirty="0"/>
              <a:t>In real networks communities are often overlap.</a:t>
            </a:r>
          </a:p>
          <a:p>
            <a:pPr algn="just"/>
            <a:r>
              <a:rPr lang="en-US" dirty="0" err="1"/>
              <a:t>Tamás</a:t>
            </a:r>
            <a:r>
              <a:rPr lang="en-US" dirty="0"/>
              <a:t> </a:t>
            </a:r>
            <a:r>
              <a:rPr lang="en-US" dirty="0" err="1"/>
              <a:t>Vicsek</a:t>
            </a:r>
            <a:r>
              <a:rPr lang="en-US" dirty="0"/>
              <a:t> and collaborators proposed an algorithm to identify overlapping communities, bringing the problem to the attention of the network science community. </a:t>
            </a:r>
          </a:p>
          <a:p>
            <a:pPr algn="just"/>
            <a:r>
              <a:rPr lang="en-US" dirty="0"/>
              <a:t>we will discuss two algorithms to detect overlapping communities: </a:t>
            </a:r>
          </a:p>
          <a:p>
            <a:pPr marL="971550" lvl="1" indent="-514350" algn="just">
              <a:buFont typeface="+mj-lt"/>
              <a:buAutoNum type="arabicParenR"/>
            </a:pPr>
            <a:r>
              <a:rPr lang="en-US" sz="2800" dirty="0"/>
              <a:t>Clique Percolation</a:t>
            </a:r>
          </a:p>
          <a:p>
            <a:pPr marL="971550" lvl="1" indent="-514350" algn="just">
              <a:buFont typeface="+mj-lt"/>
              <a:buAutoNum type="arabicParenR"/>
            </a:pPr>
            <a:r>
              <a:rPr lang="en-US" sz="2800" dirty="0"/>
              <a:t>Link Clustering</a:t>
            </a:r>
          </a:p>
        </p:txBody>
      </p:sp>
    </p:spTree>
    <p:extLst>
      <p:ext uri="{BB962C8B-B14F-4D97-AF65-F5344CB8AC3E}">
        <p14:creationId xmlns:p14="http://schemas.microsoft.com/office/powerpoint/2010/main" val="4169656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Clique Percolation</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814526"/>
          </a:xfrm>
        </p:spPr>
        <p:txBody>
          <a:bodyPr>
            <a:normAutofit/>
          </a:bodyPr>
          <a:lstStyle/>
          <a:p>
            <a:pPr marL="0" indent="0" algn="just">
              <a:buNone/>
            </a:pPr>
            <a:r>
              <a:rPr lang="en-US" dirty="0"/>
              <a:t>The clique percolation algorithm, often called </a:t>
            </a:r>
            <a:r>
              <a:rPr lang="en-US" dirty="0" err="1">
                <a:hlinkClick r:id="rId2"/>
              </a:rPr>
              <a:t>Cfinder</a:t>
            </a:r>
            <a:r>
              <a:rPr lang="en-US" dirty="0"/>
              <a:t>, views a community as the union of overlapping cliques.</a:t>
            </a:r>
          </a:p>
          <a:p>
            <a:pPr marL="514350" indent="-514350" algn="just">
              <a:buFont typeface="+mj-lt"/>
              <a:buAutoNum type="alphaLcParenR"/>
            </a:pPr>
            <a:r>
              <a:rPr lang="en-US" dirty="0"/>
              <a:t>Two </a:t>
            </a:r>
            <a:r>
              <a:rPr lang="en-US" i="1" dirty="0"/>
              <a:t>k</a:t>
            </a:r>
            <a:r>
              <a:rPr lang="en-US" dirty="0"/>
              <a:t>-cliques are considered adjacent if they </a:t>
            </a:r>
            <a:r>
              <a:rPr lang="en-US" b="1" dirty="0"/>
              <a:t>share </a:t>
            </a:r>
            <a:r>
              <a:rPr lang="en-US" b="1" i="1" dirty="0"/>
              <a:t>k</a:t>
            </a:r>
            <a:r>
              <a:rPr lang="en-US" b="1" dirty="0"/>
              <a:t> – 1 nodes</a:t>
            </a:r>
            <a:r>
              <a:rPr lang="en-US" dirty="0"/>
              <a:t>.</a:t>
            </a:r>
          </a:p>
          <a:p>
            <a:pPr marL="514350" indent="-514350" algn="just">
              <a:buFont typeface="+mj-lt"/>
              <a:buAutoNum type="alphaLcParenR"/>
            </a:pPr>
            <a:r>
              <a:rPr lang="en-US" dirty="0"/>
              <a:t>A </a:t>
            </a:r>
            <a:r>
              <a:rPr lang="en-US" i="1" dirty="0"/>
              <a:t>k</a:t>
            </a:r>
            <a:r>
              <a:rPr lang="en-US" dirty="0"/>
              <a:t>-clique community is the largest connected subgraph obtained by the union of all adjacent </a:t>
            </a:r>
            <a:r>
              <a:rPr lang="en-US" i="1" dirty="0"/>
              <a:t>k</a:t>
            </a:r>
            <a:r>
              <a:rPr lang="en-US" dirty="0"/>
              <a:t>-cliques.</a:t>
            </a:r>
          </a:p>
          <a:p>
            <a:pPr marL="514350" indent="-514350" algn="just">
              <a:buFont typeface="+mj-lt"/>
              <a:buAutoNum type="alphaLcParenR"/>
            </a:pPr>
            <a:r>
              <a:rPr lang="en-US" dirty="0"/>
              <a:t> </a:t>
            </a:r>
            <a:r>
              <a:rPr lang="en-US" i="1" dirty="0"/>
              <a:t>k</a:t>
            </a:r>
            <a:r>
              <a:rPr lang="en-US" dirty="0"/>
              <a:t>-cliques that can not be reached from a particular </a:t>
            </a:r>
            <a:r>
              <a:rPr lang="en-US" i="1" dirty="0"/>
              <a:t>k</a:t>
            </a:r>
            <a:r>
              <a:rPr lang="en-US" dirty="0"/>
              <a:t>-clique belong to other </a:t>
            </a:r>
            <a:r>
              <a:rPr lang="en-US" i="1" dirty="0"/>
              <a:t>k</a:t>
            </a:r>
            <a:r>
              <a:rPr lang="en-US" dirty="0"/>
              <a:t>-clique communities.</a:t>
            </a:r>
          </a:p>
          <a:p>
            <a:pPr algn="just"/>
            <a:endParaRPr lang="en-US" sz="1600" dirty="0"/>
          </a:p>
          <a:p>
            <a:pPr algn="just"/>
            <a:r>
              <a:rPr lang="en-US" dirty="0"/>
              <a:t>The </a:t>
            </a:r>
            <a:r>
              <a:rPr lang="en-US" dirty="0" err="1"/>
              <a:t>CFinder</a:t>
            </a:r>
            <a:r>
              <a:rPr lang="en-US" dirty="0"/>
              <a:t> algorithm identifies all cliques and then builds an </a:t>
            </a:r>
            <a:r>
              <a:rPr lang="en-US" i="1" dirty="0" err="1"/>
              <a:t>N</a:t>
            </a:r>
            <a:r>
              <a:rPr lang="en-US" i="1" baseline="-25000" dirty="0" err="1"/>
              <a:t>clique</a:t>
            </a:r>
            <a:r>
              <a:rPr lang="en-US" dirty="0"/>
              <a:t> x </a:t>
            </a:r>
            <a:r>
              <a:rPr lang="en-US" i="1" dirty="0" err="1"/>
              <a:t>N</a:t>
            </a:r>
            <a:r>
              <a:rPr lang="en-US" i="1" baseline="-25000" dirty="0" err="1"/>
              <a:t>clique</a:t>
            </a:r>
            <a:r>
              <a:rPr lang="en-US" dirty="0"/>
              <a:t> clique–clique overlap matrix </a:t>
            </a:r>
            <a:r>
              <a:rPr lang="en-US" i="1" dirty="0"/>
              <a:t>O.</a:t>
            </a:r>
          </a:p>
          <a:p>
            <a:pPr algn="just"/>
            <a:r>
              <a:rPr lang="en-US" dirty="0"/>
              <a:t>where </a:t>
            </a:r>
            <a:r>
              <a:rPr lang="en-US" i="1" dirty="0" err="1"/>
              <a:t>N</a:t>
            </a:r>
            <a:r>
              <a:rPr lang="en-US" i="1" baseline="-25000" dirty="0" err="1"/>
              <a:t>clique</a:t>
            </a:r>
            <a:r>
              <a:rPr lang="en-US" dirty="0"/>
              <a:t> is the number of cliques and </a:t>
            </a:r>
          </a:p>
          <a:p>
            <a:pPr algn="just"/>
            <a:r>
              <a:rPr lang="en-US" i="1" dirty="0" err="1"/>
              <a:t>O</a:t>
            </a:r>
            <a:r>
              <a:rPr lang="en-US" i="1" baseline="-25000" dirty="0" err="1"/>
              <a:t>ij</a:t>
            </a:r>
            <a:r>
              <a:rPr lang="en-US" dirty="0"/>
              <a:t> is the </a:t>
            </a:r>
            <a:r>
              <a:rPr lang="en-US" b="1" dirty="0"/>
              <a:t>number of nodes shared </a:t>
            </a:r>
            <a:r>
              <a:rPr lang="en-US" dirty="0"/>
              <a:t>by </a:t>
            </a:r>
            <a:r>
              <a:rPr lang="en-US" b="1" dirty="0"/>
              <a:t>cliques </a:t>
            </a:r>
            <a:r>
              <a:rPr lang="en-US" b="1" i="1" dirty="0" err="1"/>
              <a:t>i</a:t>
            </a:r>
            <a:r>
              <a:rPr lang="en-US" b="1" dirty="0"/>
              <a:t> </a:t>
            </a:r>
            <a:r>
              <a:rPr lang="en-US" dirty="0"/>
              <a:t>and </a:t>
            </a:r>
            <a:r>
              <a:rPr lang="en-US" b="1" i="1" dirty="0"/>
              <a:t>j</a:t>
            </a:r>
            <a:r>
              <a:rPr lang="en-US" i="1" dirty="0"/>
              <a:t>.</a:t>
            </a:r>
            <a:r>
              <a:rPr lang="en-US" dirty="0"/>
              <a:t> </a:t>
            </a:r>
          </a:p>
          <a:p>
            <a:pPr algn="just"/>
            <a:endParaRPr lang="en-US" sz="2800" dirty="0"/>
          </a:p>
        </p:txBody>
      </p:sp>
    </p:spTree>
    <p:extLst>
      <p:ext uri="{BB962C8B-B14F-4D97-AF65-F5344CB8AC3E}">
        <p14:creationId xmlns:p14="http://schemas.microsoft.com/office/powerpoint/2010/main" val="3032024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Clique Percolation</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Example:</a:t>
            </a:r>
          </a:p>
          <a:p>
            <a:pPr algn="just"/>
            <a:r>
              <a:rPr lang="en-US" dirty="0"/>
              <a:t>To identify </a:t>
            </a:r>
            <a:r>
              <a:rPr lang="en-US" i="1" dirty="0"/>
              <a:t>k</a:t>
            </a:r>
            <a:r>
              <a:rPr lang="en-US" dirty="0"/>
              <a:t>=3 clique-communities we roll a triangle across the network, such that each subsequent triangle shares one link (two nodes) with the previous triangle.</a:t>
            </a:r>
          </a:p>
          <a:p>
            <a:pPr marL="0" indent="0" algn="just">
              <a:buNone/>
            </a:pPr>
            <a:r>
              <a:rPr lang="en-US" dirty="0"/>
              <a:t>(a)-(b) Rolling Cliques</a:t>
            </a:r>
          </a:p>
          <a:p>
            <a:pPr algn="just"/>
            <a:r>
              <a:rPr lang="en-US" dirty="0"/>
              <a:t>Starting from the triangle shown in green in (a), (b) illustrates the second step of the algorithm.</a:t>
            </a:r>
            <a:endParaRPr lang="en-US" sz="2800" dirty="0"/>
          </a:p>
        </p:txBody>
      </p:sp>
      <p:pic>
        <p:nvPicPr>
          <p:cNvPr id="5" name="Picture 4">
            <a:extLst>
              <a:ext uri="{FF2B5EF4-FFF2-40B4-BE49-F238E27FC236}">
                <a16:creationId xmlns:a16="http://schemas.microsoft.com/office/drawing/2014/main" id="{CB945768-1EC1-4815-956B-D5C1A402C1B2}"/>
              </a:ext>
            </a:extLst>
          </p:cNvPr>
          <p:cNvPicPr>
            <a:picLocks noChangeAspect="1"/>
          </p:cNvPicPr>
          <p:nvPr/>
        </p:nvPicPr>
        <p:blipFill>
          <a:blip r:embed="rId2"/>
          <a:stretch>
            <a:fillRect/>
          </a:stretch>
        </p:blipFill>
        <p:spPr>
          <a:xfrm>
            <a:off x="6901542" y="3742245"/>
            <a:ext cx="5210175" cy="2972953"/>
          </a:xfrm>
          <a:prstGeom prst="rect">
            <a:avLst/>
          </a:prstGeom>
        </p:spPr>
      </p:pic>
      <p:pic>
        <p:nvPicPr>
          <p:cNvPr id="6" name="Picture 5">
            <a:extLst>
              <a:ext uri="{FF2B5EF4-FFF2-40B4-BE49-F238E27FC236}">
                <a16:creationId xmlns:a16="http://schemas.microsoft.com/office/drawing/2014/main" id="{9718C78D-C207-4247-95E8-921F07A08254}"/>
              </a:ext>
            </a:extLst>
          </p:cNvPr>
          <p:cNvPicPr>
            <a:picLocks noChangeAspect="1"/>
          </p:cNvPicPr>
          <p:nvPr/>
        </p:nvPicPr>
        <p:blipFill>
          <a:blip r:embed="rId3"/>
          <a:stretch>
            <a:fillRect/>
          </a:stretch>
        </p:blipFill>
        <p:spPr>
          <a:xfrm>
            <a:off x="838200" y="3842539"/>
            <a:ext cx="4901293" cy="2883545"/>
          </a:xfrm>
          <a:prstGeom prst="rect">
            <a:avLst/>
          </a:prstGeom>
        </p:spPr>
      </p:pic>
    </p:spTree>
    <p:extLst>
      <p:ext uri="{BB962C8B-B14F-4D97-AF65-F5344CB8AC3E}">
        <p14:creationId xmlns:p14="http://schemas.microsoft.com/office/powerpoint/2010/main" val="4294499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Clique Percolation</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fr-FR" dirty="0"/>
              <a:t>(c) Clique </a:t>
            </a:r>
            <a:r>
              <a:rPr lang="fr-FR" dirty="0" err="1"/>
              <a:t>Communities</a:t>
            </a:r>
            <a:r>
              <a:rPr lang="fr-FR" dirty="0"/>
              <a:t> for k=3</a:t>
            </a:r>
            <a:r>
              <a:rPr lang="en-US" dirty="0"/>
              <a:t>.</a:t>
            </a:r>
          </a:p>
          <a:p>
            <a:pPr algn="just"/>
            <a:r>
              <a:rPr lang="en-US" dirty="0"/>
              <a:t>The algorithm pauses when the final triangle of the green community is added. The green community has been completed. </a:t>
            </a:r>
          </a:p>
          <a:p>
            <a:pPr algn="just"/>
            <a:r>
              <a:rPr lang="en-US" dirty="0"/>
              <a:t>Note that there can be multiple </a:t>
            </a:r>
            <a:r>
              <a:rPr lang="en-US" i="1" dirty="0"/>
              <a:t>k</a:t>
            </a:r>
            <a:r>
              <a:rPr lang="en-US" dirty="0"/>
              <a:t>-clique communities. We illustrate this by showing a second community in blue. The figure highlights the moment when we add the last triangle of the blue community. The blue and green communities overlap, sharing the orange node.</a:t>
            </a:r>
            <a:endParaRPr lang="en-US" sz="2800" dirty="0"/>
          </a:p>
        </p:txBody>
      </p:sp>
      <p:pic>
        <p:nvPicPr>
          <p:cNvPr id="5" name="Picture 4">
            <a:extLst>
              <a:ext uri="{FF2B5EF4-FFF2-40B4-BE49-F238E27FC236}">
                <a16:creationId xmlns:a16="http://schemas.microsoft.com/office/drawing/2014/main" id="{CB945768-1EC1-4815-956B-D5C1A402C1B2}"/>
              </a:ext>
            </a:extLst>
          </p:cNvPr>
          <p:cNvPicPr>
            <a:picLocks noChangeAspect="1"/>
          </p:cNvPicPr>
          <p:nvPr/>
        </p:nvPicPr>
        <p:blipFill>
          <a:blip r:embed="rId2"/>
          <a:stretch>
            <a:fillRect/>
          </a:stretch>
        </p:blipFill>
        <p:spPr>
          <a:xfrm>
            <a:off x="598714" y="3885047"/>
            <a:ext cx="5210175" cy="2972953"/>
          </a:xfrm>
          <a:prstGeom prst="rect">
            <a:avLst/>
          </a:prstGeom>
        </p:spPr>
      </p:pic>
      <p:pic>
        <p:nvPicPr>
          <p:cNvPr id="4" name="Picture 3">
            <a:extLst>
              <a:ext uri="{FF2B5EF4-FFF2-40B4-BE49-F238E27FC236}">
                <a16:creationId xmlns:a16="http://schemas.microsoft.com/office/drawing/2014/main" id="{8DB0D5DB-DDBD-4A3D-BDC4-A2656AEB20E4}"/>
              </a:ext>
            </a:extLst>
          </p:cNvPr>
          <p:cNvPicPr>
            <a:picLocks noChangeAspect="1"/>
          </p:cNvPicPr>
          <p:nvPr/>
        </p:nvPicPr>
        <p:blipFill>
          <a:blip r:embed="rId3"/>
          <a:stretch>
            <a:fillRect/>
          </a:stretch>
        </p:blipFill>
        <p:spPr>
          <a:xfrm>
            <a:off x="7108370" y="3828666"/>
            <a:ext cx="4484915" cy="2996677"/>
          </a:xfrm>
          <a:prstGeom prst="rect">
            <a:avLst/>
          </a:prstGeom>
        </p:spPr>
      </p:pic>
    </p:spTree>
    <p:extLst>
      <p:ext uri="{BB962C8B-B14F-4D97-AF65-F5344CB8AC3E}">
        <p14:creationId xmlns:p14="http://schemas.microsoft.com/office/powerpoint/2010/main" val="256418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Consider a network with </a:t>
            </a:r>
            <a:r>
              <a:rPr lang="en-US" i="1" dirty="0"/>
              <a:t>N</a:t>
            </a:r>
            <a:r>
              <a:rPr lang="en-US" dirty="0"/>
              <a:t> nodes and </a:t>
            </a:r>
            <a:r>
              <a:rPr lang="en-US" i="1" dirty="0"/>
              <a:t>L</a:t>
            </a:r>
            <a:r>
              <a:rPr lang="en-US" dirty="0"/>
              <a:t> links and a partition into </a:t>
            </a:r>
            <a:r>
              <a:rPr lang="en-US" i="1" dirty="0" err="1"/>
              <a:t>n</a:t>
            </a:r>
            <a:r>
              <a:rPr lang="en-US" i="1" baseline="-25000" dirty="0" err="1"/>
              <a:t>c</a:t>
            </a:r>
            <a:r>
              <a:rPr lang="en-US" dirty="0"/>
              <a:t> communities.</a:t>
            </a:r>
          </a:p>
          <a:p>
            <a:pPr algn="just"/>
            <a:r>
              <a:rPr lang="en-US" dirty="0"/>
              <a:t>Each community having </a:t>
            </a:r>
            <a:r>
              <a:rPr lang="en-US" i="1" dirty="0"/>
              <a:t>N</a:t>
            </a:r>
            <a:r>
              <a:rPr lang="en-US" i="1" baseline="-25000" dirty="0"/>
              <a:t>c</a:t>
            </a:r>
            <a:r>
              <a:rPr lang="en-US" dirty="0"/>
              <a:t> nodes connected to each other by </a:t>
            </a:r>
            <a:r>
              <a:rPr lang="en-US" i="1" dirty="0" err="1"/>
              <a:t>L</a:t>
            </a:r>
            <a:r>
              <a:rPr lang="en-US" i="1" baseline="-25000" dirty="0" err="1"/>
              <a:t>c</a:t>
            </a:r>
            <a:r>
              <a:rPr lang="en-US" dirty="0"/>
              <a:t> links, where </a:t>
            </a:r>
            <a:r>
              <a:rPr lang="en-US" i="1" dirty="0"/>
              <a:t>c</a:t>
            </a:r>
            <a:r>
              <a:rPr lang="en-US" dirty="0"/>
              <a:t>=1,...,</a:t>
            </a:r>
            <a:r>
              <a:rPr lang="en-US" i="1" dirty="0" err="1"/>
              <a:t>n</a:t>
            </a:r>
            <a:r>
              <a:rPr lang="en-US" i="1" baseline="-25000" dirty="0" err="1"/>
              <a:t>c</a:t>
            </a:r>
            <a:r>
              <a:rPr lang="en-US" dirty="0"/>
              <a:t>. If </a:t>
            </a:r>
            <a:r>
              <a:rPr lang="en-US" i="1" dirty="0" err="1"/>
              <a:t>L</a:t>
            </a:r>
            <a:r>
              <a:rPr lang="en-US" i="1" baseline="-25000" dirty="0" err="1"/>
              <a:t>c</a:t>
            </a:r>
            <a:r>
              <a:rPr lang="en-US" dirty="0"/>
              <a:t> is larger than the expected number of links between the </a:t>
            </a:r>
            <a:r>
              <a:rPr lang="en-US" i="1" dirty="0"/>
              <a:t>N</a:t>
            </a:r>
            <a:r>
              <a:rPr lang="en-US" i="1" baseline="-25000" dirty="0"/>
              <a:t>c</a:t>
            </a:r>
            <a:r>
              <a:rPr lang="en-US" dirty="0"/>
              <a:t> nodes given the network’s degree sequence.</a:t>
            </a:r>
          </a:p>
          <a:p>
            <a:pPr algn="just"/>
            <a:r>
              <a:rPr lang="en-US" dirty="0"/>
              <a:t>Then the nodes of the subgraph </a:t>
            </a:r>
            <a:r>
              <a:rPr lang="en-US" i="1" dirty="0"/>
              <a:t>C</a:t>
            </a:r>
            <a:r>
              <a:rPr lang="en-US" i="1" baseline="-25000" dirty="0"/>
              <a:t>c</a:t>
            </a:r>
            <a:r>
              <a:rPr lang="en-US" dirty="0"/>
              <a:t> could indeed be part of a true community, as expected based on the Density Hypothesis H2.</a:t>
            </a:r>
          </a:p>
          <a:p>
            <a:pPr algn="just"/>
            <a:endParaRPr lang="en-US" dirty="0"/>
          </a:p>
          <a:p>
            <a:pPr algn="just"/>
            <a:endParaRPr lang="en-US" dirty="0"/>
          </a:p>
          <a:p>
            <a:pPr algn="just"/>
            <a:endParaRPr lang="en-US" dirty="0"/>
          </a:p>
          <a:p>
            <a:pPr algn="just"/>
            <a:r>
              <a:rPr lang="en-US" dirty="0"/>
              <a:t>H2: Connectedness and Density Hypothesis.</a:t>
            </a:r>
          </a:p>
          <a:p>
            <a:pPr algn="just"/>
            <a:endParaRPr lang="en-US" dirty="0"/>
          </a:p>
        </p:txBody>
      </p:sp>
    </p:spTree>
    <p:extLst>
      <p:ext uri="{BB962C8B-B14F-4D97-AF65-F5344CB8AC3E}">
        <p14:creationId xmlns:p14="http://schemas.microsoft.com/office/powerpoint/2010/main" val="268966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Clique Percolation</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(d) Clique Communities for k=4</a:t>
            </a:r>
          </a:p>
          <a:p>
            <a:pPr algn="just"/>
            <a:r>
              <a:rPr lang="en-US" dirty="0"/>
              <a:t>k=4 community structure of a small network, consisting of complete four node subgraphs that share at least three nodes. Orange nodes belong to multiple communities.</a:t>
            </a:r>
            <a:endParaRPr lang="en-US" sz="2800" dirty="0"/>
          </a:p>
        </p:txBody>
      </p:sp>
      <p:pic>
        <p:nvPicPr>
          <p:cNvPr id="6" name="Picture 5">
            <a:extLst>
              <a:ext uri="{FF2B5EF4-FFF2-40B4-BE49-F238E27FC236}">
                <a16:creationId xmlns:a16="http://schemas.microsoft.com/office/drawing/2014/main" id="{6DA31E67-1013-4600-AB66-00644966789F}"/>
              </a:ext>
            </a:extLst>
          </p:cNvPr>
          <p:cNvPicPr>
            <a:picLocks noChangeAspect="1"/>
          </p:cNvPicPr>
          <p:nvPr/>
        </p:nvPicPr>
        <p:blipFill>
          <a:blip r:embed="rId2"/>
          <a:stretch>
            <a:fillRect/>
          </a:stretch>
        </p:blipFill>
        <p:spPr>
          <a:xfrm>
            <a:off x="5889172" y="2441837"/>
            <a:ext cx="5760583" cy="4416163"/>
          </a:xfrm>
          <a:prstGeom prst="rect">
            <a:avLst/>
          </a:prstGeom>
        </p:spPr>
      </p:pic>
    </p:spTree>
    <p:extLst>
      <p:ext uri="{BB962C8B-B14F-4D97-AF65-F5344CB8AC3E}">
        <p14:creationId xmlns:p14="http://schemas.microsoft.com/office/powerpoint/2010/main" val="275536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Clique Percolation</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Computational Complexity:</a:t>
            </a:r>
          </a:p>
          <a:p>
            <a:pPr algn="just"/>
            <a:r>
              <a:rPr lang="en-US" dirty="0"/>
              <a:t>Finding cliques in a network requires algorithms whose running time grows exponentially with </a:t>
            </a:r>
            <a:r>
              <a:rPr lang="en-US" i="1" dirty="0"/>
              <a:t>N</a:t>
            </a:r>
            <a:r>
              <a:rPr lang="en-US" dirty="0"/>
              <a:t>. </a:t>
            </a:r>
          </a:p>
          <a:p>
            <a:pPr algn="just"/>
            <a:r>
              <a:rPr lang="en-US" dirty="0"/>
              <a:t>Yet, the </a:t>
            </a:r>
            <a:r>
              <a:rPr lang="en-US" dirty="0" err="1"/>
              <a:t>CFinder</a:t>
            </a:r>
            <a:r>
              <a:rPr lang="en-US" dirty="0"/>
              <a:t> community definition is based on cliques instead of maximal cliques, which can be identified in polynomial time. </a:t>
            </a:r>
          </a:p>
          <a:p>
            <a:pPr algn="just"/>
            <a:r>
              <a:rPr lang="en-US" dirty="0"/>
              <a:t>If, however, there are large cliques in the network, it is more efficient to identify all cliques using an algorithm with </a:t>
            </a:r>
            <a:r>
              <a:rPr lang="en-US" i="1" dirty="0"/>
              <a:t>O(</a:t>
            </a:r>
            <a:r>
              <a:rPr lang="en-US" i="1" dirty="0" err="1"/>
              <a:t>e</a:t>
            </a:r>
            <a:r>
              <a:rPr lang="en-US" i="1" baseline="30000" dirty="0" err="1"/>
              <a:t>N</a:t>
            </a:r>
            <a:r>
              <a:rPr lang="en-US" i="1" dirty="0"/>
              <a:t>)</a:t>
            </a:r>
            <a:r>
              <a:rPr lang="en-US" dirty="0"/>
              <a:t> complexity.</a:t>
            </a:r>
            <a:endParaRPr lang="en-US" sz="2800" dirty="0"/>
          </a:p>
        </p:txBody>
      </p:sp>
    </p:spTree>
    <p:extLst>
      <p:ext uri="{BB962C8B-B14F-4D97-AF65-F5344CB8AC3E}">
        <p14:creationId xmlns:p14="http://schemas.microsoft.com/office/powerpoint/2010/main" val="485649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While nodes often belong to multiple communities, links tend to be community specific, capturing the precise relationship that defines a node’s membership in a community.</a:t>
            </a:r>
          </a:p>
          <a:p>
            <a:pPr algn="just"/>
            <a:r>
              <a:rPr lang="en-US" dirty="0"/>
              <a:t>The </a:t>
            </a:r>
            <a:r>
              <a:rPr lang="en-US" i="1" dirty="0">
                <a:hlinkClick r:id="rId2"/>
              </a:rPr>
              <a:t>link clustering </a:t>
            </a:r>
            <a:r>
              <a:rPr lang="en-US" i="1" dirty="0"/>
              <a:t>algorithm</a:t>
            </a:r>
            <a:r>
              <a:rPr lang="en-US" dirty="0"/>
              <a:t> proposed by </a:t>
            </a:r>
            <a:r>
              <a:rPr lang="en-US" dirty="0" err="1"/>
              <a:t>Ahn</a:t>
            </a:r>
            <a:r>
              <a:rPr lang="en-US" dirty="0"/>
              <a:t>, </a:t>
            </a:r>
            <a:r>
              <a:rPr lang="en-US" dirty="0" err="1"/>
              <a:t>Bagrow</a:t>
            </a:r>
            <a:r>
              <a:rPr lang="en-US" dirty="0"/>
              <a:t> and Lehmann consists of the following steps:</a:t>
            </a:r>
          </a:p>
          <a:p>
            <a:pPr marL="0" indent="0" algn="just">
              <a:buNone/>
            </a:pPr>
            <a:r>
              <a:rPr lang="en-US" dirty="0"/>
              <a:t>	Step 1: Define Link Similarity</a:t>
            </a:r>
          </a:p>
          <a:p>
            <a:pPr marL="0" indent="0" algn="just">
              <a:buNone/>
            </a:pPr>
            <a:r>
              <a:rPr lang="en-US" dirty="0"/>
              <a:t>	Step 2: Apply Hierarchical Clustering</a:t>
            </a:r>
            <a:endParaRPr lang="en-US" sz="2800" dirty="0"/>
          </a:p>
        </p:txBody>
      </p:sp>
    </p:spTree>
    <p:extLst>
      <p:ext uri="{BB962C8B-B14F-4D97-AF65-F5344CB8AC3E}">
        <p14:creationId xmlns:p14="http://schemas.microsoft.com/office/powerpoint/2010/main" val="254318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Step 1: Define Link Similarity:</a:t>
            </a:r>
          </a:p>
          <a:p>
            <a:pPr algn="just"/>
            <a:r>
              <a:rPr lang="en-US" dirty="0"/>
              <a:t>The similarity of a link pair is determined by the neighborhood of the nodes connected by them.</a:t>
            </a:r>
          </a:p>
          <a:p>
            <a:pPr algn="just"/>
            <a:r>
              <a:rPr lang="en-US" dirty="0"/>
              <a:t>Consider for example the links (</a:t>
            </a:r>
            <a:r>
              <a:rPr lang="en-US" i="1" dirty="0" err="1"/>
              <a:t>i</a:t>
            </a:r>
            <a:r>
              <a:rPr lang="en-US" dirty="0" err="1"/>
              <a:t>,</a:t>
            </a:r>
            <a:r>
              <a:rPr lang="en-US" i="1" dirty="0" err="1"/>
              <a:t>k</a:t>
            </a:r>
            <a:r>
              <a:rPr lang="en-US" dirty="0"/>
              <a:t>) and (</a:t>
            </a:r>
            <a:r>
              <a:rPr lang="en-US" i="1" dirty="0" err="1"/>
              <a:t>j</a:t>
            </a:r>
            <a:r>
              <a:rPr lang="en-US" dirty="0" err="1"/>
              <a:t>,</a:t>
            </a:r>
            <a:r>
              <a:rPr lang="en-US" i="1" dirty="0" err="1"/>
              <a:t>k</a:t>
            </a:r>
            <a:r>
              <a:rPr lang="en-US" dirty="0"/>
              <a:t>), connected to the same node </a:t>
            </a:r>
            <a:r>
              <a:rPr lang="en-US" i="1" dirty="0"/>
              <a:t>k</a:t>
            </a:r>
            <a:r>
              <a:rPr lang="en-US" dirty="0"/>
              <a:t>. Their similarity is defined as:</a:t>
            </a:r>
          </a:p>
          <a:p>
            <a:pPr algn="just"/>
            <a:endParaRPr lang="en-US" sz="2800" dirty="0"/>
          </a:p>
          <a:p>
            <a:pPr algn="just"/>
            <a:endParaRPr lang="en-US" dirty="0"/>
          </a:p>
          <a:p>
            <a:pPr algn="just"/>
            <a:endParaRPr lang="en-US" dirty="0"/>
          </a:p>
          <a:p>
            <a:pPr algn="just"/>
            <a:r>
              <a:rPr lang="en-US" dirty="0"/>
              <a:t>where </a:t>
            </a:r>
            <a:r>
              <a:rPr lang="en-US" i="1" dirty="0"/>
              <a:t>n</a:t>
            </a:r>
            <a:r>
              <a:rPr lang="en-US" i="1" baseline="-25000" dirty="0"/>
              <a:t>+</a:t>
            </a:r>
            <a:r>
              <a:rPr lang="en-US" i="1" dirty="0"/>
              <a:t>(</a:t>
            </a:r>
            <a:r>
              <a:rPr lang="en-US" i="1" dirty="0" err="1"/>
              <a:t>i</a:t>
            </a:r>
            <a:r>
              <a:rPr lang="en-US" i="1" dirty="0"/>
              <a:t>)</a:t>
            </a:r>
            <a:r>
              <a:rPr lang="en-US" dirty="0"/>
              <a:t> is the list of the neighbors of node </a:t>
            </a:r>
            <a:r>
              <a:rPr lang="en-US" i="1" dirty="0" err="1"/>
              <a:t>i</a:t>
            </a:r>
            <a:r>
              <a:rPr lang="en-US" dirty="0"/>
              <a:t>, including itself. </a:t>
            </a:r>
          </a:p>
        </p:txBody>
      </p:sp>
      <p:pic>
        <p:nvPicPr>
          <p:cNvPr id="4" name="Picture 3">
            <a:extLst>
              <a:ext uri="{FF2B5EF4-FFF2-40B4-BE49-F238E27FC236}">
                <a16:creationId xmlns:a16="http://schemas.microsoft.com/office/drawing/2014/main" id="{DD4D8463-E699-4DCB-A1A0-793323EA5237}"/>
              </a:ext>
            </a:extLst>
          </p:cNvPr>
          <p:cNvPicPr>
            <a:picLocks noChangeAspect="1"/>
          </p:cNvPicPr>
          <p:nvPr/>
        </p:nvPicPr>
        <p:blipFill>
          <a:blip r:embed="rId2"/>
          <a:stretch>
            <a:fillRect/>
          </a:stretch>
        </p:blipFill>
        <p:spPr>
          <a:xfrm>
            <a:off x="5580872" y="3150927"/>
            <a:ext cx="4895850" cy="1190625"/>
          </a:xfrm>
          <a:prstGeom prst="rect">
            <a:avLst/>
          </a:prstGeom>
        </p:spPr>
      </p:pic>
    </p:spTree>
    <p:extLst>
      <p:ext uri="{BB962C8B-B14F-4D97-AF65-F5344CB8AC3E}">
        <p14:creationId xmlns:p14="http://schemas.microsoft.com/office/powerpoint/2010/main" val="2950774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Step 1: Define Link Similarity:</a:t>
            </a:r>
          </a:p>
          <a:p>
            <a:pPr algn="just"/>
            <a:r>
              <a:rPr lang="en-US" dirty="0"/>
              <a:t>The similarity </a:t>
            </a:r>
            <a:r>
              <a:rPr lang="en-US" i="1" dirty="0"/>
              <a:t>S</a:t>
            </a:r>
            <a:r>
              <a:rPr lang="en-US" dirty="0"/>
              <a:t> of the </a:t>
            </a:r>
            <a:r>
              <a:rPr lang="en-US" i="1" dirty="0"/>
              <a:t>(</a:t>
            </a:r>
            <a:r>
              <a:rPr lang="en-US" i="1" dirty="0" err="1"/>
              <a:t>i,k</a:t>
            </a:r>
            <a:r>
              <a:rPr lang="en-US" i="1" dirty="0"/>
              <a:t>)</a:t>
            </a:r>
            <a:r>
              <a:rPr lang="en-US" dirty="0"/>
              <a:t> and </a:t>
            </a:r>
            <a:r>
              <a:rPr lang="en-US" i="1" dirty="0"/>
              <a:t>(</a:t>
            </a:r>
            <a:r>
              <a:rPr lang="en-US" i="1" dirty="0" err="1"/>
              <a:t>j,k</a:t>
            </a:r>
            <a:r>
              <a:rPr lang="en-US" i="1" dirty="0"/>
              <a:t>)</a:t>
            </a:r>
            <a:r>
              <a:rPr lang="en-US" dirty="0"/>
              <a:t> links connected to node</a:t>
            </a:r>
            <a:r>
              <a:rPr lang="en-US" i="1" dirty="0"/>
              <a:t> k</a:t>
            </a:r>
            <a:r>
              <a:rPr lang="en-US" dirty="0"/>
              <a:t> detects if the two links belong to the same group of nodes. </a:t>
            </a:r>
          </a:p>
          <a:p>
            <a:pPr algn="just"/>
            <a:r>
              <a:rPr lang="en-US" dirty="0"/>
              <a:t>Denoting with </a:t>
            </a:r>
            <a:r>
              <a:rPr lang="en-US" i="1" dirty="0"/>
              <a:t>n</a:t>
            </a:r>
            <a:r>
              <a:rPr lang="en-US" i="1" baseline="-25000" dirty="0"/>
              <a:t>+</a:t>
            </a:r>
            <a:r>
              <a:rPr lang="en-US" i="1" dirty="0"/>
              <a:t>(</a:t>
            </a:r>
            <a:r>
              <a:rPr lang="en-US" i="1" dirty="0" err="1"/>
              <a:t>i</a:t>
            </a:r>
            <a:r>
              <a:rPr lang="en-US" i="1" dirty="0"/>
              <a:t>)</a:t>
            </a:r>
            <a:r>
              <a:rPr lang="en-US" dirty="0"/>
              <a:t> the list of neighbors of node </a:t>
            </a:r>
            <a:r>
              <a:rPr lang="en-US" i="1" dirty="0" err="1"/>
              <a:t>i</a:t>
            </a:r>
            <a:r>
              <a:rPr lang="en-US" dirty="0"/>
              <a:t>, including itself, we obtain |</a:t>
            </a:r>
            <a:r>
              <a:rPr lang="en-US" i="1" dirty="0"/>
              <a:t>n</a:t>
            </a:r>
            <a:r>
              <a:rPr lang="en-US" i="1" baseline="-25000" dirty="0"/>
              <a:t>+</a:t>
            </a:r>
            <a:r>
              <a:rPr lang="en-US" i="1" dirty="0"/>
              <a:t>(</a:t>
            </a:r>
            <a:r>
              <a:rPr lang="en-US" i="1" dirty="0" err="1"/>
              <a:t>i</a:t>
            </a:r>
            <a:r>
              <a:rPr lang="en-US" i="1" dirty="0"/>
              <a:t>)</a:t>
            </a:r>
            <a:r>
              <a:rPr lang="en-US" dirty="0"/>
              <a:t>∪</a:t>
            </a:r>
            <a:r>
              <a:rPr lang="en-US" i="1" dirty="0"/>
              <a:t>n</a:t>
            </a:r>
            <a:r>
              <a:rPr lang="en-US" i="1" baseline="-25000" dirty="0"/>
              <a:t>+</a:t>
            </a:r>
            <a:r>
              <a:rPr lang="en-US" i="1" dirty="0"/>
              <a:t>(j)</a:t>
            </a:r>
            <a:r>
              <a:rPr lang="en-US" dirty="0"/>
              <a:t>| =12 and </a:t>
            </a:r>
          </a:p>
          <a:p>
            <a:pPr marL="457200" lvl="1" indent="0" algn="just">
              <a:buNone/>
            </a:pPr>
            <a:r>
              <a:rPr lang="en-US" sz="2800" dirty="0"/>
              <a:t>|</a:t>
            </a:r>
            <a:r>
              <a:rPr lang="en-US" sz="2800" i="1" dirty="0"/>
              <a:t>n</a:t>
            </a:r>
            <a:r>
              <a:rPr lang="en-US" sz="2800" i="1" baseline="-25000" dirty="0"/>
              <a:t>+</a:t>
            </a:r>
            <a:r>
              <a:rPr lang="en-US" sz="2800" i="1" dirty="0"/>
              <a:t>(</a:t>
            </a:r>
            <a:r>
              <a:rPr lang="en-US" sz="2800" i="1" dirty="0" err="1"/>
              <a:t>i</a:t>
            </a:r>
            <a:r>
              <a:rPr lang="en-US" sz="2800" i="1" dirty="0"/>
              <a:t>)</a:t>
            </a:r>
            <a:r>
              <a:rPr lang="en-US" sz="2800" dirty="0"/>
              <a:t>∩</a:t>
            </a:r>
            <a:r>
              <a:rPr lang="en-US" sz="2800" i="1" dirty="0"/>
              <a:t>n</a:t>
            </a:r>
            <a:r>
              <a:rPr lang="en-US" sz="2800" i="1" baseline="-25000" dirty="0"/>
              <a:t>+</a:t>
            </a:r>
            <a:r>
              <a:rPr lang="en-US" sz="2800" i="1" dirty="0"/>
              <a:t>(j)</a:t>
            </a:r>
            <a:r>
              <a:rPr lang="en-US" sz="2800" dirty="0"/>
              <a:t>| =4, </a:t>
            </a:r>
          </a:p>
          <a:p>
            <a:pPr marL="457200" lvl="1" indent="0" algn="just">
              <a:buNone/>
            </a:pPr>
            <a:r>
              <a:rPr lang="en-US" sz="2800" dirty="0"/>
              <a:t>So,  </a:t>
            </a:r>
            <a:r>
              <a:rPr lang="en-US" sz="2800" i="1" dirty="0"/>
              <a:t>S</a:t>
            </a:r>
            <a:r>
              <a:rPr lang="en-US" sz="2800" dirty="0"/>
              <a:t> = 1/3</a:t>
            </a:r>
          </a:p>
          <a:p>
            <a:pPr algn="just"/>
            <a:endParaRPr lang="en-US" sz="2800" dirty="0"/>
          </a:p>
          <a:p>
            <a:pPr algn="just"/>
            <a:endParaRPr lang="en-US" sz="1200" dirty="0"/>
          </a:p>
        </p:txBody>
      </p:sp>
      <p:pic>
        <p:nvPicPr>
          <p:cNvPr id="5" name="Picture 4">
            <a:extLst>
              <a:ext uri="{FF2B5EF4-FFF2-40B4-BE49-F238E27FC236}">
                <a16:creationId xmlns:a16="http://schemas.microsoft.com/office/drawing/2014/main" id="{0B59B028-EC6F-4D73-A955-B42220A544DF}"/>
              </a:ext>
            </a:extLst>
          </p:cNvPr>
          <p:cNvPicPr>
            <a:picLocks noChangeAspect="1"/>
          </p:cNvPicPr>
          <p:nvPr/>
        </p:nvPicPr>
        <p:blipFill rotWithShape="1">
          <a:blip r:embed="rId2"/>
          <a:srcRect t="5264"/>
          <a:stretch/>
        </p:blipFill>
        <p:spPr>
          <a:xfrm>
            <a:off x="577525" y="4341552"/>
            <a:ext cx="4126269" cy="2303848"/>
          </a:xfrm>
          <a:prstGeom prst="rect">
            <a:avLst/>
          </a:prstGeom>
        </p:spPr>
      </p:pic>
      <p:pic>
        <p:nvPicPr>
          <p:cNvPr id="7" name="Picture 6">
            <a:extLst>
              <a:ext uri="{FF2B5EF4-FFF2-40B4-BE49-F238E27FC236}">
                <a16:creationId xmlns:a16="http://schemas.microsoft.com/office/drawing/2014/main" id="{55AF0C06-4406-4049-A34C-D0B8F601CA71}"/>
              </a:ext>
            </a:extLst>
          </p:cNvPr>
          <p:cNvPicPr>
            <a:picLocks noChangeAspect="1"/>
          </p:cNvPicPr>
          <p:nvPr/>
        </p:nvPicPr>
        <p:blipFill>
          <a:blip r:embed="rId3"/>
          <a:stretch>
            <a:fillRect/>
          </a:stretch>
        </p:blipFill>
        <p:spPr>
          <a:xfrm>
            <a:off x="6457950" y="3474924"/>
            <a:ext cx="4895850" cy="1190625"/>
          </a:xfrm>
          <a:prstGeom prst="rect">
            <a:avLst/>
          </a:prstGeom>
        </p:spPr>
      </p:pic>
    </p:spTree>
    <p:extLst>
      <p:ext uri="{BB962C8B-B14F-4D97-AF65-F5344CB8AC3E}">
        <p14:creationId xmlns:p14="http://schemas.microsoft.com/office/powerpoint/2010/main" val="3353212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Step 1: Define Link Similarity:</a:t>
            </a:r>
          </a:p>
          <a:p>
            <a:pPr algn="just"/>
            <a:r>
              <a:rPr lang="en-US" dirty="0"/>
              <a:t>Hence </a:t>
            </a:r>
            <a:r>
              <a:rPr lang="en-US" i="1" dirty="0"/>
              <a:t>S</a:t>
            </a:r>
            <a:r>
              <a:rPr lang="en-US" dirty="0"/>
              <a:t> measures the relative number of common neighbors </a:t>
            </a:r>
            <a:r>
              <a:rPr lang="en-US" i="1" dirty="0" err="1"/>
              <a:t>i</a:t>
            </a:r>
            <a:r>
              <a:rPr lang="en-US" dirty="0"/>
              <a:t> and </a:t>
            </a:r>
            <a:r>
              <a:rPr lang="en-US" i="1" dirty="0"/>
              <a:t>j</a:t>
            </a:r>
            <a:r>
              <a:rPr lang="en-US" dirty="0"/>
              <a:t> have. </a:t>
            </a:r>
          </a:p>
          <a:p>
            <a:pPr algn="just"/>
            <a:r>
              <a:rPr lang="en-US" dirty="0"/>
              <a:t>Consequently </a:t>
            </a:r>
            <a:r>
              <a:rPr lang="en-US" i="1" dirty="0"/>
              <a:t>S</a:t>
            </a:r>
            <a:r>
              <a:rPr lang="en-US" dirty="0"/>
              <a:t>=1 if </a:t>
            </a:r>
            <a:r>
              <a:rPr lang="en-US" i="1" dirty="0" err="1"/>
              <a:t>i</a:t>
            </a:r>
            <a:r>
              <a:rPr lang="en-US" dirty="0"/>
              <a:t> and </a:t>
            </a:r>
            <a:r>
              <a:rPr lang="en-US" i="1" dirty="0"/>
              <a:t>j</a:t>
            </a:r>
            <a:r>
              <a:rPr lang="en-US" dirty="0"/>
              <a:t> have the same neighbors. The less is the overlap between the neighborhood of the two links, the smaller is </a:t>
            </a:r>
            <a:r>
              <a:rPr lang="en-US" i="1" dirty="0"/>
              <a:t>S</a:t>
            </a:r>
            <a:endParaRPr lang="en-US" sz="2800" dirty="0"/>
          </a:p>
        </p:txBody>
      </p:sp>
      <p:pic>
        <p:nvPicPr>
          <p:cNvPr id="5" name="Picture 4">
            <a:extLst>
              <a:ext uri="{FF2B5EF4-FFF2-40B4-BE49-F238E27FC236}">
                <a16:creationId xmlns:a16="http://schemas.microsoft.com/office/drawing/2014/main" id="{96147CE9-1666-4911-BC64-64D4D098D2D7}"/>
              </a:ext>
            </a:extLst>
          </p:cNvPr>
          <p:cNvPicPr>
            <a:picLocks noChangeAspect="1"/>
          </p:cNvPicPr>
          <p:nvPr/>
        </p:nvPicPr>
        <p:blipFill>
          <a:blip r:embed="rId2"/>
          <a:stretch>
            <a:fillRect/>
          </a:stretch>
        </p:blipFill>
        <p:spPr>
          <a:xfrm>
            <a:off x="6457950" y="3474924"/>
            <a:ext cx="4895850" cy="1190625"/>
          </a:xfrm>
          <a:prstGeom prst="rect">
            <a:avLst/>
          </a:prstGeom>
        </p:spPr>
      </p:pic>
    </p:spTree>
    <p:extLst>
      <p:ext uri="{BB962C8B-B14F-4D97-AF65-F5344CB8AC3E}">
        <p14:creationId xmlns:p14="http://schemas.microsoft.com/office/powerpoint/2010/main" val="1523879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i="1" dirty="0"/>
              <a:t>S</a:t>
            </a:r>
            <a:r>
              <a:rPr lang="en-US" dirty="0"/>
              <a:t>=1 if </a:t>
            </a:r>
            <a:r>
              <a:rPr lang="en-US" i="1" dirty="0" err="1"/>
              <a:t>i</a:t>
            </a:r>
            <a:r>
              <a:rPr lang="en-US" dirty="0"/>
              <a:t> and </a:t>
            </a:r>
            <a:r>
              <a:rPr lang="en-US" i="1" dirty="0"/>
              <a:t>j</a:t>
            </a:r>
            <a:r>
              <a:rPr lang="en-US" dirty="0"/>
              <a:t> have the same neighbors. </a:t>
            </a:r>
          </a:p>
          <a:p>
            <a:pPr algn="just"/>
            <a:endParaRPr lang="en-US" dirty="0"/>
          </a:p>
          <a:p>
            <a:pPr algn="just"/>
            <a:endParaRPr lang="en-US" dirty="0"/>
          </a:p>
          <a:p>
            <a:pPr algn="just"/>
            <a:endParaRPr lang="en-US" dirty="0"/>
          </a:p>
          <a:p>
            <a:pPr algn="just"/>
            <a:endParaRPr lang="en-US" dirty="0"/>
          </a:p>
          <a:p>
            <a:pPr algn="just"/>
            <a:r>
              <a:rPr lang="en-US" dirty="0"/>
              <a:t>The less is the overlap between the neighborhood of the two links, the smaller is </a:t>
            </a:r>
            <a:r>
              <a:rPr lang="en-US" i="1" dirty="0"/>
              <a:t>S.</a:t>
            </a:r>
            <a:r>
              <a:rPr lang="en-US" dirty="0"/>
              <a:t> </a:t>
            </a:r>
            <a:endParaRPr lang="en-US" sz="2800" dirty="0"/>
          </a:p>
        </p:txBody>
      </p:sp>
      <p:pic>
        <p:nvPicPr>
          <p:cNvPr id="4" name="Picture 3">
            <a:extLst>
              <a:ext uri="{FF2B5EF4-FFF2-40B4-BE49-F238E27FC236}">
                <a16:creationId xmlns:a16="http://schemas.microsoft.com/office/drawing/2014/main" id="{5BEF69C0-8889-4E5A-9C79-FF4747E2AFD3}"/>
              </a:ext>
            </a:extLst>
          </p:cNvPr>
          <p:cNvPicPr>
            <a:picLocks noChangeAspect="1"/>
          </p:cNvPicPr>
          <p:nvPr/>
        </p:nvPicPr>
        <p:blipFill rotWithShape="1">
          <a:blip r:embed="rId2"/>
          <a:srcRect t="1233"/>
          <a:stretch/>
        </p:blipFill>
        <p:spPr>
          <a:xfrm>
            <a:off x="7669083" y="4075827"/>
            <a:ext cx="1914525" cy="2163731"/>
          </a:xfrm>
          <a:prstGeom prst="rect">
            <a:avLst/>
          </a:prstGeom>
        </p:spPr>
      </p:pic>
      <p:pic>
        <p:nvPicPr>
          <p:cNvPr id="5" name="Picture 4">
            <a:extLst>
              <a:ext uri="{FF2B5EF4-FFF2-40B4-BE49-F238E27FC236}">
                <a16:creationId xmlns:a16="http://schemas.microsoft.com/office/drawing/2014/main" id="{ECE79A28-8A0D-4393-AC5B-F378EB58A626}"/>
              </a:ext>
            </a:extLst>
          </p:cNvPr>
          <p:cNvPicPr>
            <a:picLocks noChangeAspect="1"/>
          </p:cNvPicPr>
          <p:nvPr/>
        </p:nvPicPr>
        <p:blipFill>
          <a:blip r:embed="rId3"/>
          <a:stretch>
            <a:fillRect/>
          </a:stretch>
        </p:blipFill>
        <p:spPr>
          <a:xfrm>
            <a:off x="7669083" y="686674"/>
            <a:ext cx="1743075" cy="2095500"/>
          </a:xfrm>
          <a:prstGeom prst="rect">
            <a:avLst/>
          </a:prstGeom>
        </p:spPr>
      </p:pic>
    </p:spTree>
    <p:extLst>
      <p:ext uri="{BB962C8B-B14F-4D97-AF65-F5344CB8AC3E}">
        <p14:creationId xmlns:p14="http://schemas.microsoft.com/office/powerpoint/2010/main" val="1528188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Step 2: Apply Hierarchical Clustering:</a:t>
            </a:r>
          </a:p>
          <a:p>
            <a:pPr algn="just"/>
            <a:r>
              <a:rPr lang="en-US" dirty="0"/>
              <a:t>The similarity matrix </a:t>
            </a:r>
            <a:r>
              <a:rPr lang="en-US" i="1" dirty="0"/>
              <a:t>S</a:t>
            </a:r>
            <a:r>
              <a:rPr lang="en-US" dirty="0"/>
              <a:t> allows us to use hierarchical clustering to identify link communities. </a:t>
            </a:r>
          </a:p>
          <a:p>
            <a:pPr algn="just"/>
            <a:r>
              <a:rPr lang="en-US" dirty="0"/>
              <a:t>We use a single-linkage procedure, iteratively merging communities with the largest similarity link pairs.</a:t>
            </a:r>
            <a:endParaRPr lang="en-US" sz="2800" dirty="0"/>
          </a:p>
        </p:txBody>
      </p:sp>
    </p:spTree>
    <p:extLst>
      <p:ext uri="{BB962C8B-B14F-4D97-AF65-F5344CB8AC3E}">
        <p14:creationId xmlns:p14="http://schemas.microsoft.com/office/powerpoint/2010/main" val="285080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marL="0" indent="0" algn="just">
              <a:buNone/>
            </a:pPr>
            <a:r>
              <a:rPr lang="en-US" dirty="0"/>
              <a:t>Example:</a:t>
            </a:r>
          </a:p>
          <a:p>
            <a:r>
              <a:rPr lang="en-US" dirty="0"/>
              <a:t>The figure shows the link dendrogram. </a:t>
            </a:r>
          </a:p>
          <a:p>
            <a:r>
              <a:rPr lang="en-US" dirty="0"/>
              <a:t>The link similarity matrix for the network shown in (e) and (f). Darker entries correspond to link pairs with higher similarity </a:t>
            </a:r>
            <a:r>
              <a:rPr lang="en-US" i="1" dirty="0"/>
              <a:t>S</a:t>
            </a:r>
            <a:r>
              <a:rPr lang="en-US" dirty="0"/>
              <a:t>. </a:t>
            </a:r>
          </a:p>
          <a:p>
            <a:r>
              <a:rPr lang="en-US" dirty="0"/>
              <a:t>The </a:t>
            </a:r>
            <a:r>
              <a:rPr lang="en-US" i="1" dirty="0"/>
              <a:t>link community structure</a:t>
            </a:r>
            <a:r>
              <a:rPr lang="en-US" dirty="0"/>
              <a:t> predicted by the cut of the dendrogram shown as an orange dashed line in (d).</a:t>
            </a:r>
          </a:p>
        </p:txBody>
      </p:sp>
      <p:pic>
        <p:nvPicPr>
          <p:cNvPr id="6" name="Picture 5">
            <a:extLst>
              <a:ext uri="{FF2B5EF4-FFF2-40B4-BE49-F238E27FC236}">
                <a16:creationId xmlns:a16="http://schemas.microsoft.com/office/drawing/2014/main" id="{6A39200B-965F-4719-BC5E-527A469D27C5}"/>
              </a:ext>
            </a:extLst>
          </p:cNvPr>
          <p:cNvPicPr>
            <a:picLocks noChangeAspect="1"/>
          </p:cNvPicPr>
          <p:nvPr/>
        </p:nvPicPr>
        <p:blipFill>
          <a:blip r:embed="rId2"/>
          <a:stretch>
            <a:fillRect/>
          </a:stretch>
        </p:blipFill>
        <p:spPr>
          <a:xfrm>
            <a:off x="5626359" y="3583898"/>
            <a:ext cx="6123604" cy="3194809"/>
          </a:xfrm>
          <a:prstGeom prst="rect">
            <a:avLst/>
          </a:prstGeom>
        </p:spPr>
      </p:pic>
      <p:sp>
        <p:nvSpPr>
          <p:cNvPr id="7" name="Content Placeholder 2">
            <a:extLst>
              <a:ext uri="{FF2B5EF4-FFF2-40B4-BE49-F238E27FC236}">
                <a16:creationId xmlns:a16="http://schemas.microsoft.com/office/drawing/2014/main" id="{C5DCFB01-6740-40A6-B68B-42DBEF132D0A}"/>
              </a:ext>
            </a:extLst>
          </p:cNvPr>
          <p:cNvSpPr txBox="1">
            <a:spLocks/>
          </p:cNvSpPr>
          <p:nvPr/>
        </p:nvSpPr>
        <p:spPr>
          <a:xfrm>
            <a:off x="838200" y="3758581"/>
            <a:ext cx="4237653" cy="2205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a:t>
            </a:r>
            <a:r>
              <a:rPr lang="en-US" i="1" dirty="0"/>
              <a:t>overlapping node communities</a:t>
            </a:r>
            <a:r>
              <a:rPr lang="en-US" dirty="0"/>
              <a:t> derived from the link communities shown in (e).</a:t>
            </a:r>
          </a:p>
        </p:txBody>
      </p:sp>
    </p:spTree>
    <p:extLst>
      <p:ext uri="{BB962C8B-B14F-4D97-AF65-F5344CB8AC3E}">
        <p14:creationId xmlns:p14="http://schemas.microsoft.com/office/powerpoint/2010/main" val="4109581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Overlapping Communities: Link Clustering</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marL="0" indent="0" algn="just">
              <a:buNone/>
            </a:pPr>
            <a:r>
              <a:rPr lang="en-US" dirty="0"/>
              <a:t>Computational Complexity:</a:t>
            </a:r>
          </a:p>
          <a:p>
            <a:pPr algn="just"/>
            <a:r>
              <a:rPr lang="en-US" dirty="0"/>
              <a:t>The link clustering algorithm involves two time-limiting steps: similarity calculation and hierarchical clustering. </a:t>
            </a:r>
          </a:p>
          <a:p>
            <a:pPr algn="just"/>
            <a:r>
              <a:rPr lang="en-US" dirty="0"/>
              <a:t>Calculating the similarity for a link pair with degrees </a:t>
            </a:r>
            <a:r>
              <a:rPr lang="en-US" i="1" dirty="0" err="1"/>
              <a:t>k</a:t>
            </a:r>
            <a:r>
              <a:rPr lang="en-US" i="1" baseline="-25000" dirty="0" err="1"/>
              <a:t>i</a:t>
            </a:r>
            <a:r>
              <a:rPr lang="en-US" dirty="0"/>
              <a:t> and </a:t>
            </a:r>
            <a:r>
              <a:rPr lang="en-US" i="1" dirty="0" err="1"/>
              <a:t>k</a:t>
            </a:r>
            <a:r>
              <a:rPr lang="en-US" i="1" baseline="-25000" dirty="0" err="1"/>
              <a:t>j</a:t>
            </a:r>
            <a:r>
              <a:rPr lang="en-US" dirty="0"/>
              <a:t> requires max(</a:t>
            </a:r>
            <a:r>
              <a:rPr lang="en-US" i="1" dirty="0" err="1"/>
              <a:t>k</a:t>
            </a:r>
            <a:r>
              <a:rPr lang="en-US" i="1" baseline="-25000" dirty="0" err="1"/>
              <a:t>i</a:t>
            </a:r>
            <a:r>
              <a:rPr lang="en-US" dirty="0" err="1"/>
              <a:t>,</a:t>
            </a:r>
            <a:r>
              <a:rPr lang="en-US" i="1" dirty="0" err="1"/>
              <a:t>k</a:t>
            </a:r>
            <a:r>
              <a:rPr lang="en-US" i="1" baseline="-25000" dirty="0" err="1"/>
              <a:t>j</a:t>
            </a:r>
            <a:r>
              <a:rPr lang="en-US" dirty="0"/>
              <a:t>) steps. </a:t>
            </a:r>
          </a:p>
          <a:p>
            <a:pPr algn="just"/>
            <a:r>
              <a:rPr lang="en-US" dirty="0"/>
              <a:t>For a scale-free network with degree exponent γ the calculation of similarity has complexity </a:t>
            </a:r>
            <a:r>
              <a:rPr lang="en-US" i="1" dirty="0"/>
              <a:t>O(N</a:t>
            </a:r>
            <a:r>
              <a:rPr lang="en-US" i="1" baseline="30000" dirty="0"/>
              <a:t>2/(γ-1)</a:t>
            </a:r>
            <a:r>
              <a:rPr lang="en-US" dirty="0"/>
              <a:t>), determined by the size of the largest node, </a:t>
            </a:r>
            <a:r>
              <a:rPr lang="en-US" i="1" dirty="0" err="1"/>
              <a:t>k</a:t>
            </a:r>
            <a:r>
              <a:rPr lang="en-US" i="1" baseline="-25000" dirty="0" err="1"/>
              <a:t>max</a:t>
            </a:r>
            <a:r>
              <a:rPr lang="en-US" dirty="0"/>
              <a:t>. </a:t>
            </a:r>
          </a:p>
          <a:p>
            <a:pPr algn="just"/>
            <a:r>
              <a:rPr lang="en-US" dirty="0"/>
              <a:t>Hierarchical clustering requires O(L2) time steps. </a:t>
            </a:r>
          </a:p>
          <a:p>
            <a:pPr algn="just"/>
            <a:r>
              <a:rPr lang="en-US" dirty="0"/>
              <a:t>Hence the algorithm's total computational complexity is </a:t>
            </a:r>
            <a:r>
              <a:rPr lang="en-US" i="1" dirty="0"/>
              <a:t>O(N</a:t>
            </a:r>
            <a:r>
              <a:rPr lang="en-US" i="1" baseline="30000" dirty="0"/>
              <a:t>2/(γ-1)</a:t>
            </a:r>
            <a:r>
              <a:rPr lang="en-US" i="1" dirty="0"/>
              <a:t>)+ O(L</a:t>
            </a:r>
            <a:r>
              <a:rPr lang="en-US" i="1" baseline="30000" dirty="0"/>
              <a:t>2</a:t>
            </a:r>
            <a:r>
              <a:rPr lang="en-US" i="1" dirty="0"/>
              <a:t>)</a:t>
            </a:r>
            <a:r>
              <a:rPr lang="en-US" dirty="0"/>
              <a:t>. </a:t>
            </a:r>
          </a:p>
          <a:p>
            <a:pPr algn="just"/>
            <a:r>
              <a:rPr lang="en-US" dirty="0"/>
              <a:t>For sparse graphs the latter term dominates, leading to </a:t>
            </a:r>
            <a:r>
              <a:rPr lang="en-US" i="1" dirty="0"/>
              <a:t>O(N</a:t>
            </a:r>
            <a:r>
              <a:rPr lang="en-US" i="1" baseline="30000" dirty="0"/>
              <a:t>2</a:t>
            </a:r>
            <a:r>
              <a:rPr lang="en-US" i="1" dirty="0"/>
              <a:t>)</a:t>
            </a:r>
            <a:r>
              <a:rPr lang="en-US" dirty="0"/>
              <a:t>.</a:t>
            </a:r>
            <a:endParaRPr lang="en-US" sz="2800" dirty="0"/>
          </a:p>
        </p:txBody>
      </p:sp>
    </p:spTree>
    <p:extLst>
      <p:ext uri="{BB962C8B-B14F-4D97-AF65-F5344CB8AC3E}">
        <p14:creationId xmlns:p14="http://schemas.microsoft.com/office/powerpoint/2010/main" val="338731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Modularity:</a:t>
            </a:r>
          </a:p>
          <a:p>
            <a:pPr algn="just"/>
            <a:endParaRPr lang="en-US" dirty="0"/>
          </a:p>
          <a:p>
            <a:pPr algn="just"/>
            <a:endParaRPr lang="en-US" dirty="0"/>
          </a:p>
          <a:p>
            <a:pPr algn="just"/>
            <a:endParaRPr lang="en-US" dirty="0"/>
          </a:p>
          <a:p>
            <a:pPr algn="just"/>
            <a:r>
              <a:rPr lang="en-US" dirty="0"/>
              <a:t>Here </a:t>
            </a:r>
            <a:r>
              <a:rPr lang="en-US" i="1" dirty="0" err="1"/>
              <a:t>p</a:t>
            </a:r>
            <a:r>
              <a:rPr lang="en-US" i="1" baseline="-25000" dirty="0" err="1"/>
              <a:t>ij</a:t>
            </a:r>
            <a:r>
              <a:rPr lang="en-US" dirty="0"/>
              <a:t> can be determined by randomizing the original network, while keeping the </a:t>
            </a:r>
            <a:r>
              <a:rPr lang="en-US" b="1" dirty="0"/>
              <a:t>expected degree </a:t>
            </a:r>
            <a:r>
              <a:rPr lang="en-US" dirty="0"/>
              <a:t>of each node </a:t>
            </a:r>
            <a:r>
              <a:rPr lang="en-US" b="1" dirty="0"/>
              <a:t>unchanged</a:t>
            </a:r>
            <a:r>
              <a:rPr lang="en-US" dirty="0"/>
              <a:t>.</a:t>
            </a:r>
          </a:p>
        </p:txBody>
      </p:sp>
      <p:pic>
        <p:nvPicPr>
          <p:cNvPr id="4" name="Picture 3">
            <a:extLst>
              <a:ext uri="{FF2B5EF4-FFF2-40B4-BE49-F238E27FC236}">
                <a16:creationId xmlns:a16="http://schemas.microsoft.com/office/drawing/2014/main" id="{A77D6472-8551-494E-BB6D-CD637BBAEACE}"/>
              </a:ext>
            </a:extLst>
          </p:cNvPr>
          <p:cNvPicPr>
            <a:picLocks noChangeAspect="1"/>
          </p:cNvPicPr>
          <p:nvPr/>
        </p:nvPicPr>
        <p:blipFill>
          <a:blip r:embed="rId2"/>
          <a:stretch>
            <a:fillRect/>
          </a:stretch>
        </p:blipFill>
        <p:spPr>
          <a:xfrm>
            <a:off x="4148138" y="1170214"/>
            <a:ext cx="3531054" cy="1036006"/>
          </a:xfrm>
          <a:prstGeom prst="rect">
            <a:avLst/>
          </a:prstGeom>
        </p:spPr>
      </p:pic>
      <p:pic>
        <p:nvPicPr>
          <p:cNvPr id="5" name="Picture 4">
            <a:extLst>
              <a:ext uri="{FF2B5EF4-FFF2-40B4-BE49-F238E27FC236}">
                <a16:creationId xmlns:a16="http://schemas.microsoft.com/office/drawing/2014/main" id="{5EAE874C-57A6-4E4F-8E02-029F6D3C9FF9}"/>
              </a:ext>
            </a:extLst>
          </p:cNvPr>
          <p:cNvPicPr>
            <a:picLocks noChangeAspect="1"/>
          </p:cNvPicPr>
          <p:nvPr/>
        </p:nvPicPr>
        <p:blipFill>
          <a:blip r:embed="rId3"/>
          <a:stretch>
            <a:fillRect/>
          </a:stretch>
        </p:blipFill>
        <p:spPr>
          <a:xfrm>
            <a:off x="5840866" y="3761014"/>
            <a:ext cx="1838325" cy="1006929"/>
          </a:xfrm>
          <a:prstGeom prst="rect">
            <a:avLst/>
          </a:prstGeom>
        </p:spPr>
      </p:pic>
    </p:spTree>
    <p:extLst>
      <p:ext uri="{BB962C8B-B14F-4D97-AF65-F5344CB8AC3E}">
        <p14:creationId xmlns:p14="http://schemas.microsoft.com/office/powerpoint/2010/main" val="2228359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Fast Algorithms for Community Detection</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algn="just"/>
            <a:r>
              <a:rPr lang="en-US" dirty="0"/>
              <a:t>The algorithms discussed so far were chosen to illustrate the fundamental ideas and concepts pertaining to community detection. </a:t>
            </a:r>
          </a:p>
          <a:p>
            <a:pPr algn="just"/>
            <a:r>
              <a:rPr lang="en-US" dirty="0"/>
              <a:t>Consequently, they are not guaranteed to be neither the </a:t>
            </a:r>
            <a:r>
              <a:rPr lang="en-US" b="1" dirty="0"/>
              <a:t>fastest</a:t>
            </a:r>
            <a:r>
              <a:rPr lang="en-US" dirty="0"/>
              <a:t> nor the most </a:t>
            </a:r>
            <a:r>
              <a:rPr lang="en-US" b="1" dirty="0"/>
              <a:t>accurate</a:t>
            </a:r>
            <a:r>
              <a:rPr lang="en-US" dirty="0"/>
              <a:t> algorithms. </a:t>
            </a:r>
          </a:p>
          <a:p>
            <a:pPr algn="just"/>
            <a:r>
              <a:rPr lang="en-US" dirty="0"/>
              <a:t>Two popular fast algorithms (</a:t>
            </a:r>
            <a:r>
              <a:rPr lang="en-US" i="1" dirty="0"/>
              <a:t>Louvain algorithm</a:t>
            </a:r>
            <a:r>
              <a:rPr lang="en-US" dirty="0"/>
              <a:t> and </a:t>
            </a:r>
            <a:r>
              <a:rPr lang="en-US" i="1" dirty="0" err="1"/>
              <a:t>Infomap</a:t>
            </a:r>
            <a:r>
              <a:rPr lang="en-US" i="1" dirty="0"/>
              <a:t>)</a:t>
            </a:r>
            <a:r>
              <a:rPr lang="en-US" dirty="0"/>
              <a:t>, as their accuracy is comparable to the accuracy of the algorithms covered previously but offers better scalability. </a:t>
            </a:r>
          </a:p>
          <a:p>
            <a:pPr algn="just"/>
            <a:r>
              <a:rPr lang="en-US" dirty="0"/>
              <a:t>Consequently, we can use fast algorithms to identify communities in </a:t>
            </a:r>
            <a:r>
              <a:rPr lang="en-US" b="1" dirty="0"/>
              <a:t>very large </a:t>
            </a:r>
            <a:r>
              <a:rPr lang="en-US" dirty="0"/>
              <a:t>networks.</a:t>
            </a:r>
            <a:endParaRPr lang="en-US" sz="2800" dirty="0"/>
          </a:p>
        </p:txBody>
      </p:sp>
    </p:spTree>
    <p:extLst>
      <p:ext uri="{BB962C8B-B14F-4D97-AF65-F5344CB8AC3E}">
        <p14:creationId xmlns:p14="http://schemas.microsoft.com/office/powerpoint/2010/main" val="2356511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Fast Algorithms for Community Detection</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marL="0" indent="0">
              <a:buNone/>
            </a:pPr>
            <a:r>
              <a:rPr lang="en-US" dirty="0"/>
              <a:t>There are many similarities between the two algorithms:</a:t>
            </a:r>
          </a:p>
          <a:p>
            <a:pPr algn="just"/>
            <a:r>
              <a:rPr lang="en-US" dirty="0"/>
              <a:t>They both aim to optimize a quality function </a:t>
            </a:r>
            <a:r>
              <a:rPr lang="en-US" i="1" dirty="0"/>
              <a:t>Q</a:t>
            </a:r>
            <a:r>
              <a:rPr lang="en-US" dirty="0"/>
              <a:t> . For the Louvain algorithm </a:t>
            </a:r>
            <a:r>
              <a:rPr lang="en-US" i="1" dirty="0"/>
              <a:t>Q</a:t>
            </a:r>
            <a:r>
              <a:rPr lang="en-US" dirty="0"/>
              <a:t> is </a:t>
            </a:r>
            <a:r>
              <a:rPr lang="en-US" b="1" dirty="0"/>
              <a:t>modularity</a:t>
            </a:r>
            <a:r>
              <a:rPr lang="en-US" dirty="0"/>
              <a:t>, </a:t>
            </a:r>
            <a:r>
              <a:rPr lang="en-US" i="1" dirty="0"/>
              <a:t>M</a:t>
            </a:r>
            <a:r>
              <a:rPr lang="en-US" dirty="0"/>
              <a:t>, and </a:t>
            </a:r>
          </a:p>
          <a:p>
            <a:pPr algn="just"/>
            <a:r>
              <a:rPr lang="en-US" dirty="0"/>
              <a:t>For </a:t>
            </a:r>
            <a:r>
              <a:rPr lang="en-US" dirty="0" err="1"/>
              <a:t>Infomap</a:t>
            </a:r>
            <a:r>
              <a:rPr lang="en-US" dirty="0"/>
              <a:t> </a:t>
            </a:r>
            <a:r>
              <a:rPr lang="en-US" i="1" dirty="0"/>
              <a:t>Q</a:t>
            </a:r>
            <a:r>
              <a:rPr lang="en-US" dirty="0"/>
              <a:t> is an </a:t>
            </a:r>
            <a:r>
              <a:rPr lang="en-US" b="1" dirty="0"/>
              <a:t>entropy</a:t>
            </a:r>
            <a:r>
              <a:rPr lang="en-US" dirty="0"/>
              <a:t>-based measure called the map equation or </a:t>
            </a:r>
            <a:r>
              <a:rPr lang="en-US" i="1" dirty="0"/>
              <a:t>L</a:t>
            </a:r>
            <a:r>
              <a:rPr lang="en-US" dirty="0"/>
              <a:t>.</a:t>
            </a:r>
          </a:p>
          <a:p>
            <a:pPr algn="just"/>
            <a:r>
              <a:rPr lang="en-US" dirty="0"/>
              <a:t>Both algorithms use the same optimization procedure.</a:t>
            </a:r>
          </a:p>
        </p:txBody>
      </p:sp>
    </p:spTree>
    <p:extLst>
      <p:ext uri="{BB962C8B-B14F-4D97-AF65-F5344CB8AC3E}">
        <p14:creationId xmlns:p14="http://schemas.microsoft.com/office/powerpoint/2010/main" val="4225695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The Louvain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algn="just"/>
            <a:r>
              <a:rPr lang="en-US" dirty="0"/>
              <a:t>The greedy algorithm not perform good for </a:t>
            </a:r>
            <a:r>
              <a:rPr lang="en-US" b="1" dirty="0"/>
              <a:t>very large </a:t>
            </a:r>
            <a:r>
              <a:rPr lang="en-US" dirty="0"/>
              <a:t>networks.</a:t>
            </a:r>
          </a:p>
          <a:p>
            <a:pPr algn="just"/>
            <a:r>
              <a:rPr lang="en-US" dirty="0"/>
              <a:t>Blondel and collaborators proposed the Louvain algorithm, which is a modularity optimization algorithm with </a:t>
            </a:r>
            <a:r>
              <a:rPr lang="en-US" b="1" dirty="0"/>
              <a:t>better scalability</a:t>
            </a:r>
            <a:r>
              <a:rPr lang="en-US" dirty="0"/>
              <a:t>.</a:t>
            </a:r>
          </a:p>
          <a:p>
            <a:pPr algn="just"/>
            <a:r>
              <a:rPr lang="en-US" dirty="0"/>
              <a:t>The </a:t>
            </a:r>
            <a:r>
              <a:rPr lang="en-US" i="1" dirty="0"/>
              <a:t>Louvain algorithm</a:t>
            </a:r>
            <a:r>
              <a:rPr lang="en-US" dirty="0"/>
              <a:t> consists of </a:t>
            </a:r>
            <a:r>
              <a:rPr lang="en-US" b="1" dirty="0"/>
              <a:t>two steps </a:t>
            </a:r>
            <a:r>
              <a:rPr lang="en-US" dirty="0"/>
              <a:t>that are repeated iteratively:</a:t>
            </a:r>
          </a:p>
          <a:p>
            <a:pPr lvl="1" algn="just">
              <a:buFont typeface="Wingdings" panose="05000000000000000000" pitchFamily="2" charset="2"/>
              <a:buChar char="§"/>
            </a:pPr>
            <a:r>
              <a:rPr lang="en-US" sz="2800" dirty="0"/>
              <a:t>Modularity Optimization</a:t>
            </a:r>
          </a:p>
          <a:p>
            <a:pPr lvl="1" algn="just">
              <a:buFont typeface="Wingdings" panose="05000000000000000000" pitchFamily="2" charset="2"/>
              <a:buChar char="§"/>
            </a:pPr>
            <a:r>
              <a:rPr lang="en-US" sz="2800" dirty="0"/>
              <a:t>Community Aggregation </a:t>
            </a:r>
          </a:p>
        </p:txBody>
      </p:sp>
    </p:spTree>
    <p:extLst>
      <p:ext uri="{BB962C8B-B14F-4D97-AF65-F5344CB8AC3E}">
        <p14:creationId xmlns:p14="http://schemas.microsoft.com/office/powerpoint/2010/main" val="659324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The Louvain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marL="0" indent="0" algn="just">
              <a:buNone/>
            </a:pPr>
            <a:r>
              <a:rPr lang="en-US" b="1" dirty="0"/>
              <a:t>Step I:</a:t>
            </a:r>
          </a:p>
          <a:p>
            <a:pPr algn="just"/>
            <a:r>
              <a:rPr lang="en-US" dirty="0"/>
              <a:t>Start with a weighted network of </a:t>
            </a:r>
            <a:r>
              <a:rPr lang="en-US" i="1" dirty="0"/>
              <a:t>N</a:t>
            </a:r>
            <a:r>
              <a:rPr lang="en-US" dirty="0"/>
              <a:t> nodes, initially assigning each node to a different community. </a:t>
            </a:r>
          </a:p>
          <a:p>
            <a:pPr algn="just"/>
            <a:r>
              <a:rPr lang="en-US" dirty="0"/>
              <a:t>For each node </a:t>
            </a:r>
            <a:r>
              <a:rPr lang="en-US" i="1" dirty="0" err="1"/>
              <a:t>i</a:t>
            </a:r>
            <a:r>
              <a:rPr lang="en-US" dirty="0"/>
              <a:t> we evaluate the gain in modularity if we place node </a:t>
            </a:r>
            <a:r>
              <a:rPr lang="en-US" i="1" dirty="0" err="1"/>
              <a:t>i</a:t>
            </a:r>
            <a:r>
              <a:rPr lang="en-US" dirty="0"/>
              <a:t> in the community of one of its neighbors </a:t>
            </a:r>
            <a:r>
              <a:rPr lang="en-US" i="1" dirty="0"/>
              <a:t>j</a:t>
            </a:r>
            <a:r>
              <a:rPr lang="en-US" dirty="0"/>
              <a:t>.</a:t>
            </a:r>
          </a:p>
          <a:p>
            <a:pPr algn="just"/>
            <a:r>
              <a:rPr lang="en-US" dirty="0"/>
              <a:t>We then move node </a:t>
            </a:r>
            <a:r>
              <a:rPr lang="en-US" i="1" dirty="0" err="1"/>
              <a:t>i</a:t>
            </a:r>
            <a:r>
              <a:rPr lang="en-US" dirty="0"/>
              <a:t> in the community for which the modularity gain is the largest, but </a:t>
            </a:r>
            <a:r>
              <a:rPr lang="en-US" b="1" dirty="0"/>
              <a:t>only if </a:t>
            </a:r>
            <a:r>
              <a:rPr lang="en-US" dirty="0"/>
              <a:t>this </a:t>
            </a:r>
            <a:r>
              <a:rPr lang="en-US" b="1" dirty="0"/>
              <a:t>gain is positive</a:t>
            </a:r>
            <a:r>
              <a:rPr lang="en-US" dirty="0"/>
              <a:t>. </a:t>
            </a:r>
          </a:p>
          <a:p>
            <a:pPr algn="just"/>
            <a:r>
              <a:rPr lang="en-US" dirty="0"/>
              <a:t>If </a:t>
            </a:r>
            <a:r>
              <a:rPr lang="en-US" b="1" dirty="0"/>
              <a:t>no positive gain </a:t>
            </a:r>
            <a:r>
              <a:rPr lang="en-US" dirty="0"/>
              <a:t>is found, </a:t>
            </a:r>
            <a:r>
              <a:rPr lang="en-US" i="1" dirty="0" err="1"/>
              <a:t>i</a:t>
            </a:r>
            <a:r>
              <a:rPr lang="en-US" dirty="0"/>
              <a:t> </a:t>
            </a:r>
            <a:r>
              <a:rPr lang="en-US" b="1" dirty="0"/>
              <a:t>stays</a:t>
            </a:r>
            <a:r>
              <a:rPr lang="en-US" dirty="0"/>
              <a:t> in its </a:t>
            </a:r>
            <a:r>
              <a:rPr lang="en-US" b="1" dirty="0"/>
              <a:t>original community</a:t>
            </a:r>
            <a:r>
              <a:rPr lang="en-US" dirty="0"/>
              <a:t>. </a:t>
            </a:r>
          </a:p>
          <a:p>
            <a:pPr algn="just"/>
            <a:r>
              <a:rPr lang="en-US" dirty="0"/>
              <a:t>This process is applied to all nodes until no further improvement can be achieved, completing Step I.</a:t>
            </a:r>
          </a:p>
        </p:txBody>
      </p:sp>
    </p:spTree>
    <p:extLst>
      <p:ext uri="{BB962C8B-B14F-4D97-AF65-F5344CB8AC3E}">
        <p14:creationId xmlns:p14="http://schemas.microsoft.com/office/powerpoint/2010/main" val="4028720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The Louvain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marL="0" indent="0" algn="just">
              <a:buNone/>
            </a:pPr>
            <a:r>
              <a:rPr lang="en-US" b="1" dirty="0"/>
              <a:t>Step I:</a:t>
            </a:r>
          </a:p>
          <a:p>
            <a:pPr algn="just"/>
            <a:r>
              <a:rPr lang="en-US" dirty="0"/>
              <a:t>The modularity change Δ</a:t>
            </a:r>
            <a:r>
              <a:rPr lang="en-US" i="1" dirty="0"/>
              <a:t>M</a:t>
            </a:r>
            <a:r>
              <a:rPr lang="en-US" dirty="0"/>
              <a:t> obtained by moving an isolated node </a:t>
            </a:r>
            <a:r>
              <a:rPr lang="en-US" i="1" dirty="0" err="1"/>
              <a:t>i</a:t>
            </a:r>
            <a:r>
              <a:rPr lang="en-US" dirty="0"/>
              <a:t> into a community </a:t>
            </a:r>
            <a:r>
              <a:rPr lang="en-US" i="1" dirty="0"/>
              <a:t>C</a:t>
            </a:r>
            <a:r>
              <a:rPr lang="en-US" dirty="0"/>
              <a:t> can be calculated using</a:t>
            </a:r>
          </a:p>
          <a:p>
            <a:pPr algn="just"/>
            <a:endParaRPr lang="en-US" dirty="0"/>
          </a:p>
          <a:p>
            <a:pPr algn="just"/>
            <a:endParaRPr lang="en-US" dirty="0"/>
          </a:p>
          <a:p>
            <a:pPr algn="just"/>
            <a:r>
              <a:rPr lang="en-US" dirty="0" err="1"/>
              <a:t>Σ</a:t>
            </a:r>
            <a:r>
              <a:rPr lang="en-US" i="1" baseline="-25000" dirty="0" err="1"/>
              <a:t>in</a:t>
            </a:r>
            <a:r>
              <a:rPr lang="en-US" dirty="0"/>
              <a:t> is the sum of the weights of the links inside </a:t>
            </a:r>
            <a:r>
              <a:rPr lang="en-US" i="1" dirty="0"/>
              <a:t>C</a:t>
            </a:r>
            <a:r>
              <a:rPr lang="en-US" dirty="0"/>
              <a:t> (which is </a:t>
            </a:r>
            <a:r>
              <a:rPr lang="en-US" i="1" dirty="0"/>
              <a:t>L</a:t>
            </a:r>
            <a:r>
              <a:rPr lang="en-US" i="1" baseline="-25000" dirty="0"/>
              <a:t>C</a:t>
            </a:r>
            <a:r>
              <a:rPr lang="en-US" dirty="0"/>
              <a:t> for an unweighted network); </a:t>
            </a:r>
          </a:p>
          <a:p>
            <a:pPr algn="just"/>
            <a:r>
              <a:rPr lang="en-US" dirty="0" err="1"/>
              <a:t>Σ</a:t>
            </a:r>
            <a:r>
              <a:rPr lang="en-US" i="1" baseline="-25000" dirty="0" err="1"/>
              <a:t>tot</a:t>
            </a:r>
            <a:r>
              <a:rPr lang="en-US" dirty="0"/>
              <a:t> is the sum of the link weights of all nodes in </a:t>
            </a:r>
            <a:r>
              <a:rPr lang="en-US" i="1" dirty="0"/>
              <a:t>C</a:t>
            </a:r>
            <a:r>
              <a:rPr lang="en-US" dirty="0"/>
              <a:t>; </a:t>
            </a:r>
          </a:p>
          <a:p>
            <a:pPr algn="just"/>
            <a:r>
              <a:rPr lang="en-US" i="1" dirty="0" err="1"/>
              <a:t>k</a:t>
            </a:r>
            <a:r>
              <a:rPr lang="en-US" i="1" baseline="-25000" dirty="0" err="1"/>
              <a:t>i</a:t>
            </a:r>
            <a:r>
              <a:rPr lang="en-US" dirty="0"/>
              <a:t> is the sum of the weights of the links incident to node </a:t>
            </a:r>
            <a:r>
              <a:rPr lang="en-US" i="1" dirty="0" err="1"/>
              <a:t>i</a:t>
            </a:r>
            <a:r>
              <a:rPr lang="en-US" dirty="0"/>
              <a:t>; </a:t>
            </a:r>
          </a:p>
          <a:p>
            <a:pPr algn="just"/>
            <a:r>
              <a:rPr lang="en-US" i="1" dirty="0" err="1"/>
              <a:t>k</a:t>
            </a:r>
            <a:r>
              <a:rPr lang="en-US" i="1" baseline="-25000" dirty="0" err="1"/>
              <a:t>i,in</a:t>
            </a:r>
            <a:r>
              <a:rPr lang="en-US" dirty="0"/>
              <a:t> is the sum of the weights of the links from </a:t>
            </a:r>
            <a:r>
              <a:rPr lang="en-US" i="1" dirty="0" err="1"/>
              <a:t>i</a:t>
            </a:r>
            <a:r>
              <a:rPr lang="en-US" dirty="0"/>
              <a:t> to nodes in </a:t>
            </a:r>
            <a:r>
              <a:rPr lang="en-US" i="1" dirty="0"/>
              <a:t>C</a:t>
            </a:r>
            <a:r>
              <a:rPr lang="en-US" dirty="0"/>
              <a:t> and </a:t>
            </a:r>
          </a:p>
          <a:p>
            <a:pPr algn="just"/>
            <a:r>
              <a:rPr lang="en-US" i="1" dirty="0"/>
              <a:t>W</a:t>
            </a:r>
            <a:r>
              <a:rPr lang="en-US" dirty="0"/>
              <a:t> is the sum of the weights of all links in the network.</a:t>
            </a:r>
          </a:p>
        </p:txBody>
      </p:sp>
      <p:pic>
        <p:nvPicPr>
          <p:cNvPr id="4" name="Picture 3">
            <a:extLst>
              <a:ext uri="{FF2B5EF4-FFF2-40B4-BE49-F238E27FC236}">
                <a16:creationId xmlns:a16="http://schemas.microsoft.com/office/drawing/2014/main" id="{B037B2C3-F415-44D9-8402-82B2AC90794F}"/>
              </a:ext>
            </a:extLst>
          </p:cNvPr>
          <p:cNvPicPr>
            <a:picLocks noChangeAspect="1"/>
          </p:cNvPicPr>
          <p:nvPr/>
        </p:nvPicPr>
        <p:blipFill rotWithShape="1">
          <a:blip r:embed="rId2"/>
          <a:srcRect l="1221" t="16269" r="941" b="7952"/>
          <a:stretch/>
        </p:blipFill>
        <p:spPr>
          <a:xfrm>
            <a:off x="2192694" y="2332653"/>
            <a:ext cx="7604450" cy="765110"/>
          </a:xfrm>
          <a:prstGeom prst="rect">
            <a:avLst/>
          </a:prstGeom>
        </p:spPr>
      </p:pic>
    </p:spTree>
    <p:extLst>
      <p:ext uri="{BB962C8B-B14F-4D97-AF65-F5344CB8AC3E}">
        <p14:creationId xmlns:p14="http://schemas.microsoft.com/office/powerpoint/2010/main" val="126278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The Louvain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marL="0" indent="0" algn="just">
              <a:buNone/>
            </a:pPr>
            <a:r>
              <a:rPr lang="en-US" b="1" dirty="0"/>
              <a:t>Step II:</a:t>
            </a:r>
          </a:p>
          <a:p>
            <a:pPr algn="just"/>
            <a:r>
              <a:rPr lang="en-US" dirty="0"/>
              <a:t>We construct a new network whose nodes are the communities identified during Step I. </a:t>
            </a:r>
          </a:p>
          <a:p>
            <a:pPr algn="just"/>
            <a:r>
              <a:rPr lang="en-US" dirty="0"/>
              <a:t>The weight of the link between two nodes is the sum of the weight of the links between the nodes in the corresponding communities. </a:t>
            </a:r>
          </a:p>
          <a:p>
            <a:pPr algn="just"/>
            <a:r>
              <a:rPr lang="en-US" dirty="0"/>
              <a:t>Links between nodes of the same community lead to weighted self-loops.</a:t>
            </a:r>
          </a:p>
          <a:p>
            <a:pPr algn="just">
              <a:buFont typeface="Wingdings" panose="05000000000000000000" pitchFamily="2" charset="2"/>
              <a:buChar char="§"/>
            </a:pPr>
            <a:r>
              <a:rPr lang="en-US" dirty="0"/>
              <a:t>Once Step II is completed, we repeat Steps I - II, calling their combination a </a:t>
            </a:r>
            <a:r>
              <a:rPr lang="en-US" i="1" dirty="0"/>
              <a:t>pass</a:t>
            </a:r>
            <a:r>
              <a:rPr lang="en-US" dirty="0"/>
              <a:t>. </a:t>
            </a:r>
          </a:p>
          <a:p>
            <a:pPr algn="just">
              <a:buFont typeface="Wingdings" panose="05000000000000000000" pitchFamily="2" charset="2"/>
              <a:buChar char="§"/>
            </a:pPr>
            <a:r>
              <a:rPr lang="en-US" dirty="0"/>
              <a:t>The number of communities decreases with each pass. </a:t>
            </a:r>
          </a:p>
          <a:p>
            <a:pPr algn="just">
              <a:buFont typeface="Wingdings" panose="05000000000000000000" pitchFamily="2" charset="2"/>
              <a:buChar char="§"/>
            </a:pPr>
            <a:r>
              <a:rPr lang="en-US" dirty="0"/>
              <a:t>The passes are repeated until there are </a:t>
            </a:r>
            <a:r>
              <a:rPr lang="en-US" b="1" dirty="0"/>
              <a:t>no more changes </a:t>
            </a:r>
            <a:r>
              <a:rPr lang="en-US" dirty="0"/>
              <a:t>and </a:t>
            </a:r>
            <a:r>
              <a:rPr lang="en-US" b="1" dirty="0"/>
              <a:t>maximum modularity is attained</a:t>
            </a:r>
            <a:r>
              <a:rPr lang="en-US" dirty="0"/>
              <a:t>.</a:t>
            </a:r>
          </a:p>
        </p:txBody>
      </p:sp>
    </p:spTree>
    <p:extLst>
      <p:ext uri="{BB962C8B-B14F-4D97-AF65-F5344CB8AC3E}">
        <p14:creationId xmlns:p14="http://schemas.microsoft.com/office/powerpoint/2010/main" val="1623078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The Louvain Algorithm</a:t>
            </a:r>
            <a:endParaRPr lang="en-IN" sz="4200" dirty="0"/>
          </a:p>
        </p:txBody>
      </p:sp>
      <p:pic>
        <p:nvPicPr>
          <p:cNvPr id="1026" name="Picture 2" descr="The Louvain Algorithm.">
            <a:extLst>
              <a:ext uri="{FF2B5EF4-FFF2-40B4-BE49-F238E27FC236}">
                <a16:creationId xmlns:a16="http://schemas.microsoft.com/office/drawing/2014/main" id="{3A13DE9B-6B3A-4CBF-8AA2-EF6B60CCD5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2" t="6004" r="3872" b="4324"/>
          <a:stretch/>
        </p:blipFill>
        <p:spPr bwMode="auto">
          <a:xfrm>
            <a:off x="5840962" y="2200320"/>
            <a:ext cx="6326159" cy="464367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AF0779C-5F3F-4D2B-8532-E95B5EA48EA0}"/>
              </a:ext>
            </a:extLst>
          </p:cNvPr>
          <p:cNvSpPr>
            <a:spLocks noGrp="1"/>
          </p:cNvSpPr>
          <p:nvPr>
            <p:ph idx="1"/>
          </p:nvPr>
        </p:nvSpPr>
        <p:spPr>
          <a:xfrm>
            <a:off x="279918" y="2509935"/>
            <a:ext cx="5327779" cy="4250092"/>
          </a:xfrm>
        </p:spPr>
        <p:txBody>
          <a:bodyPr>
            <a:normAutofit/>
          </a:bodyPr>
          <a:lstStyle/>
          <a:p>
            <a:pPr algn="just"/>
            <a:r>
              <a:rPr lang="en-US" dirty="0"/>
              <a:t>The figure shows the expected modularity change </a:t>
            </a:r>
            <a:r>
              <a:rPr lang="en-US" dirty="0" err="1"/>
              <a:t>Δ</a:t>
            </a:r>
            <a:r>
              <a:rPr lang="en-US" i="1" dirty="0" err="1"/>
              <a:t>M</a:t>
            </a:r>
            <a:r>
              <a:rPr lang="en-US" i="1" baseline="-25000" dirty="0" err="1"/>
              <a:t>o,i</a:t>
            </a:r>
            <a:r>
              <a:rPr lang="en-US" dirty="0"/>
              <a:t> for node 0. Accordingly node 0 will join node 3, as the modularity change for this move is the largest, being Δ</a:t>
            </a:r>
            <a:r>
              <a:rPr lang="en-US" i="1" dirty="0"/>
              <a:t>M</a:t>
            </a:r>
            <a:r>
              <a:rPr lang="en-US" i="1" baseline="-25000" dirty="0"/>
              <a:t>0,3</a:t>
            </a:r>
            <a:r>
              <a:rPr lang="en-US" dirty="0"/>
              <a:t>=0.032. </a:t>
            </a:r>
          </a:p>
          <a:p>
            <a:pPr algn="just"/>
            <a:r>
              <a:rPr lang="en-US" dirty="0"/>
              <a:t>This process is repeated for each node, the node colors corresponding to the resulting communities, concluding Step I.</a:t>
            </a:r>
          </a:p>
        </p:txBody>
      </p:sp>
      <p:sp>
        <p:nvSpPr>
          <p:cNvPr id="8" name="Content Placeholder 2">
            <a:extLst>
              <a:ext uri="{FF2B5EF4-FFF2-40B4-BE49-F238E27FC236}">
                <a16:creationId xmlns:a16="http://schemas.microsoft.com/office/drawing/2014/main" id="{696817FE-4430-409D-B181-6E4A7EE48BBB}"/>
              </a:ext>
            </a:extLst>
          </p:cNvPr>
          <p:cNvSpPr txBox="1">
            <a:spLocks/>
          </p:cNvSpPr>
          <p:nvPr/>
        </p:nvSpPr>
        <p:spPr>
          <a:xfrm>
            <a:off x="432318" y="681037"/>
            <a:ext cx="11118980" cy="1978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t>Step I:</a:t>
            </a:r>
          </a:p>
          <a:p>
            <a:pPr algn="just"/>
            <a:r>
              <a:rPr lang="en-US" dirty="0"/>
              <a:t>Modularity is optimized by local changes. We choose a node and calculate the change in modularity, if the node joins the community of its immediate neighbors.</a:t>
            </a:r>
          </a:p>
        </p:txBody>
      </p:sp>
    </p:spTree>
    <p:extLst>
      <p:ext uri="{BB962C8B-B14F-4D97-AF65-F5344CB8AC3E}">
        <p14:creationId xmlns:p14="http://schemas.microsoft.com/office/powerpoint/2010/main" val="1282945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The Louvain Algorithm</a:t>
            </a:r>
            <a:endParaRPr lang="en-IN" sz="4200" dirty="0"/>
          </a:p>
        </p:txBody>
      </p:sp>
      <p:pic>
        <p:nvPicPr>
          <p:cNvPr id="1026" name="Picture 2" descr="The Louvain Algorithm.">
            <a:extLst>
              <a:ext uri="{FF2B5EF4-FFF2-40B4-BE49-F238E27FC236}">
                <a16:creationId xmlns:a16="http://schemas.microsoft.com/office/drawing/2014/main" id="{3A13DE9B-6B3A-4CBF-8AA2-EF6B60CCD5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2" t="6004" r="3872" b="4324"/>
          <a:stretch/>
        </p:blipFill>
        <p:spPr bwMode="auto">
          <a:xfrm>
            <a:off x="5840962" y="2200320"/>
            <a:ext cx="6326159" cy="464367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AF0779C-5F3F-4D2B-8532-E95B5EA48EA0}"/>
              </a:ext>
            </a:extLst>
          </p:cNvPr>
          <p:cNvSpPr>
            <a:spLocks noGrp="1"/>
          </p:cNvSpPr>
          <p:nvPr>
            <p:ph idx="1"/>
          </p:nvPr>
        </p:nvSpPr>
        <p:spPr>
          <a:xfrm>
            <a:off x="279918" y="2547258"/>
            <a:ext cx="5327779" cy="4212770"/>
          </a:xfrm>
        </p:spPr>
        <p:txBody>
          <a:bodyPr>
            <a:normAutofit/>
          </a:bodyPr>
          <a:lstStyle/>
          <a:p>
            <a:pPr algn="just"/>
            <a:r>
              <a:rPr lang="en-US" dirty="0"/>
              <a:t>This process will generate self-loops, corresponding to links between nodes in the same community that are now merged into a single node.</a:t>
            </a:r>
          </a:p>
          <a:p>
            <a:pPr algn="just"/>
            <a:r>
              <a:rPr lang="en-US" dirty="0"/>
              <a:t>The sum of Steps I &amp; II are called a </a:t>
            </a:r>
            <a:r>
              <a:rPr lang="en-US" i="1" dirty="0"/>
              <a:t>pass</a:t>
            </a:r>
            <a:r>
              <a:rPr lang="en-US" dirty="0"/>
              <a:t>. The network obtained after each pass is processed again (Pass 2), until no further increase of modularity is possible.</a:t>
            </a:r>
          </a:p>
        </p:txBody>
      </p:sp>
      <p:sp>
        <p:nvSpPr>
          <p:cNvPr id="8" name="Content Placeholder 2">
            <a:extLst>
              <a:ext uri="{FF2B5EF4-FFF2-40B4-BE49-F238E27FC236}">
                <a16:creationId xmlns:a16="http://schemas.microsoft.com/office/drawing/2014/main" id="{696817FE-4430-409D-B181-6E4A7EE48BBB}"/>
              </a:ext>
            </a:extLst>
          </p:cNvPr>
          <p:cNvSpPr txBox="1">
            <a:spLocks/>
          </p:cNvSpPr>
          <p:nvPr/>
        </p:nvSpPr>
        <p:spPr>
          <a:xfrm>
            <a:off x="432318" y="597058"/>
            <a:ext cx="11118980" cy="1978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t>Step II:</a:t>
            </a:r>
          </a:p>
          <a:p>
            <a:pPr algn="just"/>
            <a:r>
              <a:rPr lang="en-US" dirty="0"/>
              <a:t>The communities obtained in Step I are aggregated, building a new network of communities. Nodes belonging to the same community are merged into a single node, as shown on the top right. </a:t>
            </a:r>
          </a:p>
          <a:p>
            <a:pPr algn="just"/>
            <a:endParaRPr lang="en-US" dirty="0"/>
          </a:p>
        </p:txBody>
      </p:sp>
    </p:spTree>
    <p:extLst>
      <p:ext uri="{BB962C8B-B14F-4D97-AF65-F5344CB8AC3E}">
        <p14:creationId xmlns:p14="http://schemas.microsoft.com/office/powerpoint/2010/main" val="1761603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a:t>The Louvain Algorithm</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marL="0" indent="0">
              <a:buNone/>
            </a:pPr>
            <a:r>
              <a:rPr lang="en-US" dirty="0"/>
              <a:t>Computational Complexity:</a:t>
            </a:r>
          </a:p>
          <a:p>
            <a:pPr algn="just"/>
            <a:r>
              <a:rPr lang="en-US" dirty="0"/>
              <a:t>The Louvain algorithm is more limited by storage demands than by computational time. </a:t>
            </a:r>
          </a:p>
          <a:p>
            <a:pPr algn="just"/>
            <a:r>
              <a:rPr lang="en-US" dirty="0"/>
              <a:t>The number of computations scale linearly with </a:t>
            </a:r>
            <a:r>
              <a:rPr lang="en-US" i="1" dirty="0"/>
              <a:t>L</a:t>
            </a:r>
            <a:r>
              <a:rPr lang="en-US" dirty="0"/>
              <a:t> for the most time consuming first pass. </a:t>
            </a:r>
          </a:p>
          <a:p>
            <a:pPr algn="just"/>
            <a:r>
              <a:rPr lang="en-US" dirty="0"/>
              <a:t>With subsequent passes over a decreasing number of nodes and links, the complexity of the algorithm is at most </a:t>
            </a:r>
            <a:r>
              <a:rPr lang="en-US" i="1" dirty="0"/>
              <a:t>O(L)</a:t>
            </a:r>
            <a:r>
              <a:rPr lang="en-US" dirty="0"/>
              <a:t>. </a:t>
            </a:r>
          </a:p>
          <a:p>
            <a:pPr algn="just"/>
            <a:r>
              <a:rPr lang="en-US" dirty="0"/>
              <a:t>It therefore allows us to identify communities in networks with millions of nodes.</a:t>
            </a:r>
          </a:p>
        </p:txBody>
      </p:sp>
    </p:spTree>
    <p:extLst>
      <p:ext uri="{BB962C8B-B14F-4D97-AF65-F5344CB8AC3E}">
        <p14:creationId xmlns:p14="http://schemas.microsoft.com/office/powerpoint/2010/main" val="149366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US" dirty="0" err="1"/>
              <a:t>Infomap</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786534"/>
          </a:xfrm>
        </p:spPr>
        <p:txBody>
          <a:bodyPr>
            <a:normAutofit/>
          </a:bodyPr>
          <a:lstStyle/>
          <a:p>
            <a:pPr algn="just"/>
            <a:r>
              <a:rPr lang="en-US" dirty="0"/>
              <a:t>Introduced by Martin </a:t>
            </a:r>
            <a:r>
              <a:rPr lang="en-US" dirty="0" err="1"/>
              <a:t>Rosvall</a:t>
            </a:r>
            <a:r>
              <a:rPr lang="en-US" dirty="0"/>
              <a:t> and Carl T Bergstrom, </a:t>
            </a:r>
            <a:r>
              <a:rPr lang="en-US" dirty="0" err="1"/>
              <a:t>Infomap</a:t>
            </a:r>
            <a:r>
              <a:rPr lang="en-US" dirty="0"/>
              <a:t> exploits data compression for community identification.</a:t>
            </a:r>
          </a:p>
          <a:p>
            <a:pPr algn="just"/>
            <a:r>
              <a:rPr lang="en-US"/>
              <a:t>The </a:t>
            </a:r>
            <a:r>
              <a:rPr lang="en-US" i="1"/>
              <a:t>map equation</a:t>
            </a:r>
            <a:r>
              <a:rPr lang="en-US"/>
              <a:t> </a:t>
            </a:r>
            <a:r>
              <a:rPr lang="en-US" dirty="0"/>
              <a:t>does it by optimizing a quality function for community detection in directed and weighted networks.</a:t>
            </a:r>
          </a:p>
        </p:txBody>
      </p:sp>
    </p:spTree>
    <p:extLst>
      <p:ext uri="{BB962C8B-B14F-4D97-AF65-F5344CB8AC3E}">
        <p14:creationId xmlns:p14="http://schemas.microsoft.com/office/powerpoint/2010/main" val="10517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Modularity:</a:t>
            </a:r>
          </a:p>
          <a:p>
            <a:pPr algn="just"/>
            <a:endParaRPr lang="en-US" dirty="0"/>
          </a:p>
          <a:p>
            <a:pPr algn="just"/>
            <a:endParaRPr lang="en-US" dirty="0"/>
          </a:p>
          <a:p>
            <a:pPr algn="just"/>
            <a:endParaRPr lang="en-US" dirty="0"/>
          </a:p>
          <a:p>
            <a:pPr algn="just"/>
            <a:r>
              <a:rPr lang="en-US" dirty="0"/>
              <a:t>If </a:t>
            </a:r>
            <a:r>
              <a:rPr lang="en-US" i="1" dirty="0"/>
              <a:t>M</a:t>
            </a:r>
            <a:r>
              <a:rPr lang="en-US" i="1" baseline="-25000" dirty="0"/>
              <a:t>c</a:t>
            </a:r>
            <a:r>
              <a:rPr lang="en-US" dirty="0"/>
              <a:t> is </a:t>
            </a:r>
            <a:r>
              <a:rPr lang="en-US" b="1" dirty="0"/>
              <a:t>positive</a:t>
            </a:r>
            <a:r>
              <a:rPr lang="en-US" dirty="0"/>
              <a:t>: the subgraph </a:t>
            </a:r>
            <a:r>
              <a:rPr lang="en-US" i="1" dirty="0"/>
              <a:t>C</a:t>
            </a:r>
            <a:r>
              <a:rPr lang="en-US" i="1" baseline="-25000" dirty="0"/>
              <a:t>c</a:t>
            </a:r>
            <a:r>
              <a:rPr lang="en-US" dirty="0"/>
              <a:t> has more links than expected by chance, hence it represents a potential community. </a:t>
            </a:r>
          </a:p>
          <a:p>
            <a:pPr algn="just"/>
            <a:r>
              <a:rPr lang="en-US" dirty="0"/>
              <a:t>If </a:t>
            </a:r>
            <a:r>
              <a:rPr lang="en-US" i="1" dirty="0"/>
              <a:t>M</a:t>
            </a:r>
            <a:r>
              <a:rPr lang="en-US" i="1" baseline="-25000" dirty="0"/>
              <a:t>c</a:t>
            </a:r>
            <a:r>
              <a:rPr lang="en-US" dirty="0"/>
              <a:t> is </a:t>
            </a:r>
            <a:r>
              <a:rPr lang="en-US" b="1" dirty="0"/>
              <a:t>zero</a:t>
            </a:r>
            <a:r>
              <a:rPr lang="en-US" dirty="0"/>
              <a:t>: the connectivity between the </a:t>
            </a:r>
            <a:r>
              <a:rPr lang="en-US" i="1" dirty="0"/>
              <a:t>N</a:t>
            </a:r>
            <a:r>
              <a:rPr lang="en-US" i="1" baseline="-25000" dirty="0"/>
              <a:t>c</a:t>
            </a:r>
            <a:r>
              <a:rPr lang="en-US" dirty="0"/>
              <a:t> nodes is random, fully explained by the degree distribution.</a:t>
            </a:r>
          </a:p>
          <a:p>
            <a:pPr algn="just"/>
            <a:r>
              <a:rPr lang="en-US" dirty="0"/>
              <a:t>If </a:t>
            </a:r>
            <a:r>
              <a:rPr lang="en-US" i="1" dirty="0"/>
              <a:t>M</a:t>
            </a:r>
            <a:r>
              <a:rPr lang="en-US" i="1" baseline="-25000" dirty="0"/>
              <a:t>c</a:t>
            </a:r>
            <a:r>
              <a:rPr lang="en-US" dirty="0"/>
              <a:t> is </a:t>
            </a:r>
            <a:r>
              <a:rPr lang="en-US" b="1" dirty="0"/>
              <a:t>negative</a:t>
            </a:r>
            <a:r>
              <a:rPr lang="en-US" dirty="0"/>
              <a:t>: the nodes of </a:t>
            </a:r>
            <a:r>
              <a:rPr lang="en-US" i="1" dirty="0"/>
              <a:t>C</a:t>
            </a:r>
            <a:r>
              <a:rPr lang="en-US" i="1" baseline="-25000" dirty="0"/>
              <a:t>c</a:t>
            </a:r>
            <a:r>
              <a:rPr lang="en-US" dirty="0"/>
              <a:t> do not form a community.</a:t>
            </a:r>
          </a:p>
        </p:txBody>
      </p:sp>
      <p:pic>
        <p:nvPicPr>
          <p:cNvPr id="4" name="Picture 3">
            <a:extLst>
              <a:ext uri="{FF2B5EF4-FFF2-40B4-BE49-F238E27FC236}">
                <a16:creationId xmlns:a16="http://schemas.microsoft.com/office/drawing/2014/main" id="{A77D6472-8551-494E-BB6D-CD637BBAEACE}"/>
              </a:ext>
            </a:extLst>
          </p:cNvPr>
          <p:cNvPicPr>
            <a:picLocks noChangeAspect="1"/>
          </p:cNvPicPr>
          <p:nvPr/>
        </p:nvPicPr>
        <p:blipFill>
          <a:blip r:embed="rId2"/>
          <a:stretch>
            <a:fillRect/>
          </a:stretch>
        </p:blipFill>
        <p:spPr>
          <a:xfrm>
            <a:off x="4148138" y="1170214"/>
            <a:ext cx="3531054" cy="1036006"/>
          </a:xfrm>
          <a:prstGeom prst="rect">
            <a:avLst/>
          </a:prstGeom>
        </p:spPr>
      </p:pic>
    </p:spTree>
    <p:extLst>
      <p:ext uri="{BB962C8B-B14F-4D97-AF65-F5344CB8AC3E}">
        <p14:creationId xmlns:p14="http://schemas.microsoft.com/office/powerpoint/2010/main" val="2633289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sz="4200" dirty="0"/>
              <a:t>References</a:t>
            </a:r>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987141"/>
          </a:xfrm>
        </p:spPr>
        <p:txBody>
          <a:bodyPr>
            <a:normAutofit/>
          </a:bodyPr>
          <a:lstStyle/>
          <a:p>
            <a:pPr marL="0" indent="0" algn="just">
              <a:buNone/>
            </a:pPr>
            <a:r>
              <a:rPr lang="en-IN" dirty="0"/>
              <a:t>Theory:</a:t>
            </a:r>
          </a:p>
          <a:p>
            <a:pPr algn="just"/>
            <a:r>
              <a:rPr lang="en-IN" dirty="0"/>
              <a:t>M.E. J. Newman, Networks: An Introduction, Oxford University Press, 2010</a:t>
            </a:r>
            <a:endParaRPr lang="en-US" dirty="0"/>
          </a:p>
          <a:p>
            <a:pPr algn="just"/>
            <a:r>
              <a:rPr lang="en-US" dirty="0"/>
              <a:t>Albert </a:t>
            </a:r>
            <a:r>
              <a:rPr lang="en-US" dirty="0" err="1"/>
              <a:t>Barabasi</a:t>
            </a:r>
            <a:r>
              <a:rPr lang="en-US" dirty="0"/>
              <a:t>, Network Science , Cambridge University Press, 2016</a:t>
            </a:r>
          </a:p>
          <a:p>
            <a:pPr algn="just"/>
            <a:r>
              <a:rPr lang="en-US" dirty="0">
                <a:hlinkClick r:id="rId2"/>
              </a:rPr>
              <a:t>https://www.ic.unicamp.br/~meidanis/courses/mo412/2021s2/</a:t>
            </a:r>
            <a:r>
              <a:rPr lang="en-US" dirty="0"/>
              <a:t> </a:t>
            </a:r>
          </a:p>
          <a:p>
            <a:pPr algn="just"/>
            <a:r>
              <a:rPr lang="en-US" dirty="0">
                <a:hlinkClick r:id="rId3"/>
              </a:rPr>
              <a:t>https://www.dcc.fc.up.pt/~pribeiro/aulas/ns2021</a:t>
            </a:r>
            <a:r>
              <a:rPr lang="en-US" dirty="0"/>
              <a:t> </a:t>
            </a:r>
          </a:p>
          <a:p>
            <a:pPr algn="just"/>
            <a:r>
              <a:rPr lang="en-US" dirty="0" err="1"/>
              <a:t>Ravasz</a:t>
            </a:r>
            <a:r>
              <a:rPr lang="en-US" dirty="0"/>
              <a:t>, </a:t>
            </a:r>
            <a:r>
              <a:rPr lang="en-US" dirty="0">
                <a:hlinkClick r:id="rId4"/>
              </a:rPr>
              <a:t>https://www.science.org/doi/epdf/10.1126/science.1073374</a:t>
            </a:r>
            <a:r>
              <a:rPr lang="en-US" dirty="0"/>
              <a:t> </a:t>
            </a:r>
          </a:p>
          <a:p>
            <a:pPr marL="0" indent="0" algn="just">
              <a:buNone/>
            </a:pPr>
            <a:r>
              <a:rPr lang="en-US" dirty="0"/>
              <a:t>Lab:</a:t>
            </a:r>
          </a:p>
          <a:p>
            <a:pPr algn="just"/>
            <a:r>
              <a:rPr lang="en-US" dirty="0"/>
              <a:t>https</a:t>
            </a:r>
            <a:r>
              <a:rPr lang="en-US" dirty="0">
                <a:hlinkClick r:id="rId5">
                  <a:extLst>
                    <a:ext uri="{A12FA001-AC4F-418D-AE19-62706E023703}">
                      <ahyp:hlinkClr xmlns:ahyp="http://schemas.microsoft.com/office/drawing/2018/hyperlinkcolor" val="tx"/>
                    </a:ext>
                  </a:extLst>
                </a:hlinkClick>
              </a:rPr>
              <a:t>://networkx.org/documentation/stable/tutorial.html</a:t>
            </a:r>
            <a:endParaRPr lang="en-US" dirty="0"/>
          </a:p>
          <a:p>
            <a:pPr algn="just"/>
            <a:r>
              <a:rPr lang="en-IN" dirty="0">
                <a:hlinkClick r:id="rId6">
                  <a:extLst>
                    <a:ext uri="{A12FA001-AC4F-418D-AE19-62706E023703}">
                      <ahyp:hlinkClr xmlns:ahyp="http://schemas.microsoft.com/office/drawing/2018/hyperlinkcolor" val="tx"/>
                    </a:ext>
                  </a:extLst>
                </a:hlinkClick>
              </a:rPr>
              <a:t>https://tedboy.github.io/networkx/</a:t>
            </a:r>
            <a:endParaRPr lang="en-IN" dirty="0"/>
          </a:p>
          <a:p>
            <a:pPr algn="just"/>
            <a:endParaRPr lang="en-IN"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27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H3: Random Hypothesis</a:t>
            </a:r>
          </a:p>
          <a:p>
            <a:pPr marL="0" indent="0" algn="ctr">
              <a:buNone/>
            </a:pPr>
            <a:r>
              <a:rPr lang="en-US" dirty="0"/>
              <a:t>Randomly wired networks lack an inherent community structure.</a:t>
            </a:r>
          </a:p>
          <a:p>
            <a:pPr algn="just"/>
            <a:endParaRPr lang="en-US" dirty="0"/>
          </a:p>
          <a:p>
            <a:pPr algn="just"/>
            <a:r>
              <a:rPr lang="en-US" dirty="0"/>
              <a:t>This hypothesis has some actionable consequences.</a:t>
            </a:r>
          </a:p>
          <a:p>
            <a:pPr algn="just"/>
            <a:r>
              <a:rPr lang="en-US" dirty="0"/>
              <a:t>By comparing the link density of a community with the link density obtained for the same group of nodes for a randomly rewired network. </a:t>
            </a:r>
          </a:p>
          <a:p>
            <a:pPr algn="just"/>
            <a:r>
              <a:rPr lang="en-US" dirty="0"/>
              <a:t>We could decide if the original community corresponds to a dense subgraph, or its connectivity pattern emerged by chance.</a:t>
            </a:r>
          </a:p>
        </p:txBody>
      </p:sp>
    </p:spTree>
    <p:extLst>
      <p:ext uri="{BB962C8B-B14F-4D97-AF65-F5344CB8AC3E}">
        <p14:creationId xmlns:p14="http://schemas.microsoft.com/office/powerpoint/2010/main" val="177830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Modularity:</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r>
                  <a:rPr lang="en-US" dirty="0"/>
                  <a:t> 					</a:t>
                </a:r>
                <a14:m>
                  <m:oMath xmlns:m="http://schemas.openxmlformats.org/officeDocument/2006/math">
                    <m:r>
                      <a:rPr lang="en-IN" sz="3200" b="0" i="1">
                        <a:latin typeface="Cambria Math" panose="02040503050406030204" pitchFamily="18" charset="0"/>
                      </a:rPr>
                      <m:t>=2</m:t>
                    </m:r>
                    <m:r>
                      <a:rPr lang="en-IN" sz="3200" b="0" i="1">
                        <a:latin typeface="Cambria Math" panose="02040503050406030204" pitchFamily="18" charset="0"/>
                      </a:rPr>
                      <m:t>𝐿</m:t>
                    </m:r>
                    <m:sSub>
                      <m:sSubPr>
                        <m:ctrlPr>
                          <a:rPr lang="en-IN" sz="3200" i="1">
                            <a:latin typeface="Cambria Math" panose="02040503050406030204" pitchFamily="18" charset="0"/>
                          </a:rPr>
                        </m:ctrlPr>
                      </m:sSubPr>
                      <m:e>
                        <m:r>
                          <a:rPr lang="en-IN" sz="3200" b="0" i="1">
                            <a:latin typeface="Cambria Math" panose="02040503050406030204" pitchFamily="18" charset="0"/>
                          </a:rPr>
                          <m:t>𝑝</m:t>
                        </m:r>
                      </m:e>
                      <m:sub>
                        <m:r>
                          <a:rPr lang="en-IN" sz="3200" b="0" i="1">
                            <a:latin typeface="Cambria Math" panose="02040503050406030204" pitchFamily="18" charset="0"/>
                          </a:rPr>
                          <m:t>𝑖</m:t>
                        </m:r>
                      </m:sub>
                    </m:sSub>
                    <m:sSub>
                      <m:sSubPr>
                        <m:ctrlPr>
                          <a:rPr lang="en-IN" sz="3200" i="1">
                            <a:latin typeface="Cambria Math" panose="02040503050406030204" pitchFamily="18" charset="0"/>
                          </a:rPr>
                        </m:ctrlPr>
                      </m:sSubPr>
                      <m:e>
                        <m:r>
                          <a:rPr lang="en-IN" sz="3200" b="0" i="1">
                            <a:latin typeface="Cambria Math" panose="02040503050406030204" pitchFamily="18" charset="0"/>
                          </a:rPr>
                          <m:t>𝑝</m:t>
                        </m:r>
                      </m:e>
                      <m:sub>
                        <m:r>
                          <a:rPr lang="en-IN" sz="3200" b="0" i="1">
                            <a:latin typeface="Cambria Math" panose="02040503050406030204" pitchFamily="18" charset="0"/>
                          </a:rPr>
                          <m:t>𝑗</m:t>
                        </m:r>
                      </m:sub>
                    </m:sSub>
                  </m:oMath>
                </a14:m>
                <a:endParaRPr lang="en-US" dirty="0"/>
              </a:p>
              <a:p>
                <a:pPr algn="just"/>
                <a:endParaRPr lang="en-US" dirty="0"/>
              </a:p>
              <a:p>
                <a:pPr marL="0" indent="0" algn="just">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𝑖</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num>
                      <m:den>
                        <m:r>
                          <a:rPr lang="en-IN" b="0" i="1" smtClean="0">
                            <a:latin typeface="Cambria Math" panose="02040503050406030204" pitchFamily="18" charset="0"/>
                          </a:rPr>
                          <m:t>2</m:t>
                        </m:r>
                        <m:r>
                          <a:rPr lang="en-IN" b="0" i="1" smtClean="0">
                            <a:latin typeface="Cambria Math" panose="02040503050406030204" pitchFamily="18" charset="0"/>
                          </a:rPr>
                          <m:t>𝐿</m:t>
                        </m:r>
                      </m:den>
                    </m:f>
                  </m:oMath>
                </a14:m>
                <a:r>
                  <a:rPr lang="en-US"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0" i="1" smtClean="0">
                            <a:latin typeface="Cambria Math" panose="02040503050406030204" pitchFamily="18" charset="0"/>
                          </a:rPr>
                          <m:t>𝑗</m:t>
                        </m:r>
                      </m:sub>
                    </m:sSub>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b="0" i="1" smtClean="0">
                                <a:latin typeface="Cambria Math" panose="02040503050406030204" pitchFamily="18" charset="0"/>
                              </a:rPr>
                              <m:t>𝑗</m:t>
                            </m:r>
                          </m:sub>
                        </m:sSub>
                      </m:num>
                      <m:den>
                        <m:r>
                          <a:rPr lang="en-IN" i="1">
                            <a:latin typeface="Cambria Math" panose="02040503050406030204" pitchFamily="18" charset="0"/>
                          </a:rPr>
                          <m:t>2</m:t>
                        </m:r>
                        <m:r>
                          <a:rPr lang="en-IN" i="1">
                            <a:latin typeface="Cambria Math" panose="02040503050406030204" pitchFamily="18" charset="0"/>
                          </a:rPr>
                          <m:t>𝐿</m:t>
                        </m:r>
                      </m:den>
                    </m:f>
                  </m:oMath>
                </a14:m>
                <a:endParaRPr lang="en-US" dirty="0"/>
              </a:p>
            </p:txBody>
          </p:sp>
        </mc:Choice>
        <mc:Fallback xmlns="">
          <p:sp>
            <p:nvSpPr>
              <p:cNvPr id="3" name="Content Placeholder 2">
                <a:extLst>
                  <a:ext uri="{FF2B5EF4-FFF2-40B4-BE49-F238E27FC236}">
                    <a16:creationId xmlns:a16="http://schemas.microsoft.com/office/drawing/2014/main" id="{12E71FF8-9DD2-4DFB-83D9-B12712ABF3F4}"/>
                  </a:ext>
                </a:extLst>
              </p:cNvPr>
              <p:cNvSpPr>
                <a:spLocks noGrp="1" noRot="1" noChangeAspect="1" noMove="1" noResize="1" noEditPoints="1" noAdjustHandles="1" noChangeArrowheads="1" noChangeShapeType="1" noTextEdit="1"/>
              </p:cNvSpPr>
              <p:nvPr>
                <p:ph idx="1"/>
              </p:nvPr>
            </p:nvSpPr>
            <p:spPr>
              <a:xfrm>
                <a:off x="838200" y="772886"/>
                <a:ext cx="10515600" cy="5404077"/>
              </a:xfrm>
              <a:blipFill>
                <a:blip r:embed="rId2"/>
                <a:stretch>
                  <a:fillRect l="-1043" t="-1919" b="-1129"/>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A77D6472-8551-494E-BB6D-CD637BBAEACE}"/>
              </a:ext>
            </a:extLst>
          </p:cNvPr>
          <p:cNvPicPr>
            <a:picLocks noChangeAspect="1"/>
          </p:cNvPicPr>
          <p:nvPr/>
        </p:nvPicPr>
        <p:blipFill>
          <a:blip r:embed="rId3"/>
          <a:stretch>
            <a:fillRect/>
          </a:stretch>
        </p:blipFill>
        <p:spPr>
          <a:xfrm>
            <a:off x="3690938" y="2019299"/>
            <a:ext cx="3531054" cy="1036006"/>
          </a:xfrm>
          <a:prstGeom prst="rect">
            <a:avLst/>
          </a:prstGeom>
        </p:spPr>
      </p:pic>
      <p:sp>
        <p:nvSpPr>
          <p:cNvPr id="5" name="TextBox 4">
            <a:extLst>
              <a:ext uri="{FF2B5EF4-FFF2-40B4-BE49-F238E27FC236}">
                <a16:creationId xmlns:a16="http://schemas.microsoft.com/office/drawing/2014/main" id="{46D63064-70FE-4F66-ACAA-CB95D979AFDB}"/>
              </a:ext>
            </a:extLst>
          </p:cNvPr>
          <p:cNvSpPr txBox="1"/>
          <p:nvPr/>
        </p:nvSpPr>
        <p:spPr>
          <a:xfrm>
            <a:off x="5045529" y="1441147"/>
            <a:ext cx="1572986" cy="409423"/>
          </a:xfrm>
          <a:prstGeom prst="rect">
            <a:avLst/>
          </a:prstGeom>
          <a:noFill/>
        </p:spPr>
        <p:txBody>
          <a:bodyPr wrap="square" rtlCol="0">
            <a:spAutoFit/>
          </a:bodyPr>
          <a:lstStyle/>
          <a:p>
            <a:r>
              <a:rPr lang="en-IN" sz="2000" dirty="0"/>
              <a:t>Original data</a:t>
            </a:r>
          </a:p>
        </p:txBody>
      </p:sp>
      <p:sp>
        <p:nvSpPr>
          <p:cNvPr id="6" name="TextBox 5">
            <a:extLst>
              <a:ext uri="{FF2B5EF4-FFF2-40B4-BE49-F238E27FC236}">
                <a16:creationId xmlns:a16="http://schemas.microsoft.com/office/drawing/2014/main" id="{ECC41ADA-4CDA-4716-98E4-A9111E26CBEB}"/>
              </a:ext>
            </a:extLst>
          </p:cNvPr>
          <p:cNvSpPr txBox="1"/>
          <p:nvPr/>
        </p:nvSpPr>
        <p:spPr>
          <a:xfrm>
            <a:off x="7059387" y="1441143"/>
            <a:ext cx="2498270" cy="400110"/>
          </a:xfrm>
          <a:prstGeom prst="rect">
            <a:avLst/>
          </a:prstGeom>
          <a:noFill/>
        </p:spPr>
        <p:txBody>
          <a:bodyPr wrap="square" rtlCol="0">
            <a:spAutoFit/>
          </a:bodyPr>
          <a:lstStyle/>
          <a:p>
            <a:r>
              <a:rPr lang="en-IN" sz="2000" dirty="0"/>
              <a:t>Expected connections</a:t>
            </a:r>
          </a:p>
        </p:txBody>
      </p:sp>
      <p:cxnSp>
        <p:nvCxnSpPr>
          <p:cNvPr id="12" name="Straight Arrow Connector 11">
            <a:extLst>
              <a:ext uri="{FF2B5EF4-FFF2-40B4-BE49-F238E27FC236}">
                <a16:creationId xmlns:a16="http://schemas.microsoft.com/office/drawing/2014/main" id="{6DD3C6F6-E100-4C5E-95B8-7A664E4665E2}"/>
              </a:ext>
            </a:extLst>
          </p:cNvPr>
          <p:cNvCxnSpPr/>
          <p:nvPr/>
        </p:nvCxnSpPr>
        <p:spPr>
          <a:xfrm>
            <a:off x="6096000" y="1841253"/>
            <a:ext cx="141514" cy="401204"/>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2CE067BD-61D7-4DC5-867E-8D6FF52AE5EE}"/>
              </a:ext>
            </a:extLst>
          </p:cNvPr>
          <p:cNvCxnSpPr>
            <a:cxnSpLocks/>
          </p:cNvCxnSpPr>
          <p:nvPr/>
        </p:nvCxnSpPr>
        <p:spPr>
          <a:xfrm flipH="1">
            <a:off x="6890657" y="1850570"/>
            <a:ext cx="930729" cy="40942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pic>
        <p:nvPicPr>
          <p:cNvPr id="16" name="Picture 15">
            <a:extLst>
              <a:ext uri="{FF2B5EF4-FFF2-40B4-BE49-F238E27FC236}">
                <a16:creationId xmlns:a16="http://schemas.microsoft.com/office/drawing/2014/main" id="{F275EF92-0B35-4031-BFA4-5297A63724AB}"/>
              </a:ext>
            </a:extLst>
          </p:cNvPr>
          <p:cNvPicPr>
            <a:picLocks noChangeAspect="1"/>
          </p:cNvPicPr>
          <p:nvPr/>
        </p:nvPicPr>
        <p:blipFill>
          <a:blip r:embed="rId4"/>
          <a:stretch>
            <a:fillRect/>
          </a:stretch>
        </p:blipFill>
        <p:spPr>
          <a:xfrm>
            <a:off x="3690938" y="4070397"/>
            <a:ext cx="1838325" cy="1006929"/>
          </a:xfrm>
          <a:prstGeom prst="rect">
            <a:avLst/>
          </a:prstGeom>
        </p:spPr>
      </p:pic>
    </p:spTree>
    <p:extLst>
      <p:ext uri="{BB962C8B-B14F-4D97-AF65-F5344CB8AC3E}">
        <p14:creationId xmlns:p14="http://schemas.microsoft.com/office/powerpoint/2010/main" val="369000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404077"/>
          </a:xfrm>
        </p:spPr>
        <p:txBody>
          <a:bodyPr>
            <a:normAutofit/>
          </a:bodyPr>
          <a:lstStyle/>
          <a:p>
            <a:pPr algn="just"/>
            <a:r>
              <a:rPr lang="en-US" dirty="0"/>
              <a:t>Modularity as a Sum Over Communities:</a:t>
            </a:r>
          </a:p>
          <a:p>
            <a:pPr algn="just"/>
            <a:endParaRPr lang="en-US" dirty="0"/>
          </a:p>
          <a:p>
            <a:pPr algn="just"/>
            <a:endParaRPr lang="en-US" dirty="0"/>
          </a:p>
          <a:p>
            <a:pPr algn="just"/>
            <a:endParaRPr lang="en-US" dirty="0"/>
          </a:p>
          <a:p>
            <a:pPr algn="just"/>
            <a:endParaRPr lang="en-US" dirty="0"/>
          </a:p>
          <a:p>
            <a:pPr algn="just"/>
            <a:endParaRPr lang="en-US" dirty="0"/>
          </a:p>
        </p:txBody>
      </p:sp>
      <p:pic>
        <p:nvPicPr>
          <p:cNvPr id="4" name="Picture 3">
            <a:extLst>
              <a:ext uri="{FF2B5EF4-FFF2-40B4-BE49-F238E27FC236}">
                <a16:creationId xmlns:a16="http://schemas.microsoft.com/office/drawing/2014/main" id="{A77D6472-8551-494E-BB6D-CD637BBAEACE}"/>
              </a:ext>
            </a:extLst>
          </p:cNvPr>
          <p:cNvPicPr>
            <a:picLocks noChangeAspect="1"/>
          </p:cNvPicPr>
          <p:nvPr/>
        </p:nvPicPr>
        <p:blipFill rotWithShape="1">
          <a:blip r:embed="rId2"/>
          <a:srcRect l="63267"/>
          <a:stretch/>
        </p:blipFill>
        <p:spPr>
          <a:xfrm>
            <a:off x="6382138" y="1170214"/>
            <a:ext cx="1297053" cy="1036006"/>
          </a:xfrm>
          <a:prstGeom prst="rect">
            <a:avLst/>
          </a:prstGeom>
        </p:spPr>
      </p:pic>
      <p:pic>
        <p:nvPicPr>
          <p:cNvPr id="6" name="Picture 5">
            <a:extLst>
              <a:ext uri="{FF2B5EF4-FFF2-40B4-BE49-F238E27FC236}">
                <a16:creationId xmlns:a16="http://schemas.microsoft.com/office/drawing/2014/main" id="{C736259C-313A-49D0-BF40-CAA21FA6F38E}"/>
              </a:ext>
            </a:extLst>
          </p:cNvPr>
          <p:cNvPicPr>
            <a:picLocks noChangeAspect="1"/>
          </p:cNvPicPr>
          <p:nvPr/>
        </p:nvPicPr>
        <p:blipFill>
          <a:blip r:embed="rId3"/>
          <a:stretch>
            <a:fillRect/>
          </a:stretch>
        </p:blipFill>
        <p:spPr>
          <a:xfrm>
            <a:off x="7662863" y="1322619"/>
            <a:ext cx="849766" cy="608356"/>
          </a:xfrm>
          <a:prstGeom prst="rect">
            <a:avLst/>
          </a:prstGeom>
        </p:spPr>
      </p:pic>
      <p:pic>
        <p:nvPicPr>
          <p:cNvPr id="8" name="Picture 7">
            <a:extLst>
              <a:ext uri="{FF2B5EF4-FFF2-40B4-BE49-F238E27FC236}">
                <a16:creationId xmlns:a16="http://schemas.microsoft.com/office/drawing/2014/main" id="{3713546F-10D9-4328-B10B-C98BC9271124}"/>
              </a:ext>
            </a:extLst>
          </p:cNvPr>
          <p:cNvPicPr>
            <a:picLocks noChangeAspect="1"/>
          </p:cNvPicPr>
          <p:nvPr/>
        </p:nvPicPr>
        <p:blipFill>
          <a:blip r:embed="rId3"/>
          <a:stretch>
            <a:fillRect/>
          </a:stretch>
        </p:blipFill>
        <p:spPr>
          <a:xfrm>
            <a:off x="2132921" y="3849508"/>
            <a:ext cx="849766" cy="608356"/>
          </a:xfrm>
          <a:prstGeom prst="rect">
            <a:avLst/>
          </a:prstGeom>
        </p:spPr>
      </p:pic>
      <p:sp>
        <p:nvSpPr>
          <p:cNvPr id="10" name="TextBox 9">
            <a:extLst>
              <a:ext uri="{FF2B5EF4-FFF2-40B4-BE49-F238E27FC236}">
                <a16:creationId xmlns:a16="http://schemas.microsoft.com/office/drawing/2014/main" id="{D3BC3D99-7B1A-4854-8BA4-AC4250670E4D}"/>
              </a:ext>
            </a:extLst>
          </p:cNvPr>
          <p:cNvSpPr txBox="1"/>
          <p:nvPr/>
        </p:nvSpPr>
        <p:spPr>
          <a:xfrm>
            <a:off x="984817" y="3209404"/>
            <a:ext cx="2895941" cy="400110"/>
          </a:xfrm>
          <a:prstGeom prst="rect">
            <a:avLst/>
          </a:prstGeom>
          <a:noFill/>
        </p:spPr>
        <p:txBody>
          <a:bodyPr wrap="square" rtlCol="0">
            <a:spAutoFit/>
          </a:bodyPr>
          <a:lstStyle/>
          <a:p>
            <a:r>
              <a:rPr lang="en-IN" sz="2000" dirty="0"/>
              <a:t>Kronecker delta function</a:t>
            </a:r>
          </a:p>
        </p:txBody>
      </p:sp>
      <p:cxnSp>
        <p:nvCxnSpPr>
          <p:cNvPr id="11" name="Straight Arrow Connector 10">
            <a:extLst>
              <a:ext uri="{FF2B5EF4-FFF2-40B4-BE49-F238E27FC236}">
                <a16:creationId xmlns:a16="http://schemas.microsoft.com/office/drawing/2014/main" id="{075A494D-ECB2-4566-96F8-BF6751A92814}"/>
              </a:ext>
            </a:extLst>
          </p:cNvPr>
          <p:cNvCxnSpPr/>
          <p:nvPr/>
        </p:nvCxnSpPr>
        <p:spPr>
          <a:xfrm>
            <a:off x="2034951" y="3529620"/>
            <a:ext cx="141514" cy="401204"/>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pic>
        <p:nvPicPr>
          <p:cNvPr id="12" name="Picture 11">
            <a:extLst>
              <a:ext uri="{FF2B5EF4-FFF2-40B4-BE49-F238E27FC236}">
                <a16:creationId xmlns:a16="http://schemas.microsoft.com/office/drawing/2014/main" id="{4A1569FF-2BC2-402E-898D-12E576595927}"/>
              </a:ext>
            </a:extLst>
          </p:cNvPr>
          <p:cNvPicPr>
            <a:picLocks noChangeAspect="1"/>
          </p:cNvPicPr>
          <p:nvPr/>
        </p:nvPicPr>
        <p:blipFill>
          <a:blip r:embed="rId4"/>
          <a:stretch>
            <a:fillRect/>
          </a:stretch>
        </p:blipFill>
        <p:spPr>
          <a:xfrm>
            <a:off x="4812442" y="3997708"/>
            <a:ext cx="2521808" cy="1095425"/>
          </a:xfrm>
          <a:prstGeom prst="rect">
            <a:avLst/>
          </a:prstGeom>
        </p:spPr>
      </p:pic>
      <p:pic>
        <p:nvPicPr>
          <p:cNvPr id="5" name="Picture 4">
            <a:extLst>
              <a:ext uri="{FF2B5EF4-FFF2-40B4-BE49-F238E27FC236}">
                <a16:creationId xmlns:a16="http://schemas.microsoft.com/office/drawing/2014/main" id="{5AFF2E4C-D460-4307-A815-3934B8293A12}"/>
              </a:ext>
            </a:extLst>
          </p:cNvPr>
          <p:cNvPicPr>
            <a:picLocks noChangeAspect="1"/>
          </p:cNvPicPr>
          <p:nvPr/>
        </p:nvPicPr>
        <p:blipFill>
          <a:blip r:embed="rId5"/>
          <a:stretch>
            <a:fillRect/>
          </a:stretch>
        </p:blipFill>
        <p:spPr>
          <a:xfrm>
            <a:off x="4821692" y="1166781"/>
            <a:ext cx="1563556" cy="960078"/>
          </a:xfrm>
          <a:prstGeom prst="rect">
            <a:avLst/>
          </a:prstGeom>
        </p:spPr>
      </p:pic>
    </p:spTree>
    <p:extLst>
      <p:ext uri="{BB962C8B-B14F-4D97-AF65-F5344CB8AC3E}">
        <p14:creationId xmlns:p14="http://schemas.microsoft.com/office/powerpoint/2010/main" val="13309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BED9-9140-487A-84D7-2D8B16349F69}"/>
              </a:ext>
            </a:extLst>
          </p:cNvPr>
          <p:cNvSpPr>
            <a:spLocks noGrp="1"/>
          </p:cNvSpPr>
          <p:nvPr>
            <p:ph type="title"/>
          </p:nvPr>
        </p:nvSpPr>
        <p:spPr>
          <a:xfrm>
            <a:off x="838200" y="97973"/>
            <a:ext cx="10515600" cy="583064"/>
          </a:xfrm>
        </p:spPr>
        <p:txBody>
          <a:bodyPr>
            <a:noAutofit/>
          </a:bodyPr>
          <a:lstStyle/>
          <a:p>
            <a:pPr algn="ctr"/>
            <a:r>
              <a:rPr lang="en-IN" dirty="0"/>
              <a:t>Modularity</a:t>
            </a:r>
            <a:endParaRPr lang="en-IN" sz="4200" dirty="0"/>
          </a:p>
        </p:txBody>
      </p:sp>
      <p:sp>
        <p:nvSpPr>
          <p:cNvPr id="3" name="Content Placeholder 2">
            <a:extLst>
              <a:ext uri="{FF2B5EF4-FFF2-40B4-BE49-F238E27FC236}">
                <a16:creationId xmlns:a16="http://schemas.microsoft.com/office/drawing/2014/main" id="{12E71FF8-9DD2-4DFB-83D9-B12712ABF3F4}"/>
              </a:ext>
            </a:extLst>
          </p:cNvPr>
          <p:cNvSpPr>
            <a:spLocks noGrp="1"/>
          </p:cNvSpPr>
          <p:nvPr>
            <p:ph idx="1"/>
          </p:nvPr>
        </p:nvSpPr>
        <p:spPr>
          <a:xfrm>
            <a:off x="838200" y="772886"/>
            <a:ext cx="10515600" cy="5836258"/>
          </a:xfrm>
        </p:spPr>
        <p:txBody>
          <a:bodyPr>
            <a:normAutofit/>
          </a:bodyPr>
          <a:lstStyle/>
          <a:p>
            <a:pPr algn="just"/>
            <a:r>
              <a:rPr lang="en-US" dirty="0"/>
              <a:t>Modularity as a Sum Over Communities:</a:t>
            </a:r>
          </a:p>
          <a:p>
            <a:pPr algn="just"/>
            <a:endParaRPr lang="en-US" dirty="0"/>
          </a:p>
          <a:p>
            <a:pPr algn="just"/>
            <a:endParaRPr lang="en-US" dirty="0"/>
          </a:p>
          <a:p>
            <a:pPr algn="just"/>
            <a:r>
              <a:rPr lang="en-US" dirty="0"/>
              <a:t>where </a:t>
            </a:r>
            <a:r>
              <a:rPr lang="en-US" i="1" dirty="0"/>
              <a:t>C</a:t>
            </a:r>
            <a:r>
              <a:rPr lang="en-US" i="1" baseline="-25000" dirty="0"/>
              <a:t>i</a:t>
            </a:r>
            <a:r>
              <a:rPr lang="en-US" dirty="0"/>
              <a:t> is the label of the community to which node </a:t>
            </a:r>
            <a:r>
              <a:rPr lang="en-US" i="1" dirty="0" err="1"/>
              <a:t>i</a:t>
            </a:r>
            <a:r>
              <a:rPr lang="en-US" dirty="0"/>
              <a:t> belongs to. As only node pairs that belong to the same community contribute to the sum.</a:t>
            </a:r>
          </a:p>
          <a:p>
            <a:pPr algn="just"/>
            <a:r>
              <a:rPr lang="en-US" dirty="0"/>
              <a:t>we can rewrite the first term as a sum over communities:</a:t>
            </a:r>
          </a:p>
          <a:p>
            <a:pPr algn="just"/>
            <a:endParaRPr lang="en-US" dirty="0"/>
          </a:p>
          <a:p>
            <a:pPr algn="just"/>
            <a:endParaRPr lang="en-US" dirty="0"/>
          </a:p>
          <a:p>
            <a:pPr algn="just"/>
            <a:endParaRPr lang="en-US" dirty="0"/>
          </a:p>
          <a:p>
            <a:pPr algn="just"/>
            <a:r>
              <a:rPr lang="en-US" dirty="0"/>
              <a:t>where </a:t>
            </a:r>
            <a:r>
              <a:rPr lang="en-US" i="1" dirty="0" err="1"/>
              <a:t>L</a:t>
            </a:r>
            <a:r>
              <a:rPr lang="en-US" i="1" baseline="-25000" dirty="0" err="1"/>
              <a:t>c</a:t>
            </a:r>
            <a:r>
              <a:rPr lang="en-US" dirty="0"/>
              <a:t> is the number of links within community </a:t>
            </a:r>
            <a:r>
              <a:rPr lang="en-US" i="1" dirty="0"/>
              <a:t>C</a:t>
            </a:r>
            <a:r>
              <a:rPr lang="en-US" i="1" baseline="-25000" dirty="0"/>
              <a:t>c</a:t>
            </a:r>
            <a:r>
              <a:rPr lang="en-US" dirty="0"/>
              <a:t>. The factor 2 disappears because each link is counted twice in </a:t>
            </a:r>
            <a:r>
              <a:rPr lang="en-US" i="1" dirty="0" err="1"/>
              <a:t>A</a:t>
            </a:r>
            <a:r>
              <a:rPr lang="en-US" i="1" baseline="-25000" dirty="0" err="1"/>
              <a:t>ij</a:t>
            </a:r>
            <a:r>
              <a:rPr lang="en-US" dirty="0"/>
              <a:t>.</a:t>
            </a:r>
          </a:p>
        </p:txBody>
      </p:sp>
      <p:pic>
        <p:nvPicPr>
          <p:cNvPr id="4" name="Picture 3">
            <a:extLst>
              <a:ext uri="{FF2B5EF4-FFF2-40B4-BE49-F238E27FC236}">
                <a16:creationId xmlns:a16="http://schemas.microsoft.com/office/drawing/2014/main" id="{A77D6472-8551-494E-BB6D-CD637BBAEACE}"/>
              </a:ext>
            </a:extLst>
          </p:cNvPr>
          <p:cNvPicPr>
            <a:picLocks noChangeAspect="1"/>
          </p:cNvPicPr>
          <p:nvPr/>
        </p:nvPicPr>
        <p:blipFill rotWithShape="1">
          <a:blip r:embed="rId2"/>
          <a:srcRect l="63267"/>
          <a:stretch/>
        </p:blipFill>
        <p:spPr>
          <a:xfrm>
            <a:off x="6382138" y="1170214"/>
            <a:ext cx="1297053" cy="1036006"/>
          </a:xfrm>
          <a:prstGeom prst="rect">
            <a:avLst/>
          </a:prstGeom>
        </p:spPr>
      </p:pic>
      <p:pic>
        <p:nvPicPr>
          <p:cNvPr id="6" name="Picture 5">
            <a:extLst>
              <a:ext uri="{FF2B5EF4-FFF2-40B4-BE49-F238E27FC236}">
                <a16:creationId xmlns:a16="http://schemas.microsoft.com/office/drawing/2014/main" id="{C736259C-313A-49D0-BF40-CAA21FA6F38E}"/>
              </a:ext>
            </a:extLst>
          </p:cNvPr>
          <p:cNvPicPr>
            <a:picLocks noChangeAspect="1"/>
          </p:cNvPicPr>
          <p:nvPr/>
        </p:nvPicPr>
        <p:blipFill>
          <a:blip r:embed="rId3"/>
          <a:stretch>
            <a:fillRect/>
          </a:stretch>
        </p:blipFill>
        <p:spPr>
          <a:xfrm>
            <a:off x="7662863" y="1322619"/>
            <a:ext cx="849766" cy="608356"/>
          </a:xfrm>
          <a:prstGeom prst="rect">
            <a:avLst/>
          </a:prstGeom>
        </p:spPr>
      </p:pic>
      <p:pic>
        <p:nvPicPr>
          <p:cNvPr id="5" name="Picture 4">
            <a:extLst>
              <a:ext uri="{FF2B5EF4-FFF2-40B4-BE49-F238E27FC236}">
                <a16:creationId xmlns:a16="http://schemas.microsoft.com/office/drawing/2014/main" id="{5AFF2E4C-D460-4307-A815-3934B8293A12}"/>
              </a:ext>
            </a:extLst>
          </p:cNvPr>
          <p:cNvPicPr>
            <a:picLocks noChangeAspect="1"/>
          </p:cNvPicPr>
          <p:nvPr/>
        </p:nvPicPr>
        <p:blipFill>
          <a:blip r:embed="rId4"/>
          <a:stretch>
            <a:fillRect/>
          </a:stretch>
        </p:blipFill>
        <p:spPr>
          <a:xfrm>
            <a:off x="4821692" y="1166781"/>
            <a:ext cx="1563556" cy="960078"/>
          </a:xfrm>
          <a:prstGeom prst="rect">
            <a:avLst/>
          </a:prstGeom>
        </p:spPr>
      </p:pic>
      <p:pic>
        <p:nvPicPr>
          <p:cNvPr id="7" name="Picture 6">
            <a:extLst>
              <a:ext uri="{FF2B5EF4-FFF2-40B4-BE49-F238E27FC236}">
                <a16:creationId xmlns:a16="http://schemas.microsoft.com/office/drawing/2014/main" id="{B6BE6678-6CC9-440A-8178-6728B3B0638D}"/>
              </a:ext>
            </a:extLst>
          </p:cNvPr>
          <p:cNvPicPr>
            <a:picLocks noChangeAspect="1"/>
          </p:cNvPicPr>
          <p:nvPr/>
        </p:nvPicPr>
        <p:blipFill>
          <a:blip r:embed="rId5"/>
          <a:stretch>
            <a:fillRect/>
          </a:stretch>
        </p:blipFill>
        <p:spPr>
          <a:xfrm>
            <a:off x="1947231" y="4207602"/>
            <a:ext cx="6877050" cy="1228725"/>
          </a:xfrm>
          <a:prstGeom prst="rect">
            <a:avLst/>
          </a:prstGeom>
        </p:spPr>
      </p:pic>
    </p:spTree>
    <p:extLst>
      <p:ext uri="{BB962C8B-B14F-4D97-AF65-F5344CB8AC3E}">
        <p14:creationId xmlns:p14="http://schemas.microsoft.com/office/powerpoint/2010/main" val="87322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15852</TotalTime>
  <Words>3446</Words>
  <Application>Microsoft Office PowerPoint</Application>
  <PresentationFormat>Widescreen</PresentationFormat>
  <Paragraphs>325</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Cambria Math</vt:lpstr>
      <vt:lpstr>Courier New</vt:lpstr>
      <vt:lpstr>Wingdings</vt:lpstr>
      <vt:lpstr>Office Theme</vt:lpstr>
      <vt:lpstr>Community Detection</vt:lpstr>
      <vt:lpstr>Modularity</vt:lpstr>
      <vt:lpstr>Modularity</vt:lpstr>
      <vt:lpstr>Modularity</vt:lpstr>
      <vt:lpstr>Modularity</vt:lpstr>
      <vt:lpstr>Modularity</vt:lpstr>
      <vt:lpstr>Modularity</vt:lpstr>
      <vt:lpstr>Modularity</vt:lpstr>
      <vt:lpstr>Modularity</vt:lpstr>
      <vt:lpstr>Modularity</vt:lpstr>
      <vt:lpstr>Modularity</vt:lpstr>
      <vt:lpstr>Modularity</vt:lpstr>
      <vt:lpstr>Modularity</vt:lpstr>
      <vt:lpstr>Modularity</vt:lpstr>
      <vt:lpstr>Modularity</vt:lpstr>
      <vt:lpstr>Modularity</vt:lpstr>
      <vt:lpstr>Modularity</vt:lpstr>
      <vt:lpstr>Modularity</vt:lpstr>
      <vt:lpstr>The Greedy Algorithm</vt:lpstr>
      <vt:lpstr>The Greedy Algorithm</vt:lpstr>
      <vt:lpstr>The Greedy Algorithm</vt:lpstr>
      <vt:lpstr>Limits of Modularity</vt:lpstr>
      <vt:lpstr>Limits of Modularity</vt:lpstr>
      <vt:lpstr>Limits of Modularity</vt:lpstr>
      <vt:lpstr>Limits of Modularity</vt:lpstr>
      <vt:lpstr>Overlapping Communities</vt:lpstr>
      <vt:lpstr>Overlapping Communities: Clique Percolation</vt:lpstr>
      <vt:lpstr>Overlapping Communities: Clique Percolation</vt:lpstr>
      <vt:lpstr>Overlapping Communities: Clique Percolation</vt:lpstr>
      <vt:lpstr>Overlapping Communities: Clique Percolation</vt:lpstr>
      <vt:lpstr>Overlapping Communities: Clique Percolation</vt:lpstr>
      <vt:lpstr>Overlapping Communities: Link Clustering</vt:lpstr>
      <vt:lpstr>Overlapping Communities: Link Clustering</vt:lpstr>
      <vt:lpstr>Overlapping Communities: Link Clustering</vt:lpstr>
      <vt:lpstr>Overlapping Communities: Link Clustering</vt:lpstr>
      <vt:lpstr>Overlapping Communities: Link Clustering</vt:lpstr>
      <vt:lpstr>Overlapping Communities: Link Clustering</vt:lpstr>
      <vt:lpstr>Overlapping Communities: Link Clustering</vt:lpstr>
      <vt:lpstr>Overlapping Communities: Link Clustering</vt:lpstr>
      <vt:lpstr>Fast Algorithms for Community Detection</vt:lpstr>
      <vt:lpstr>Fast Algorithms for Community Detection</vt:lpstr>
      <vt:lpstr>The Louvain Algorithm</vt:lpstr>
      <vt:lpstr>The Louvain Algorithm</vt:lpstr>
      <vt:lpstr>The Louvain Algorithm</vt:lpstr>
      <vt:lpstr>The Louvain Algorithm</vt:lpstr>
      <vt:lpstr>The Louvain Algorithm</vt:lpstr>
      <vt:lpstr>The Louvain Algorithm</vt:lpstr>
      <vt:lpstr>The Louvain Algorithm</vt:lpstr>
      <vt:lpstr>Infomap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NetworkX</dc:title>
  <dc:creator>Kuldeep Singh</dc:creator>
  <cp:lastModifiedBy>Kuldeep Singh</cp:lastModifiedBy>
  <cp:revision>59</cp:revision>
  <dcterms:created xsi:type="dcterms:W3CDTF">2024-07-24T02:27:36Z</dcterms:created>
  <dcterms:modified xsi:type="dcterms:W3CDTF">2025-09-13T13:50:28Z</dcterms:modified>
</cp:coreProperties>
</file>