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matic SC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ec72b9d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ec72b9d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ec72b9d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ec72b9d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ec72b9d4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ec72b9d4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ec72b9d4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ec72b9d4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c72b9d4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ec72b9d4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ec72b9d4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ec72b9d4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ec72b9d4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ec72b9d4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ec72b9d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ec72b9d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ec72b9d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ec72b9d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ec72b9d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ec72b9d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ec72b9d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ec72b9d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ec72b9d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ec72b9d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ec72b9d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ec72b9d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ec72b9d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ec72b9d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ec72b9d4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ec72b9d4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236725"/>
            <a:ext cx="8520600" cy="8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Segmentation using K-Means, DBSCAN, and </a:t>
            </a:r>
            <a:r>
              <a:rPr lang="en" sz="21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Hierarchical</a:t>
            </a:r>
            <a:r>
              <a:rPr lang="en" sz="21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Clustering</a:t>
            </a:r>
            <a:endParaRPr sz="5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392150" y="4155025"/>
            <a:ext cx="55431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  </a:t>
            </a:r>
            <a:r>
              <a:rPr lang="en" sz="1900">
                <a:solidFill>
                  <a:schemeClr val="lt1"/>
                </a:solidFill>
              </a:rPr>
              <a:t>Gauranga Kumar Baishya (MDS202325)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696275" y="245850"/>
            <a:ext cx="60108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1F1F1F"/>
                </a:solidFill>
                <a:highlight>
                  <a:srgbClr val="FFFFFF"/>
                </a:highlight>
              </a:rPr>
              <a:t>Agglomerative Hierarchical Clustering: Results</a:t>
            </a:r>
            <a:endParaRPr sz="32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0150"/>
            <a:ext cx="8839198" cy="374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667575" y="169650"/>
            <a:ext cx="58278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1F1F1F"/>
                </a:solidFill>
                <a:highlight>
                  <a:srgbClr val="FFFFFF"/>
                </a:highlight>
              </a:rPr>
              <a:t>Agglomerative Hierarchical Clustering: Results</a:t>
            </a:r>
            <a:endParaRPr sz="320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3950"/>
            <a:ext cx="8537247" cy="397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633325" y="398250"/>
            <a:ext cx="57858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1F1F1F"/>
                </a:solidFill>
                <a:highlight>
                  <a:srgbClr val="FFFFFF"/>
                </a:highlight>
              </a:rPr>
              <a:t>Agglomerative Hierarchical Clustering: Results</a:t>
            </a:r>
            <a:endParaRPr sz="3200"/>
          </a:p>
        </p:txBody>
      </p:sp>
      <p:sp>
        <p:nvSpPr>
          <p:cNvPr id="127" name="Google Shape;127;p24"/>
          <p:cNvSpPr txBox="1"/>
          <p:nvPr/>
        </p:nvSpPr>
        <p:spPr>
          <a:xfrm>
            <a:off x="1965475" y="1386700"/>
            <a:ext cx="5273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Segmentation Analysis using Agglomerative Clustering: Annual Income and Spending Score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n_clusters = 5, the silhouette score is 0.5530, showing that clusters are reasonably separated, and the Davies-Bouldin Index is 0.5782, indicating high cluster quality.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silhouette plots have consistent thickness across four clusters, with one being slightly thicker, but the clustering appears to be reasonable overall.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dendrogram, the threshold level for identifying the ideal number of clusters based on Euclidean distance is found to be around 120 of 400.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625600" y="93450"/>
            <a:ext cx="57183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3200">
                <a:solidFill>
                  <a:srgbClr val="1F1F1F"/>
                </a:solidFill>
                <a:highlight>
                  <a:srgbClr val="FFFFFF"/>
                </a:highlight>
              </a:rPr>
              <a:t>DBSCAN </a:t>
            </a:r>
            <a:r>
              <a:rPr lang="en" sz="2000">
                <a:solidFill>
                  <a:srgbClr val="1F1F1F"/>
                </a:solidFill>
                <a:highlight>
                  <a:srgbClr val="FFFFFF"/>
                </a:highlight>
              </a:rPr>
              <a:t>(Density-based spatial clustering of applications with noise)</a:t>
            </a:r>
            <a:r>
              <a:rPr lang="en" sz="3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3100"/>
          </a:p>
        </p:txBody>
      </p:sp>
      <p:sp>
        <p:nvSpPr>
          <p:cNvPr id="133" name="Google Shape;133;p25"/>
          <p:cNvSpPr txBox="1"/>
          <p:nvPr/>
        </p:nvSpPr>
        <p:spPr>
          <a:xfrm>
            <a:off x="4555000" y="807350"/>
            <a:ext cx="43008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Choose two parameters:</a:t>
            </a:r>
            <a:endParaRPr sz="1100">
              <a:solidFill>
                <a:schemeClr val="accen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</a:pPr>
            <a:r>
              <a:rPr lang="en" sz="1100">
                <a:solidFill>
                  <a:schemeClr val="accent1"/>
                </a:solidFill>
              </a:rPr>
              <a:t>ε (epsilon): the maximum distance between two points.</a:t>
            </a: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</a:pPr>
            <a:r>
              <a:rPr lang="en" sz="1100">
                <a:solidFill>
                  <a:schemeClr val="accent1"/>
                </a:solidFill>
              </a:rPr>
              <a:t>MinPts: the minimum number of points required to form a dense region.</a:t>
            </a: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Find core points: A core point is a point that has at least MinPts neighbors within a distance of ε.</a:t>
            </a: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Expand clusters: Starting from a core point, DBSCAN recursively adds all directly reachable points (points within ε distance) to the same cluster.</a:t>
            </a: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Handle noise: Points that do not meet the MinPts threshold in any cluster are marked as outliers (noise).</a:t>
            </a: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Repeat for all points: The algorithm continues until all points are assigned to a cluster or marked as noise.</a:t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25" y="901950"/>
            <a:ext cx="2597150" cy="18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2934050"/>
            <a:ext cx="1963004" cy="198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536050" y="169650"/>
            <a:ext cx="3307200" cy="6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3200">
                <a:solidFill>
                  <a:srgbClr val="1F1F1F"/>
                </a:solidFill>
                <a:highlight>
                  <a:srgbClr val="FFFFFF"/>
                </a:highlight>
              </a:rPr>
              <a:t>DBSCAN: Results</a:t>
            </a:r>
            <a:endParaRPr sz="32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01950"/>
            <a:ext cx="8463719" cy="393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002650" y="398250"/>
            <a:ext cx="3307200" cy="6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3200">
                <a:solidFill>
                  <a:srgbClr val="1F1F1F"/>
                </a:solidFill>
                <a:highlight>
                  <a:srgbClr val="FFFFFF"/>
                </a:highlight>
              </a:rPr>
              <a:t>DBSCAN: Results</a:t>
            </a:r>
            <a:endParaRPr sz="3200"/>
          </a:p>
        </p:txBody>
      </p:sp>
      <p:sp>
        <p:nvSpPr>
          <p:cNvPr id="147" name="Google Shape;147;p27"/>
          <p:cNvSpPr txBox="1"/>
          <p:nvPr/>
        </p:nvSpPr>
        <p:spPr>
          <a:xfrm>
            <a:off x="1892350" y="1543100"/>
            <a:ext cx="5375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Segmentation Analysis using DBSCAN: Annual Income and Spending Score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n_clusters = 4, the silhouette score is 0.3627, indicating a modest separation between clusters. However, the Davies-Bouldin Index is 0.7540, suggesting suboptimal cluster quality.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scatter plot shows that the algorithm does not adequately fit the data, with one large cluster and several small ones.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thickness of clusters in silhouette plots varies, indicating that cluster sizes are inconsistent.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dendrogram's threshold level for determining the optimal number of clusters based on Euclidean distance is approximately 260 out of 400.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45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722325" y="1295400"/>
            <a:ext cx="7745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 Means</a:t>
            </a: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segmentation for Annual Income and Spending Score shown to be the most effective model, with significant cluster separation and good quality (silhouette score: 0.5539). 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Agglomerative Clustering produced comparable results but lagged significantly behind KMeans in performance measurements. 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DBSCAN demonstrated suboptimal cluster quality and separation, making it less suitable for this dataset. 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a result, for mall consumer segmentation, </a:t>
            </a: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 Means</a:t>
            </a: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clustering based on Annual Income and Spending Score remains the recommended method due to its robust and interpretable results.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246025" y="216425"/>
            <a:ext cx="50331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</a:t>
            </a:r>
            <a:r>
              <a:rPr lang="en"/>
              <a:t>ustomer</a:t>
            </a:r>
            <a:r>
              <a:rPr lang="en"/>
              <a:t> Segmentation 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398550" y="1739075"/>
            <a:ext cx="32637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marketing, market segmentation or customer segmentation is the process of dividing a consumer or business market into meaningful sub-groups of current or potential customers (or consumers) known as segments. 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Its purpose is to identify profitable and growing segments that a company can target with distinct marketing strategies.</a:t>
            </a:r>
            <a:endParaRPr sz="1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25" y="1249025"/>
            <a:ext cx="4344325" cy="32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2320925" y="300800"/>
            <a:ext cx="44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data look like ?</a:t>
            </a:r>
            <a:endParaRPr/>
          </a:p>
        </p:txBody>
      </p:sp>
      <p:pic>
        <p:nvPicPr>
          <p:cNvPr id="70" name="Google Shape;70;p15" title="Screenshot 2025-04-15 at 11.59.20 AM.png"/>
          <p:cNvPicPr preferRelativeResize="0"/>
          <p:nvPr/>
        </p:nvPicPr>
        <p:blipFill rotWithShape="1">
          <a:blip r:embed="rId3">
            <a:alphaModFix/>
          </a:blip>
          <a:srcRect b="4122" l="0" r="0" t="0"/>
          <a:stretch/>
        </p:blipFill>
        <p:spPr>
          <a:xfrm>
            <a:off x="272050" y="1517338"/>
            <a:ext cx="4452200" cy="23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Screenshot 2025-04-15 at 12.01.4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275" y="1682200"/>
            <a:ext cx="3955950" cy="21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852150" y="264125"/>
            <a:ext cx="3545100" cy="7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does the data look like ?</a:t>
            </a:r>
            <a:endParaRPr sz="3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9" y="1113700"/>
            <a:ext cx="8171025" cy="35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538800" y="245850"/>
            <a:ext cx="65292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75" y="1130050"/>
            <a:ext cx="5127125" cy="3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789625" y="1582300"/>
            <a:ext cx="30000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andomly initializing K points.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data point is then assigned to the nearest cluster.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cluster centroids are updated by recalculating their positions using the average of the data points assigned to each cluster.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 2 and 3 are repeated until the centroids do not change significantly.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the end of the process, we have the clusters.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10200" y="398250"/>
            <a:ext cx="66078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Results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9750"/>
            <a:ext cx="8839202" cy="249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462600" y="245850"/>
            <a:ext cx="66078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Results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20150"/>
            <a:ext cx="8537247" cy="397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462600" y="245850"/>
            <a:ext cx="66078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Results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574750" y="1295400"/>
            <a:ext cx="38544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Segmentation Analysis: Annual Income and Spending Score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elbow chart suggests 5 clusters, while the silhouette score chart shows the highest value for 5 clusters.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n_clusters = 5, the silhouette score is 0.5539, indicating a reasonable separation between clusters, and the Davies-Bouldin Index is 0.5726, indicating high cluster quality.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silhouette plots show consistent thickness across 4 clusters, with one slightly thicker than the others, but overall the clustering appears reasonable.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246000" y="322050"/>
            <a:ext cx="47601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solidFill>
                  <a:srgbClr val="1F1F1F"/>
                </a:solidFill>
                <a:highlight>
                  <a:srgbClr val="FFFFFF"/>
                </a:highlight>
              </a:rPr>
              <a:t>Agglomerative Hierarchical Clustering</a:t>
            </a:r>
            <a:endParaRPr sz="3200"/>
          </a:p>
        </p:txBody>
      </p:sp>
      <p:sp>
        <p:nvSpPr>
          <p:cNvPr id="108" name="Google Shape;108;p21"/>
          <p:cNvSpPr txBox="1"/>
          <p:nvPr/>
        </p:nvSpPr>
        <p:spPr>
          <a:xfrm>
            <a:off x="4947950" y="1640825"/>
            <a:ext cx="3510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Start with each point as a separate cluster.</a:t>
            </a: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Find the two closest clusters (based on a distance metric, like Euclidean distance).</a:t>
            </a: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Merge the closest clusters into one.</a:t>
            </a:r>
            <a:br>
              <a:rPr lang="en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 sz="1100">
                <a:solidFill>
                  <a:schemeClr val="accent1"/>
                </a:solidFill>
              </a:rPr>
              <a:t>Repeat the process: continue finding and merging the closest clusters until all points are in one single cluster, or until a predefined number of clusters is reached.</a:t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11550"/>
            <a:ext cx="4643150" cy="225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