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71" r:id="rId12"/>
    <p:sldId id="272" r:id="rId13"/>
    <p:sldId id="273"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B92221-C796-40E0-8B74-EEDA354E8AFA}"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FF12886-A990-414E-91D8-748994113F96}" type="slidenum">
              <a:rPr lang="en-IN" smtClean="0"/>
              <a:t>‹#›</a:t>
            </a:fld>
            <a:endParaRPr lang="en-IN"/>
          </a:p>
        </p:txBody>
      </p:sp>
    </p:spTree>
    <p:extLst>
      <p:ext uri="{BB962C8B-B14F-4D97-AF65-F5344CB8AC3E}">
        <p14:creationId xmlns:p14="http://schemas.microsoft.com/office/powerpoint/2010/main" val="2288164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B92221-C796-40E0-8B74-EEDA354E8AFA}"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FF12886-A990-414E-91D8-748994113F96}" type="slidenum">
              <a:rPr lang="en-IN" smtClean="0"/>
              <a:t>‹#›</a:t>
            </a:fld>
            <a:endParaRPr lang="en-IN"/>
          </a:p>
        </p:txBody>
      </p:sp>
    </p:spTree>
    <p:extLst>
      <p:ext uri="{BB962C8B-B14F-4D97-AF65-F5344CB8AC3E}">
        <p14:creationId xmlns:p14="http://schemas.microsoft.com/office/powerpoint/2010/main" val="3824511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B92221-C796-40E0-8B74-EEDA354E8AFA}"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FF12886-A990-414E-91D8-748994113F96}"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49506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4B92221-C796-40E0-8B74-EEDA354E8AFA}" type="datetimeFigureOut">
              <a:rPr lang="en-IN" smtClean="0"/>
              <a:t>26-03-2025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FF12886-A990-414E-91D8-748994113F96}" type="slidenum">
              <a:rPr lang="en-IN" smtClean="0"/>
              <a:t>‹#›</a:t>
            </a:fld>
            <a:endParaRPr lang="en-IN"/>
          </a:p>
        </p:txBody>
      </p:sp>
    </p:spTree>
    <p:extLst>
      <p:ext uri="{BB962C8B-B14F-4D97-AF65-F5344CB8AC3E}">
        <p14:creationId xmlns:p14="http://schemas.microsoft.com/office/powerpoint/2010/main" val="3447706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4B92221-C796-40E0-8B74-EEDA354E8AFA}" type="datetimeFigureOut">
              <a:rPr lang="en-IN" smtClean="0"/>
              <a:t>26-03-2025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FF12886-A990-414E-91D8-748994113F96}"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854111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4B92221-C796-40E0-8B74-EEDA354E8AFA}" type="datetimeFigureOut">
              <a:rPr lang="en-IN" smtClean="0"/>
              <a:t>26-03-2025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FF12886-A990-414E-91D8-748994113F96}" type="slidenum">
              <a:rPr lang="en-IN" smtClean="0"/>
              <a:t>‹#›</a:t>
            </a:fld>
            <a:endParaRPr lang="en-IN"/>
          </a:p>
        </p:txBody>
      </p:sp>
    </p:spTree>
    <p:extLst>
      <p:ext uri="{BB962C8B-B14F-4D97-AF65-F5344CB8AC3E}">
        <p14:creationId xmlns:p14="http://schemas.microsoft.com/office/powerpoint/2010/main" val="2244665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B92221-C796-40E0-8B74-EEDA354E8AFA}"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FF12886-A990-414E-91D8-748994113F96}" type="slidenum">
              <a:rPr lang="en-IN" smtClean="0"/>
              <a:t>‹#›</a:t>
            </a:fld>
            <a:endParaRPr lang="en-IN"/>
          </a:p>
        </p:txBody>
      </p:sp>
    </p:spTree>
    <p:extLst>
      <p:ext uri="{BB962C8B-B14F-4D97-AF65-F5344CB8AC3E}">
        <p14:creationId xmlns:p14="http://schemas.microsoft.com/office/powerpoint/2010/main" val="18665473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B92221-C796-40E0-8B74-EEDA354E8AFA}"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FF12886-A990-414E-91D8-748994113F96}" type="slidenum">
              <a:rPr lang="en-IN" smtClean="0"/>
              <a:t>‹#›</a:t>
            </a:fld>
            <a:endParaRPr lang="en-IN"/>
          </a:p>
        </p:txBody>
      </p:sp>
    </p:spTree>
    <p:extLst>
      <p:ext uri="{BB962C8B-B14F-4D97-AF65-F5344CB8AC3E}">
        <p14:creationId xmlns:p14="http://schemas.microsoft.com/office/powerpoint/2010/main" val="2740066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B92221-C796-40E0-8B74-EEDA354E8AFA}"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FF12886-A990-414E-91D8-748994113F96}" type="slidenum">
              <a:rPr lang="en-IN" smtClean="0"/>
              <a:t>‹#›</a:t>
            </a:fld>
            <a:endParaRPr lang="en-IN"/>
          </a:p>
        </p:txBody>
      </p:sp>
    </p:spTree>
    <p:extLst>
      <p:ext uri="{BB962C8B-B14F-4D97-AF65-F5344CB8AC3E}">
        <p14:creationId xmlns:p14="http://schemas.microsoft.com/office/powerpoint/2010/main" val="2162025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B92221-C796-40E0-8B74-EEDA354E8AFA}"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FF12886-A990-414E-91D8-748994113F96}" type="slidenum">
              <a:rPr lang="en-IN" smtClean="0"/>
              <a:t>‹#›</a:t>
            </a:fld>
            <a:endParaRPr lang="en-IN"/>
          </a:p>
        </p:txBody>
      </p:sp>
    </p:spTree>
    <p:extLst>
      <p:ext uri="{BB962C8B-B14F-4D97-AF65-F5344CB8AC3E}">
        <p14:creationId xmlns:p14="http://schemas.microsoft.com/office/powerpoint/2010/main" val="1451843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B92221-C796-40E0-8B74-EEDA354E8AFA}" type="datetimeFigureOut">
              <a:rPr lang="en-IN" smtClean="0"/>
              <a:t>26-03-2025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FF12886-A990-414E-91D8-748994113F96}" type="slidenum">
              <a:rPr lang="en-IN" smtClean="0"/>
              <a:t>‹#›</a:t>
            </a:fld>
            <a:endParaRPr lang="en-IN"/>
          </a:p>
        </p:txBody>
      </p:sp>
    </p:spTree>
    <p:extLst>
      <p:ext uri="{BB962C8B-B14F-4D97-AF65-F5344CB8AC3E}">
        <p14:creationId xmlns:p14="http://schemas.microsoft.com/office/powerpoint/2010/main" val="3073862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B92221-C796-40E0-8B74-EEDA354E8AFA}" type="datetimeFigureOut">
              <a:rPr lang="en-IN" smtClean="0"/>
              <a:t>26-03-2025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FF12886-A990-414E-91D8-748994113F96}" type="slidenum">
              <a:rPr lang="en-IN" smtClean="0"/>
              <a:t>‹#›</a:t>
            </a:fld>
            <a:endParaRPr lang="en-IN"/>
          </a:p>
        </p:txBody>
      </p:sp>
    </p:spTree>
    <p:extLst>
      <p:ext uri="{BB962C8B-B14F-4D97-AF65-F5344CB8AC3E}">
        <p14:creationId xmlns:p14="http://schemas.microsoft.com/office/powerpoint/2010/main" val="543901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B92221-C796-40E0-8B74-EEDA354E8AFA}" type="datetimeFigureOut">
              <a:rPr lang="en-IN" smtClean="0"/>
              <a:t>26-03-2025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FF12886-A990-414E-91D8-748994113F96}" type="slidenum">
              <a:rPr lang="en-IN" smtClean="0"/>
              <a:t>‹#›</a:t>
            </a:fld>
            <a:endParaRPr lang="en-IN"/>
          </a:p>
        </p:txBody>
      </p:sp>
    </p:spTree>
    <p:extLst>
      <p:ext uri="{BB962C8B-B14F-4D97-AF65-F5344CB8AC3E}">
        <p14:creationId xmlns:p14="http://schemas.microsoft.com/office/powerpoint/2010/main" val="2508466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92221-C796-40E0-8B74-EEDA354E8AFA}" type="datetimeFigureOut">
              <a:rPr lang="en-IN" smtClean="0"/>
              <a:t>26-03-2025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FF12886-A990-414E-91D8-748994113F96}" type="slidenum">
              <a:rPr lang="en-IN" smtClean="0"/>
              <a:t>‹#›</a:t>
            </a:fld>
            <a:endParaRPr lang="en-IN"/>
          </a:p>
        </p:txBody>
      </p:sp>
    </p:spTree>
    <p:extLst>
      <p:ext uri="{BB962C8B-B14F-4D97-AF65-F5344CB8AC3E}">
        <p14:creationId xmlns:p14="http://schemas.microsoft.com/office/powerpoint/2010/main" val="464735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B92221-C796-40E0-8B74-EEDA354E8AFA}" type="datetimeFigureOut">
              <a:rPr lang="en-IN" smtClean="0"/>
              <a:t>26-03-2025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FF12886-A990-414E-91D8-748994113F96}" type="slidenum">
              <a:rPr lang="en-IN" smtClean="0"/>
              <a:t>‹#›</a:t>
            </a:fld>
            <a:endParaRPr lang="en-IN"/>
          </a:p>
        </p:txBody>
      </p:sp>
    </p:spTree>
    <p:extLst>
      <p:ext uri="{BB962C8B-B14F-4D97-AF65-F5344CB8AC3E}">
        <p14:creationId xmlns:p14="http://schemas.microsoft.com/office/powerpoint/2010/main" val="2308686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B92221-C796-40E0-8B74-EEDA354E8AFA}" type="datetimeFigureOut">
              <a:rPr lang="en-IN" smtClean="0"/>
              <a:t>26-03-2025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FF12886-A990-414E-91D8-748994113F96}" type="slidenum">
              <a:rPr lang="en-IN" smtClean="0"/>
              <a:t>‹#›</a:t>
            </a:fld>
            <a:endParaRPr lang="en-IN"/>
          </a:p>
        </p:txBody>
      </p:sp>
    </p:spTree>
    <p:extLst>
      <p:ext uri="{BB962C8B-B14F-4D97-AF65-F5344CB8AC3E}">
        <p14:creationId xmlns:p14="http://schemas.microsoft.com/office/powerpoint/2010/main" val="215140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4B92221-C796-40E0-8B74-EEDA354E8AFA}" type="datetimeFigureOut">
              <a:rPr lang="en-IN" smtClean="0"/>
              <a:t>26-03-2025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FF12886-A990-414E-91D8-748994113F96}" type="slidenum">
              <a:rPr lang="en-IN" smtClean="0"/>
              <a:t>‹#›</a:t>
            </a:fld>
            <a:endParaRPr lang="en-IN"/>
          </a:p>
        </p:txBody>
      </p:sp>
    </p:spTree>
    <p:extLst>
      <p:ext uri="{BB962C8B-B14F-4D97-AF65-F5344CB8AC3E}">
        <p14:creationId xmlns:p14="http://schemas.microsoft.com/office/powerpoint/2010/main" val="39188731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tianjindaxuexuebao.com/dashboard/uploads/73.2FYX6.pdf" TargetMode="Externa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E85D2D-1A35-4488-3F3C-F4C45FD7EE00}"/>
              </a:ext>
            </a:extLst>
          </p:cNvPr>
          <p:cNvSpPr>
            <a:spLocks noGrp="1"/>
          </p:cNvSpPr>
          <p:nvPr>
            <p:ph type="title"/>
          </p:nvPr>
        </p:nvSpPr>
        <p:spPr>
          <a:xfrm>
            <a:off x="1143000" y="1809750"/>
            <a:ext cx="10372725" cy="1343025"/>
          </a:xfrm>
        </p:spPr>
        <p:txBody>
          <a:bodyPr>
            <a:normAutofit fontScale="90000"/>
          </a:bodyPr>
          <a:lstStyle/>
          <a:p>
            <a:pPr algn="ctr"/>
            <a:br>
              <a:rPr lang="en-IN" sz="1800" b="0" i="0" u="sng" strike="noStrike" baseline="0" dirty="0">
                <a:solidFill>
                  <a:srgbClr val="000000"/>
                </a:solidFill>
                <a:latin typeface="Arial" panose="020B0604020202020204" pitchFamily="34" charset="0"/>
              </a:rPr>
            </a:br>
            <a:r>
              <a:rPr lang="en-IN" b="0" i="0" u="sng" strike="noStrike" baseline="0" dirty="0">
                <a:solidFill>
                  <a:srgbClr val="000000"/>
                </a:solidFill>
                <a:latin typeface="Arial" panose="020B0604020202020204" pitchFamily="34" charset="0"/>
              </a:rPr>
              <a:t> </a:t>
            </a:r>
            <a:r>
              <a:rPr lang="en-IN" b="1" i="0" u="sng" strike="noStrike" baseline="0" dirty="0" err="1">
                <a:solidFill>
                  <a:srgbClr val="000000"/>
                </a:solidFill>
                <a:latin typeface="Arial" panose="020B0604020202020204" pitchFamily="34" charset="0"/>
              </a:rPr>
              <a:t>Burhi</a:t>
            </a:r>
            <a:r>
              <a:rPr lang="en-IN" b="1" i="0" u="sng" strike="noStrike" baseline="0" dirty="0">
                <a:solidFill>
                  <a:srgbClr val="000000"/>
                </a:solidFill>
                <a:latin typeface="Arial" panose="020B0604020202020204" pitchFamily="34" charset="0"/>
              </a:rPr>
              <a:t> </a:t>
            </a:r>
            <a:r>
              <a:rPr lang="en-IN" b="1" i="0" u="sng" strike="noStrike" baseline="0" dirty="0" err="1">
                <a:solidFill>
                  <a:srgbClr val="000000"/>
                </a:solidFill>
                <a:latin typeface="Arial" panose="020B0604020202020204" pitchFamily="34" charset="0"/>
              </a:rPr>
              <a:t>aair</a:t>
            </a:r>
            <a:r>
              <a:rPr lang="en-IN" b="1" i="0" u="sng" strike="noStrike" baseline="0" dirty="0">
                <a:solidFill>
                  <a:srgbClr val="000000"/>
                </a:solidFill>
                <a:latin typeface="Arial" panose="020B0604020202020204" pitchFamily="34" charset="0"/>
              </a:rPr>
              <a:t> sadhu and </a:t>
            </a:r>
            <a:r>
              <a:rPr lang="en-IN" b="1" u="sng" dirty="0">
                <a:solidFill>
                  <a:srgbClr val="000000"/>
                </a:solidFill>
                <a:latin typeface="Arial" panose="020B0604020202020204" pitchFamily="34" charset="0"/>
              </a:rPr>
              <a:t>L</a:t>
            </a:r>
            <a:r>
              <a:rPr lang="en-IN" b="1" i="0" u="sng" strike="noStrike" baseline="0" dirty="0">
                <a:solidFill>
                  <a:srgbClr val="000000"/>
                </a:solidFill>
                <a:latin typeface="Arial" panose="020B0604020202020204" pitchFamily="34" charset="0"/>
              </a:rPr>
              <a:t>akshminath </a:t>
            </a:r>
            <a:r>
              <a:rPr lang="en-IN" b="1" u="sng" dirty="0" err="1">
                <a:solidFill>
                  <a:srgbClr val="000000"/>
                </a:solidFill>
                <a:latin typeface="Arial" panose="020B0604020202020204" pitchFamily="34" charset="0"/>
              </a:rPr>
              <a:t>B</a:t>
            </a:r>
            <a:r>
              <a:rPr lang="en-IN" b="1" i="0" u="sng" strike="noStrike" baseline="0" dirty="0" err="1">
                <a:solidFill>
                  <a:srgbClr val="000000"/>
                </a:solidFill>
                <a:latin typeface="Arial" panose="020B0604020202020204" pitchFamily="34" charset="0"/>
              </a:rPr>
              <a:t>ezbarua’s</a:t>
            </a:r>
            <a:r>
              <a:rPr lang="en-IN" b="1" i="0" u="sng" strike="noStrike" baseline="0" dirty="0">
                <a:solidFill>
                  <a:srgbClr val="000000"/>
                </a:solidFill>
                <a:latin typeface="Arial" panose="020B0604020202020204" pitchFamily="34" charset="0"/>
              </a:rPr>
              <a:t> logic of nationalism </a:t>
            </a:r>
            <a:r>
              <a:rPr lang="en-IN" sz="4000" b="1" i="0" u="none" strike="noStrike" baseline="30000" dirty="0">
                <a:solidFill>
                  <a:srgbClr val="000000"/>
                </a:solidFill>
                <a:latin typeface="Arial" panose="020B0604020202020204" pitchFamily="34" charset="0"/>
              </a:rPr>
              <a:t>1</a:t>
            </a:r>
            <a:endParaRPr lang="en-IN" sz="4000" baseline="30000" dirty="0"/>
          </a:p>
        </p:txBody>
      </p:sp>
      <p:sp>
        <p:nvSpPr>
          <p:cNvPr id="6" name="TextBox 5">
            <a:extLst>
              <a:ext uri="{FF2B5EF4-FFF2-40B4-BE49-F238E27FC236}">
                <a16:creationId xmlns:a16="http://schemas.microsoft.com/office/drawing/2014/main" id="{232FCD0E-20C4-69F7-5F44-226BAE31A333}"/>
              </a:ext>
            </a:extLst>
          </p:cNvPr>
          <p:cNvSpPr txBox="1"/>
          <p:nvPr/>
        </p:nvSpPr>
        <p:spPr>
          <a:xfrm>
            <a:off x="7648576" y="4429125"/>
            <a:ext cx="3173396" cy="646331"/>
          </a:xfrm>
          <a:prstGeom prst="rect">
            <a:avLst/>
          </a:prstGeom>
          <a:noFill/>
          <a:ln>
            <a:solidFill>
              <a:schemeClr val="accent1"/>
            </a:solidFill>
          </a:ln>
        </p:spPr>
        <p:txBody>
          <a:bodyPr wrap="square" rtlCol="0">
            <a:spAutoFit/>
          </a:bodyPr>
          <a:lstStyle/>
          <a:p>
            <a:pPr algn="ctr"/>
            <a:r>
              <a:rPr lang="en-IN" dirty="0"/>
              <a:t>Gauranga Kumar Baishya</a:t>
            </a:r>
          </a:p>
          <a:p>
            <a:pPr algn="ctr"/>
            <a:r>
              <a:rPr lang="en-IN" dirty="0"/>
              <a:t>MDS202325</a:t>
            </a:r>
          </a:p>
        </p:txBody>
      </p:sp>
      <p:sp>
        <p:nvSpPr>
          <p:cNvPr id="7" name="TextBox 6">
            <a:extLst>
              <a:ext uri="{FF2B5EF4-FFF2-40B4-BE49-F238E27FC236}">
                <a16:creationId xmlns:a16="http://schemas.microsoft.com/office/drawing/2014/main" id="{4B703FA8-61F8-39C1-67B3-5E4BC76E37E0}"/>
              </a:ext>
            </a:extLst>
          </p:cNvPr>
          <p:cNvSpPr txBox="1"/>
          <p:nvPr/>
        </p:nvSpPr>
        <p:spPr>
          <a:xfrm>
            <a:off x="3457575" y="6124575"/>
            <a:ext cx="8382000" cy="646331"/>
          </a:xfrm>
          <a:prstGeom prst="rect">
            <a:avLst/>
          </a:prstGeom>
          <a:noFill/>
        </p:spPr>
        <p:txBody>
          <a:bodyPr wrap="square" rtlCol="0">
            <a:spAutoFit/>
          </a:bodyPr>
          <a:lstStyle/>
          <a:p>
            <a:pPr algn="l"/>
            <a:r>
              <a:rPr lang="en-IN" b="1" baseline="30000" dirty="0"/>
              <a:t>1</a:t>
            </a:r>
            <a:r>
              <a:rPr lang="en-IN" b="1" dirty="0">
                <a:solidFill>
                  <a:srgbClr val="FF0000"/>
                </a:solidFill>
              </a:rPr>
              <a:t>Based on the </a:t>
            </a:r>
            <a:r>
              <a:rPr lang="en-IN" b="1" dirty="0">
                <a:solidFill>
                  <a:srgbClr val="0070C0"/>
                </a:solidFill>
                <a:hlinkClick r:id="rId2">
                  <a:extLst>
                    <a:ext uri="{A12FA001-AC4F-418D-AE19-62706E023703}">
                      <ahyp:hlinkClr xmlns:ahyp="http://schemas.microsoft.com/office/drawing/2018/hyperlinkcolor" val="tx"/>
                    </a:ext>
                  </a:extLst>
                </a:hlinkClick>
              </a:rPr>
              <a:t>paper</a:t>
            </a:r>
            <a:r>
              <a:rPr lang="en-IN" b="1" dirty="0">
                <a:solidFill>
                  <a:srgbClr val="FF0000"/>
                </a:solidFill>
              </a:rPr>
              <a:t> by </a:t>
            </a:r>
            <a:r>
              <a:rPr lang="en-IN" sz="1800" b="1" i="0" u="none" strike="noStrike" baseline="0" dirty="0">
                <a:solidFill>
                  <a:srgbClr val="FF0000"/>
                </a:solidFill>
                <a:latin typeface="Arial" panose="020B0604020202020204" pitchFamily="34" charset="0"/>
              </a:rPr>
              <a:t> DHRUBA KUMAR SARDAR, </a:t>
            </a:r>
            <a:r>
              <a:rPr lang="en-US" sz="1800" b="1" i="0" u="none" strike="noStrike" baseline="0" dirty="0">
                <a:solidFill>
                  <a:srgbClr val="FF0000"/>
                </a:solidFill>
                <a:latin typeface="Arial" panose="020B0604020202020204" pitchFamily="34" charset="0"/>
              </a:rPr>
              <a:t>Assistant Professor, Department of Assamese, D.R. College, </a:t>
            </a:r>
            <a:r>
              <a:rPr lang="en-US" sz="1800" b="1" i="0" u="none" strike="noStrike" baseline="0" dirty="0" err="1">
                <a:solidFill>
                  <a:srgbClr val="FF0000"/>
                </a:solidFill>
                <a:latin typeface="Arial" panose="020B0604020202020204" pitchFamily="34" charset="0"/>
              </a:rPr>
              <a:t>Golaghat</a:t>
            </a:r>
            <a:r>
              <a:rPr lang="en-US" sz="1800" b="1" i="0" u="none" strike="noStrike" baseline="0" dirty="0">
                <a:solidFill>
                  <a:srgbClr val="FF0000"/>
                </a:solidFill>
                <a:latin typeface="Arial" panose="020B0604020202020204" pitchFamily="34" charset="0"/>
              </a:rPr>
              <a:t>, Assam, India</a:t>
            </a:r>
            <a:endParaRPr lang="en-IN" b="1" dirty="0">
              <a:solidFill>
                <a:srgbClr val="FF0000"/>
              </a:solidFill>
            </a:endParaRPr>
          </a:p>
        </p:txBody>
      </p:sp>
    </p:spTree>
    <p:extLst>
      <p:ext uri="{BB962C8B-B14F-4D97-AF65-F5344CB8AC3E}">
        <p14:creationId xmlns:p14="http://schemas.microsoft.com/office/powerpoint/2010/main" val="4109420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E1638-43F5-2F43-AAD0-9062B9A5B02A}"/>
              </a:ext>
            </a:extLst>
          </p:cNvPr>
          <p:cNvSpPr>
            <a:spLocks noGrp="1"/>
          </p:cNvSpPr>
          <p:nvPr>
            <p:ph type="title"/>
          </p:nvPr>
        </p:nvSpPr>
        <p:spPr>
          <a:xfrm>
            <a:off x="1857081" y="2564091"/>
            <a:ext cx="9590676" cy="1332517"/>
          </a:xfrm>
        </p:spPr>
        <p:txBody>
          <a:bodyPr>
            <a:normAutofit fontScale="90000"/>
          </a:bodyPr>
          <a:lstStyle/>
          <a:p>
            <a:r>
              <a:rPr lang="en-US" b="1" dirty="0"/>
              <a:t>The tale humorously portrays wit, trickery, and how a clever mind can overcome poverty.</a:t>
            </a:r>
            <a:endParaRPr lang="en-IN" b="1" dirty="0"/>
          </a:p>
        </p:txBody>
      </p:sp>
    </p:spTree>
    <p:extLst>
      <p:ext uri="{BB962C8B-B14F-4D97-AF65-F5344CB8AC3E}">
        <p14:creationId xmlns:p14="http://schemas.microsoft.com/office/powerpoint/2010/main" val="3840096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5A6E-C909-8200-ECD0-C95E34F0D7E2}"/>
              </a:ext>
            </a:extLst>
          </p:cNvPr>
          <p:cNvSpPr>
            <a:spLocks noGrp="1"/>
          </p:cNvSpPr>
          <p:nvPr>
            <p:ph type="title"/>
          </p:nvPr>
        </p:nvSpPr>
        <p:spPr>
          <a:xfrm>
            <a:off x="1659117" y="548695"/>
            <a:ext cx="9883201" cy="5955800"/>
          </a:xfrm>
        </p:spPr>
        <p:txBody>
          <a:bodyPr>
            <a:noAutofit/>
          </a:bodyPr>
          <a:lstStyle/>
          <a:p>
            <a:r>
              <a:rPr lang="en-US" sz="2000" dirty="0">
                <a:latin typeface="Arial" panose="020B0604020202020204" pitchFamily="34" charset="0"/>
                <a:cs typeface="Arial" panose="020B0604020202020204" pitchFamily="34" charset="0"/>
              </a:rPr>
              <a:t>The different facets which are revealed in the preface to ‘</a:t>
            </a:r>
            <a:r>
              <a:rPr lang="en-US" sz="2000" dirty="0" err="1">
                <a:latin typeface="Arial" panose="020B0604020202020204" pitchFamily="34" charset="0"/>
                <a:cs typeface="Arial" panose="020B0604020202020204" pitchFamily="34" charset="0"/>
              </a:rPr>
              <a:t>Burhi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Aair</a:t>
            </a:r>
            <a:r>
              <a:rPr lang="en-US" sz="2000" dirty="0">
                <a:latin typeface="Arial" panose="020B0604020202020204" pitchFamily="34" charset="0"/>
                <a:cs typeface="Arial" panose="020B0604020202020204" pitchFamily="34" charset="0"/>
              </a:rPr>
              <a:t> Sadhu’ testify to the fact that </a:t>
            </a:r>
            <a:r>
              <a:rPr lang="en-US" sz="2000" dirty="0" err="1">
                <a:latin typeface="Arial" panose="020B0604020202020204" pitchFamily="34" charset="0"/>
                <a:cs typeface="Arial" panose="020B0604020202020204" pitchFamily="34" charset="0"/>
              </a:rPr>
              <a:t>Bezbarua</a:t>
            </a:r>
            <a:r>
              <a:rPr lang="en-US" sz="2000" dirty="0">
                <a:latin typeface="Arial" panose="020B0604020202020204" pitchFamily="34" charset="0"/>
                <a:cs typeface="Arial" panose="020B0604020202020204" pitchFamily="34" charset="0"/>
              </a:rPr>
              <a:t> was such an author who was greatly inspired by nationalism. The tales also reveal his sincere efforts to preserve the heritage of Assamese culture at large. Each of the tales bears token of Assamese cultural identity that, in a different way, highlights </a:t>
            </a:r>
            <a:r>
              <a:rPr lang="en-US" sz="2000" dirty="0" err="1">
                <a:latin typeface="Arial" panose="020B0604020202020204" pitchFamily="34" charset="0"/>
                <a:cs typeface="Arial" panose="020B0604020202020204" pitchFamily="34" charset="0"/>
              </a:rPr>
              <a:t>Bezbarua’s</a:t>
            </a:r>
            <a:r>
              <a:rPr lang="en-US" sz="2000" dirty="0">
                <a:latin typeface="Arial" panose="020B0604020202020204" pitchFamily="34" charset="0"/>
                <a:cs typeface="Arial" panose="020B0604020202020204" pitchFamily="34" charset="0"/>
              </a:rPr>
              <a:t> sense of responsibility towards the Assamese society at large. He says: </a:t>
            </a:r>
            <a:br>
              <a:rPr lang="en-US" sz="2000"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r>
              <a:rPr lang="en-US" sz="2000" b="1" dirty="0">
                <a:solidFill>
                  <a:srgbClr val="0070C0"/>
                </a:solidFill>
                <a:latin typeface="Arial" panose="020B0604020202020204" pitchFamily="34" charset="0"/>
                <a:cs typeface="Arial" panose="020B0604020202020204" pitchFamily="34" charset="0"/>
              </a:rPr>
              <a:t>“As every nation and every country has its own language, in the same way it possesses its own folklores too. As a language sprouts from the very root of the national life of a particular nation, and it justly be regarded as an autobiography of that nation in disguise, in the same way the folklore of a nation may also be regarded as the autobiography in a different disguise. As the footprints of various people, irrespective of educated or uneducated, civilized or uncivilized, wise or fool, get imprinted in the language of a particular nation, in the same way the various traditions, behavioral codes, thought process, speculations of a people, irrespective of caste and creed, get stored in the folklore of a nation. As the study of philology and mythology is important to know the ancient unwritten history of a particular nation, in the same way study of folklore is equally important too.”</a:t>
            </a:r>
            <a:endParaRPr lang="en-IN" sz="2000"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3158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36F53-915E-AD20-8EFC-816A687D4C4C}"/>
              </a:ext>
            </a:extLst>
          </p:cNvPr>
          <p:cNvSpPr>
            <a:spLocks noGrp="1"/>
          </p:cNvSpPr>
          <p:nvPr>
            <p:ph type="title"/>
          </p:nvPr>
        </p:nvSpPr>
        <p:spPr>
          <a:xfrm>
            <a:off x="1630837" y="545368"/>
            <a:ext cx="10058399" cy="5968554"/>
          </a:xfrm>
        </p:spPr>
        <p:txBody>
          <a:bodyPr>
            <a:noAutofit/>
          </a:bodyPr>
          <a:lstStyle/>
          <a:p>
            <a:r>
              <a:rPr lang="en-US" sz="1800" dirty="0">
                <a:latin typeface="Arial" panose="020B0604020202020204" pitchFamily="34" charset="0"/>
                <a:cs typeface="Arial" panose="020B0604020202020204" pitchFamily="34" charset="0"/>
              </a:rPr>
              <a:t>He wrote in his autobiography thus: </a:t>
            </a: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r>
              <a:rPr lang="en-US" sz="1800" b="1" dirty="0">
                <a:solidFill>
                  <a:srgbClr val="0070C0"/>
                </a:solidFill>
                <a:latin typeface="Arial" panose="020B0604020202020204" pitchFamily="34" charset="0"/>
                <a:cs typeface="Arial" panose="020B0604020202020204" pitchFamily="34" charset="0"/>
              </a:rPr>
              <a:t>“During those days Bengali was considered to be the mother tongue of the Assamese language. This language was not an independent one, but was largely subordinate to that of the Bengali language….” </a:t>
            </a:r>
            <a:r>
              <a:rPr lang="en-US" sz="1800" dirty="0">
                <a:latin typeface="Arial" panose="020B0604020202020204" pitchFamily="34" charset="0"/>
                <a:cs typeface="Arial" panose="020B0604020202020204" pitchFamily="34" charset="0"/>
              </a:rPr>
              <a:t>(</a:t>
            </a:r>
            <a:r>
              <a:rPr lang="en-US" sz="1800" dirty="0" err="1">
                <a:latin typeface="Arial" panose="020B0604020202020204" pitchFamily="34" charset="0"/>
                <a:cs typeface="Arial" panose="020B0604020202020204" pitchFamily="34" charset="0"/>
              </a:rPr>
              <a:t>Lakhminath</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Bezbarua</a:t>
            </a:r>
            <a:r>
              <a:rPr lang="en-US" sz="1800" dirty="0">
                <a:latin typeface="Arial" panose="020B0604020202020204" pitchFamily="34" charset="0"/>
                <a:cs typeface="Arial" panose="020B0604020202020204" pitchFamily="34" charset="0"/>
              </a:rPr>
              <a:t>: Mur Jibon </a:t>
            </a:r>
            <a:r>
              <a:rPr lang="en-US" sz="1800" dirty="0" err="1">
                <a:latin typeface="Arial" panose="020B0604020202020204" pitchFamily="34" charset="0"/>
                <a:cs typeface="Arial" panose="020B0604020202020204" pitchFamily="34" charset="0"/>
              </a:rPr>
              <a:t>Suoron</a:t>
            </a:r>
            <a:r>
              <a:rPr lang="en-US" sz="1800" dirty="0">
                <a:latin typeface="Arial" panose="020B0604020202020204" pitchFamily="34" charset="0"/>
                <a:cs typeface="Arial" panose="020B0604020202020204" pitchFamily="34" charset="0"/>
              </a:rPr>
              <a:t>, Page- 37). </a:t>
            </a: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It is a fact that the Assamese language was considered to be subordinate to that of the Bangali language those days. In the preface of the </a:t>
            </a:r>
            <a:r>
              <a:rPr lang="en-US" sz="1800" dirty="0" err="1">
                <a:latin typeface="Arial" panose="020B0604020202020204" pitchFamily="34" charset="0"/>
                <a:cs typeface="Arial" panose="020B0604020202020204" pitchFamily="34" charset="0"/>
              </a:rPr>
              <a:t>Burhi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Aair</a:t>
            </a:r>
            <a:r>
              <a:rPr lang="en-US" sz="1800" dirty="0">
                <a:latin typeface="Arial" panose="020B0604020202020204" pitchFamily="34" charset="0"/>
                <a:cs typeface="Arial" panose="020B0604020202020204" pitchFamily="34" charset="0"/>
              </a:rPr>
              <a:t> Sadhu, </a:t>
            </a:r>
            <a:r>
              <a:rPr lang="en-US" sz="1800" dirty="0" err="1">
                <a:latin typeface="Arial" panose="020B0604020202020204" pitchFamily="34" charset="0"/>
                <a:cs typeface="Arial" panose="020B0604020202020204" pitchFamily="34" charset="0"/>
              </a:rPr>
              <a:t>Bezbarua</a:t>
            </a:r>
            <a:r>
              <a:rPr lang="en-US" sz="1800" dirty="0">
                <a:latin typeface="Arial" panose="020B0604020202020204" pitchFamily="34" charset="0"/>
                <a:cs typeface="Arial" panose="020B0604020202020204" pitchFamily="34" charset="0"/>
              </a:rPr>
              <a:t> comes up with scathing criticism against this false notion:</a:t>
            </a:r>
            <a:br>
              <a:rPr lang="en-US" sz="1800" dirty="0">
                <a:latin typeface="Arial" panose="020B0604020202020204" pitchFamily="34" charset="0"/>
                <a:cs typeface="Arial" panose="020B0604020202020204" pitchFamily="34" charset="0"/>
              </a:rPr>
            </a:b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t>
            </a:r>
            <a:r>
              <a:rPr lang="en-US" sz="1800" b="1" dirty="0">
                <a:solidFill>
                  <a:srgbClr val="0070C0"/>
                </a:solidFill>
                <a:latin typeface="Arial" panose="020B0604020202020204" pitchFamily="34" charset="0"/>
                <a:cs typeface="Arial" panose="020B0604020202020204" pitchFamily="34" charset="0"/>
              </a:rPr>
              <a:t>“….no nation of any country has kept such an elevated name as ‘</a:t>
            </a:r>
            <a:r>
              <a:rPr lang="en-US" sz="1800" b="1" dirty="0" err="1">
                <a:solidFill>
                  <a:srgbClr val="0070C0"/>
                </a:solidFill>
                <a:latin typeface="Arial" panose="020B0604020202020204" pitchFamily="34" charset="0"/>
                <a:cs typeface="Arial" panose="020B0604020202020204" pitchFamily="34" charset="0"/>
              </a:rPr>
              <a:t>Sadhukatha</a:t>
            </a:r>
            <a:r>
              <a:rPr lang="en-US" sz="1800" b="1" dirty="0">
                <a:solidFill>
                  <a:srgbClr val="0070C0"/>
                </a:solidFill>
                <a:latin typeface="Arial" panose="020B0604020202020204" pitchFamily="34" charset="0"/>
                <a:cs typeface="Arial" panose="020B0604020202020204" pitchFamily="34" charset="0"/>
              </a:rPr>
              <a:t>’ to its folk tales. The Europeans call it ‘folk tales’, the Bengalis call it ‘</a:t>
            </a:r>
            <a:r>
              <a:rPr lang="en-US" sz="1800" b="1" dirty="0" err="1">
                <a:solidFill>
                  <a:srgbClr val="0070C0"/>
                </a:solidFill>
                <a:latin typeface="Arial" panose="020B0604020202020204" pitchFamily="34" charset="0"/>
                <a:cs typeface="Arial" panose="020B0604020202020204" pitchFamily="34" charset="0"/>
              </a:rPr>
              <a:t>rupkatha</a:t>
            </a:r>
            <a:r>
              <a:rPr lang="en-US" sz="1800" b="1" dirty="0">
                <a:solidFill>
                  <a:srgbClr val="0070C0"/>
                </a:solidFill>
                <a:latin typeface="Arial" panose="020B0604020202020204" pitchFamily="34" charset="0"/>
                <a:cs typeface="Arial" panose="020B0604020202020204" pitchFamily="34" charset="0"/>
              </a:rPr>
              <a:t>’, or ‘</a:t>
            </a:r>
            <a:r>
              <a:rPr lang="en-US" sz="1800" b="1" dirty="0" err="1">
                <a:solidFill>
                  <a:srgbClr val="0070C0"/>
                </a:solidFill>
                <a:latin typeface="Arial" panose="020B0604020202020204" pitchFamily="34" charset="0"/>
                <a:cs typeface="Arial" panose="020B0604020202020204" pitchFamily="34" charset="0"/>
              </a:rPr>
              <a:t>asaare</a:t>
            </a:r>
            <a:r>
              <a:rPr lang="en-US" sz="1800" b="1" dirty="0">
                <a:solidFill>
                  <a:srgbClr val="0070C0"/>
                </a:solidFill>
                <a:latin typeface="Arial" panose="020B0604020202020204" pitchFamily="34" charset="0"/>
                <a:cs typeface="Arial" panose="020B0604020202020204" pitchFamily="34" charset="0"/>
              </a:rPr>
              <a:t> </a:t>
            </a:r>
            <a:r>
              <a:rPr lang="en-US" sz="1800" b="1" dirty="0" err="1">
                <a:solidFill>
                  <a:srgbClr val="0070C0"/>
                </a:solidFill>
                <a:latin typeface="Arial" panose="020B0604020202020204" pitchFamily="34" charset="0"/>
                <a:cs typeface="Arial" panose="020B0604020202020204" pitchFamily="34" charset="0"/>
              </a:rPr>
              <a:t>golpo</a:t>
            </a:r>
            <a:r>
              <a:rPr lang="en-US" sz="1800" b="1" dirty="0">
                <a:solidFill>
                  <a:srgbClr val="0070C0"/>
                </a:solidFill>
                <a:latin typeface="Arial" panose="020B0604020202020204" pitchFamily="34" charset="0"/>
                <a:cs typeface="Arial" panose="020B0604020202020204" pitchFamily="34" charset="0"/>
              </a:rPr>
              <a:t>’; and no other nation calls it ‘</a:t>
            </a:r>
            <a:r>
              <a:rPr lang="en-US" sz="1800" b="1" dirty="0" err="1">
                <a:solidFill>
                  <a:srgbClr val="0070C0"/>
                </a:solidFill>
                <a:latin typeface="Arial" panose="020B0604020202020204" pitchFamily="34" charset="0"/>
                <a:cs typeface="Arial" panose="020B0604020202020204" pitchFamily="34" charset="0"/>
              </a:rPr>
              <a:t>sadhukatha</a:t>
            </a:r>
            <a:r>
              <a:rPr lang="en-US" sz="1800" b="1" dirty="0">
                <a:solidFill>
                  <a:srgbClr val="0070C0"/>
                </a:solidFill>
                <a:latin typeface="Arial" panose="020B0604020202020204" pitchFamily="34" charset="0"/>
                <a:cs typeface="Arial" panose="020B0604020202020204" pitchFamily="34" charset="0"/>
              </a:rPr>
              <a:t>’ as the Assamese do. The language and the folktales of a nation may be regarded as its bone marrow. Assamese people call language as ‘</a:t>
            </a:r>
            <a:r>
              <a:rPr lang="en-US" sz="1800" b="1" dirty="0" err="1">
                <a:solidFill>
                  <a:srgbClr val="0070C0"/>
                </a:solidFill>
                <a:latin typeface="Arial" panose="020B0604020202020204" pitchFamily="34" charset="0"/>
                <a:cs typeface="Arial" panose="020B0604020202020204" pitchFamily="34" charset="0"/>
              </a:rPr>
              <a:t>maat</a:t>
            </a:r>
            <a:r>
              <a:rPr lang="en-US" sz="1800" b="1" dirty="0">
                <a:solidFill>
                  <a:srgbClr val="0070C0"/>
                </a:solidFill>
                <a:latin typeface="Arial" panose="020B0604020202020204" pitchFamily="34" charset="0"/>
                <a:cs typeface="Arial" panose="020B0604020202020204" pitchFamily="34" charset="0"/>
              </a:rPr>
              <a:t>’, or </a:t>
            </a:r>
            <a:r>
              <a:rPr lang="en-US" sz="1800" b="1" i="1" dirty="0">
                <a:solidFill>
                  <a:srgbClr val="0070C0"/>
                </a:solidFill>
                <a:latin typeface="Arial" panose="020B0604020202020204" pitchFamily="34" charset="0"/>
                <a:cs typeface="Arial" panose="020B0604020202020204" pitchFamily="34" charset="0"/>
              </a:rPr>
              <a:t>voice</a:t>
            </a:r>
            <a:r>
              <a:rPr lang="en-US" sz="1800" b="1" dirty="0">
                <a:solidFill>
                  <a:srgbClr val="0070C0"/>
                </a:solidFill>
                <a:latin typeface="Arial" panose="020B0604020202020204" pitchFamily="34" charset="0"/>
                <a:cs typeface="Arial" panose="020B0604020202020204" pitchFamily="34" charset="0"/>
              </a:rPr>
              <a:t> and they call the folktales as ‘sadhu katha’, still some critics are of the opinion that the Assamese and the Bengali language are one and the same thing.”</a:t>
            </a:r>
            <a:br>
              <a:rPr lang="en-US" sz="1800" b="1" dirty="0">
                <a:solidFill>
                  <a:srgbClr val="0070C0"/>
                </a:solidFill>
                <a:latin typeface="Arial" panose="020B0604020202020204" pitchFamily="34" charset="0"/>
                <a:cs typeface="Arial" panose="020B0604020202020204" pitchFamily="34" charset="0"/>
              </a:rPr>
            </a:br>
            <a:br>
              <a:rPr lang="en-US" sz="1800" b="1" dirty="0">
                <a:solidFill>
                  <a:srgbClr val="0070C0"/>
                </a:solidFill>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Even in the Editorial notes of the celebrated magazine ‘Banhi’, </a:t>
            </a:r>
            <a:r>
              <a:rPr lang="en-US" sz="1800" dirty="0" err="1">
                <a:latin typeface="Arial" panose="020B0604020202020204" pitchFamily="34" charset="0"/>
                <a:cs typeface="Arial" panose="020B0604020202020204" pitchFamily="34" charset="0"/>
              </a:rPr>
              <a:t>Bezbarua</a:t>
            </a:r>
            <a:r>
              <a:rPr lang="en-US" sz="1800" dirty="0">
                <a:latin typeface="Arial" panose="020B0604020202020204" pitchFamily="34" charset="0"/>
                <a:cs typeface="Arial" panose="020B0604020202020204" pitchFamily="34" charset="0"/>
              </a:rPr>
              <a:t> tried his best to defend the Assamese language against such baseless criticism regarding the origin of the Assamese language.</a:t>
            </a:r>
            <a:endParaRPr lang="en-IN" sz="1800"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5420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FD5BE-CB22-E4AB-FB76-CD8E6C4ABA57}"/>
              </a:ext>
            </a:extLst>
          </p:cNvPr>
          <p:cNvSpPr>
            <a:spLocks noGrp="1"/>
          </p:cNvSpPr>
          <p:nvPr>
            <p:ph type="title"/>
          </p:nvPr>
        </p:nvSpPr>
        <p:spPr>
          <a:xfrm>
            <a:off x="1725104" y="539268"/>
            <a:ext cx="9779507" cy="5748410"/>
          </a:xfrm>
        </p:spPr>
        <p:txBody>
          <a:bodyPr>
            <a:normAutofit fontScale="90000"/>
          </a:bodyPr>
          <a:lstStyle/>
          <a:p>
            <a:r>
              <a:rPr lang="en-US" sz="2200" b="1" i="0" u="sng" strike="noStrike" baseline="0" dirty="0">
                <a:solidFill>
                  <a:schemeClr val="tx1"/>
                </a:solidFill>
                <a:latin typeface="Arial" panose="020B0604020202020204" pitchFamily="34" charset="0"/>
              </a:rPr>
              <a:t>Socio-Critical Commentary &amp; </a:t>
            </a:r>
            <a:r>
              <a:rPr lang="en-US" sz="2200" b="1" u="sng" dirty="0"/>
              <a:t>Reflection of Assamese Cultural Identity</a:t>
            </a:r>
            <a:br>
              <a:rPr lang="en-US" sz="1800" b="0" i="0" u="none" strike="noStrike" baseline="0" dirty="0">
                <a:solidFill>
                  <a:srgbClr val="000000"/>
                </a:solidFill>
                <a:latin typeface="Arial" panose="020B0604020202020204" pitchFamily="34" charset="0"/>
              </a:rPr>
            </a:br>
            <a:br>
              <a:rPr lang="en-US" sz="1800" b="0" i="0" u="none" strike="noStrike" baseline="0" dirty="0">
                <a:solidFill>
                  <a:srgbClr val="000000"/>
                </a:solidFill>
                <a:latin typeface="Arial" panose="020B0604020202020204" pitchFamily="34" charset="0"/>
              </a:rPr>
            </a:br>
            <a:r>
              <a:rPr lang="en-US" sz="2000" b="0" i="0" u="none" strike="noStrike" baseline="0" dirty="0">
                <a:solidFill>
                  <a:srgbClr val="000000"/>
                </a:solidFill>
                <a:latin typeface="Arial" panose="020B0604020202020204" pitchFamily="34" charset="0"/>
              </a:rPr>
              <a:t>In course of the tales he satirizes the religious ills, harmful traditions of that remote Assamese society; </a:t>
            </a:r>
            <a:br>
              <a:rPr lang="en-US" sz="2000" b="0" i="0" u="none" strike="noStrike" baseline="0" dirty="0">
                <a:solidFill>
                  <a:srgbClr val="000000"/>
                </a:solidFill>
                <a:latin typeface="Arial" panose="020B0604020202020204" pitchFamily="34" charset="0"/>
              </a:rPr>
            </a:br>
            <a:br>
              <a:rPr lang="en-US" sz="2000" b="0" i="0" u="none" strike="noStrike" baseline="0" dirty="0">
                <a:solidFill>
                  <a:srgbClr val="000000"/>
                </a:solidFill>
                <a:latin typeface="Arial" panose="020B0604020202020204" pitchFamily="34" charset="0"/>
              </a:rPr>
            </a:br>
            <a:r>
              <a:rPr lang="en-US" sz="2000" b="0" i="0" u="none" strike="noStrike" baseline="0" dirty="0">
                <a:solidFill>
                  <a:srgbClr val="000000"/>
                </a:solidFill>
                <a:latin typeface="Arial" panose="020B0604020202020204" pitchFamily="34" charset="0"/>
              </a:rPr>
              <a:t>For example ‘Makhi’ in the tale "</a:t>
            </a:r>
            <a:r>
              <a:rPr lang="en-US" sz="2000" b="0" i="0" u="none" strike="noStrike" baseline="0" dirty="0" err="1">
                <a:solidFill>
                  <a:srgbClr val="000000"/>
                </a:solidFill>
                <a:latin typeface="Arial" panose="020B0604020202020204" pitchFamily="34" charset="0"/>
              </a:rPr>
              <a:t>Lotkon</a:t>
            </a:r>
            <a:r>
              <a:rPr lang="en-US" sz="2000" b="0" i="0" u="none" strike="noStrike" baseline="0" dirty="0">
                <a:solidFill>
                  <a:srgbClr val="000000"/>
                </a:solidFill>
                <a:latin typeface="Arial" panose="020B0604020202020204" pitchFamily="34" charset="0"/>
              </a:rPr>
              <a:t>“, he satirically critiques caste pride, social pretension, and hypocrisy, particularly how privileged individuals exploit societal hierarchies for personal gain.</a:t>
            </a:r>
            <a:br>
              <a:rPr lang="en-US" sz="2000" b="0" i="0" u="none" strike="noStrike" baseline="0" dirty="0">
                <a:solidFill>
                  <a:srgbClr val="000000"/>
                </a:solidFill>
                <a:latin typeface="Arial" panose="020B0604020202020204" pitchFamily="34" charset="0"/>
              </a:rPr>
            </a:br>
            <a:br>
              <a:rPr lang="en-US" sz="2000" b="0" i="0" u="none" strike="noStrike" baseline="0" dirty="0">
                <a:solidFill>
                  <a:srgbClr val="000000"/>
                </a:solidFill>
                <a:latin typeface="Arial" panose="020B0604020202020204" pitchFamily="34" charset="0"/>
              </a:rPr>
            </a:br>
            <a:r>
              <a:rPr lang="en-US" sz="2000" b="0" i="0" u="none" strike="noStrike" baseline="0" dirty="0">
                <a:solidFill>
                  <a:srgbClr val="000000"/>
                </a:solidFill>
                <a:latin typeface="Arial" panose="020B0604020202020204" pitchFamily="34" charset="0"/>
              </a:rPr>
              <a:t>In addition to that ‘</a:t>
            </a:r>
            <a:r>
              <a:rPr lang="en-US" sz="2000" b="0" i="0" u="none" strike="noStrike" baseline="0" dirty="0" err="1">
                <a:solidFill>
                  <a:srgbClr val="000000"/>
                </a:solidFill>
                <a:latin typeface="Arial" panose="020B0604020202020204" pitchFamily="34" charset="0"/>
              </a:rPr>
              <a:t>Burhi</a:t>
            </a:r>
            <a:r>
              <a:rPr lang="en-US" sz="2000" b="0" i="0" u="none" strike="noStrike" baseline="0" dirty="0">
                <a:solidFill>
                  <a:srgbClr val="000000"/>
                </a:solidFill>
                <a:latin typeface="Arial" panose="020B0604020202020204" pitchFamily="34" charset="0"/>
              </a:rPr>
              <a:t> </a:t>
            </a:r>
            <a:r>
              <a:rPr lang="en-US" sz="2000" b="0" i="0" u="none" strike="noStrike" baseline="0" dirty="0" err="1">
                <a:solidFill>
                  <a:srgbClr val="000000"/>
                </a:solidFill>
                <a:latin typeface="Arial" panose="020B0604020202020204" pitchFamily="34" charset="0"/>
              </a:rPr>
              <a:t>Aair</a:t>
            </a:r>
            <a:r>
              <a:rPr lang="en-US" sz="2000" b="0" i="0" u="none" strike="noStrike" baseline="0" dirty="0">
                <a:solidFill>
                  <a:srgbClr val="000000"/>
                </a:solidFill>
                <a:latin typeface="Arial" panose="020B0604020202020204" pitchFamily="34" charset="0"/>
              </a:rPr>
              <a:t> Sadhu’ also portrays the rural agricultural life and society of the rustic folk. For example in the story “</a:t>
            </a:r>
            <a:r>
              <a:rPr lang="en-US" sz="2000" b="0" i="0" u="none" strike="noStrike" baseline="0" dirty="0" err="1">
                <a:solidFill>
                  <a:srgbClr val="000000"/>
                </a:solidFill>
                <a:latin typeface="Arial" panose="020B0604020202020204" pitchFamily="34" charset="0"/>
              </a:rPr>
              <a:t>Champawati</a:t>
            </a:r>
            <a:r>
              <a:rPr lang="en-US" sz="2000" b="0" i="0" u="none" strike="noStrike" baseline="0" dirty="0">
                <a:solidFill>
                  <a:srgbClr val="000000"/>
                </a:solidFill>
                <a:latin typeface="Arial" panose="020B0604020202020204" pitchFamily="34" charset="0"/>
              </a:rPr>
              <a:t>” we may get a life-like picture of an old couple who cultivate edible arum in their agricultural field; marriage customs etc. Through this story and others he criticizes social evils like cruelty, injustice, prejudice against the girl child, and familial exploitation etc.</a:t>
            </a:r>
            <a:br>
              <a:rPr lang="en-US" sz="2000" b="0" i="0" u="none" strike="noStrike" baseline="0" dirty="0">
                <a:solidFill>
                  <a:srgbClr val="000000"/>
                </a:solidFill>
                <a:latin typeface="Arial" panose="020B0604020202020204" pitchFamily="34" charset="0"/>
              </a:rPr>
            </a:br>
            <a:br>
              <a:rPr lang="en-US" sz="2000" b="0" i="0" u="none" strike="noStrike" baseline="0" dirty="0">
                <a:solidFill>
                  <a:srgbClr val="000000"/>
                </a:solidFill>
                <a:latin typeface="Arial" panose="020B0604020202020204" pitchFamily="34" charset="0"/>
              </a:rPr>
            </a:br>
            <a:r>
              <a:rPr lang="en-US" sz="2000" b="0" i="0" u="none" strike="noStrike" baseline="0" dirty="0">
                <a:solidFill>
                  <a:srgbClr val="000000"/>
                </a:solidFill>
                <a:latin typeface="Arial" panose="020B0604020202020204" pitchFamily="34" charset="0"/>
              </a:rPr>
              <a:t>These tales also give us a view of the contemporary Assamese society at large along with its follies and foibles; the practice of polygamy, negligence towards the girl child, conflicts between the concubines, ruthless behavior of the step mothers, marriages, religious gatherings, festival celebrations, way of dressing of the ladies, their ornaments, their way of doing household chores etc.</a:t>
            </a:r>
            <a:endParaRPr lang="en-IN" sz="2000" dirty="0"/>
          </a:p>
        </p:txBody>
      </p:sp>
    </p:spTree>
    <p:extLst>
      <p:ext uri="{BB962C8B-B14F-4D97-AF65-F5344CB8AC3E}">
        <p14:creationId xmlns:p14="http://schemas.microsoft.com/office/powerpoint/2010/main" val="1214485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0FEE-880E-6D3F-8D75-F6FD83F95A57}"/>
              </a:ext>
            </a:extLst>
          </p:cNvPr>
          <p:cNvSpPr>
            <a:spLocks noGrp="1"/>
          </p:cNvSpPr>
          <p:nvPr>
            <p:ph type="title"/>
          </p:nvPr>
        </p:nvSpPr>
        <p:spPr>
          <a:xfrm>
            <a:off x="1762518" y="1567969"/>
            <a:ext cx="9010650" cy="3871297"/>
          </a:xfrm>
        </p:spPr>
        <p:txBody>
          <a:bodyPr>
            <a:noAutofit/>
          </a:bodyPr>
          <a:lstStyle/>
          <a:p>
            <a:r>
              <a:rPr lang="en-US" sz="2400" b="1" u="sng" dirty="0">
                <a:latin typeface="Arial" panose="020B0604020202020204" pitchFamily="34" charset="0"/>
                <a:cs typeface="Arial" panose="020B0604020202020204" pitchFamily="34" charset="0"/>
              </a:rPr>
              <a:t>Use of Magical Realism:</a:t>
            </a:r>
            <a:r>
              <a:rPr lang="en-US" sz="2400" b="1" dirty="0">
                <a:latin typeface="Arial" panose="020B0604020202020204" pitchFamily="34" charset="0"/>
                <a:cs typeface="Arial" panose="020B0604020202020204" pitchFamily="34" charset="0"/>
              </a:rPr>
              <a:t> </a:t>
            </a:r>
            <a:br>
              <a:rPr lang="en-US" sz="2400" b="1" dirty="0">
                <a:latin typeface="Arial" panose="020B0604020202020204" pitchFamily="34" charset="0"/>
                <a:cs typeface="Arial" panose="020B0604020202020204" pitchFamily="34" charset="0"/>
              </a:rPr>
            </a:br>
            <a:br>
              <a:rPr lang="en-US" sz="2400" b="1" dirty="0">
                <a:latin typeface="Arial" panose="020B0604020202020204" pitchFamily="34" charset="0"/>
                <a:cs typeface="Arial" panose="020B0604020202020204" pitchFamily="34" charset="0"/>
              </a:rPr>
            </a:br>
            <a:r>
              <a:rPr lang="en-US" sz="2400" dirty="0" err="1">
                <a:latin typeface="Arial" panose="020B0604020202020204" pitchFamily="34" charset="0"/>
                <a:cs typeface="Arial" panose="020B0604020202020204" pitchFamily="34" charset="0"/>
              </a:rPr>
              <a:t>Bezbarua</a:t>
            </a:r>
            <a:r>
              <a:rPr lang="en-US" sz="2400" dirty="0">
                <a:latin typeface="Arial" panose="020B0604020202020204" pitchFamily="34" charset="0"/>
                <a:cs typeface="Arial" panose="020B0604020202020204" pitchFamily="34" charset="0"/>
              </a:rPr>
              <a:t> incorporates magical realism, fantasy, and supernatural elements seamlessly into narratives, as evident from "</a:t>
            </a:r>
            <a:r>
              <a:rPr lang="en-US" sz="2400" dirty="0" err="1">
                <a:latin typeface="Arial" panose="020B0604020202020204" pitchFamily="34" charset="0"/>
                <a:cs typeface="Arial" panose="020B0604020202020204" pitchFamily="34" charset="0"/>
              </a:rPr>
              <a:t>Tejimola</a:t>
            </a:r>
            <a:r>
              <a:rPr lang="en-US" sz="2400" dirty="0">
                <a:latin typeface="Arial" panose="020B0604020202020204" pitchFamily="34" charset="0"/>
                <a:cs typeface="Arial" panose="020B0604020202020204" pitchFamily="34" charset="0"/>
              </a:rPr>
              <a:t>," where a murdered daughter takes successive magical forms (gourd plant, lemon plant, and lotus) to reveal her tragic story. Similarly, in "</a:t>
            </a:r>
            <a:r>
              <a:rPr lang="en-US" sz="2400" dirty="0" err="1">
                <a:latin typeface="Arial" panose="020B0604020202020204" pitchFamily="34" charset="0"/>
                <a:cs typeface="Arial" panose="020B0604020202020204" pitchFamily="34" charset="0"/>
              </a:rPr>
              <a:t>Champawati</a:t>
            </a:r>
            <a:r>
              <a:rPr lang="en-US" sz="2400" dirty="0">
                <a:latin typeface="Arial" panose="020B0604020202020204" pitchFamily="34" charset="0"/>
                <a:cs typeface="Arial" panose="020B0604020202020204" pitchFamily="34" charset="0"/>
              </a:rPr>
              <a:t>," an ordinary snake transforms into a divine being. Such elements elevate the storytelling beyond realism and resonate strongly with both adults and children.</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8118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6059B-694D-63C8-C98D-8F27C9DFFB2D}"/>
              </a:ext>
            </a:extLst>
          </p:cNvPr>
          <p:cNvSpPr>
            <a:spLocks noGrp="1"/>
          </p:cNvSpPr>
          <p:nvPr>
            <p:ph type="title"/>
          </p:nvPr>
        </p:nvSpPr>
        <p:spPr>
          <a:xfrm>
            <a:off x="1715678" y="1677971"/>
            <a:ext cx="9130842" cy="3563333"/>
          </a:xfrm>
        </p:spPr>
        <p:txBody>
          <a:bodyPr>
            <a:normAutofit/>
          </a:bodyPr>
          <a:lstStyle/>
          <a:p>
            <a:r>
              <a:rPr lang="en-US" sz="2400" b="1" u="sng" dirty="0">
                <a:latin typeface="Arial" panose="020B0604020202020204" pitchFamily="34" charset="0"/>
                <a:cs typeface="Arial" panose="020B0604020202020204" pitchFamily="34" charset="0"/>
              </a:rPr>
              <a:t>Moral and Didactic Purpose</a:t>
            </a:r>
            <a:r>
              <a:rPr lang="en-US" sz="2400" dirty="0">
                <a:latin typeface="Arial" panose="020B0604020202020204" pitchFamily="34" charset="0"/>
                <a:cs typeface="Arial" panose="020B0604020202020204" pitchFamily="34" charset="0"/>
              </a:rPr>
              <a:t>: </a:t>
            </a:r>
            <a:br>
              <a:rPr lang="en-US" sz="2400" dirty="0">
                <a:latin typeface="Arial" panose="020B0604020202020204" pitchFamily="34" charset="0"/>
                <a:cs typeface="Arial" panose="020B0604020202020204" pitchFamily="34" charset="0"/>
              </a:rPr>
            </a:br>
            <a:br>
              <a:rPr lang="en-US" sz="2400" dirty="0">
                <a:latin typeface="Arial" panose="020B0604020202020204" pitchFamily="34" charset="0"/>
                <a:cs typeface="Arial" panose="020B0604020202020204" pitchFamily="34" charset="0"/>
              </a:rPr>
            </a:br>
            <a:r>
              <a:rPr lang="en-US" sz="2400" dirty="0" err="1">
                <a:latin typeface="Arial" panose="020B0604020202020204" pitchFamily="34" charset="0"/>
                <a:cs typeface="Arial" panose="020B0604020202020204" pitchFamily="34" charset="0"/>
              </a:rPr>
              <a:t>Bezbarua</a:t>
            </a:r>
            <a:r>
              <a:rPr lang="en-US" sz="2400" dirty="0">
                <a:latin typeface="Arial" panose="020B0604020202020204" pitchFamily="34" charset="0"/>
                <a:cs typeface="Arial" panose="020B0604020202020204" pitchFamily="34" charset="0"/>
              </a:rPr>
              <a:t> consciously embeds moral lessons and teachings within the fabric of his stories. Each tale implicitly teaches about consequences of good versus evil, generosity versus greed, honesty versus deceit. For instance, "</a:t>
            </a:r>
            <a:r>
              <a:rPr lang="en-US" sz="2400" dirty="0" err="1">
                <a:latin typeface="Arial" panose="020B0604020202020204" pitchFamily="34" charset="0"/>
                <a:cs typeface="Arial" panose="020B0604020202020204" pitchFamily="34" charset="0"/>
              </a:rPr>
              <a:t>Lotkon</a:t>
            </a:r>
            <a:r>
              <a:rPr lang="en-US" sz="2400" dirty="0">
                <a:latin typeface="Arial" panose="020B0604020202020204" pitchFamily="34" charset="0"/>
                <a:cs typeface="Arial" panose="020B0604020202020204" pitchFamily="34" charset="0"/>
              </a:rPr>
              <a:t>" humorously illustrates the cleverness of a common man who exploits human greed and gullibility, implicitly cautioning readers against blind avarice and highlighting quick wit.</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8499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8C48E3-3DC0-3E36-6DF7-4F3196A985B8}"/>
            </a:ext>
          </a:extLst>
        </p:cNvPr>
        <p:cNvGrpSpPr/>
        <p:nvPr/>
      </p:nvGrpSpPr>
      <p:grpSpPr>
        <a:xfrm>
          <a:off x="0" y="0"/>
          <a:ext cx="0" cy="0"/>
          <a:chOff x="0" y="0"/>
          <a:chExt cx="0" cy="0"/>
        </a:xfrm>
      </p:grpSpPr>
      <p:pic>
        <p:nvPicPr>
          <p:cNvPr id="2050" name="Picture 2" descr="লক্ষ্মীনাথ বেজবৰুৱা | Lakshminath Bezbaruah | লক্ষ্মীনাথ বেজবৰুৱাৰ বিষয়ে |  লক্ষ্মীনাথ বেজবৰুৱাৰ চমু পৰিচয় | ৰসৰাজ | সাহিত্যৰথী ~ Daily Assam">
            <a:extLst>
              <a:ext uri="{FF2B5EF4-FFF2-40B4-BE49-F238E27FC236}">
                <a16:creationId xmlns:a16="http://schemas.microsoft.com/office/drawing/2014/main" id="{F0DF8A6D-CDDE-E515-A706-114A39BF77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6349" y="993249"/>
            <a:ext cx="3598545" cy="473053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7BEE2ADC-ADFF-C185-8A4E-CD27A58CE6E8}"/>
              </a:ext>
            </a:extLst>
          </p:cNvPr>
          <p:cNvSpPr>
            <a:spLocks noGrp="1"/>
          </p:cNvSpPr>
          <p:nvPr>
            <p:ph type="title"/>
          </p:nvPr>
        </p:nvSpPr>
        <p:spPr>
          <a:xfrm>
            <a:off x="5477071" y="942102"/>
            <a:ext cx="6210104" cy="4973795"/>
          </a:xfrm>
        </p:spPr>
        <p:txBody>
          <a:bodyPr>
            <a:normAutofit fontScale="90000"/>
          </a:bodyPr>
          <a:lstStyle/>
          <a:p>
            <a:pPr algn="just"/>
            <a:r>
              <a:rPr lang="en-US" sz="2300" i="0" dirty="0">
                <a:solidFill>
                  <a:srgbClr val="202122"/>
                </a:solidFill>
                <a:effectLst/>
                <a:latin typeface="Arial" panose="020B0604020202020204" pitchFamily="34" charset="0"/>
                <a:cs typeface="Arial" panose="020B0604020202020204" pitchFamily="34" charset="0"/>
              </a:rPr>
              <a:t>Lakshminath </a:t>
            </a:r>
            <a:r>
              <a:rPr lang="en-US" sz="2300" i="0" dirty="0" err="1">
                <a:solidFill>
                  <a:srgbClr val="202122"/>
                </a:solidFill>
                <a:effectLst/>
                <a:latin typeface="Arial" panose="020B0604020202020204" pitchFamily="34" charset="0"/>
                <a:cs typeface="Arial" panose="020B0604020202020204" pitchFamily="34" charset="0"/>
              </a:rPr>
              <a:t>Bezbarua</a:t>
            </a:r>
            <a:r>
              <a:rPr lang="en-US" sz="2300" i="0" dirty="0">
                <a:solidFill>
                  <a:srgbClr val="202122"/>
                </a:solidFill>
                <a:effectLst/>
                <a:latin typeface="Arial" panose="020B0604020202020204" pitchFamily="34" charset="0"/>
                <a:cs typeface="Arial" panose="020B0604020202020204" pitchFamily="34" charset="0"/>
              </a:rPr>
              <a:t> (14 October, 1864 - March 26, 1938) was a poet, novelist and playwright of the modern Assamese literature. Commonly known as </a:t>
            </a:r>
            <a:r>
              <a:rPr lang="en-US" sz="2300" b="1" i="0" dirty="0">
                <a:solidFill>
                  <a:srgbClr val="202122"/>
                </a:solidFill>
                <a:effectLst/>
                <a:latin typeface="Arial" panose="020B0604020202020204" pitchFamily="34" charset="0"/>
                <a:cs typeface="Arial" panose="020B0604020202020204" pitchFamily="34" charset="0"/>
              </a:rPr>
              <a:t>the father of Assamese Short story</a:t>
            </a:r>
            <a:r>
              <a:rPr lang="en-US" sz="2300" i="0" dirty="0">
                <a:solidFill>
                  <a:srgbClr val="202122"/>
                </a:solidFill>
                <a:effectLst/>
                <a:latin typeface="Arial" panose="020B0604020202020204" pitchFamily="34" charset="0"/>
                <a:cs typeface="Arial" panose="020B0604020202020204" pitchFamily="34" charset="0"/>
              </a:rPr>
              <a:t> .He was one of the literary stalwarts of the Jonaki Era, the age of romanticism in Assamese literature. With his essays, plays, fiction, poetry and satires, he gave a new impetus to the then stagnating Assamese literary caravan. He responded to the prevailing social environment through his satirical works to bring and sustain positive changes to the former. His literature reflected the deeper urges of the people of Assam. The Asam Sahitya Sabha annually observes his day of death as the Sahitya Divas.</a:t>
            </a:r>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7108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48613-360E-7E04-8244-25B160318231}"/>
              </a:ext>
            </a:extLst>
          </p:cNvPr>
          <p:cNvSpPr>
            <a:spLocks noGrp="1"/>
          </p:cNvSpPr>
          <p:nvPr>
            <p:ph type="title"/>
          </p:nvPr>
        </p:nvSpPr>
        <p:spPr>
          <a:xfrm>
            <a:off x="1571626" y="216817"/>
            <a:ext cx="10325002" cy="6410226"/>
          </a:xfrm>
        </p:spPr>
        <p:txBody>
          <a:bodyPr>
            <a:normAutofit fontScale="90000"/>
          </a:bodyPr>
          <a:lstStyle/>
          <a:p>
            <a:r>
              <a:rPr lang="en-IN" sz="3100" b="1" dirty="0">
                <a:latin typeface="Arial" panose="020B0604020202020204" pitchFamily="34" charset="0"/>
                <a:cs typeface="Arial" panose="020B0604020202020204" pitchFamily="34" charset="0"/>
              </a:rPr>
              <a:t>Some fun facts about him:</a:t>
            </a:r>
            <a:br>
              <a:rPr lang="en-IN" sz="3100" b="1" dirty="0">
                <a:latin typeface="Arial" panose="020B0604020202020204" pitchFamily="34" charset="0"/>
                <a:cs typeface="Arial" panose="020B0604020202020204" pitchFamily="34" charset="0"/>
              </a:rPr>
            </a:br>
            <a:br>
              <a:rPr lang="en-IN" sz="2400" dirty="0">
                <a:latin typeface="Arial" panose="020B0604020202020204" pitchFamily="34" charset="0"/>
                <a:cs typeface="Arial" panose="020B0604020202020204" pitchFamily="34" charset="0"/>
              </a:rPr>
            </a:br>
            <a:r>
              <a:rPr lang="en-IN" sz="2400" dirty="0">
                <a:latin typeface="Arial" panose="020B0604020202020204" pitchFamily="34" charset="0"/>
                <a:cs typeface="Arial" panose="020B0604020202020204" pitchFamily="34" charset="0"/>
              </a:rPr>
              <a:t>1. </a:t>
            </a:r>
            <a:r>
              <a:rPr lang="en-IN" sz="2400" dirty="0" err="1">
                <a:latin typeface="Arial" panose="020B0604020202020204" pitchFamily="34" charset="0"/>
                <a:cs typeface="Arial" panose="020B0604020202020204" pitchFamily="34" charset="0"/>
              </a:rPr>
              <a:t>Bezbaroa</a:t>
            </a:r>
            <a:r>
              <a:rPr lang="en-IN" sz="2400" dirty="0">
                <a:latin typeface="Arial" panose="020B0604020202020204" pitchFamily="34" charset="0"/>
                <a:cs typeface="Arial" panose="020B0604020202020204" pitchFamily="34" charset="0"/>
              </a:rPr>
              <a:t> married </a:t>
            </a:r>
            <a:r>
              <a:rPr lang="en-IN" sz="2400" dirty="0" err="1">
                <a:latin typeface="Arial" panose="020B0604020202020204" pitchFamily="34" charset="0"/>
                <a:cs typeface="Arial" panose="020B0604020202020204" pitchFamily="34" charset="0"/>
              </a:rPr>
              <a:t>Pragyasundari</a:t>
            </a:r>
            <a:r>
              <a:rPr lang="en-IN" sz="2400" dirty="0">
                <a:latin typeface="Arial" panose="020B0604020202020204" pitchFamily="34" charset="0"/>
                <a:cs typeface="Arial" panose="020B0604020202020204" pitchFamily="34" charset="0"/>
              </a:rPr>
              <a:t> Devi, a niece of Rabindranath Tagore.</a:t>
            </a:r>
            <a:br>
              <a:rPr lang="en-IN" sz="2400" dirty="0">
                <a:latin typeface="Arial" panose="020B0604020202020204" pitchFamily="34" charset="0"/>
                <a:cs typeface="Arial" panose="020B0604020202020204" pitchFamily="34" charset="0"/>
              </a:rPr>
            </a:br>
            <a:br>
              <a:rPr lang="en-IN" sz="2400" dirty="0">
                <a:latin typeface="Arial" panose="020B0604020202020204" pitchFamily="34" charset="0"/>
                <a:cs typeface="Arial" panose="020B0604020202020204" pitchFamily="34" charset="0"/>
              </a:rPr>
            </a:br>
            <a:r>
              <a:rPr lang="en-IN" sz="2400" dirty="0">
                <a:latin typeface="Arial" panose="020B0604020202020204" pitchFamily="34" charset="0"/>
                <a:cs typeface="Arial" panose="020B0604020202020204" pitchFamily="34" charset="0"/>
              </a:rPr>
              <a:t>2. </a:t>
            </a:r>
            <a:r>
              <a:rPr lang="en-US" sz="2400" dirty="0">
                <a:latin typeface="Arial" panose="020B0604020202020204" pitchFamily="34" charset="0"/>
                <a:cs typeface="Arial" panose="020B0604020202020204" pitchFamily="34" charset="0"/>
              </a:rPr>
              <a:t>In the felicitation letter by Asam Sahitya Sabha, the word </a:t>
            </a:r>
            <a:r>
              <a:rPr lang="en-US" sz="2400" i="1" dirty="0" err="1">
                <a:latin typeface="Arial" panose="020B0604020202020204" pitchFamily="34" charset="0"/>
                <a:cs typeface="Arial" panose="020B0604020202020204" pitchFamily="34" charset="0"/>
              </a:rPr>
              <a:t>Sahityarathi</a:t>
            </a:r>
            <a:r>
              <a:rPr lang="en-US" sz="2400" i="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(meaning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    "Charioteer of Literature") was used for the first time for </a:t>
            </a:r>
            <a:r>
              <a:rPr lang="en-US" sz="2400" dirty="0" err="1">
                <a:latin typeface="Arial" panose="020B0604020202020204" pitchFamily="34" charset="0"/>
                <a:cs typeface="Arial" panose="020B0604020202020204" pitchFamily="34" charset="0"/>
              </a:rPr>
              <a:t>Bezbaroa</a:t>
            </a:r>
            <a:r>
              <a:rPr lang="en-US" sz="2400" dirty="0">
                <a:latin typeface="Arial" panose="020B0604020202020204" pitchFamily="34" charset="0"/>
                <a:cs typeface="Arial" panose="020B0604020202020204" pitchFamily="34" charset="0"/>
              </a:rPr>
              <a:t> for his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    expertise in all branches of literature. </a:t>
            </a:r>
            <a:br>
              <a:rPr lang="en-US" sz="2400" dirty="0">
                <a:latin typeface="Arial" panose="020B0604020202020204" pitchFamily="34" charset="0"/>
                <a:cs typeface="Arial" panose="020B0604020202020204" pitchFamily="34" charset="0"/>
              </a:rPr>
            </a:b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3. “O Mur </a:t>
            </a:r>
            <a:r>
              <a:rPr lang="en-US" sz="2400" dirty="0" err="1">
                <a:latin typeface="Arial" panose="020B0604020202020204" pitchFamily="34" charset="0"/>
                <a:cs typeface="Arial" panose="020B0604020202020204" pitchFamily="34" charset="0"/>
              </a:rPr>
              <a:t>Apunar</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Dekh</a:t>
            </a:r>
            <a:r>
              <a:rPr lang="en-US" sz="2400" dirty="0">
                <a:latin typeface="Arial" panose="020B0604020202020204" pitchFamily="34" charset="0"/>
                <a:cs typeface="Arial" panose="020B0604020202020204" pitchFamily="34" charset="0"/>
              </a:rPr>
              <a:t>”, a patriotic song composed by him, is the state anthem of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    Assam.</a:t>
            </a:r>
            <a:br>
              <a:rPr lang="en-US" sz="2400" dirty="0">
                <a:latin typeface="Arial" panose="020B0604020202020204" pitchFamily="34" charset="0"/>
                <a:cs typeface="Arial" panose="020B0604020202020204" pitchFamily="34" charset="0"/>
              </a:rPr>
            </a:b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4. He is also known as “</a:t>
            </a:r>
            <a:r>
              <a:rPr lang="en-US" sz="2400" dirty="0" err="1">
                <a:latin typeface="Arial" panose="020B0604020202020204" pitchFamily="34" charset="0"/>
                <a:cs typeface="Arial" panose="020B0604020202020204" pitchFamily="34" charset="0"/>
              </a:rPr>
              <a:t>Roxoraj</a:t>
            </a:r>
            <a:r>
              <a:rPr lang="en-US" sz="2400" dirty="0">
                <a:latin typeface="Arial" panose="020B0604020202020204" pitchFamily="34" charset="0"/>
                <a:cs typeface="Arial" panose="020B0604020202020204" pitchFamily="34" charset="0"/>
              </a:rPr>
              <a:t>” meaning 'The King of </a:t>
            </a:r>
            <a:r>
              <a:rPr lang="en-US" sz="2400" dirty="0" err="1">
                <a:latin typeface="Arial" panose="020B0604020202020204" pitchFamily="34" charset="0"/>
                <a:cs typeface="Arial" panose="020B0604020202020204" pitchFamily="34" charset="0"/>
              </a:rPr>
              <a:t>Humour</a:t>
            </a:r>
            <a:r>
              <a:rPr lang="en-US" sz="2400" dirty="0">
                <a:latin typeface="Arial" panose="020B0604020202020204" pitchFamily="34" charset="0"/>
                <a:cs typeface="Arial" panose="020B0604020202020204" pitchFamily="34" charset="0"/>
              </a:rPr>
              <a:t>' in Assamese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    literature for his ever-popular satirical writings under the pen-name "</a:t>
            </a:r>
            <a:r>
              <a:rPr lang="en-US" sz="2400" dirty="0" err="1">
                <a:latin typeface="Arial" panose="020B0604020202020204" pitchFamily="34" charset="0"/>
                <a:cs typeface="Arial" panose="020B0604020202020204" pitchFamily="34" charset="0"/>
              </a:rPr>
              <a:t>Kripaabor</a:t>
            </a:r>
            <a:r>
              <a:rPr lang="en-US" sz="2400" dirty="0">
                <a:latin typeface="Arial" panose="020B0604020202020204" pitchFamily="34" charset="0"/>
                <a:cs typeface="Arial" panose="020B0604020202020204" pitchFamily="34" charset="0"/>
              </a:rPr>
              <a:t>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Borbaruah</a:t>
            </a:r>
            <a:r>
              <a:rPr lang="en-US" sz="2400" dirty="0">
                <a:latin typeface="Arial" panose="020B0604020202020204" pitchFamily="34" charset="0"/>
                <a:cs typeface="Arial" panose="020B0604020202020204" pitchFamily="34" charset="0"/>
              </a:rPr>
              <a:t>“</a:t>
            </a:r>
            <a:br>
              <a:rPr lang="en-US" sz="2400" dirty="0">
                <a:latin typeface="Arial" panose="020B0604020202020204" pitchFamily="34" charset="0"/>
                <a:cs typeface="Arial" panose="020B0604020202020204" pitchFamily="34" charset="0"/>
              </a:rPr>
            </a:br>
            <a:br>
              <a:rPr lang="en-US" sz="2400" dirty="0">
                <a:latin typeface="Arial" panose="020B0604020202020204" pitchFamily="34" charset="0"/>
                <a:cs typeface="Arial" panose="020B0604020202020204" pitchFamily="34" charset="0"/>
              </a:rPr>
            </a:b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5. 		     			</a:t>
            </a:r>
            <a:r>
              <a:rPr lang="en-US" sz="2400" dirty="0" err="1">
                <a:latin typeface="Arial" panose="020B0604020202020204" pitchFamily="34" charset="0"/>
                <a:cs typeface="Arial" panose="020B0604020202020204" pitchFamily="34" charset="0"/>
              </a:rPr>
              <a:t>Bezbaroa</a:t>
            </a:r>
            <a:r>
              <a:rPr lang="en-US" sz="2400" dirty="0">
                <a:latin typeface="Arial" panose="020B0604020202020204" pitchFamily="34" charset="0"/>
                <a:cs typeface="Arial" panose="020B0604020202020204" pitchFamily="34" charset="0"/>
              </a:rPr>
              <a:t> on a 1968 stamp of India</a:t>
            </a:r>
            <a:endParaRPr lang="en-IN" sz="2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18910C78-3D28-7369-48FE-E2A2D5D0CC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5865" y="5146179"/>
            <a:ext cx="1696824" cy="1480864"/>
          </a:xfrm>
          <a:prstGeom prst="rect">
            <a:avLst/>
          </a:prstGeom>
        </p:spPr>
      </p:pic>
    </p:spTree>
    <p:extLst>
      <p:ext uri="{BB962C8B-B14F-4D97-AF65-F5344CB8AC3E}">
        <p14:creationId xmlns:p14="http://schemas.microsoft.com/office/powerpoint/2010/main" val="2458690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D51BD-C973-AFA8-6DAD-4A2A915CC833}"/>
              </a:ext>
            </a:extLst>
          </p:cNvPr>
          <p:cNvSpPr>
            <a:spLocks noGrp="1"/>
          </p:cNvSpPr>
          <p:nvPr>
            <p:ph type="title"/>
          </p:nvPr>
        </p:nvSpPr>
        <p:spPr>
          <a:xfrm>
            <a:off x="1840449" y="593889"/>
            <a:ext cx="9434009" cy="5674936"/>
          </a:xfrm>
        </p:spPr>
        <p:txBody>
          <a:bodyPr>
            <a:noAutofit/>
          </a:bodyPr>
          <a:lstStyle/>
          <a:p>
            <a:r>
              <a:rPr lang="en-US" sz="2400" b="1" u="sng" dirty="0" err="1">
                <a:latin typeface="Arial" panose="020B0604020202020204" pitchFamily="34" charset="0"/>
                <a:cs typeface="Arial" panose="020B0604020202020204" pitchFamily="34" charset="0"/>
              </a:rPr>
              <a:t>Burhi</a:t>
            </a:r>
            <a:r>
              <a:rPr lang="en-US" sz="2400" b="1" u="sng" dirty="0">
                <a:latin typeface="Arial" panose="020B0604020202020204" pitchFamily="34" charset="0"/>
                <a:cs typeface="Arial" panose="020B0604020202020204" pitchFamily="34" charset="0"/>
              </a:rPr>
              <a:t> </a:t>
            </a:r>
            <a:r>
              <a:rPr lang="en-US" sz="2400" b="1" u="sng" dirty="0" err="1">
                <a:latin typeface="Arial" panose="020B0604020202020204" pitchFamily="34" charset="0"/>
                <a:cs typeface="Arial" panose="020B0604020202020204" pitchFamily="34" charset="0"/>
              </a:rPr>
              <a:t>Aai'r</a:t>
            </a:r>
            <a:r>
              <a:rPr lang="en-US" sz="2400" b="1" u="sng" dirty="0">
                <a:latin typeface="Arial" panose="020B0604020202020204" pitchFamily="34" charset="0"/>
                <a:cs typeface="Arial" panose="020B0604020202020204" pitchFamily="34" charset="0"/>
              </a:rPr>
              <a:t> </a:t>
            </a:r>
            <a:r>
              <a:rPr lang="en-US" sz="2400" b="1" u="sng" dirty="0" err="1">
                <a:latin typeface="Arial" panose="020B0604020202020204" pitchFamily="34" charset="0"/>
                <a:cs typeface="Arial" panose="020B0604020202020204" pitchFamily="34" charset="0"/>
              </a:rPr>
              <a:t>Xaadhu</a:t>
            </a:r>
            <a:br>
              <a:rPr lang="en-IN" sz="2100" dirty="0">
                <a:latin typeface="Arial" panose="020B0604020202020204" pitchFamily="34" charset="0"/>
                <a:cs typeface="Arial" panose="020B0604020202020204" pitchFamily="34" charset="0"/>
              </a:rPr>
            </a:br>
            <a:br>
              <a:rPr lang="en-IN" sz="2100" dirty="0">
                <a:latin typeface="Arial" panose="020B0604020202020204" pitchFamily="34" charset="0"/>
                <a:cs typeface="Arial" panose="020B0604020202020204" pitchFamily="34" charset="0"/>
              </a:rPr>
            </a:br>
            <a:r>
              <a:rPr lang="en-US" sz="2100" dirty="0" err="1">
                <a:latin typeface="Arial" panose="020B0604020202020204" pitchFamily="34" charset="0"/>
                <a:cs typeface="Arial" panose="020B0604020202020204" pitchFamily="34" charset="0"/>
              </a:rPr>
              <a:t>Burhi</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Aai'r</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Xaadhu</a:t>
            </a:r>
            <a:r>
              <a:rPr lang="en-US" sz="2100" dirty="0">
                <a:latin typeface="Arial" panose="020B0604020202020204" pitchFamily="34" charset="0"/>
                <a:cs typeface="Arial" panose="020B0604020202020204" pitchFamily="34" charset="0"/>
              </a:rPr>
              <a:t> (Assamese: </a:t>
            </a:r>
            <a:r>
              <a:rPr lang="en-US" sz="2100" dirty="0" err="1">
                <a:latin typeface="Arial" panose="020B0604020202020204" pitchFamily="34" charset="0"/>
                <a:cs typeface="Arial" panose="020B0604020202020204" pitchFamily="34" charset="0"/>
              </a:rPr>
              <a:t>বুঢ়ী</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আইৰ</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সাধু</a:t>
            </a:r>
            <a:r>
              <a:rPr lang="en-US" sz="2100" dirty="0">
                <a:latin typeface="Arial" panose="020B0604020202020204" pitchFamily="34" charset="0"/>
                <a:cs typeface="Arial" panose="020B0604020202020204" pitchFamily="34" charset="0"/>
              </a:rPr>
              <a:t>, literally translated to Old Grandmother's Tales) is a collection of stories or folklore, that have been compiled by Lakshminath Bezbaruah. It is one of the most popular texts in Assamese literature published in October–November 1911, more than 110 years ago.</a:t>
            </a:r>
            <a:br>
              <a:rPr lang="en-US" sz="2100" dirty="0">
                <a:latin typeface="Arial" panose="020B0604020202020204" pitchFamily="34" charset="0"/>
                <a:cs typeface="Arial" panose="020B0604020202020204" pitchFamily="34" charset="0"/>
              </a:rPr>
            </a:br>
            <a:br>
              <a:rPr lang="en-US" sz="2100" dirty="0">
                <a:latin typeface="Arial" panose="020B0604020202020204" pitchFamily="34" charset="0"/>
                <a:cs typeface="Arial" panose="020B0604020202020204" pitchFamily="34" charset="0"/>
              </a:rPr>
            </a:br>
            <a:r>
              <a:rPr lang="en-US" sz="2100" dirty="0">
                <a:latin typeface="Arial" panose="020B0604020202020204" pitchFamily="34" charset="0"/>
                <a:cs typeface="Arial" panose="020B0604020202020204" pitchFamily="34" charset="0"/>
              </a:rPr>
              <a:t>It consists of 30 folklores. The author collected these stories from the common native people of Assam and then prepared this book. The stories have been notably adapted for screen, stage, and television over the years.</a:t>
            </a:r>
            <a:br>
              <a:rPr lang="en-US" sz="2100" dirty="0">
                <a:latin typeface="Arial" panose="020B0604020202020204" pitchFamily="34" charset="0"/>
                <a:cs typeface="Arial" panose="020B0604020202020204" pitchFamily="34" charset="0"/>
              </a:rPr>
            </a:br>
            <a:br>
              <a:rPr lang="en-US" sz="2100" dirty="0">
                <a:latin typeface="Arial" panose="020B0604020202020204" pitchFamily="34" charset="0"/>
                <a:cs typeface="Arial" panose="020B0604020202020204" pitchFamily="34" charset="0"/>
              </a:rPr>
            </a:br>
            <a:r>
              <a:rPr lang="en-US" sz="2100" dirty="0">
                <a:latin typeface="Arial" panose="020B0604020202020204" pitchFamily="34" charset="0"/>
                <a:cs typeface="Arial" panose="020B0604020202020204" pitchFamily="34" charset="0"/>
              </a:rPr>
              <a:t>Some of his stories include:</a:t>
            </a:r>
            <a:br>
              <a:rPr lang="en-US" sz="2100" dirty="0">
                <a:latin typeface="Arial" panose="020B0604020202020204" pitchFamily="34" charset="0"/>
                <a:cs typeface="Arial" panose="020B0604020202020204" pitchFamily="34" charset="0"/>
              </a:rPr>
            </a:br>
            <a:r>
              <a:rPr lang="en-US" sz="2100" dirty="0">
                <a:latin typeface="Arial" panose="020B0604020202020204" pitchFamily="34" charset="0"/>
                <a:cs typeface="Arial" panose="020B0604020202020204" pitchFamily="34" charset="0"/>
              </a:rPr>
              <a:t>	1. </a:t>
            </a:r>
            <a:r>
              <a:rPr lang="en-US" sz="2100" dirty="0" err="1">
                <a:latin typeface="Arial" panose="020B0604020202020204" pitchFamily="34" charset="0"/>
                <a:cs typeface="Arial" panose="020B0604020202020204" pitchFamily="34" charset="0"/>
              </a:rPr>
              <a:t>Sarabjan</a:t>
            </a:r>
            <a:r>
              <a:rPr lang="en-US" sz="2100" dirty="0">
                <a:latin typeface="Arial" panose="020B0604020202020204" pitchFamily="34" charset="0"/>
                <a:cs typeface="Arial" panose="020B0604020202020204" pitchFamily="34" charset="0"/>
              </a:rPr>
              <a:t> (The All-Knowing One)</a:t>
            </a:r>
            <a:br>
              <a:rPr lang="en-US" sz="2100" dirty="0">
                <a:latin typeface="Arial" panose="020B0604020202020204" pitchFamily="34" charset="0"/>
                <a:cs typeface="Arial" panose="020B0604020202020204" pitchFamily="34" charset="0"/>
              </a:rPr>
            </a:br>
            <a:r>
              <a:rPr lang="en-US" sz="2100" dirty="0">
                <a:latin typeface="Arial" panose="020B0604020202020204" pitchFamily="34" charset="0"/>
                <a:cs typeface="Arial" panose="020B0604020202020204" pitchFamily="34" charset="0"/>
              </a:rPr>
              <a:t>	2. </a:t>
            </a:r>
            <a:r>
              <a:rPr lang="en-US" sz="2100" dirty="0" err="1">
                <a:latin typeface="Arial" panose="020B0604020202020204" pitchFamily="34" charset="0"/>
                <a:cs typeface="Arial" panose="020B0604020202020204" pitchFamily="34" charset="0"/>
              </a:rPr>
              <a:t>Lokhimi</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Tiruta</a:t>
            </a:r>
            <a:r>
              <a:rPr lang="en-US" sz="2100" dirty="0">
                <a:latin typeface="Arial" panose="020B0604020202020204" pitchFamily="34" charset="0"/>
                <a:cs typeface="Arial" panose="020B0604020202020204" pitchFamily="34" charset="0"/>
              </a:rPr>
              <a:t> (The Woman with a Midas Touch)</a:t>
            </a:r>
            <a:br>
              <a:rPr lang="en-US" sz="2100" dirty="0">
                <a:latin typeface="Arial" panose="020B0604020202020204" pitchFamily="34" charset="0"/>
                <a:cs typeface="Arial" panose="020B0604020202020204" pitchFamily="34" charset="0"/>
              </a:rPr>
            </a:br>
            <a:r>
              <a:rPr lang="en-US" sz="2100" dirty="0">
                <a:latin typeface="Arial" panose="020B0604020202020204" pitchFamily="34" charset="0"/>
                <a:cs typeface="Arial" panose="020B0604020202020204" pitchFamily="34" charset="0"/>
              </a:rPr>
              <a:t>	3. </a:t>
            </a:r>
            <a:r>
              <a:rPr lang="en-US" sz="2100" dirty="0" err="1">
                <a:latin typeface="Arial" panose="020B0604020202020204" pitchFamily="34" charset="0"/>
                <a:cs typeface="Arial" panose="020B0604020202020204" pitchFamily="34" charset="0"/>
              </a:rPr>
              <a:t>Dighalthengia</a:t>
            </a:r>
            <a:r>
              <a:rPr lang="en-US" sz="2100" dirty="0">
                <a:latin typeface="Arial" panose="020B0604020202020204" pitchFamily="34" charset="0"/>
                <a:cs typeface="Arial" panose="020B0604020202020204" pitchFamily="34" charset="0"/>
              </a:rPr>
              <a:t> (The Long-Legged One)</a:t>
            </a:r>
            <a:br>
              <a:rPr lang="en-US" sz="2100" dirty="0">
                <a:latin typeface="Arial" panose="020B0604020202020204" pitchFamily="34" charset="0"/>
                <a:cs typeface="Arial" panose="020B0604020202020204" pitchFamily="34" charset="0"/>
              </a:rPr>
            </a:br>
            <a:r>
              <a:rPr lang="en-US" sz="2100" dirty="0">
                <a:latin typeface="Arial" panose="020B0604020202020204" pitchFamily="34" charset="0"/>
                <a:cs typeface="Arial" panose="020B0604020202020204" pitchFamily="34" charset="0"/>
              </a:rPr>
              <a:t>	4. Dui </a:t>
            </a:r>
            <a:r>
              <a:rPr lang="en-US" sz="2100" dirty="0" err="1">
                <a:latin typeface="Arial" panose="020B0604020202020204" pitchFamily="34" charset="0"/>
                <a:cs typeface="Arial" panose="020B0604020202020204" pitchFamily="34" charset="0"/>
              </a:rPr>
              <a:t>Budhiyok</a:t>
            </a:r>
            <a:r>
              <a:rPr lang="en-US" sz="2100" dirty="0">
                <a:latin typeface="Arial" panose="020B0604020202020204" pitchFamily="34" charset="0"/>
                <a:cs typeface="Arial" panose="020B0604020202020204" pitchFamily="34" charset="0"/>
              </a:rPr>
              <a:t> (Two Cunning Fellows)</a:t>
            </a:r>
            <a:endParaRPr lang="en-IN" sz="2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6596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924D7-03ED-5746-8795-E80D2E499D4A}"/>
              </a:ext>
            </a:extLst>
          </p:cNvPr>
          <p:cNvSpPr>
            <a:spLocks noGrp="1"/>
          </p:cNvSpPr>
          <p:nvPr>
            <p:ph type="title"/>
          </p:nvPr>
        </p:nvSpPr>
        <p:spPr>
          <a:xfrm>
            <a:off x="1600200" y="290734"/>
            <a:ext cx="9904411" cy="6148166"/>
          </a:xfrm>
        </p:spPr>
        <p:txBody>
          <a:bodyPr>
            <a:noAutofit/>
          </a:bodyPr>
          <a:lstStyle/>
          <a:p>
            <a:pPr algn="just"/>
            <a:r>
              <a:rPr lang="en-US" sz="1450" b="1" u="sng" dirty="0" err="1"/>
              <a:t>Tejimola</a:t>
            </a:r>
            <a:r>
              <a:rPr lang="en-US" sz="1450" b="1" u="sng" dirty="0"/>
              <a:t> </a:t>
            </a:r>
            <a:br>
              <a:rPr lang="en-US" sz="1450" b="1" u="sng" dirty="0"/>
            </a:br>
            <a:br>
              <a:rPr lang="en-US" sz="1450" b="1" dirty="0"/>
            </a:br>
            <a:r>
              <a:rPr lang="en-US" sz="1450" b="1" dirty="0" err="1"/>
              <a:t>Tejimola</a:t>
            </a:r>
            <a:r>
              <a:rPr lang="en-US" sz="1450" b="1" dirty="0"/>
              <a:t> was the only daughter of a merchant’s first wife. Her mother died when she was a child, so she grew up under the care of her stepmother. Her stepmother secretly despised </a:t>
            </a:r>
            <a:r>
              <a:rPr lang="en-US" sz="1450" b="1" dirty="0" err="1"/>
              <a:t>Tejimola</a:t>
            </a:r>
            <a:r>
              <a:rPr lang="en-US" sz="1450" b="1" dirty="0"/>
              <a:t>, but only showed affection out of fear for her husband, who dearly loved his </a:t>
            </a:r>
            <a:r>
              <a:rPr lang="en-US" sz="1450" b="1" dirty="0" err="1"/>
              <a:t>daughter.One</a:t>
            </a:r>
            <a:r>
              <a:rPr lang="en-US" sz="1450" b="1" dirty="0"/>
              <a:t> day, </a:t>
            </a:r>
            <a:r>
              <a:rPr lang="en-US" sz="1450" b="1" dirty="0" err="1"/>
              <a:t>Tejimola’s</a:t>
            </a:r>
            <a:r>
              <a:rPr lang="en-US" sz="1450" b="1" dirty="0"/>
              <a:t> father had to go away on business for several months. Before leaving, he entrusted </a:t>
            </a:r>
            <a:r>
              <a:rPr lang="en-US" sz="1450" b="1" dirty="0" err="1"/>
              <a:t>Tejimola</a:t>
            </a:r>
            <a:r>
              <a:rPr lang="en-US" sz="1450" b="1" dirty="0"/>
              <a:t> to the care of his wife, instructing her to care for the child affectionately. Seizing this opportunity, the cruel stepmother decided to rid herself of </a:t>
            </a:r>
            <a:r>
              <a:rPr lang="en-US" sz="1450" b="1" dirty="0" err="1"/>
              <a:t>Tejimola</a:t>
            </a:r>
            <a:r>
              <a:rPr lang="en-US" sz="1450" b="1" dirty="0"/>
              <a:t> during the father's </a:t>
            </a:r>
            <a:r>
              <a:rPr lang="en-US" sz="1450" b="1" dirty="0" err="1"/>
              <a:t>absence.Shortly</a:t>
            </a:r>
            <a:r>
              <a:rPr lang="en-US" sz="1450" b="1" dirty="0"/>
              <a:t> after, </a:t>
            </a:r>
            <a:r>
              <a:rPr lang="en-US" sz="1450" b="1" dirty="0" err="1"/>
              <a:t>Tejimola</a:t>
            </a:r>
            <a:r>
              <a:rPr lang="en-US" sz="1450" b="1" dirty="0"/>
              <a:t> was invited to attend the wedding of her best friend. Pretending kindness, the stepmother gave </a:t>
            </a:r>
            <a:r>
              <a:rPr lang="en-US" sz="1450" b="1" dirty="0" err="1"/>
              <a:t>Tejimola</a:t>
            </a:r>
            <a:r>
              <a:rPr lang="en-US" sz="1450" b="1" dirty="0"/>
              <a:t> beautiful clothes for the wedding. Secretly, she hid live coals and embers within the garments. When </a:t>
            </a:r>
            <a:r>
              <a:rPr lang="en-US" sz="1450" b="1" dirty="0" err="1"/>
              <a:t>Tejimola</a:t>
            </a:r>
            <a:r>
              <a:rPr lang="en-US" sz="1450" b="1" dirty="0"/>
              <a:t> opened the bundle on the way to the wedding, the hidden coals fell out, burning holes in the expensive clothes. Frightened and heartbroken, she borrowed clothes from her friend’s family and attended the event. But returning home, her stepmother feigned great anger and severely punished the innocent </a:t>
            </a:r>
            <a:r>
              <a:rPr lang="en-US" sz="1450" b="1" dirty="0" err="1"/>
              <a:t>Tejimola.This</a:t>
            </a:r>
            <a:r>
              <a:rPr lang="en-US" sz="1450" b="1" dirty="0"/>
              <a:t> cruelty didn't satisfy the stepmother. She ordered </a:t>
            </a:r>
            <a:r>
              <a:rPr lang="en-US" sz="1450" b="1" dirty="0" err="1"/>
              <a:t>Tejimola</a:t>
            </a:r>
            <a:r>
              <a:rPr lang="en-US" sz="1450" b="1" dirty="0"/>
              <a:t> to work the rice husker (traditional Assamese "</a:t>
            </a:r>
            <a:r>
              <a:rPr lang="en-US" sz="1450" b="1" dirty="0" err="1"/>
              <a:t>dheki</a:t>
            </a:r>
            <a:r>
              <a:rPr lang="en-US" sz="1450" b="1" dirty="0"/>
              <a:t>"). First, she purposefully crushed </a:t>
            </a:r>
            <a:r>
              <a:rPr lang="en-US" sz="1450" b="1" dirty="0" err="1"/>
              <a:t>Tejimola’s</a:t>
            </a:r>
            <a:r>
              <a:rPr lang="en-US" sz="1450" b="1" dirty="0"/>
              <a:t> right hand, then the left, followed by both feet, and finally her head, causing </a:t>
            </a:r>
            <a:r>
              <a:rPr lang="en-US" sz="1450" b="1" dirty="0" err="1"/>
              <a:t>Tejimola’s</a:t>
            </a:r>
            <a:r>
              <a:rPr lang="en-US" sz="1450" b="1" dirty="0"/>
              <a:t> death. Secretly, she buried the child under the </a:t>
            </a:r>
            <a:r>
              <a:rPr lang="en-US" sz="1450" b="1" dirty="0" err="1"/>
              <a:t>dheki-shed.A</a:t>
            </a:r>
            <a:r>
              <a:rPr lang="en-US" sz="1450" b="1" dirty="0"/>
              <a:t> few days later, a gourd plant grew from that spot, bearing lovely gourds. When a beggar woman tried to pluck a gourd, a voice sang out mournfully, “Don’t pluck, for I am </a:t>
            </a:r>
            <a:r>
              <a:rPr lang="en-US" sz="1450" b="1" dirty="0" err="1"/>
              <a:t>Tejimola</a:t>
            </a:r>
            <a:r>
              <a:rPr lang="en-US" sz="1450" b="1" dirty="0"/>
              <a:t>, betrayed and killed by my stepmother.” Scared, the woman informed the stepmother, who then chopped the vine down and threw it </a:t>
            </a:r>
            <a:r>
              <a:rPr lang="en-US" sz="1450" b="1" dirty="0" err="1"/>
              <a:t>away.Soon</a:t>
            </a:r>
            <a:r>
              <a:rPr lang="en-US" sz="1450" b="1" dirty="0"/>
              <a:t> after, a citrus tree (Jora </a:t>
            </a:r>
            <a:r>
              <a:rPr lang="en-US" sz="1450" b="1" dirty="0" err="1"/>
              <a:t>tenga</a:t>
            </a:r>
            <a:r>
              <a:rPr lang="en-US" sz="1450" b="1" dirty="0"/>
              <a:t>) sprouted there, heavy with fruits. Some cowherd boys tried to pick the fruits, but again the voice cried, “Don’t pick, I am </a:t>
            </a:r>
            <a:r>
              <a:rPr lang="en-US" sz="1450" b="1" dirty="0" err="1"/>
              <a:t>Tejimola</a:t>
            </a:r>
            <a:r>
              <a:rPr lang="en-US" sz="1450" b="1" dirty="0"/>
              <a:t>!” The frightened boys informed the stepmother, who quickly uprooted and threw the tree into the </a:t>
            </a:r>
            <a:r>
              <a:rPr lang="en-US" sz="1450" b="1" dirty="0" err="1"/>
              <a:t>river.Eventually</a:t>
            </a:r>
            <a:r>
              <a:rPr lang="en-US" sz="1450" b="1" dirty="0"/>
              <a:t>, a lotus bloomed from that spot in the river. Months later, </a:t>
            </a:r>
            <a:r>
              <a:rPr lang="en-US" sz="1450" b="1" dirty="0" err="1"/>
              <a:t>Tejimola’s</a:t>
            </a:r>
            <a:r>
              <a:rPr lang="en-US" sz="1450" b="1" dirty="0"/>
              <a:t> father returned home by boat, seeing the beautiful lotus flower, he asked a boatman to pluck it. The lotus cried again, identifying herself as </a:t>
            </a:r>
            <a:r>
              <a:rPr lang="en-US" sz="1450" b="1" dirty="0" err="1"/>
              <a:t>Tejimola</a:t>
            </a:r>
            <a:r>
              <a:rPr lang="en-US" sz="1450" b="1" dirty="0"/>
              <a:t>. Understanding everything, her father said, “If you are indeed my </a:t>
            </a:r>
            <a:r>
              <a:rPr lang="en-US" sz="1450" b="1" dirty="0" err="1"/>
              <a:t>Tejimola</a:t>
            </a:r>
            <a:r>
              <a:rPr lang="en-US" sz="1450" b="1" dirty="0"/>
              <a:t>, turn into a bird and eat this betel nut from my hand.” Instantly, the lotus turned into a bird, flew to her father, and ate the betel nut. Realizing the truth, her father restored </a:t>
            </a:r>
            <a:r>
              <a:rPr lang="en-US" sz="1450" b="1" dirty="0" err="1"/>
              <a:t>Tejimola</a:t>
            </a:r>
            <a:r>
              <a:rPr lang="en-US" sz="1450" b="1" dirty="0"/>
              <a:t> to human form, and upon learning of the stepmother’s cruelty, he punished her </a:t>
            </a:r>
            <a:r>
              <a:rPr lang="en-US" sz="1450" b="1" dirty="0" err="1"/>
              <a:t>severely.Thus</a:t>
            </a:r>
            <a:r>
              <a:rPr lang="en-US" sz="1450" b="1" dirty="0"/>
              <a:t>, justice prevailed, and </a:t>
            </a:r>
            <a:r>
              <a:rPr lang="en-US" sz="1450" b="1" dirty="0" err="1"/>
              <a:t>Tejimola</a:t>
            </a:r>
            <a:r>
              <a:rPr lang="en-US" sz="1450" b="1" dirty="0"/>
              <a:t> was reunited safely with her loving father.</a:t>
            </a:r>
            <a:endParaRPr lang="en-IN" sz="1450" b="1" dirty="0"/>
          </a:p>
        </p:txBody>
      </p:sp>
    </p:spTree>
    <p:extLst>
      <p:ext uri="{BB962C8B-B14F-4D97-AF65-F5344CB8AC3E}">
        <p14:creationId xmlns:p14="http://schemas.microsoft.com/office/powerpoint/2010/main" val="1195425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6FD21-729F-3956-E6A9-DF3E95853414}"/>
              </a:ext>
            </a:extLst>
          </p:cNvPr>
          <p:cNvSpPr>
            <a:spLocks noGrp="1"/>
          </p:cNvSpPr>
          <p:nvPr>
            <p:ph type="title"/>
          </p:nvPr>
        </p:nvSpPr>
        <p:spPr>
          <a:xfrm>
            <a:off x="1715571" y="1682580"/>
            <a:ext cx="9637444" cy="3492839"/>
          </a:xfrm>
        </p:spPr>
        <p:txBody>
          <a:bodyPr/>
          <a:lstStyle/>
          <a:p>
            <a:pPr algn="ctr"/>
            <a:r>
              <a:rPr lang="en-US" sz="3600" b="1" dirty="0"/>
              <a:t>The story highlights the triumph of truth, innocence, and justice over evil and cruelty. It symbolizes the suffering of innocents and the eventual punishment of wrongdoers, reflecting traditional Assamese morality and social values.</a:t>
            </a:r>
            <a:endParaRPr lang="en-IN" dirty="0"/>
          </a:p>
        </p:txBody>
      </p:sp>
    </p:spTree>
    <p:extLst>
      <p:ext uri="{BB962C8B-B14F-4D97-AF65-F5344CB8AC3E}">
        <p14:creationId xmlns:p14="http://schemas.microsoft.com/office/powerpoint/2010/main" val="178034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F63D-D264-1847-512D-03D4CE904446}"/>
              </a:ext>
            </a:extLst>
          </p:cNvPr>
          <p:cNvSpPr>
            <a:spLocks noGrp="1"/>
          </p:cNvSpPr>
          <p:nvPr>
            <p:ph type="title"/>
          </p:nvPr>
        </p:nvSpPr>
        <p:spPr>
          <a:xfrm>
            <a:off x="1590675" y="402542"/>
            <a:ext cx="9885361" cy="6052915"/>
          </a:xfrm>
        </p:spPr>
        <p:txBody>
          <a:bodyPr>
            <a:noAutofit/>
          </a:bodyPr>
          <a:lstStyle/>
          <a:p>
            <a:pPr algn="just"/>
            <a:r>
              <a:rPr lang="en-IN" sz="2000" b="1" dirty="0" err="1"/>
              <a:t>Champawati</a:t>
            </a:r>
            <a:br>
              <a:rPr lang="en-IN" sz="1100" b="1" dirty="0"/>
            </a:br>
            <a:br>
              <a:rPr lang="en-IN" sz="1100" b="1" dirty="0"/>
            </a:br>
            <a:r>
              <a:rPr lang="en-US" sz="1600" b="1" dirty="0"/>
              <a:t>There was a wealthy man who had two wives. The elder wife ("Lagi") was favored, and the younger ("</a:t>
            </a:r>
            <a:r>
              <a:rPr lang="en-US" sz="1600" b="1" dirty="0" err="1"/>
              <a:t>Elagi</a:t>
            </a:r>
            <a:r>
              <a:rPr lang="en-US" sz="1600" b="1" dirty="0"/>
              <a:t>") was neglected. Both had daughters. </a:t>
            </a:r>
            <a:r>
              <a:rPr lang="en-US" sz="1600" b="1" dirty="0" err="1"/>
              <a:t>Champawati</a:t>
            </a:r>
            <a:r>
              <a:rPr lang="en-US" sz="1600" b="1" dirty="0"/>
              <a:t> was the neglected wife's </a:t>
            </a:r>
            <a:r>
              <a:rPr lang="en-US" sz="1600" b="1" dirty="0" err="1"/>
              <a:t>daughter.One</a:t>
            </a:r>
            <a:r>
              <a:rPr lang="en-US" sz="1600" b="1" dirty="0"/>
              <a:t> day, </a:t>
            </a:r>
            <a:r>
              <a:rPr lang="en-US" sz="1600" b="1" dirty="0" err="1"/>
              <a:t>Champawati</a:t>
            </a:r>
            <a:r>
              <a:rPr lang="en-US" sz="1600" b="1" dirty="0"/>
              <a:t> was sent by her father to guard the ripe paddy. As she sang a rhyme to scare away birds, a mysterious voice responded from the nearby forest, saying that he would eat the grain and marry her. Her parents discovered the voice belonged to a large python. Initially horrified, the father eventually married </a:t>
            </a:r>
            <a:r>
              <a:rPr lang="en-US" sz="1600" b="1" dirty="0" err="1"/>
              <a:t>Champawati</a:t>
            </a:r>
            <a:r>
              <a:rPr lang="en-US" sz="1600" b="1" dirty="0"/>
              <a:t> off to the python, despite protests from her and her </a:t>
            </a:r>
            <a:r>
              <a:rPr lang="en-US" sz="1600" b="1" dirty="0" err="1"/>
              <a:t>mother.Fearing</a:t>
            </a:r>
            <a:r>
              <a:rPr lang="en-US" sz="1600" b="1" dirty="0"/>
              <a:t> for her life, </a:t>
            </a:r>
            <a:r>
              <a:rPr lang="en-US" sz="1600" b="1" dirty="0" err="1"/>
              <a:t>Champawati</a:t>
            </a:r>
            <a:r>
              <a:rPr lang="en-US" sz="1600" b="1" dirty="0"/>
              <a:t> prayed sincerely. But when she awoke the next morning, the python was gone, and she was adorned head-to-toe with shining gold jewelry. Seeing this, her stepmother grew jealous and quickly arranged a similar marriage for her own daughter, hoping for the same result. Tragically, her daughter was devoured by the python she had </a:t>
            </a:r>
            <a:r>
              <a:rPr lang="en-US" sz="1600" b="1" dirty="0" err="1"/>
              <a:t>chosen.In</a:t>
            </a:r>
            <a:r>
              <a:rPr lang="en-US" sz="1600" b="1" dirty="0"/>
              <a:t> anger and revenge, the father and stepmother planned to kill </a:t>
            </a:r>
            <a:r>
              <a:rPr lang="en-US" sz="1600" b="1" dirty="0" err="1"/>
              <a:t>Champawati</a:t>
            </a:r>
            <a:r>
              <a:rPr lang="en-US" sz="1600" b="1" dirty="0"/>
              <a:t> and her mother. Just then, </a:t>
            </a:r>
            <a:r>
              <a:rPr lang="en-US" sz="1600" b="1" dirty="0" err="1"/>
              <a:t>Champawati’s</a:t>
            </a:r>
            <a:r>
              <a:rPr lang="en-US" sz="1600" b="1" dirty="0"/>
              <a:t> python-husband returned, devoured the cruel father and stepmother, and carried </a:t>
            </a:r>
            <a:r>
              <a:rPr lang="en-US" sz="1600" b="1" dirty="0" err="1"/>
              <a:t>Champawati</a:t>
            </a:r>
            <a:r>
              <a:rPr lang="en-US" sz="1600" b="1" dirty="0"/>
              <a:t> and her mother away to a beautiful forest </a:t>
            </a:r>
            <a:r>
              <a:rPr lang="en-US" sz="1600" b="1" dirty="0" err="1"/>
              <a:t>home.Eventually</a:t>
            </a:r>
            <a:r>
              <a:rPr lang="en-US" sz="1600" b="1" dirty="0"/>
              <a:t>, </a:t>
            </a:r>
            <a:r>
              <a:rPr lang="en-US" sz="1600" b="1" dirty="0" err="1"/>
              <a:t>Champawati</a:t>
            </a:r>
            <a:r>
              <a:rPr lang="en-US" sz="1600" b="1" dirty="0"/>
              <a:t> discovered through a wise old woman’s advice that her python husband was actually a divine being who assumed human form at night. She followed the woman’s instructions, burning the python skin, which transformed him permanently into a </a:t>
            </a:r>
            <a:r>
              <a:rPr lang="en-US" sz="1600" b="1" dirty="0" err="1"/>
              <a:t>human.The</a:t>
            </a:r>
            <a:r>
              <a:rPr lang="en-US" sz="1600" b="1" dirty="0"/>
              <a:t> husband's jealous, demoness mother then plotted to kill </a:t>
            </a:r>
            <a:r>
              <a:rPr lang="en-US" sz="1600" b="1" dirty="0" err="1"/>
              <a:t>Champawati</a:t>
            </a:r>
            <a:r>
              <a:rPr lang="en-US" sz="1600" b="1" dirty="0"/>
              <a:t>. She tricked </a:t>
            </a:r>
            <a:r>
              <a:rPr lang="en-US" sz="1600" b="1" dirty="0" err="1"/>
              <a:t>Champawati</a:t>
            </a:r>
            <a:r>
              <a:rPr lang="en-US" sz="1600" b="1" dirty="0"/>
              <a:t> into delivering a letter ordering her own murder. Fortunately, her husband intercepted it, realized the treachery, and in rage, killed his demoness mother. Afterwards, the couple left the demon world and built their own peaceful kingdom, living happily ever </a:t>
            </a:r>
            <a:r>
              <a:rPr lang="en-US" sz="1600" b="1" dirty="0" err="1"/>
              <a:t>after.Moral</a:t>
            </a:r>
            <a:r>
              <a:rPr lang="en-US" sz="1600" b="1" dirty="0"/>
              <a:t>/Theme: This folktale emphasizes themes of divine justice, the triumph of good over evil, the strength of innocence and virtue against malicious intentions, and the inevitable punishment awaiting cruelty and deception.</a:t>
            </a:r>
            <a:endParaRPr lang="en-IN" sz="1600" b="1" dirty="0"/>
          </a:p>
        </p:txBody>
      </p:sp>
    </p:spTree>
    <p:extLst>
      <p:ext uri="{BB962C8B-B14F-4D97-AF65-F5344CB8AC3E}">
        <p14:creationId xmlns:p14="http://schemas.microsoft.com/office/powerpoint/2010/main" val="2198249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306B1-4BE2-F29B-2F71-DB14539237A0}"/>
              </a:ext>
            </a:extLst>
          </p:cNvPr>
          <p:cNvSpPr>
            <a:spLocks noGrp="1"/>
          </p:cNvSpPr>
          <p:nvPr>
            <p:ph type="title"/>
          </p:nvPr>
        </p:nvSpPr>
        <p:spPr>
          <a:xfrm>
            <a:off x="1602556" y="2087916"/>
            <a:ext cx="9901955" cy="2455804"/>
          </a:xfrm>
        </p:spPr>
        <p:txBody>
          <a:bodyPr>
            <a:normAutofit/>
          </a:bodyPr>
          <a:lstStyle/>
          <a:p>
            <a:pPr algn="ctr"/>
            <a:r>
              <a:rPr lang="en-US" b="1" dirty="0"/>
              <a:t>This tale emphasizes the virtues of patience, innocence, and devotion, showing how good eventually triumphs over evil, jealousy, and betrayal.</a:t>
            </a:r>
            <a:endParaRPr lang="en-IN" b="1" dirty="0"/>
          </a:p>
        </p:txBody>
      </p:sp>
    </p:spTree>
    <p:extLst>
      <p:ext uri="{BB962C8B-B14F-4D97-AF65-F5344CB8AC3E}">
        <p14:creationId xmlns:p14="http://schemas.microsoft.com/office/powerpoint/2010/main" val="2878389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B8508-5294-DD7A-D10B-30F30CE6413B}"/>
              </a:ext>
            </a:extLst>
          </p:cNvPr>
          <p:cNvSpPr>
            <a:spLocks noGrp="1"/>
          </p:cNvSpPr>
          <p:nvPr>
            <p:ph type="title"/>
          </p:nvPr>
        </p:nvSpPr>
        <p:spPr>
          <a:xfrm>
            <a:off x="1619251" y="440642"/>
            <a:ext cx="9856786" cy="5976715"/>
          </a:xfrm>
        </p:spPr>
        <p:txBody>
          <a:bodyPr>
            <a:noAutofit/>
          </a:bodyPr>
          <a:lstStyle/>
          <a:p>
            <a:pPr algn="just"/>
            <a:r>
              <a:rPr lang="en-IN" sz="1550" b="1" dirty="0" err="1"/>
              <a:t>Lotkon</a:t>
            </a:r>
            <a:br>
              <a:rPr lang="en-IN" sz="1550" b="1" dirty="0"/>
            </a:br>
            <a:br>
              <a:rPr lang="en-IN" sz="1550" b="1" dirty="0"/>
            </a:br>
            <a:r>
              <a:rPr lang="en-US" sz="1550" b="1" dirty="0"/>
              <a:t>There once was a poor Brahmin named </a:t>
            </a:r>
            <a:r>
              <a:rPr lang="en-US" sz="1550" b="1" dirty="0" err="1"/>
              <a:t>Lotkon</a:t>
            </a:r>
            <a:r>
              <a:rPr lang="en-US" sz="1550" b="1" dirty="0"/>
              <a:t> whose wife constantly scolded him for not earning enough money. Frustrated by his wife's harsh words, </a:t>
            </a:r>
            <a:r>
              <a:rPr lang="en-US" sz="1550" b="1" dirty="0" err="1"/>
              <a:t>Lotkon</a:t>
            </a:r>
            <a:r>
              <a:rPr lang="en-US" sz="1550" b="1" dirty="0"/>
              <a:t> left home, vowing not to return until he earned plenty of </a:t>
            </a:r>
            <a:r>
              <a:rPr lang="en-US" sz="1550" b="1" dirty="0" err="1"/>
              <a:t>money.Hungry</a:t>
            </a:r>
            <a:r>
              <a:rPr lang="en-US" sz="1550" b="1" dirty="0"/>
              <a:t> and tired, </a:t>
            </a:r>
            <a:r>
              <a:rPr lang="en-US" sz="1550" b="1" dirty="0" err="1"/>
              <a:t>Lotkon</a:t>
            </a:r>
            <a:r>
              <a:rPr lang="en-US" sz="1550" b="1" dirty="0"/>
              <a:t> reached a sweet shop one afternoon. Seeing the shopkeeper napping and his young son guarding the sweets, </a:t>
            </a:r>
            <a:r>
              <a:rPr lang="en-US" sz="1550" b="1" dirty="0" err="1"/>
              <a:t>Lotkon</a:t>
            </a:r>
            <a:r>
              <a:rPr lang="en-US" sz="1550" b="1" dirty="0"/>
              <a:t> cleverly told the boy that his name was "Makhi" (meaning 'fly'). As he started eating sweets, the boy cried out, "Makhi is eating the sweets!" The irritated shopkeeper, assuming his son was talking about actual flies, told him to let them eat. Using this misunderstanding, </a:t>
            </a:r>
            <a:r>
              <a:rPr lang="en-US" sz="1550" b="1" dirty="0" err="1"/>
              <a:t>Lotkon</a:t>
            </a:r>
            <a:r>
              <a:rPr lang="en-US" sz="1550" b="1" dirty="0"/>
              <a:t> ate his fill and stole twenty rupees, then </a:t>
            </a:r>
            <a:r>
              <a:rPr lang="en-US" sz="1550" b="1" dirty="0" err="1"/>
              <a:t>fled.Realizing</a:t>
            </a:r>
            <a:r>
              <a:rPr lang="en-US" sz="1550" b="1" dirty="0"/>
              <a:t> his mistake, the shopkeeper chased after </a:t>
            </a:r>
            <a:r>
              <a:rPr lang="en-US" sz="1550" b="1" dirty="0" err="1"/>
              <a:t>Lotkon</a:t>
            </a:r>
            <a:r>
              <a:rPr lang="en-US" sz="1550" b="1" dirty="0"/>
              <a:t> on horseback. Meanwhile, </a:t>
            </a:r>
            <a:r>
              <a:rPr lang="en-US" sz="1550" b="1" dirty="0" err="1"/>
              <a:t>Lotkon</a:t>
            </a:r>
            <a:r>
              <a:rPr lang="en-US" sz="1550" b="1" dirty="0"/>
              <a:t> rested under a tree where suddenly a wild pig appeared and chased him around. In desperation, </a:t>
            </a:r>
            <a:r>
              <a:rPr lang="en-US" sz="1550" b="1" dirty="0" err="1"/>
              <a:t>Lotkon</a:t>
            </a:r>
            <a:r>
              <a:rPr lang="en-US" sz="1550" b="1" dirty="0"/>
              <a:t> grabbed the pig’s tail tightly. Soon, the shopkeeper arrived and, puzzled, asked </a:t>
            </a:r>
            <a:r>
              <a:rPr lang="en-US" sz="1550" b="1" dirty="0" err="1"/>
              <a:t>Lotkon</a:t>
            </a:r>
            <a:r>
              <a:rPr lang="en-US" sz="1550" b="1" dirty="0"/>
              <a:t> what he was doing. Quick-witted </a:t>
            </a:r>
            <a:r>
              <a:rPr lang="en-US" sz="1550" b="1" dirty="0" err="1"/>
              <a:t>Lotkon</a:t>
            </a:r>
            <a:r>
              <a:rPr lang="en-US" sz="1550" b="1" dirty="0"/>
              <a:t> lied, "I am spinning this pig by its tail because it magically creates money when spun." Tempted, the greedy shopkeeper begged to try. </a:t>
            </a:r>
            <a:r>
              <a:rPr lang="en-US" sz="1550" b="1" dirty="0" err="1"/>
              <a:t>Lotkon</a:t>
            </a:r>
            <a:r>
              <a:rPr lang="en-US" sz="1550" b="1" dirty="0"/>
              <a:t> agreed, quickly mounted the shopkeeper’s horse with stolen money, and rode away. The shopkeeper helplessly spun the pig until he </a:t>
            </a:r>
            <a:r>
              <a:rPr lang="en-US" sz="1550" b="1" dirty="0" err="1"/>
              <a:t>collapsed.Further</a:t>
            </a:r>
            <a:r>
              <a:rPr lang="en-US" sz="1550" b="1" dirty="0"/>
              <a:t> along, </a:t>
            </a:r>
            <a:r>
              <a:rPr lang="en-US" sz="1550" b="1" dirty="0" err="1"/>
              <a:t>Lotkon</a:t>
            </a:r>
            <a:r>
              <a:rPr lang="en-US" sz="1550" b="1" dirty="0"/>
              <a:t> stayed overnight at a villager’s house. Before dawn, he secretly placed ten rupees in the grass in front of his horse. In the morning, he told the astonished villager, "My horse magically produces money every morning." The greedy villager eagerly bought </a:t>
            </a:r>
            <a:r>
              <a:rPr lang="en-US" sz="1550" b="1" dirty="0" err="1"/>
              <a:t>Lotkon's</a:t>
            </a:r>
            <a:r>
              <a:rPr lang="en-US" sz="1550" b="1" dirty="0"/>
              <a:t> horse for 650 rupees. </a:t>
            </a:r>
            <a:r>
              <a:rPr lang="en-US" sz="1550" b="1" dirty="0" err="1"/>
              <a:t>Lotkon</a:t>
            </a:r>
            <a:r>
              <a:rPr lang="en-US" sz="1550" b="1" dirty="0"/>
              <a:t> happily took the villager’s horse and the money and returned home </a:t>
            </a:r>
            <a:r>
              <a:rPr lang="en-US" sz="1550" b="1" dirty="0" err="1"/>
              <a:t>wealthy.On</a:t>
            </a:r>
            <a:r>
              <a:rPr lang="en-US" sz="1550" b="1" dirty="0"/>
              <a:t> his way back, </a:t>
            </a:r>
            <a:r>
              <a:rPr lang="en-US" sz="1550" b="1" dirty="0" err="1"/>
              <a:t>Lotkon</a:t>
            </a:r>
            <a:r>
              <a:rPr lang="en-US" sz="1550" b="1" dirty="0"/>
              <a:t> saw the exhausted sweet-seller still spinning the pig. </a:t>
            </a:r>
            <a:r>
              <a:rPr lang="en-US" sz="1550" b="1" dirty="0" err="1"/>
              <a:t>Lotkon</a:t>
            </a:r>
            <a:r>
              <a:rPr lang="en-US" sz="1550" b="1" dirty="0"/>
              <a:t> mischievously advised him to spin it a hundred times more for more money, knowing the pig would soon collapse. The pig died shortly after, freeing the shopkeeper from misery. </a:t>
            </a:r>
            <a:r>
              <a:rPr lang="en-US" sz="1550" b="1" dirty="0" err="1"/>
              <a:t>Lotkon</a:t>
            </a:r>
            <a:r>
              <a:rPr lang="en-US" sz="1550" b="1" dirty="0"/>
              <a:t> reached home and joyfully presented the money to his wife, finally earning her respect and </a:t>
            </a:r>
            <a:r>
              <a:rPr lang="en-US" sz="1550" b="1" dirty="0" err="1"/>
              <a:t>praise.The</a:t>
            </a:r>
            <a:r>
              <a:rPr lang="en-US" sz="1550" b="1" dirty="0"/>
              <a:t> tale humorously portrays wit, trickery, and how a clever mind can overcome poverty.</a:t>
            </a:r>
            <a:endParaRPr lang="en-IN" sz="1550" b="1" dirty="0"/>
          </a:p>
        </p:txBody>
      </p:sp>
    </p:spTree>
    <p:extLst>
      <p:ext uri="{BB962C8B-B14F-4D97-AF65-F5344CB8AC3E}">
        <p14:creationId xmlns:p14="http://schemas.microsoft.com/office/powerpoint/2010/main" val="217738551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828</TotalTime>
  <Words>2746</Words>
  <Application>Microsoft Office PowerPoint</Application>
  <PresentationFormat>Widescreen</PresentationFormat>
  <Paragraphs>18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Wisp</vt:lpstr>
      <vt:lpstr>  Burhi aair sadhu and Lakshminath Bezbarua’s logic of nationalism 1</vt:lpstr>
      <vt:lpstr>Lakshminath Bezbarua (14 October, 1864 - March 26, 1938) was a poet, novelist and playwright of the modern Assamese literature. Commonly known as the father of Assamese Short story .He was one of the literary stalwarts of the Jonaki Era, the age of romanticism in Assamese literature. With his essays, plays, fiction, poetry and satires, he gave a new impetus to the then stagnating Assamese literary caravan. He responded to the prevailing social environment through his satirical works to bring and sustain positive changes to the former. His literature reflected the deeper urges of the people of Assam. The Asam Sahitya Sabha annually observes his day of death as the Sahitya Divas.</vt:lpstr>
      <vt:lpstr>Some fun facts about him:  1. Bezbaroa married Pragyasundari Devi, a niece of Rabindranath Tagore.  2. In the felicitation letter by Asam Sahitya Sabha, the word Sahityarathi (meaning           "Charioteer of Literature") was used for the first time for Bezbaroa for his        expertise in all branches of literature.   3. “O Mur Apunar Dekh”, a patriotic song composed by him, is the state anthem of      Assam.  4. He is also known as “Roxoraj” meaning 'The King of Humour' in Assamese        literature for his ever-popular satirical writings under the pen-name "Kripaabor      Borbaruah“   5.           Bezbaroa on a 1968 stamp of India</vt:lpstr>
      <vt:lpstr>Burhi Aai'r Xaadhu  Burhi Aai'r Xaadhu (Assamese: বুঢ়ী আইৰ সাধু, literally translated to Old Grandmother's Tales) is a collection of stories or folklore, that have been compiled by Lakshminath Bezbaruah. It is one of the most popular texts in Assamese literature published in October–November 1911, more than 110 years ago.  It consists of 30 folklores. The author collected these stories from the common native people of Assam and then prepared this book. The stories have been notably adapted for screen, stage, and television over the years.  Some of his stories include:  1. Sarabjan (The All-Knowing One)  2. Lokhimi Tiruta (The Woman with a Midas Touch)  3. Dighalthengia (The Long-Legged One)  4. Dui Budhiyok (Two Cunning Fellows)</vt:lpstr>
      <vt:lpstr>Tejimola   Tejimola was the only daughter of a merchant’s first wife. Her mother died when she was a child, so she grew up under the care of her stepmother. Her stepmother secretly despised Tejimola, but only showed affection out of fear for her husband, who dearly loved his daughter.One day, Tejimola’s father had to go away on business for several months. Before leaving, he entrusted Tejimola to the care of his wife, instructing her to care for the child affectionately. Seizing this opportunity, the cruel stepmother decided to rid herself of Tejimola during the father's absence.Shortly after, Tejimola was invited to attend the wedding of her best friend. Pretending kindness, the stepmother gave Tejimola beautiful clothes for the wedding. Secretly, she hid live coals and embers within the garments. When Tejimola opened the bundle on the way to the wedding, the hidden coals fell out, burning holes in the expensive clothes. Frightened and heartbroken, she borrowed clothes from her friend’s family and attended the event. But returning home, her stepmother feigned great anger and severely punished the innocent Tejimola.This cruelty didn't satisfy the stepmother. She ordered Tejimola to work the rice husker (traditional Assamese "dheki"). First, she purposefully crushed Tejimola’s right hand, then the left, followed by both feet, and finally her head, causing Tejimola’s death. Secretly, she buried the child under the dheki-shed.A few days later, a gourd plant grew from that spot, bearing lovely gourds. When a beggar woman tried to pluck a gourd, a voice sang out mournfully, “Don’t pluck, for I am Tejimola, betrayed and killed by my stepmother.” Scared, the woman informed the stepmother, who then chopped the vine down and threw it away.Soon after, a citrus tree (Jora tenga) sprouted there, heavy with fruits. Some cowherd boys tried to pick the fruits, but again the voice cried, “Don’t pick, I am Tejimola!” The frightened boys informed the stepmother, who quickly uprooted and threw the tree into the river.Eventually, a lotus bloomed from that spot in the river. Months later, Tejimola’s father returned home by boat, seeing the beautiful lotus flower, he asked a boatman to pluck it. The lotus cried again, identifying herself as Tejimola. Understanding everything, her father said, “If you are indeed my Tejimola, turn into a bird and eat this betel nut from my hand.” Instantly, the lotus turned into a bird, flew to her father, and ate the betel nut. Realizing the truth, her father restored Tejimola to human form, and upon learning of the stepmother’s cruelty, he punished her severely.Thus, justice prevailed, and Tejimola was reunited safely with her loving father.</vt:lpstr>
      <vt:lpstr>The story highlights the triumph of truth, innocence, and justice over evil and cruelty. It symbolizes the suffering of innocents and the eventual punishment of wrongdoers, reflecting traditional Assamese morality and social values.</vt:lpstr>
      <vt:lpstr>Champawati  There was a wealthy man who had two wives. The elder wife ("Lagi") was favored, and the younger ("Elagi") was neglected. Both had daughters. Champawati was the neglected wife's daughter.One day, Champawati was sent by her father to guard the ripe paddy. As she sang a rhyme to scare away birds, a mysterious voice responded from the nearby forest, saying that he would eat the grain and marry her. Her parents discovered the voice belonged to a large python. Initially horrified, the father eventually married Champawati off to the python, despite protests from her and her mother.Fearing for her life, Champawati prayed sincerely. But when she awoke the next morning, the python was gone, and she was adorned head-to-toe with shining gold jewelry. Seeing this, her stepmother grew jealous and quickly arranged a similar marriage for her own daughter, hoping for the same result. Tragically, her daughter was devoured by the python she had chosen.In anger and revenge, the father and stepmother planned to kill Champawati and her mother. Just then, Champawati’s python-husband returned, devoured the cruel father and stepmother, and carried Champawati and her mother away to a beautiful forest home.Eventually, Champawati discovered through a wise old woman’s advice that her python husband was actually a divine being who assumed human form at night. She followed the woman’s instructions, burning the python skin, which transformed him permanently into a human.The husband's jealous, demoness mother then plotted to kill Champawati. She tricked Champawati into delivering a letter ordering her own murder. Fortunately, her husband intercepted it, realized the treachery, and in rage, killed his demoness mother. Afterwards, the couple left the demon world and built their own peaceful kingdom, living happily ever after.Moral/Theme: This folktale emphasizes themes of divine justice, the triumph of good over evil, the strength of innocence and virtue against malicious intentions, and the inevitable punishment awaiting cruelty and deception.</vt:lpstr>
      <vt:lpstr>This tale emphasizes the virtues of patience, innocence, and devotion, showing how good eventually triumphs over evil, jealousy, and betrayal.</vt:lpstr>
      <vt:lpstr>Lotkon  There once was a poor Brahmin named Lotkon whose wife constantly scolded him for not earning enough money. Frustrated by his wife's harsh words, Lotkon left home, vowing not to return until he earned plenty of money.Hungry and tired, Lotkon reached a sweet shop one afternoon. Seeing the shopkeeper napping and his young son guarding the sweets, Lotkon cleverly told the boy that his name was "Makhi" (meaning 'fly'). As he started eating sweets, the boy cried out, "Makhi is eating the sweets!" The irritated shopkeeper, assuming his son was talking about actual flies, told him to let them eat. Using this misunderstanding, Lotkon ate his fill and stole twenty rupees, then fled.Realizing his mistake, the shopkeeper chased after Lotkon on horseback. Meanwhile, Lotkon rested under a tree where suddenly a wild pig appeared and chased him around. In desperation, Lotkon grabbed the pig’s tail tightly. Soon, the shopkeeper arrived and, puzzled, asked Lotkon what he was doing. Quick-witted Lotkon lied, "I am spinning this pig by its tail because it magically creates money when spun." Tempted, the greedy shopkeeper begged to try. Lotkon agreed, quickly mounted the shopkeeper’s horse with stolen money, and rode away. The shopkeeper helplessly spun the pig until he collapsed.Further along, Lotkon stayed overnight at a villager’s house. Before dawn, he secretly placed ten rupees in the grass in front of his horse. In the morning, he told the astonished villager, "My horse magically produces money every morning." The greedy villager eagerly bought Lotkon's horse for 650 rupees. Lotkon happily took the villager’s horse and the money and returned home wealthy.On his way back, Lotkon saw the exhausted sweet-seller still spinning the pig. Lotkon mischievously advised him to spin it a hundred times more for more money, knowing the pig would soon collapse. The pig died shortly after, freeing the shopkeeper from misery. Lotkon reached home and joyfully presented the money to his wife, finally earning her respect and praise.The tale humorously portrays wit, trickery, and how a clever mind can overcome poverty.</vt:lpstr>
      <vt:lpstr>The tale humorously portrays wit, trickery, and how a clever mind can overcome poverty.</vt:lpstr>
      <vt:lpstr>The different facets which are revealed in the preface to ‘Burhi Aair Sadhu’ testify to the fact that Bezbarua was such an author who was greatly inspired by nationalism. The tales also reveal his sincere efforts to preserve the heritage of Assamese culture at large. Each of the tales bears token of Assamese cultural identity that, in a different way, highlights Bezbarua’s sense of responsibility towards the Assamese society at large. He says:   “As every nation and every country has its own language, in the same way it possesses its own folklores too. As a language sprouts from the very root of the national life of a particular nation, and it justly be regarded as an autobiography of that nation in disguise, in the same way the folklore of a nation may also be regarded as the autobiography in a different disguise. As the footprints of various people, irrespective of educated or uneducated, civilized or uncivilized, wise or fool, get imprinted in the language of a particular nation, in the same way the various traditions, behavioral codes, thought process, speculations of a people, irrespective of caste and creed, get stored in the folklore of a nation. As the study of philology and mythology is important to know the ancient unwritten history of a particular nation, in the same way study of folklore is equally important too.”</vt:lpstr>
      <vt:lpstr>He wrote in his autobiography thus:   “During those days Bengali was considered to be the mother tongue of the Assamese language. This language was not an independent one, but was largely subordinate to that of the Bengali language….” (Lakhminath Bezbarua: Mur Jibon Suoron, Page- 37).   It is a fact that the Assamese language was considered to be subordinate to that of the Bangali language those days. In the preface of the Burhi Aair Sadhu, Bezbarua comes up with scathing criticism against this false notion:   “….no nation of any country has kept such an elevated name as ‘Sadhukatha’ to its folk tales. The Europeans call it ‘folk tales’, the Bengalis call it ‘rupkatha’, or ‘asaare golpo’; and no other nation calls it ‘sadhukatha’ as the Assamese do. The language and the folktales of a nation may be regarded as its bone marrow. Assamese people call language as ‘maat’, or voice and they call the folktales as ‘sadhu katha’, still some critics are of the opinion that the Assamese and the Bengali language are one and the same thing.”  Even in the Editorial notes of the celebrated magazine ‘Banhi’, Bezbarua tried his best to defend the Assamese language against such baseless criticism regarding the origin of the Assamese language.</vt:lpstr>
      <vt:lpstr>Socio-Critical Commentary &amp; Reflection of Assamese Cultural Identity  In course of the tales he satirizes the religious ills, harmful traditions of that remote Assamese society;   For example ‘Makhi’ in the tale "Lotkon“, he satirically critiques caste pride, social pretension, and hypocrisy, particularly how privileged individuals exploit societal hierarchies for personal gain.  In addition to that ‘Burhi Aair Sadhu’ also portrays the rural agricultural life and society of the rustic folk. For example in the story “Champawati” we may get a life-like picture of an old couple who cultivate edible arum in their agricultural field; marriage customs etc. Through this story and others he criticizes social evils like cruelty, injustice, prejudice against the girl child, and familial exploitation etc.  These tales also give us a view of the contemporary Assamese society at large along with its follies and foibles; the practice of polygamy, negligence towards the girl child, conflicts between the concubines, ruthless behavior of the step mothers, marriages, religious gatherings, festival celebrations, way of dressing of the ladies, their ornaments, their way of doing household chores etc.</vt:lpstr>
      <vt:lpstr>Use of Magical Realism:   Bezbarua incorporates magical realism, fantasy, and supernatural elements seamlessly into narratives, as evident from "Tejimola," where a murdered daughter takes successive magical forms (gourd plant, lemon plant, and lotus) to reveal her tragic story. Similarly, in "Champawati," an ordinary snake transforms into a divine being. Such elements elevate the storytelling beyond realism and resonate strongly with both adults and children.</vt:lpstr>
      <vt:lpstr>Moral and Didactic Purpose:   Bezbarua consciously embeds moral lessons and teachings within the fabric of his stories. Each tale implicitly teaches about consequences of good versus evil, generosity versus greed, honesty versus deceit. For instance, "Lotkon" humorously illustrates the cleverness of a common man who exploits human greed and gullibility, implicitly cautioning readers against blind avarice and highlighting quick wit.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Gauranga Kumar Baishya</dc:creator>
  <cp:lastModifiedBy>Gauranga Kumar Baishya</cp:lastModifiedBy>
  <cp:revision>4</cp:revision>
  <dcterms:created xsi:type="dcterms:W3CDTF">2025-03-25T14:56:51Z</dcterms:created>
  <dcterms:modified xsi:type="dcterms:W3CDTF">2025-03-26T19:58:56Z</dcterms:modified>
</cp:coreProperties>
</file>