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129a761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129a761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0d3d1e6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0d3d1e6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0d3d1e6b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0d3d1e6b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0d3d1e6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0d3d1e6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0d3d1e6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0d3d1e6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90050" y="1111375"/>
            <a:ext cx="8242200" cy="8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 WGS Workflow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24" y="728550"/>
            <a:ext cx="3104900" cy="383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950" y="492475"/>
            <a:ext cx="3024800" cy="38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68575" y="4635250"/>
            <a:ext cx="30249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Active Pulmonary TB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935775" y="4635250"/>
            <a:ext cx="30249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Dormant</a:t>
            </a:r>
            <a:r>
              <a:rPr lang="en" sz="1800">
                <a:solidFill>
                  <a:schemeClr val="dk2"/>
                </a:solidFill>
              </a:rPr>
              <a:t> TB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1027100" y="3748525"/>
            <a:ext cx="7008600" cy="356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679">
                <a:solidFill>
                  <a:srgbClr val="00FF00"/>
                </a:solidFill>
              </a:rPr>
              <a:t>Green: rpoA gene;</a:t>
            </a:r>
            <a:r>
              <a:rPr b="1" lang="en" sz="1480"/>
              <a:t> </a:t>
            </a:r>
            <a:r>
              <a:rPr b="1" lang="en" sz="1480">
                <a:solidFill>
                  <a:srgbClr val="FFFF00"/>
                </a:solidFill>
              </a:rPr>
              <a:t>Yellow: rpoC gene</a:t>
            </a:r>
            <a:r>
              <a:rPr b="1" lang="en" sz="1480"/>
              <a:t>; </a:t>
            </a:r>
            <a:r>
              <a:rPr b="1" lang="en" sz="1480">
                <a:solidFill>
                  <a:srgbClr val="FF0000"/>
                </a:solidFill>
              </a:rPr>
              <a:t>Red: rpoB gene</a:t>
            </a:r>
            <a:r>
              <a:rPr b="1" lang="en" sz="1480"/>
              <a:t>; Black: xyz genes</a:t>
            </a:r>
            <a:endParaRPr b="1" sz="1480"/>
          </a:p>
        </p:txBody>
      </p:sp>
      <p:cxnSp>
        <p:nvCxnSpPr>
          <p:cNvPr id="69" name="Google Shape;69;p15"/>
          <p:cNvCxnSpPr/>
          <p:nvPr/>
        </p:nvCxnSpPr>
        <p:spPr>
          <a:xfrm flipH="1" rot="10800000">
            <a:off x="4693050" y="1670800"/>
            <a:ext cx="2846700" cy="99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 rot="10800000">
            <a:off x="3040800" y="1342200"/>
            <a:ext cx="1531200" cy="99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5"/>
          <p:cNvCxnSpPr/>
          <p:nvPr/>
        </p:nvCxnSpPr>
        <p:spPr>
          <a:xfrm rot="10800000">
            <a:off x="1733900" y="1567975"/>
            <a:ext cx="1531200" cy="9900"/>
          </a:xfrm>
          <a:prstGeom prst="straightConnector1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 flipH="1" rot="10800000">
            <a:off x="383900" y="2083363"/>
            <a:ext cx="3965700" cy="1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 flipH="1" rot="10800000">
            <a:off x="2460225" y="2291775"/>
            <a:ext cx="3965700" cy="1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 flipH="1" rot="10800000">
            <a:off x="4456675" y="2500200"/>
            <a:ext cx="3965700" cy="1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29999" l="425" r="26271" t="10501"/>
          <a:stretch/>
        </p:blipFill>
        <p:spPr>
          <a:xfrm>
            <a:off x="-28100" y="436400"/>
            <a:ext cx="9144000" cy="44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002300" y="-110950"/>
            <a:ext cx="63312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</a:rPr>
              <a:t>WGS Raw Data</a:t>
            </a:r>
            <a:endParaRPr b="1"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7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WGS Data Processing Pipeline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316425" y="4262250"/>
            <a:ext cx="7515900" cy="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30550" l="23332" r="2073" t="2773"/>
          <a:stretch/>
        </p:blipFill>
        <p:spPr>
          <a:xfrm>
            <a:off x="1782175" y="1169368"/>
            <a:ext cx="5579640" cy="280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WGS Analysis tools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control-  FastQC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Trimming- Trimmomatic; CutAdapt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Mapping/Alignment: BWA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Variant Calling: GATK; SAMtools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Annotation: Annovar; SNPeff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Phylogenetic analysis: IQ-TREE; BEAST; FASTTREE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