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C891-2CE9-41BD-BC45-B6DBE112B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B721-B680-8C2C-626E-510084A7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3693-202C-D86B-AD42-69AFEFF1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786E-86BE-BCD1-320F-1ED1B289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F719-C4AE-D396-1386-A3A0344A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6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27E4-D5B8-D0F1-BB20-F55D8511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B9F7B-E9CA-B525-EEA9-2BC2E879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0AA4-7F75-3814-C23C-58A17922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0703-4AE1-F568-080C-14517CB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21B6-6CCE-30FB-B0E9-A939D28E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E9C5-FA83-6760-9339-9F88693F9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AFFA6-E826-38AC-8D0D-D62297608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9BB7-D516-4DB5-2757-6D48DFC3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F046-DCEF-2CEA-C0DE-C0E769ED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A339-FBE8-4E7E-99FF-1312F622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4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0418-8BF3-19E1-3F9F-1D55FDFF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4B46-1F96-E0AC-98E5-40918907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1225-FB26-7FA9-AC78-937F66DA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EAAF6-97F7-9B8B-6C0F-844269CD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20E5C-796B-07ED-5CE2-A0726892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519A-0B3A-A753-010A-EBAC0737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CF16-E314-13CD-C76F-9BDEB389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8358-B6AE-6113-676C-F617136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CC63-5123-08BF-7661-CD489F7E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913B-04AF-2767-63A0-6FCAD6B8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63B-830C-6968-D421-2E0599A5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36D7-9C44-E8F1-17AF-A5EEEE953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3AE59-FD4A-44E9-58E0-F27E7008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BD9D5-CA6B-0D32-BDA1-987103A9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5CACA-24B6-767B-4E76-6596DB6E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55553-1B17-B469-A21B-605D0CE3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7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A955-DCCF-0D07-AF46-C09A5856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D5071-5C25-424E-78F6-08572D47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598BA-AEAC-6B75-71C0-B2C5DF55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50E96-D890-B899-437C-179AE3BF5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913E-B6E4-EF3C-FCED-05DC4E91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586A9-3B3A-80C2-86D8-6BA4F092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2F2D2-1DBD-7DD3-855A-8B42CCD2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A6C4E-F0EE-6710-5F6B-098A96AB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8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03B1-B62C-7DEB-2807-157A3B84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BFAE8-F26B-2232-3A45-5D44C695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38957-57BC-73B0-D82B-E394D26D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ECA1-0173-20F7-EE22-BF345334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1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28311-BE88-90E7-F51E-D37D052F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6D316-ECD1-8D18-FC24-C4E9BDC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DAFB-8982-92FE-2B64-44A01263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5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EA77-0DB9-C842-5373-1F4C5087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1176-9098-A672-085E-3020046E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5BC1D-B52E-F4BC-C727-7FA6F75B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B5C99-C82F-29F2-00D1-94D9AF6C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5652F-173B-E5CF-1ACE-C8A2B22A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7AAC-990E-E60F-1AF1-B6FE59F3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4263-3383-A8EC-9547-78F01615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6B1A8-795E-8C39-A015-457A9F68D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0FF7D-5AC7-B258-8AEB-F2384B19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E1532-3CE9-6C18-5C10-4B040C39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5F0B-821D-5549-A5AB-906B15A6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E326-8F91-EF64-1607-2271E2D3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3A69A-FB61-5D84-CD28-4094A264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C4A4-3951-A6ED-A669-493235F6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B85B-19DA-1F4C-7920-094E57F51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C4137-71CA-4636-A2EA-BEB2D6993169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5C2C-FF74-1224-3177-2194BA3E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8BAD2-B1D8-1A4D-AE15-5C701B35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7CC3-677E-453D-AE3A-76DCFE8D1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D5E6-D1FC-548C-E6CF-D00FA0746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Sunshine Hotels And Resorts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DBF19-DD26-174F-E55B-C1311C47B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  <a:p>
            <a:endParaRPr lang="en-IN" dirty="0"/>
          </a:p>
          <a:p>
            <a:r>
              <a:rPr lang="en-IN" dirty="0"/>
              <a:t>Part 1 – Explaining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28433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B9D-8EAD-8AAD-DE8E-DFD6AC71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1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/>
              <a:t>Problem Context &amp; Channel Mix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F9569-ADE3-1D36-8693-31E3946E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29" y="1790307"/>
            <a:ext cx="5163057" cy="1305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A56D8-81E9-4AC0-A430-5D70B3CA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29" y="3668455"/>
            <a:ext cx="5135829" cy="14724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1C8425-EFEB-5F89-97F0-D3C82DBF7B68}"/>
              </a:ext>
            </a:extLst>
          </p:cNvPr>
          <p:cNvCxnSpPr/>
          <p:nvPr/>
        </p:nvCxnSpPr>
        <p:spPr>
          <a:xfrm>
            <a:off x="55838" y="1557584"/>
            <a:ext cx="1213615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1C892D-9987-4C5B-BDC1-CDF051BE9CAD}"/>
              </a:ext>
            </a:extLst>
          </p:cNvPr>
          <p:cNvCxnSpPr>
            <a:cxnSpLocks/>
          </p:cNvCxnSpPr>
          <p:nvPr/>
        </p:nvCxnSpPr>
        <p:spPr>
          <a:xfrm>
            <a:off x="2682681" y="3348909"/>
            <a:ext cx="9503120" cy="66813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9DAA63-4993-4099-D71D-C74E54F10957}"/>
              </a:ext>
            </a:extLst>
          </p:cNvPr>
          <p:cNvCxnSpPr/>
          <p:nvPr/>
        </p:nvCxnSpPr>
        <p:spPr>
          <a:xfrm>
            <a:off x="55841" y="6178857"/>
            <a:ext cx="1213615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E84469-D976-881A-8BF5-4F0539B793A1}"/>
              </a:ext>
            </a:extLst>
          </p:cNvPr>
          <p:cNvSpPr txBox="1"/>
          <p:nvPr/>
        </p:nvSpPr>
        <p:spPr>
          <a:xfrm>
            <a:off x="124590" y="1581645"/>
            <a:ext cx="26330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Revenue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Rooms: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Room 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Food &amp; Beverage: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Restaurants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Bar/ pub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In Room Dining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Plan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Banquets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Others (Minor Operating Departments)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Rentals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Incidentals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Telephone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Laundry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93D876-83A2-2A9A-30E9-248C5B1FF213}"/>
              </a:ext>
            </a:extLst>
          </p:cNvPr>
          <p:cNvCxnSpPr>
            <a:cxnSpLocks/>
          </p:cNvCxnSpPr>
          <p:nvPr/>
        </p:nvCxnSpPr>
        <p:spPr>
          <a:xfrm>
            <a:off x="2682681" y="1557584"/>
            <a:ext cx="1" cy="4621273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2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B9D-8EAD-8AAD-DE8E-DFD6AC71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373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/>
              <a:t>Problem Introduction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4E8DBD-389D-D2E7-0B19-A90BCD6E209F}"/>
              </a:ext>
            </a:extLst>
          </p:cNvPr>
          <p:cNvCxnSpPr>
            <a:cxnSpLocks/>
          </p:cNvCxnSpPr>
          <p:nvPr/>
        </p:nvCxnSpPr>
        <p:spPr>
          <a:xfrm>
            <a:off x="1018296" y="2905970"/>
            <a:ext cx="1398105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1591B6-9451-67DD-B72F-F3F6C8D0FC57}"/>
              </a:ext>
            </a:extLst>
          </p:cNvPr>
          <p:cNvSpPr txBox="1"/>
          <p:nvPr/>
        </p:nvSpPr>
        <p:spPr>
          <a:xfrm>
            <a:off x="289427" y="2595553"/>
            <a:ext cx="1795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Branch Coming from Offline Channels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7D9547-1BEA-272D-5F8F-E48BC92F0EC3}"/>
              </a:ext>
            </a:extLst>
          </p:cNvPr>
          <p:cNvSpPr/>
          <p:nvPr/>
        </p:nvSpPr>
        <p:spPr>
          <a:xfrm>
            <a:off x="2416399" y="2750760"/>
            <a:ext cx="1318591" cy="31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Sales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60804-44B0-DE6E-86E4-937B8595035C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3075694" y="2064456"/>
            <a:ext cx="1" cy="686304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C2FDFF-4399-2193-658B-875680D130E0}"/>
              </a:ext>
            </a:extLst>
          </p:cNvPr>
          <p:cNvCxnSpPr/>
          <p:nvPr/>
        </p:nvCxnSpPr>
        <p:spPr>
          <a:xfrm flipH="1" flipV="1">
            <a:off x="3075693" y="3061177"/>
            <a:ext cx="1" cy="686304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ADAC9-0759-6195-D8CF-1407879A3633}"/>
              </a:ext>
            </a:extLst>
          </p:cNvPr>
          <p:cNvCxnSpPr/>
          <p:nvPr/>
        </p:nvCxnSpPr>
        <p:spPr>
          <a:xfrm>
            <a:off x="3075693" y="2064456"/>
            <a:ext cx="8050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9C6565-086B-A960-4443-B7450B5CBB6F}"/>
              </a:ext>
            </a:extLst>
          </p:cNvPr>
          <p:cNvCxnSpPr/>
          <p:nvPr/>
        </p:nvCxnSpPr>
        <p:spPr>
          <a:xfrm>
            <a:off x="3075693" y="3747481"/>
            <a:ext cx="8050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8A4C9-8F37-C3A8-74DA-EBF6A7C80A6C}"/>
              </a:ext>
            </a:extLst>
          </p:cNvPr>
          <p:cNvSpPr/>
          <p:nvPr/>
        </p:nvSpPr>
        <p:spPr>
          <a:xfrm>
            <a:off x="3880763" y="1909247"/>
            <a:ext cx="1808922" cy="31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Unit Sales Team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15AEE-AC96-934A-0FE8-A2470C66B561}"/>
              </a:ext>
            </a:extLst>
          </p:cNvPr>
          <p:cNvSpPr/>
          <p:nvPr/>
        </p:nvSpPr>
        <p:spPr>
          <a:xfrm>
            <a:off x="3880763" y="3592272"/>
            <a:ext cx="1808922" cy="31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National Sales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1B0058-D707-A87D-279B-4CD707E904AA}"/>
              </a:ext>
            </a:extLst>
          </p:cNvPr>
          <p:cNvSpPr txBox="1"/>
          <p:nvPr/>
        </p:nvSpPr>
        <p:spPr>
          <a:xfrm>
            <a:off x="5842085" y="1626055"/>
            <a:ext cx="344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Based inside the 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Has access to Property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Better organized due to readily available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Reaches out to local source markets only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08FABC-8B13-4AD5-D497-64FAFE40D6D0}"/>
              </a:ext>
            </a:extLst>
          </p:cNvPr>
          <p:cNvSpPr txBox="1"/>
          <p:nvPr/>
        </p:nvSpPr>
        <p:spPr>
          <a:xfrm>
            <a:off x="5842085" y="3424314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Based in remote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Doesn’t have ready access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Reaches out to source market of its operation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E4320-3488-0263-3BA9-230EFF6026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734990" y="2899414"/>
            <a:ext cx="4808718" cy="655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F1647E-0407-532B-A70A-19111538AFFE}"/>
              </a:ext>
            </a:extLst>
          </p:cNvPr>
          <p:cNvSpPr txBox="1"/>
          <p:nvPr/>
        </p:nvSpPr>
        <p:spPr>
          <a:xfrm>
            <a:off x="8543708" y="2556528"/>
            <a:ext cx="180229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CVGR Rates</a:t>
            </a:r>
          </a:p>
          <a:p>
            <a:pPr algn="ctr"/>
            <a:r>
              <a:rPr lang="en-IN" sz="1400" dirty="0"/>
              <a:t>Company Volume Guaranteed Rates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5B1A7A-45CE-3F8C-0845-1D8737A55309}"/>
              </a:ext>
            </a:extLst>
          </p:cNvPr>
          <p:cNvCxnSpPr>
            <a:cxnSpLocks/>
          </p:cNvCxnSpPr>
          <p:nvPr/>
        </p:nvCxnSpPr>
        <p:spPr>
          <a:xfrm flipH="1">
            <a:off x="10346002" y="2903743"/>
            <a:ext cx="494176" cy="222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0BAD66-F0FE-BCE9-11D2-AEF53170178A}"/>
              </a:ext>
            </a:extLst>
          </p:cNvPr>
          <p:cNvSpPr txBox="1"/>
          <p:nvPr/>
        </p:nvSpPr>
        <p:spPr>
          <a:xfrm>
            <a:off x="10837244" y="2740184"/>
            <a:ext cx="7480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GDS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51FD3C-EA41-BDF5-598A-54013BD9078F}"/>
              </a:ext>
            </a:extLst>
          </p:cNvPr>
          <p:cNvCxnSpPr/>
          <p:nvPr/>
        </p:nvCxnSpPr>
        <p:spPr>
          <a:xfrm flipH="1" flipV="1">
            <a:off x="11157696" y="3081162"/>
            <a:ext cx="1" cy="686304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4A2366-A766-AB3A-1829-1F81445DF5A9}"/>
              </a:ext>
            </a:extLst>
          </p:cNvPr>
          <p:cNvCxnSpPr>
            <a:cxnSpLocks/>
          </p:cNvCxnSpPr>
          <p:nvPr/>
        </p:nvCxnSpPr>
        <p:spPr>
          <a:xfrm flipH="1" flipV="1">
            <a:off x="11157696" y="1909247"/>
            <a:ext cx="2" cy="81861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2BC936-50B2-3A10-0BB0-C2110698BD4B}"/>
              </a:ext>
            </a:extLst>
          </p:cNvPr>
          <p:cNvCxnSpPr>
            <a:cxnSpLocks/>
          </p:cNvCxnSpPr>
          <p:nvPr/>
        </p:nvCxnSpPr>
        <p:spPr>
          <a:xfrm flipH="1">
            <a:off x="9171922" y="3767466"/>
            <a:ext cx="198577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3E084D-6E79-D54F-DB09-B7588B6474D8}"/>
              </a:ext>
            </a:extLst>
          </p:cNvPr>
          <p:cNvCxnSpPr>
            <a:cxnSpLocks/>
          </p:cNvCxnSpPr>
          <p:nvPr/>
        </p:nvCxnSpPr>
        <p:spPr>
          <a:xfrm flipH="1">
            <a:off x="9171922" y="1909247"/>
            <a:ext cx="198577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9385704-1AEC-FFE0-4BAC-F9114881136D}"/>
              </a:ext>
            </a:extLst>
          </p:cNvPr>
          <p:cNvCxnSpPr>
            <a:cxnSpLocks/>
          </p:cNvCxnSpPr>
          <p:nvPr/>
        </p:nvCxnSpPr>
        <p:spPr>
          <a:xfrm flipH="1">
            <a:off x="10573463" y="1754386"/>
            <a:ext cx="18159" cy="228878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EA0A7D6-DBF4-261A-6984-A61FEBB30AC3}"/>
              </a:ext>
            </a:extLst>
          </p:cNvPr>
          <p:cNvSpPr/>
          <p:nvPr/>
        </p:nvSpPr>
        <p:spPr>
          <a:xfrm>
            <a:off x="3650621" y="3431785"/>
            <a:ext cx="5521296" cy="61576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A1F99E-B21B-ED9A-11A2-C6D431FDF08C}"/>
              </a:ext>
            </a:extLst>
          </p:cNvPr>
          <p:cNvCxnSpPr/>
          <p:nvPr/>
        </p:nvCxnSpPr>
        <p:spPr>
          <a:xfrm>
            <a:off x="55841" y="4301946"/>
            <a:ext cx="1213615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B376F8B-1629-5FE0-F04B-6831164BFA5B}"/>
              </a:ext>
            </a:extLst>
          </p:cNvPr>
          <p:cNvCxnSpPr/>
          <p:nvPr/>
        </p:nvCxnSpPr>
        <p:spPr>
          <a:xfrm>
            <a:off x="55838" y="1557584"/>
            <a:ext cx="1213615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4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B9D-8EAD-8AAD-DE8E-DFD6AC71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373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/>
              <a:t>Problem Background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F5E003-DFA6-E7DE-9C67-D3E5DCD1EAE6}"/>
              </a:ext>
            </a:extLst>
          </p:cNvPr>
          <p:cNvSpPr/>
          <p:nvPr/>
        </p:nvSpPr>
        <p:spPr>
          <a:xfrm>
            <a:off x="289427" y="2189556"/>
            <a:ext cx="2439812" cy="31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Sales Performance Evaluation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C9B0B5B-D7DE-7094-80C2-53EF704F15B4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729239" y="2344762"/>
            <a:ext cx="136811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5D34ACF-D3DA-60A8-D3BC-1668E7298806}"/>
              </a:ext>
            </a:extLst>
          </p:cNvPr>
          <p:cNvSpPr txBox="1"/>
          <p:nvPr/>
        </p:nvSpPr>
        <p:spPr>
          <a:xfrm>
            <a:off x="2820816" y="2085437"/>
            <a:ext cx="1314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Context Based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4C1232-5A70-326B-A9B6-75F39F986B03}"/>
              </a:ext>
            </a:extLst>
          </p:cNvPr>
          <p:cNvCxnSpPr/>
          <p:nvPr/>
        </p:nvCxnSpPr>
        <p:spPr>
          <a:xfrm>
            <a:off x="4098232" y="1880880"/>
            <a:ext cx="0" cy="94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99D8C6-D437-322B-2EB4-EB31B0D83EBC}"/>
              </a:ext>
            </a:extLst>
          </p:cNvPr>
          <p:cNvCxnSpPr>
            <a:cxnSpLocks/>
          </p:cNvCxnSpPr>
          <p:nvPr/>
        </p:nvCxnSpPr>
        <p:spPr>
          <a:xfrm>
            <a:off x="4098232" y="1880880"/>
            <a:ext cx="105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F7003-841B-2257-1DA2-9BECADF1350F}"/>
              </a:ext>
            </a:extLst>
          </p:cNvPr>
          <p:cNvCxnSpPr>
            <a:cxnSpLocks/>
          </p:cNvCxnSpPr>
          <p:nvPr/>
        </p:nvCxnSpPr>
        <p:spPr>
          <a:xfrm>
            <a:off x="4098232" y="2816340"/>
            <a:ext cx="105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920A8FA-185F-C5AA-2F2B-E268195F1BA1}"/>
              </a:ext>
            </a:extLst>
          </p:cNvPr>
          <p:cNvSpPr/>
          <p:nvPr/>
        </p:nvSpPr>
        <p:spPr>
          <a:xfrm>
            <a:off x="5169051" y="1725671"/>
            <a:ext cx="2931970" cy="31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Room Nights (Units sold)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79C8E9-AA80-61CA-BE41-7A209B2B6AE7}"/>
              </a:ext>
            </a:extLst>
          </p:cNvPr>
          <p:cNvSpPr/>
          <p:nvPr/>
        </p:nvSpPr>
        <p:spPr>
          <a:xfrm>
            <a:off x="5169051" y="2640138"/>
            <a:ext cx="2931970" cy="31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Room Revenue (Revenue Generated)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BA98C6-A7F0-B251-D619-5FBE0D2536F3}"/>
              </a:ext>
            </a:extLst>
          </p:cNvPr>
          <p:cNvCxnSpPr>
            <a:cxnSpLocks/>
          </p:cNvCxnSpPr>
          <p:nvPr/>
        </p:nvCxnSpPr>
        <p:spPr>
          <a:xfrm>
            <a:off x="8087054" y="1902134"/>
            <a:ext cx="27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9D7A7-30DA-7FF0-2A8F-44006E3ED44C}"/>
              </a:ext>
            </a:extLst>
          </p:cNvPr>
          <p:cNvCxnSpPr>
            <a:cxnSpLocks/>
          </p:cNvCxnSpPr>
          <p:nvPr/>
        </p:nvCxnSpPr>
        <p:spPr>
          <a:xfrm flipV="1">
            <a:off x="8101021" y="2816340"/>
            <a:ext cx="251994" cy="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166FB7E-C2D5-1BDC-101C-3E85338715B6}"/>
              </a:ext>
            </a:extLst>
          </p:cNvPr>
          <p:cNvSpPr/>
          <p:nvPr/>
        </p:nvSpPr>
        <p:spPr>
          <a:xfrm>
            <a:off x="8353015" y="1523454"/>
            <a:ext cx="2333598" cy="744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RPD (Rooms per day):</a:t>
            </a:r>
          </a:p>
          <a:p>
            <a:pPr algn="ctr"/>
            <a:r>
              <a:rPr lang="en-IN" sz="1400" dirty="0"/>
              <a:t>(Number of Room Nights)/ </a:t>
            </a:r>
          </a:p>
          <a:p>
            <a:pPr algn="ctr"/>
            <a:r>
              <a:rPr lang="en-IN" sz="1400" dirty="0"/>
              <a:t>(Total Number of days)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17E4EE-28DC-7332-C383-F7904509FD9B}"/>
              </a:ext>
            </a:extLst>
          </p:cNvPr>
          <p:cNvSpPr/>
          <p:nvPr/>
        </p:nvSpPr>
        <p:spPr>
          <a:xfrm>
            <a:off x="8353015" y="2479036"/>
            <a:ext cx="2333598" cy="744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RevPD</a:t>
            </a:r>
            <a:r>
              <a:rPr lang="en-IN" sz="1400" dirty="0"/>
              <a:t> (Revenue per day):</a:t>
            </a:r>
          </a:p>
          <a:p>
            <a:pPr algn="ctr"/>
            <a:r>
              <a:rPr lang="en-IN" sz="1400" dirty="0"/>
              <a:t>(Total Revenue Generated/ </a:t>
            </a:r>
          </a:p>
          <a:p>
            <a:pPr algn="ctr"/>
            <a:r>
              <a:rPr lang="en-IN" sz="1400" dirty="0"/>
              <a:t>(Total Number of days)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B66730-929F-1017-A79E-290F2A627F3B}"/>
              </a:ext>
            </a:extLst>
          </p:cNvPr>
          <p:cNvSpPr/>
          <p:nvPr/>
        </p:nvSpPr>
        <p:spPr>
          <a:xfrm>
            <a:off x="5039673" y="1449082"/>
            <a:ext cx="5797572" cy="91335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90D3DC6D-BB72-A89C-433E-E0407894BE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49730" y="1917764"/>
            <a:ext cx="641963" cy="568193"/>
          </a:xfrm>
          <a:prstGeom prst="curvedConnector3">
            <a:avLst>
              <a:gd name="adj1" fmla="val 86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A21CD42-077B-01D4-6D6E-D9C30F2F7B2E}"/>
              </a:ext>
            </a:extLst>
          </p:cNvPr>
          <p:cNvSpPr txBox="1"/>
          <p:nvPr/>
        </p:nvSpPr>
        <p:spPr>
          <a:xfrm>
            <a:off x="10825529" y="2427335"/>
            <a:ext cx="858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Target Variable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A1F99E-B21B-ED9A-11A2-C6D431FDF08C}"/>
              </a:ext>
            </a:extLst>
          </p:cNvPr>
          <p:cNvCxnSpPr/>
          <p:nvPr/>
        </p:nvCxnSpPr>
        <p:spPr>
          <a:xfrm>
            <a:off x="55841" y="1208109"/>
            <a:ext cx="1213615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21E9409-3A11-F927-62C9-FC8FBE8A2DE6}"/>
              </a:ext>
            </a:extLst>
          </p:cNvPr>
          <p:cNvCxnSpPr/>
          <p:nvPr/>
        </p:nvCxnSpPr>
        <p:spPr>
          <a:xfrm>
            <a:off x="55839" y="3447575"/>
            <a:ext cx="12136159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B9D-8EAD-8AAD-DE8E-DFD6AC71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75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/>
              <a:t>Data Dictionary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651894-FB6C-33A9-5477-EE791721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34072"/>
              </p:ext>
            </p:extLst>
          </p:nvPr>
        </p:nvGraphicFramePr>
        <p:xfrm>
          <a:off x="400195" y="1332438"/>
          <a:ext cx="11391607" cy="32318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097">
                  <a:extLst>
                    <a:ext uri="{9D8B030D-6E8A-4147-A177-3AD203B41FA5}">
                      <a16:colId xmlns:a16="http://schemas.microsoft.com/office/drawing/2014/main" val="1718308652"/>
                    </a:ext>
                  </a:extLst>
                </a:gridCol>
                <a:gridCol w="1134407">
                  <a:extLst>
                    <a:ext uri="{9D8B030D-6E8A-4147-A177-3AD203B41FA5}">
                      <a16:colId xmlns:a16="http://schemas.microsoft.com/office/drawing/2014/main" val="15967278"/>
                    </a:ext>
                  </a:extLst>
                </a:gridCol>
                <a:gridCol w="9076103">
                  <a:extLst>
                    <a:ext uri="{9D8B030D-6E8A-4147-A177-3AD203B41FA5}">
                      <a16:colId xmlns:a16="http://schemas.microsoft.com/office/drawing/2014/main" val="3353522060"/>
                    </a:ext>
                  </a:extLst>
                </a:gridCol>
              </a:tblGrid>
              <a:tr h="118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COLUMN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COLUMN TYPE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</a:rPr>
                        <a:t>DESCRIPTION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4077627399"/>
                  </a:ext>
                </a:extLst>
              </a:tr>
              <a:tr h="578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</a:rPr>
                        <a:t>hotel_name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Text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This column features the hotel names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3098936408"/>
                  </a:ext>
                </a:extLst>
              </a:tr>
              <a:tr h="578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Text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This column shows the city that the hotel is based in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1154517338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hotel_type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Text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Business and Leisure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513639476"/>
                  </a:ext>
                </a:extLst>
              </a:tr>
              <a:tr h="1543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hotel_category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Economy= 1, Midscale= 2, Upscale= 3 and Upper Upscale= 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2268853327"/>
                  </a:ext>
                </a:extLst>
              </a:tr>
              <a:tr h="1182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Zone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North = 1, East= 2, South= 3 and West= 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2482480982"/>
                  </a:ext>
                </a:extLst>
              </a:tr>
              <a:tr h="578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room_nights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Number of room nights sold (Units sold)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3250627056"/>
                  </a:ext>
                </a:extLst>
              </a:tr>
              <a:tr h="1182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room_revenue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This column shows the revenue booked from the room nights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2736365998"/>
                  </a:ext>
                </a:extLst>
              </a:tr>
              <a:tr h="88870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</a:rPr>
                        <a:t>business_source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marL="179388" lvl="0" indent="-179388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Corporate: Bulk customers – Represents corporate organizations. Negotiate in bulk for their organizational travel requirements. </a:t>
                      </a:r>
                    </a:p>
                    <a:p>
                      <a:pPr marL="179388" lvl="0" indent="-179388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Travel agent: These entities work on commission basis. They help hotels to reach out to difficult to reach customers.</a:t>
                      </a:r>
                    </a:p>
                    <a:p>
                      <a:pPr marL="179388" lvl="0" indent="-179388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Travel Management company: These entities operate as Travel Agent but work on non commissionable basis with bulk corporate clients. Their revenue source is service fee charged to the corporate. </a:t>
                      </a:r>
                    </a:p>
                    <a:p>
                      <a:pPr marL="179388" lvl="0" indent="-179388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Social: These are direct customers who chose to process offline reservations directly with the hotel company.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407289442"/>
                  </a:ext>
                </a:extLst>
              </a:tr>
              <a:tr h="2272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account_name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marL="179388" lvl="0" indent="-179388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This column refers to the name of the account (Company/ Travel Agent/ Travel Management Company)</a:t>
                      </a: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2347521800"/>
                  </a:ext>
                </a:extLst>
              </a:tr>
              <a:tr h="3781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sales_portfolio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marL="179388" lvl="0" indent="-179388" algn="just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4 proactive sales team members each handling a portfolio. Portfolios are denoted as Sales Portfolio 1, 2, 3 and 4. </a:t>
                      </a:r>
                    </a:p>
                    <a:p>
                      <a:pPr marL="179388" lvl="0" indent="-179388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3 members in support staff as reactive sales team.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2404009017"/>
                  </a:ext>
                </a:extLst>
              </a:tr>
              <a:tr h="1182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Month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This column denotes the month in which the booking is materialized.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3637862621"/>
                  </a:ext>
                </a:extLst>
              </a:tr>
              <a:tr h="1182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This column denotes the year in which the booking is materialized.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94" marR="21194" marT="0" marB="0"/>
                </a:tc>
                <a:extLst>
                  <a:ext uri="{0D108BD9-81ED-4DB2-BD59-A6C34878D82A}">
                    <a16:rowId xmlns:a16="http://schemas.microsoft.com/office/drawing/2014/main" val="76023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5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D5E6-D1FC-548C-E6CF-D00FA0746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061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454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Sunshine Hotels And Resorts</vt:lpstr>
      <vt:lpstr>Problem Context &amp; Channel Mix</vt:lpstr>
      <vt:lpstr>Problem Introduction</vt:lpstr>
      <vt:lpstr>Problem Background</vt:lpstr>
      <vt:lpstr>Data Dictionary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Sunshine Hotels And Resorts</dc:title>
  <dc:creator>135</dc:creator>
  <cp:lastModifiedBy>135</cp:lastModifiedBy>
  <cp:revision>14</cp:revision>
  <dcterms:created xsi:type="dcterms:W3CDTF">2022-08-25T07:06:25Z</dcterms:created>
  <dcterms:modified xsi:type="dcterms:W3CDTF">2022-09-07T11:35:15Z</dcterms:modified>
</cp:coreProperties>
</file>