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9" r:id="rId5"/>
    <p:sldId id="264" r:id="rId6"/>
    <p:sldId id="265" r:id="rId7"/>
    <p:sldId id="266" r:id="rId8"/>
    <p:sldId id="267" r:id="rId9"/>
    <p:sldId id="268" r:id="rId10"/>
    <p:sldId id="269" r:id="rId11"/>
    <p:sldId id="270" r:id="rId12"/>
    <p:sldId id="271"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3" d="100"/>
          <a:sy n="93" d="100"/>
        </p:scale>
        <p:origin x="6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C891-2CE9-41BD-BC45-B6DBE112B7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2DB721-B680-8C2C-626E-510084A793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073693-202C-D86B-AD42-69AFEFF176F5}"/>
              </a:ext>
            </a:extLst>
          </p:cNvPr>
          <p:cNvSpPr>
            <a:spLocks noGrp="1"/>
          </p:cNvSpPr>
          <p:nvPr>
            <p:ph type="dt" sz="half" idx="10"/>
          </p:nvPr>
        </p:nvSpPr>
        <p:spPr/>
        <p:txBody>
          <a:bodyPr/>
          <a:lstStyle/>
          <a:p>
            <a:fld id="{55FC4137-71CA-4636-A2EA-BEB2D6993169}" type="datetimeFigureOut">
              <a:rPr lang="en-IN" smtClean="0"/>
              <a:t>09-09-2022</a:t>
            </a:fld>
            <a:endParaRPr lang="en-IN"/>
          </a:p>
        </p:txBody>
      </p:sp>
      <p:sp>
        <p:nvSpPr>
          <p:cNvPr id="5" name="Footer Placeholder 4">
            <a:extLst>
              <a:ext uri="{FF2B5EF4-FFF2-40B4-BE49-F238E27FC236}">
                <a16:creationId xmlns:a16="http://schemas.microsoft.com/office/drawing/2014/main" id="{11A2786E-86BE-BCD1-320F-1ED1B28996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25F719-C4AE-D396-1386-A3A0344A2968}"/>
              </a:ext>
            </a:extLst>
          </p:cNvPr>
          <p:cNvSpPr>
            <a:spLocks noGrp="1"/>
          </p:cNvSpPr>
          <p:nvPr>
            <p:ph type="sldNum" sz="quarter" idx="12"/>
          </p:nvPr>
        </p:nvSpPr>
        <p:spPr/>
        <p:txBody>
          <a:bodyPr/>
          <a:lstStyle/>
          <a:p>
            <a:fld id="{B8C27CC3-677E-453D-AE3A-76DCFE8D14E3}" type="slidenum">
              <a:rPr lang="en-IN" smtClean="0"/>
              <a:t>‹#›</a:t>
            </a:fld>
            <a:endParaRPr lang="en-IN"/>
          </a:p>
        </p:txBody>
      </p:sp>
    </p:spTree>
    <p:extLst>
      <p:ext uri="{BB962C8B-B14F-4D97-AF65-F5344CB8AC3E}">
        <p14:creationId xmlns:p14="http://schemas.microsoft.com/office/powerpoint/2010/main" val="4276605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27E4-D5B8-D0F1-BB20-F55D85115F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CB9F7B-E9CA-B525-EEA9-2BC2E8795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FF0AA4-7F75-3814-C23C-58A17922D0E4}"/>
              </a:ext>
            </a:extLst>
          </p:cNvPr>
          <p:cNvSpPr>
            <a:spLocks noGrp="1"/>
          </p:cNvSpPr>
          <p:nvPr>
            <p:ph type="dt" sz="half" idx="10"/>
          </p:nvPr>
        </p:nvSpPr>
        <p:spPr/>
        <p:txBody>
          <a:bodyPr/>
          <a:lstStyle/>
          <a:p>
            <a:fld id="{55FC4137-71CA-4636-A2EA-BEB2D6993169}" type="datetimeFigureOut">
              <a:rPr lang="en-IN" smtClean="0"/>
              <a:t>09-09-2022</a:t>
            </a:fld>
            <a:endParaRPr lang="en-IN"/>
          </a:p>
        </p:txBody>
      </p:sp>
      <p:sp>
        <p:nvSpPr>
          <p:cNvPr id="5" name="Footer Placeholder 4">
            <a:extLst>
              <a:ext uri="{FF2B5EF4-FFF2-40B4-BE49-F238E27FC236}">
                <a16:creationId xmlns:a16="http://schemas.microsoft.com/office/drawing/2014/main" id="{2A360703-4AE1-F568-080C-14517CB6F2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EF21B6-6CCE-30FB-B0E9-A939D28E310E}"/>
              </a:ext>
            </a:extLst>
          </p:cNvPr>
          <p:cNvSpPr>
            <a:spLocks noGrp="1"/>
          </p:cNvSpPr>
          <p:nvPr>
            <p:ph type="sldNum" sz="quarter" idx="12"/>
          </p:nvPr>
        </p:nvSpPr>
        <p:spPr/>
        <p:txBody>
          <a:bodyPr/>
          <a:lstStyle/>
          <a:p>
            <a:fld id="{B8C27CC3-677E-453D-AE3A-76DCFE8D14E3}" type="slidenum">
              <a:rPr lang="en-IN" smtClean="0"/>
              <a:t>‹#›</a:t>
            </a:fld>
            <a:endParaRPr lang="en-IN"/>
          </a:p>
        </p:txBody>
      </p:sp>
    </p:spTree>
    <p:extLst>
      <p:ext uri="{BB962C8B-B14F-4D97-AF65-F5344CB8AC3E}">
        <p14:creationId xmlns:p14="http://schemas.microsoft.com/office/powerpoint/2010/main" val="1016766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55E9C5-FA83-6760-9339-9F88693F96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9AFFA6-E826-38AC-8D0D-D622976080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069BB7-D516-4DB5-2757-6D48DFC3C491}"/>
              </a:ext>
            </a:extLst>
          </p:cNvPr>
          <p:cNvSpPr>
            <a:spLocks noGrp="1"/>
          </p:cNvSpPr>
          <p:nvPr>
            <p:ph type="dt" sz="half" idx="10"/>
          </p:nvPr>
        </p:nvSpPr>
        <p:spPr/>
        <p:txBody>
          <a:bodyPr/>
          <a:lstStyle/>
          <a:p>
            <a:fld id="{55FC4137-71CA-4636-A2EA-BEB2D6993169}" type="datetimeFigureOut">
              <a:rPr lang="en-IN" smtClean="0"/>
              <a:t>09-09-2022</a:t>
            </a:fld>
            <a:endParaRPr lang="en-IN"/>
          </a:p>
        </p:txBody>
      </p:sp>
      <p:sp>
        <p:nvSpPr>
          <p:cNvPr id="5" name="Footer Placeholder 4">
            <a:extLst>
              <a:ext uri="{FF2B5EF4-FFF2-40B4-BE49-F238E27FC236}">
                <a16:creationId xmlns:a16="http://schemas.microsoft.com/office/drawing/2014/main" id="{1DBEF046-DCEF-2CEA-C0DE-C0E769EDCB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4FA339-FBE8-4E7E-99FF-1312F62200EB}"/>
              </a:ext>
            </a:extLst>
          </p:cNvPr>
          <p:cNvSpPr>
            <a:spLocks noGrp="1"/>
          </p:cNvSpPr>
          <p:nvPr>
            <p:ph type="sldNum" sz="quarter" idx="12"/>
          </p:nvPr>
        </p:nvSpPr>
        <p:spPr/>
        <p:txBody>
          <a:bodyPr/>
          <a:lstStyle/>
          <a:p>
            <a:fld id="{B8C27CC3-677E-453D-AE3A-76DCFE8D14E3}" type="slidenum">
              <a:rPr lang="en-IN" smtClean="0"/>
              <a:t>‹#›</a:t>
            </a:fld>
            <a:endParaRPr lang="en-IN"/>
          </a:p>
        </p:txBody>
      </p:sp>
    </p:spTree>
    <p:extLst>
      <p:ext uri="{BB962C8B-B14F-4D97-AF65-F5344CB8AC3E}">
        <p14:creationId xmlns:p14="http://schemas.microsoft.com/office/powerpoint/2010/main" val="366924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A0418-8BF3-19E1-3F9F-1D55FDFF79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BF4B46-1F96-E0AC-98E5-409189075B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0D1225-FB26-7FA9-AC78-937F66DA2AC2}"/>
              </a:ext>
            </a:extLst>
          </p:cNvPr>
          <p:cNvSpPr>
            <a:spLocks noGrp="1"/>
          </p:cNvSpPr>
          <p:nvPr>
            <p:ph type="dt" sz="half" idx="10"/>
          </p:nvPr>
        </p:nvSpPr>
        <p:spPr/>
        <p:txBody>
          <a:bodyPr/>
          <a:lstStyle/>
          <a:p>
            <a:fld id="{55FC4137-71CA-4636-A2EA-BEB2D6993169}" type="datetimeFigureOut">
              <a:rPr lang="en-IN" smtClean="0"/>
              <a:t>09-09-2022</a:t>
            </a:fld>
            <a:endParaRPr lang="en-IN"/>
          </a:p>
        </p:txBody>
      </p:sp>
      <p:sp>
        <p:nvSpPr>
          <p:cNvPr id="5" name="Footer Placeholder 4">
            <a:extLst>
              <a:ext uri="{FF2B5EF4-FFF2-40B4-BE49-F238E27FC236}">
                <a16:creationId xmlns:a16="http://schemas.microsoft.com/office/drawing/2014/main" id="{95BEAAF6-97F7-9B8B-6C0F-844269CD69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520E5C-796B-07ED-5CE2-A072689230C5}"/>
              </a:ext>
            </a:extLst>
          </p:cNvPr>
          <p:cNvSpPr>
            <a:spLocks noGrp="1"/>
          </p:cNvSpPr>
          <p:nvPr>
            <p:ph type="sldNum" sz="quarter" idx="12"/>
          </p:nvPr>
        </p:nvSpPr>
        <p:spPr/>
        <p:txBody>
          <a:bodyPr/>
          <a:lstStyle/>
          <a:p>
            <a:fld id="{B8C27CC3-677E-453D-AE3A-76DCFE8D14E3}" type="slidenum">
              <a:rPr lang="en-IN" smtClean="0"/>
              <a:t>‹#›</a:t>
            </a:fld>
            <a:endParaRPr lang="en-IN"/>
          </a:p>
        </p:txBody>
      </p:sp>
    </p:spTree>
    <p:extLst>
      <p:ext uri="{BB962C8B-B14F-4D97-AF65-F5344CB8AC3E}">
        <p14:creationId xmlns:p14="http://schemas.microsoft.com/office/powerpoint/2010/main" val="261352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519A-0B3A-A753-010A-EBAC073743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09CF16-E314-13CD-C76F-9BDEB389A5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878358-B6AE-6113-676C-F61713626490}"/>
              </a:ext>
            </a:extLst>
          </p:cNvPr>
          <p:cNvSpPr>
            <a:spLocks noGrp="1"/>
          </p:cNvSpPr>
          <p:nvPr>
            <p:ph type="dt" sz="half" idx="10"/>
          </p:nvPr>
        </p:nvSpPr>
        <p:spPr/>
        <p:txBody>
          <a:bodyPr/>
          <a:lstStyle/>
          <a:p>
            <a:fld id="{55FC4137-71CA-4636-A2EA-BEB2D6993169}" type="datetimeFigureOut">
              <a:rPr lang="en-IN" smtClean="0"/>
              <a:t>09-09-2022</a:t>
            </a:fld>
            <a:endParaRPr lang="en-IN"/>
          </a:p>
        </p:txBody>
      </p:sp>
      <p:sp>
        <p:nvSpPr>
          <p:cNvPr id="5" name="Footer Placeholder 4">
            <a:extLst>
              <a:ext uri="{FF2B5EF4-FFF2-40B4-BE49-F238E27FC236}">
                <a16:creationId xmlns:a16="http://schemas.microsoft.com/office/drawing/2014/main" id="{CA10CC63-5123-08BF-7661-CD489F7E98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02913B-04AF-2767-63A0-6FCAD6B8D1F1}"/>
              </a:ext>
            </a:extLst>
          </p:cNvPr>
          <p:cNvSpPr>
            <a:spLocks noGrp="1"/>
          </p:cNvSpPr>
          <p:nvPr>
            <p:ph type="sldNum" sz="quarter" idx="12"/>
          </p:nvPr>
        </p:nvSpPr>
        <p:spPr/>
        <p:txBody>
          <a:bodyPr/>
          <a:lstStyle/>
          <a:p>
            <a:fld id="{B8C27CC3-677E-453D-AE3A-76DCFE8D14E3}" type="slidenum">
              <a:rPr lang="en-IN" smtClean="0"/>
              <a:t>‹#›</a:t>
            </a:fld>
            <a:endParaRPr lang="en-IN"/>
          </a:p>
        </p:txBody>
      </p:sp>
    </p:spTree>
    <p:extLst>
      <p:ext uri="{BB962C8B-B14F-4D97-AF65-F5344CB8AC3E}">
        <p14:creationId xmlns:p14="http://schemas.microsoft.com/office/powerpoint/2010/main" val="151025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8363B-830C-6968-D421-2E0599A531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1036D7-9C44-E8F1-17AF-A5EEEE953B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03AE59-FD4A-44E9-58E0-F27E700872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3BD9D5-CA6B-0D32-BDA1-987103A98DF8}"/>
              </a:ext>
            </a:extLst>
          </p:cNvPr>
          <p:cNvSpPr>
            <a:spLocks noGrp="1"/>
          </p:cNvSpPr>
          <p:nvPr>
            <p:ph type="dt" sz="half" idx="10"/>
          </p:nvPr>
        </p:nvSpPr>
        <p:spPr/>
        <p:txBody>
          <a:bodyPr/>
          <a:lstStyle/>
          <a:p>
            <a:fld id="{55FC4137-71CA-4636-A2EA-BEB2D6993169}" type="datetimeFigureOut">
              <a:rPr lang="en-IN" smtClean="0"/>
              <a:t>09-09-2022</a:t>
            </a:fld>
            <a:endParaRPr lang="en-IN"/>
          </a:p>
        </p:txBody>
      </p:sp>
      <p:sp>
        <p:nvSpPr>
          <p:cNvPr id="6" name="Footer Placeholder 5">
            <a:extLst>
              <a:ext uri="{FF2B5EF4-FFF2-40B4-BE49-F238E27FC236}">
                <a16:creationId xmlns:a16="http://schemas.microsoft.com/office/drawing/2014/main" id="{3C25CACA-24B6-767B-4E76-6596DB6E45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A55553-1B17-B469-A21B-605D0CE32DE6}"/>
              </a:ext>
            </a:extLst>
          </p:cNvPr>
          <p:cNvSpPr>
            <a:spLocks noGrp="1"/>
          </p:cNvSpPr>
          <p:nvPr>
            <p:ph type="sldNum" sz="quarter" idx="12"/>
          </p:nvPr>
        </p:nvSpPr>
        <p:spPr/>
        <p:txBody>
          <a:bodyPr/>
          <a:lstStyle/>
          <a:p>
            <a:fld id="{B8C27CC3-677E-453D-AE3A-76DCFE8D14E3}" type="slidenum">
              <a:rPr lang="en-IN" smtClean="0"/>
              <a:t>‹#›</a:t>
            </a:fld>
            <a:endParaRPr lang="en-IN"/>
          </a:p>
        </p:txBody>
      </p:sp>
    </p:spTree>
    <p:extLst>
      <p:ext uri="{BB962C8B-B14F-4D97-AF65-F5344CB8AC3E}">
        <p14:creationId xmlns:p14="http://schemas.microsoft.com/office/powerpoint/2010/main" val="1327478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A955-DCCF-0D07-AF46-C09A585651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1D5071-5C25-424E-78F6-08572D47E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6598BA-AEAC-6B75-71C0-B2C5DF552C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950E96-D890-B899-437C-179AE3BF5C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8913E-B6E4-EF3C-FCED-05DC4E9190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9586A9-3B3A-80C2-86D8-6BA4F092670E}"/>
              </a:ext>
            </a:extLst>
          </p:cNvPr>
          <p:cNvSpPr>
            <a:spLocks noGrp="1"/>
          </p:cNvSpPr>
          <p:nvPr>
            <p:ph type="dt" sz="half" idx="10"/>
          </p:nvPr>
        </p:nvSpPr>
        <p:spPr/>
        <p:txBody>
          <a:bodyPr/>
          <a:lstStyle/>
          <a:p>
            <a:fld id="{55FC4137-71CA-4636-A2EA-BEB2D6993169}" type="datetimeFigureOut">
              <a:rPr lang="en-IN" smtClean="0"/>
              <a:t>09-09-2022</a:t>
            </a:fld>
            <a:endParaRPr lang="en-IN"/>
          </a:p>
        </p:txBody>
      </p:sp>
      <p:sp>
        <p:nvSpPr>
          <p:cNvPr id="8" name="Footer Placeholder 7">
            <a:extLst>
              <a:ext uri="{FF2B5EF4-FFF2-40B4-BE49-F238E27FC236}">
                <a16:creationId xmlns:a16="http://schemas.microsoft.com/office/drawing/2014/main" id="{2412F2D2-1DBD-7DD3-855A-8B42CCD2C1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6A6C4E-F0EE-6710-5F6B-098A96AB130F}"/>
              </a:ext>
            </a:extLst>
          </p:cNvPr>
          <p:cNvSpPr>
            <a:spLocks noGrp="1"/>
          </p:cNvSpPr>
          <p:nvPr>
            <p:ph type="sldNum" sz="quarter" idx="12"/>
          </p:nvPr>
        </p:nvSpPr>
        <p:spPr/>
        <p:txBody>
          <a:bodyPr/>
          <a:lstStyle/>
          <a:p>
            <a:fld id="{B8C27CC3-677E-453D-AE3A-76DCFE8D14E3}" type="slidenum">
              <a:rPr lang="en-IN" smtClean="0"/>
              <a:t>‹#›</a:t>
            </a:fld>
            <a:endParaRPr lang="en-IN"/>
          </a:p>
        </p:txBody>
      </p:sp>
    </p:spTree>
    <p:extLst>
      <p:ext uri="{BB962C8B-B14F-4D97-AF65-F5344CB8AC3E}">
        <p14:creationId xmlns:p14="http://schemas.microsoft.com/office/powerpoint/2010/main" val="268758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403B1-B62C-7DEB-2807-157A3B84A9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0BFAE8-F26B-2232-3A45-5D44C69500B9}"/>
              </a:ext>
            </a:extLst>
          </p:cNvPr>
          <p:cNvSpPr>
            <a:spLocks noGrp="1"/>
          </p:cNvSpPr>
          <p:nvPr>
            <p:ph type="dt" sz="half" idx="10"/>
          </p:nvPr>
        </p:nvSpPr>
        <p:spPr/>
        <p:txBody>
          <a:bodyPr/>
          <a:lstStyle/>
          <a:p>
            <a:fld id="{55FC4137-71CA-4636-A2EA-BEB2D6993169}" type="datetimeFigureOut">
              <a:rPr lang="en-IN" smtClean="0"/>
              <a:t>09-09-2022</a:t>
            </a:fld>
            <a:endParaRPr lang="en-IN"/>
          </a:p>
        </p:txBody>
      </p:sp>
      <p:sp>
        <p:nvSpPr>
          <p:cNvPr id="4" name="Footer Placeholder 3">
            <a:extLst>
              <a:ext uri="{FF2B5EF4-FFF2-40B4-BE49-F238E27FC236}">
                <a16:creationId xmlns:a16="http://schemas.microsoft.com/office/drawing/2014/main" id="{44838957-57BC-73B0-D82B-E394D26DEF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08ECA1-0173-20F7-EE22-BF3453342CEB}"/>
              </a:ext>
            </a:extLst>
          </p:cNvPr>
          <p:cNvSpPr>
            <a:spLocks noGrp="1"/>
          </p:cNvSpPr>
          <p:nvPr>
            <p:ph type="sldNum" sz="quarter" idx="12"/>
          </p:nvPr>
        </p:nvSpPr>
        <p:spPr/>
        <p:txBody>
          <a:bodyPr/>
          <a:lstStyle/>
          <a:p>
            <a:fld id="{B8C27CC3-677E-453D-AE3A-76DCFE8D14E3}" type="slidenum">
              <a:rPr lang="en-IN" smtClean="0"/>
              <a:t>‹#›</a:t>
            </a:fld>
            <a:endParaRPr lang="en-IN"/>
          </a:p>
        </p:txBody>
      </p:sp>
    </p:spTree>
    <p:extLst>
      <p:ext uri="{BB962C8B-B14F-4D97-AF65-F5344CB8AC3E}">
        <p14:creationId xmlns:p14="http://schemas.microsoft.com/office/powerpoint/2010/main" val="73801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F28311-BE88-90E7-F51E-D37D052FFA33}"/>
              </a:ext>
            </a:extLst>
          </p:cNvPr>
          <p:cNvSpPr>
            <a:spLocks noGrp="1"/>
          </p:cNvSpPr>
          <p:nvPr>
            <p:ph type="dt" sz="half" idx="10"/>
          </p:nvPr>
        </p:nvSpPr>
        <p:spPr/>
        <p:txBody>
          <a:bodyPr/>
          <a:lstStyle/>
          <a:p>
            <a:fld id="{55FC4137-71CA-4636-A2EA-BEB2D6993169}" type="datetimeFigureOut">
              <a:rPr lang="en-IN" smtClean="0"/>
              <a:t>09-09-2022</a:t>
            </a:fld>
            <a:endParaRPr lang="en-IN"/>
          </a:p>
        </p:txBody>
      </p:sp>
      <p:sp>
        <p:nvSpPr>
          <p:cNvPr id="3" name="Footer Placeholder 2">
            <a:extLst>
              <a:ext uri="{FF2B5EF4-FFF2-40B4-BE49-F238E27FC236}">
                <a16:creationId xmlns:a16="http://schemas.microsoft.com/office/drawing/2014/main" id="{EBF6D316-ECD1-8D18-FC24-C4E9BDC4952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6BDAFB-8982-92FE-2B64-44A01263AC03}"/>
              </a:ext>
            </a:extLst>
          </p:cNvPr>
          <p:cNvSpPr>
            <a:spLocks noGrp="1"/>
          </p:cNvSpPr>
          <p:nvPr>
            <p:ph type="sldNum" sz="quarter" idx="12"/>
          </p:nvPr>
        </p:nvSpPr>
        <p:spPr/>
        <p:txBody>
          <a:bodyPr/>
          <a:lstStyle/>
          <a:p>
            <a:fld id="{B8C27CC3-677E-453D-AE3A-76DCFE8D14E3}" type="slidenum">
              <a:rPr lang="en-IN" smtClean="0"/>
              <a:t>‹#›</a:t>
            </a:fld>
            <a:endParaRPr lang="en-IN"/>
          </a:p>
        </p:txBody>
      </p:sp>
    </p:spTree>
    <p:extLst>
      <p:ext uri="{BB962C8B-B14F-4D97-AF65-F5344CB8AC3E}">
        <p14:creationId xmlns:p14="http://schemas.microsoft.com/office/powerpoint/2010/main" val="3982951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6EA77-0DB9-C842-5373-1F4C508776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9C1176-9098-A672-085E-3020046E1A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15BC1D-B52E-F4BC-C727-7FA6F75B6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0B5C99-C82F-29F2-00D1-94D9AF6CADCA}"/>
              </a:ext>
            </a:extLst>
          </p:cNvPr>
          <p:cNvSpPr>
            <a:spLocks noGrp="1"/>
          </p:cNvSpPr>
          <p:nvPr>
            <p:ph type="dt" sz="half" idx="10"/>
          </p:nvPr>
        </p:nvSpPr>
        <p:spPr/>
        <p:txBody>
          <a:bodyPr/>
          <a:lstStyle/>
          <a:p>
            <a:fld id="{55FC4137-71CA-4636-A2EA-BEB2D6993169}" type="datetimeFigureOut">
              <a:rPr lang="en-IN" smtClean="0"/>
              <a:t>09-09-2022</a:t>
            </a:fld>
            <a:endParaRPr lang="en-IN"/>
          </a:p>
        </p:txBody>
      </p:sp>
      <p:sp>
        <p:nvSpPr>
          <p:cNvPr id="6" name="Footer Placeholder 5">
            <a:extLst>
              <a:ext uri="{FF2B5EF4-FFF2-40B4-BE49-F238E27FC236}">
                <a16:creationId xmlns:a16="http://schemas.microsoft.com/office/drawing/2014/main" id="{A175652F-173B-E5CF-1ACE-C8A2B22AFA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7A7AAC-990E-E60F-1AF1-B6FE59F34D2D}"/>
              </a:ext>
            </a:extLst>
          </p:cNvPr>
          <p:cNvSpPr>
            <a:spLocks noGrp="1"/>
          </p:cNvSpPr>
          <p:nvPr>
            <p:ph type="sldNum" sz="quarter" idx="12"/>
          </p:nvPr>
        </p:nvSpPr>
        <p:spPr/>
        <p:txBody>
          <a:bodyPr/>
          <a:lstStyle/>
          <a:p>
            <a:fld id="{B8C27CC3-677E-453D-AE3A-76DCFE8D14E3}" type="slidenum">
              <a:rPr lang="en-IN" smtClean="0"/>
              <a:t>‹#›</a:t>
            </a:fld>
            <a:endParaRPr lang="en-IN"/>
          </a:p>
        </p:txBody>
      </p:sp>
    </p:spTree>
    <p:extLst>
      <p:ext uri="{BB962C8B-B14F-4D97-AF65-F5344CB8AC3E}">
        <p14:creationId xmlns:p14="http://schemas.microsoft.com/office/powerpoint/2010/main" val="573054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4263-3383-A8EC-9547-78F0161523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16B1A8-795E-8C39-A015-457A9F68D7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00FF7D-5AC7-B258-8AEB-F2384B193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CE1532-3CE9-6C18-5C10-4B040C3911FD}"/>
              </a:ext>
            </a:extLst>
          </p:cNvPr>
          <p:cNvSpPr>
            <a:spLocks noGrp="1"/>
          </p:cNvSpPr>
          <p:nvPr>
            <p:ph type="dt" sz="half" idx="10"/>
          </p:nvPr>
        </p:nvSpPr>
        <p:spPr/>
        <p:txBody>
          <a:bodyPr/>
          <a:lstStyle/>
          <a:p>
            <a:fld id="{55FC4137-71CA-4636-A2EA-BEB2D6993169}" type="datetimeFigureOut">
              <a:rPr lang="en-IN" smtClean="0"/>
              <a:t>09-09-2022</a:t>
            </a:fld>
            <a:endParaRPr lang="en-IN"/>
          </a:p>
        </p:txBody>
      </p:sp>
      <p:sp>
        <p:nvSpPr>
          <p:cNvPr id="6" name="Footer Placeholder 5">
            <a:extLst>
              <a:ext uri="{FF2B5EF4-FFF2-40B4-BE49-F238E27FC236}">
                <a16:creationId xmlns:a16="http://schemas.microsoft.com/office/drawing/2014/main" id="{5B4A5F0B-821D-5549-A5AB-906B15A68A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15E326-8F91-EF64-1607-2271E2D37B87}"/>
              </a:ext>
            </a:extLst>
          </p:cNvPr>
          <p:cNvSpPr>
            <a:spLocks noGrp="1"/>
          </p:cNvSpPr>
          <p:nvPr>
            <p:ph type="sldNum" sz="quarter" idx="12"/>
          </p:nvPr>
        </p:nvSpPr>
        <p:spPr/>
        <p:txBody>
          <a:bodyPr/>
          <a:lstStyle/>
          <a:p>
            <a:fld id="{B8C27CC3-677E-453D-AE3A-76DCFE8D14E3}" type="slidenum">
              <a:rPr lang="en-IN" smtClean="0"/>
              <a:t>‹#›</a:t>
            </a:fld>
            <a:endParaRPr lang="en-IN"/>
          </a:p>
        </p:txBody>
      </p:sp>
    </p:spTree>
    <p:extLst>
      <p:ext uri="{BB962C8B-B14F-4D97-AF65-F5344CB8AC3E}">
        <p14:creationId xmlns:p14="http://schemas.microsoft.com/office/powerpoint/2010/main" val="422877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A3A69A-FB61-5D84-CD28-4094A2649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6CC4A4-3951-A6ED-A669-493235F663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7AB85B-19DA-1F4C-7920-094E57F51E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C4137-71CA-4636-A2EA-BEB2D6993169}" type="datetimeFigureOut">
              <a:rPr lang="en-IN" smtClean="0"/>
              <a:t>09-09-2022</a:t>
            </a:fld>
            <a:endParaRPr lang="en-IN"/>
          </a:p>
        </p:txBody>
      </p:sp>
      <p:sp>
        <p:nvSpPr>
          <p:cNvPr id="5" name="Footer Placeholder 4">
            <a:extLst>
              <a:ext uri="{FF2B5EF4-FFF2-40B4-BE49-F238E27FC236}">
                <a16:creationId xmlns:a16="http://schemas.microsoft.com/office/drawing/2014/main" id="{32A25C2C-FF74-1224-3177-2194BA3E68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D8BAD2-B1D8-1A4D-AE15-5C701B35EC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27CC3-677E-453D-AE3A-76DCFE8D14E3}" type="slidenum">
              <a:rPr lang="en-IN" smtClean="0"/>
              <a:t>‹#›</a:t>
            </a:fld>
            <a:endParaRPr lang="en-IN"/>
          </a:p>
        </p:txBody>
      </p:sp>
    </p:spTree>
    <p:extLst>
      <p:ext uri="{BB962C8B-B14F-4D97-AF65-F5344CB8AC3E}">
        <p14:creationId xmlns:p14="http://schemas.microsoft.com/office/powerpoint/2010/main" val="3469513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D5E6-D1FC-548C-E6CF-D00FA074630F}"/>
              </a:ext>
            </a:extLst>
          </p:cNvPr>
          <p:cNvSpPr>
            <a:spLocks noGrp="1"/>
          </p:cNvSpPr>
          <p:nvPr>
            <p:ph type="ctrTitle"/>
          </p:nvPr>
        </p:nvSpPr>
        <p:spPr/>
        <p:txBody>
          <a:bodyPr/>
          <a:lstStyle/>
          <a:p>
            <a:r>
              <a:rPr lang="en-IN" b="1" dirty="0"/>
              <a:t>Sunshine Hotels And Resorts</a:t>
            </a:r>
          </a:p>
        </p:txBody>
      </p:sp>
      <p:sp>
        <p:nvSpPr>
          <p:cNvPr id="3" name="Subtitle 2">
            <a:extLst>
              <a:ext uri="{FF2B5EF4-FFF2-40B4-BE49-F238E27FC236}">
                <a16:creationId xmlns:a16="http://schemas.microsoft.com/office/drawing/2014/main" id="{54ADBF19-DD26-174F-E55B-C1311C47B763}"/>
              </a:ext>
            </a:extLst>
          </p:cNvPr>
          <p:cNvSpPr>
            <a:spLocks noGrp="1"/>
          </p:cNvSpPr>
          <p:nvPr>
            <p:ph type="subTitle" idx="1"/>
          </p:nvPr>
        </p:nvSpPr>
        <p:spPr/>
        <p:txBody>
          <a:bodyPr/>
          <a:lstStyle/>
          <a:p>
            <a:r>
              <a:rPr lang="en-IN" dirty="0"/>
              <a:t>Case Study</a:t>
            </a:r>
          </a:p>
          <a:p>
            <a:endParaRPr lang="en-IN" dirty="0"/>
          </a:p>
          <a:p>
            <a:r>
              <a:rPr lang="en-IN" dirty="0"/>
              <a:t>Part 2 – Explaining the questions</a:t>
            </a:r>
          </a:p>
        </p:txBody>
      </p:sp>
    </p:spTree>
    <p:extLst>
      <p:ext uri="{BB962C8B-B14F-4D97-AF65-F5344CB8AC3E}">
        <p14:creationId xmlns:p14="http://schemas.microsoft.com/office/powerpoint/2010/main" val="284333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4B9D-8EAD-8AAD-DE8E-DFD6AC7118E0}"/>
              </a:ext>
            </a:extLst>
          </p:cNvPr>
          <p:cNvSpPr>
            <a:spLocks noGrp="1"/>
          </p:cNvSpPr>
          <p:nvPr>
            <p:ph type="title"/>
          </p:nvPr>
        </p:nvSpPr>
        <p:spPr>
          <a:xfrm>
            <a:off x="838200" y="-22373"/>
            <a:ext cx="10515600" cy="1325563"/>
          </a:xfrm>
        </p:spPr>
        <p:txBody>
          <a:bodyPr>
            <a:normAutofit/>
          </a:bodyPr>
          <a:lstStyle/>
          <a:p>
            <a:r>
              <a:rPr lang="en-IN" sz="3500" b="1" dirty="0"/>
              <a:t>Multiple Choice Questions</a:t>
            </a:r>
          </a:p>
        </p:txBody>
      </p:sp>
      <p:sp>
        <p:nvSpPr>
          <p:cNvPr id="3" name="TextBox 2">
            <a:extLst>
              <a:ext uri="{FF2B5EF4-FFF2-40B4-BE49-F238E27FC236}">
                <a16:creationId xmlns:a16="http://schemas.microsoft.com/office/drawing/2014/main" id="{D66F0141-B3A3-DBAD-092F-D98202C63681}"/>
              </a:ext>
            </a:extLst>
          </p:cNvPr>
          <p:cNvSpPr txBox="1"/>
          <p:nvPr/>
        </p:nvSpPr>
        <p:spPr>
          <a:xfrm>
            <a:off x="488137" y="1282563"/>
            <a:ext cx="11069053" cy="2564100"/>
          </a:xfrm>
          <a:prstGeom prst="rect">
            <a:avLst/>
          </a:prstGeom>
          <a:noFill/>
        </p:spPr>
        <p:txBody>
          <a:bodyPr wrap="square" rtlCol="0">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rPr>
              <a:t>Q5. What is the source mix of the office in percentage:</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rPr>
              <a:t>Hint: </a:t>
            </a:r>
            <a:r>
              <a:rPr lang="en-IN" sz="1800" dirty="0">
                <a:effectLst/>
                <a:latin typeface="Noto Sans Symbols"/>
                <a:ea typeface="Noto Sans Symbols"/>
                <a:cs typeface="Noto Sans Symbols"/>
              </a:rPr>
              <a:t>Source mix is an industry specific term. It relates to the proportion of each of the business segment’s contribution to total business volume. It is commonly calculated as percentage of total business.</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rPr>
              <a:t>Q6. Which zone has shown maximum degrowth in 2022 over previous year. </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rPr>
              <a:t>Q7. Which Zone has shown the second to highest growth in 2022 over previous year. Check this in RPD terms.</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rPr>
              <a:t>Q8. When compared to pre-pandemic period, which Zone has shown maximum degrowth (Compare 2022 with 2019. Check this in RPD terms.</a:t>
            </a:r>
            <a:endParaRPr lang="en-IN" sz="1800" dirty="0">
              <a:effectLst/>
              <a:latin typeface="Noto Sans Symbols"/>
              <a:ea typeface="Noto Sans Symbols"/>
              <a:cs typeface="Noto Sans Symbols"/>
            </a:endParaRPr>
          </a:p>
        </p:txBody>
      </p:sp>
      <p:pic>
        <p:nvPicPr>
          <p:cNvPr id="5" name="Picture 4">
            <a:extLst>
              <a:ext uri="{FF2B5EF4-FFF2-40B4-BE49-F238E27FC236}">
                <a16:creationId xmlns:a16="http://schemas.microsoft.com/office/drawing/2014/main" id="{1D4323CF-34A9-89DF-969A-A3CED8832493}"/>
              </a:ext>
            </a:extLst>
          </p:cNvPr>
          <p:cNvPicPr>
            <a:picLocks noChangeAspect="1"/>
          </p:cNvPicPr>
          <p:nvPr/>
        </p:nvPicPr>
        <p:blipFill>
          <a:blip r:embed="rId2"/>
          <a:stretch>
            <a:fillRect/>
          </a:stretch>
        </p:blipFill>
        <p:spPr>
          <a:xfrm>
            <a:off x="271568" y="4145398"/>
            <a:ext cx="11502189" cy="962182"/>
          </a:xfrm>
          <a:prstGeom prst="rect">
            <a:avLst/>
          </a:prstGeom>
        </p:spPr>
      </p:pic>
    </p:spTree>
    <p:extLst>
      <p:ext uri="{BB962C8B-B14F-4D97-AF65-F5344CB8AC3E}">
        <p14:creationId xmlns:p14="http://schemas.microsoft.com/office/powerpoint/2010/main" val="2701376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4B9D-8EAD-8AAD-DE8E-DFD6AC7118E0}"/>
              </a:ext>
            </a:extLst>
          </p:cNvPr>
          <p:cNvSpPr>
            <a:spLocks noGrp="1"/>
          </p:cNvSpPr>
          <p:nvPr>
            <p:ph type="title"/>
          </p:nvPr>
        </p:nvSpPr>
        <p:spPr>
          <a:xfrm>
            <a:off x="838200" y="-22373"/>
            <a:ext cx="10515600" cy="1325563"/>
          </a:xfrm>
        </p:spPr>
        <p:txBody>
          <a:bodyPr>
            <a:normAutofit/>
          </a:bodyPr>
          <a:lstStyle/>
          <a:p>
            <a:r>
              <a:rPr lang="en-IN" sz="3500" b="1" dirty="0"/>
              <a:t>Multiple Choice Questions</a:t>
            </a:r>
          </a:p>
        </p:txBody>
      </p:sp>
      <p:sp>
        <p:nvSpPr>
          <p:cNvPr id="3" name="TextBox 2">
            <a:extLst>
              <a:ext uri="{FF2B5EF4-FFF2-40B4-BE49-F238E27FC236}">
                <a16:creationId xmlns:a16="http://schemas.microsoft.com/office/drawing/2014/main" id="{D66F0141-B3A3-DBAD-092F-D98202C63681}"/>
              </a:ext>
            </a:extLst>
          </p:cNvPr>
          <p:cNvSpPr txBox="1"/>
          <p:nvPr/>
        </p:nvSpPr>
        <p:spPr>
          <a:xfrm>
            <a:off x="488137" y="1282563"/>
            <a:ext cx="11069053" cy="2267737"/>
          </a:xfrm>
          <a:prstGeom prst="rect">
            <a:avLst/>
          </a:prstGeom>
          <a:noFill/>
        </p:spPr>
        <p:txBody>
          <a:bodyPr wrap="square" rtlCol="0">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rPr>
              <a:t>Q9. When compared to pre-pandemic period, which Zone has shown maximum growth (Compare 2022 with 2019. Check this in RPD terms.</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rPr>
              <a:t>Q10. Which city has the maximum number of bookings made?</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rPr>
              <a:t>Q11. Which category of hotels are having the highest </a:t>
            </a:r>
            <a:r>
              <a:rPr lang="en-IN" sz="1800" dirty="0" err="1">
                <a:effectLst/>
                <a:latin typeface="Calibri" panose="020F0502020204030204" pitchFamily="34" charset="0"/>
                <a:ea typeface="Calibri" panose="020F0502020204030204" pitchFamily="34" charset="0"/>
              </a:rPr>
              <a:t>avg</a:t>
            </a:r>
            <a:r>
              <a:rPr lang="en-IN" sz="1800" dirty="0">
                <a:effectLst/>
                <a:latin typeface="Calibri" panose="020F0502020204030204" pitchFamily="34" charset="0"/>
                <a:ea typeface="Calibri" panose="020F0502020204030204" pitchFamily="34" charset="0"/>
              </a:rPr>
              <a:t> room revenue?</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rPr>
              <a:t>Q12. Which month the maximum number of bookings were made for 2022?</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rPr>
              <a:t>Q13. Given the data: 12 12 13 14 15 11 10 12 12 15 17 18 12 12 14 Find the median of the data.</a:t>
            </a:r>
          </a:p>
        </p:txBody>
      </p:sp>
      <p:pic>
        <p:nvPicPr>
          <p:cNvPr id="5" name="Picture 4">
            <a:extLst>
              <a:ext uri="{FF2B5EF4-FFF2-40B4-BE49-F238E27FC236}">
                <a16:creationId xmlns:a16="http://schemas.microsoft.com/office/drawing/2014/main" id="{1D4323CF-34A9-89DF-969A-A3CED8832493}"/>
              </a:ext>
            </a:extLst>
          </p:cNvPr>
          <p:cNvPicPr>
            <a:picLocks noChangeAspect="1"/>
          </p:cNvPicPr>
          <p:nvPr/>
        </p:nvPicPr>
        <p:blipFill>
          <a:blip r:embed="rId2"/>
          <a:stretch>
            <a:fillRect/>
          </a:stretch>
        </p:blipFill>
        <p:spPr>
          <a:xfrm>
            <a:off x="271568" y="4145398"/>
            <a:ext cx="11502189" cy="962182"/>
          </a:xfrm>
          <a:prstGeom prst="rect">
            <a:avLst/>
          </a:prstGeom>
        </p:spPr>
      </p:pic>
    </p:spTree>
    <p:extLst>
      <p:ext uri="{BB962C8B-B14F-4D97-AF65-F5344CB8AC3E}">
        <p14:creationId xmlns:p14="http://schemas.microsoft.com/office/powerpoint/2010/main" val="614244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4B9D-8EAD-8AAD-DE8E-DFD6AC7118E0}"/>
              </a:ext>
            </a:extLst>
          </p:cNvPr>
          <p:cNvSpPr>
            <a:spLocks noGrp="1"/>
          </p:cNvSpPr>
          <p:nvPr>
            <p:ph type="title"/>
          </p:nvPr>
        </p:nvSpPr>
        <p:spPr>
          <a:xfrm>
            <a:off x="838200" y="-22373"/>
            <a:ext cx="10515600" cy="1325563"/>
          </a:xfrm>
        </p:spPr>
        <p:txBody>
          <a:bodyPr>
            <a:normAutofit/>
          </a:bodyPr>
          <a:lstStyle/>
          <a:p>
            <a:r>
              <a:rPr lang="en-IN" sz="3500" b="1" dirty="0"/>
              <a:t>Multiple Choice Questions</a:t>
            </a:r>
          </a:p>
        </p:txBody>
      </p:sp>
      <p:sp>
        <p:nvSpPr>
          <p:cNvPr id="3" name="TextBox 2">
            <a:extLst>
              <a:ext uri="{FF2B5EF4-FFF2-40B4-BE49-F238E27FC236}">
                <a16:creationId xmlns:a16="http://schemas.microsoft.com/office/drawing/2014/main" id="{D66F0141-B3A3-DBAD-092F-D98202C63681}"/>
              </a:ext>
            </a:extLst>
          </p:cNvPr>
          <p:cNvSpPr txBox="1"/>
          <p:nvPr/>
        </p:nvSpPr>
        <p:spPr>
          <a:xfrm>
            <a:off x="488137" y="1282563"/>
            <a:ext cx="11069053" cy="774507"/>
          </a:xfrm>
          <a:prstGeom prst="rect">
            <a:avLst/>
          </a:prstGeom>
          <a:noFill/>
        </p:spPr>
        <p:txBody>
          <a:bodyPr wrap="square" rtlCol="0">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rPr>
              <a:t>Q14. Given the data: 12 12 13 14 15 11 10 12 12 15 17 18 12 12 14 Find the mode of the data.</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rPr>
              <a:t>Q15. Which metric is not affected by the presence of outliers? – Mean, Median, None of the above</a:t>
            </a:r>
          </a:p>
        </p:txBody>
      </p:sp>
      <p:pic>
        <p:nvPicPr>
          <p:cNvPr id="5" name="Picture 4">
            <a:extLst>
              <a:ext uri="{FF2B5EF4-FFF2-40B4-BE49-F238E27FC236}">
                <a16:creationId xmlns:a16="http://schemas.microsoft.com/office/drawing/2014/main" id="{1D4323CF-34A9-89DF-969A-A3CED8832493}"/>
              </a:ext>
            </a:extLst>
          </p:cNvPr>
          <p:cNvPicPr>
            <a:picLocks noChangeAspect="1"/>
          </p:cNvPicPr>
          <p:nvPr/>
        </p:nvPicPr>
        <p:blipFill>
          <a:blip r:embed="rId2"/>
          <a:stretch>
            <a:fillRect/>
          </a:stretch>
        </p:blipFill>
        <p:spPr>
          <a:xfrm>
            <a:off x="344905" y="2947909"/>
            <a:ext cx="11502189" cy="962182"/>
          </a:xfrm>
          <a:prstGeom prst="rect">
            <a:avLst/>
          </a:prstGeom>
        </p:spPr>
      </p:pic>
    </p:spTree>
    <p:extLst>
      <p:ext uri="{BB962C8B-B14F-4D97-AF65-F5344CB8AC3E}">
        <p14:creationId xmlns:p14="http://schemas.microsoft.com/office/powerpoint/2010/main" val="4107573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D5E6-D1FC-548C-E6CF-D00FA074630F}"/>
              </a:ext>
            </a:extLst>
          </p:cNvPr>
          <p:cNvSpPr>
            <a:spLocks noGrp="1"/>
          </p:cNvSpPr>
          <p:nvPr>
            <p:ph type="ctrTitle"/>
          </p:nvPr>
        </p:nvSpPr>
        <p:spPr/>
        <p:txBody>
          <a:bodyPr/>
          <a:lstStyle/>
          <a:p>
            <a:r>
              <a:rPr lang="en-IN" b="1" dirty="0"/>
              <a:t>Thank You</a:t>
            </a:r>
          </a:p>
        </p:txBody>
      </p:sp>
    </p:spTree>
    <p:extLst>
      <p:ext uri="{BB962C8B-B14F-4D97-AF65-F5344CB8AC3E}">
        <p14:creationId xmlns:p14="http://schemas.microsoft.com/office/powerpoint/2010/main" val="2990615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4B9D-8EAD-8AAD-DE8E-DFD6AC7118E0}"/>
              </a:ext>
            </a:extLst>
          </p:cNvPr>
          <p:cNvSpPr>
            <a:spLocks noGrp="1"/>
          </p:cNvSpPr>
          <p:nvPr>
            <p:ph type="title"/>
          </p:nvPr>
        </p:nvSpPr>
        <p:spPr>
          <a:xfrm>
            <a:off x="838200" y="5591"/>
            <a:ext cx="10515600" cy="1325563"/>
          </a:xfrm>
        </p:spPr>
        <p:txBody>
          <a:bodyPr>
            <a:normAutofit/>
          </a:bodyPr>
          <a:lstStyle/>
          <a:p>
            <a:r>
              <a:rPr lang="en-IN" sz="3500" b="1" dirty="0"/>
              <a:t>Main Task</a:t>
            </a:r>
          </a:p>
        </p:txBody>
      </p:sp>
      <p:sp>
        <p:nvSpPr>
          <p:cNvPr id="10" name="TextBox 9">
            <a:extLst>
              <a:ext uri="{FF2B5EF4-FFF2-40B4-BE49-F238E27FC236}">
                <a16:creationId xmlns:a16="http://schemas.microsoft.com/office/drawing/2014/main" id="{B888A1AF-09DA-8300-24D7-EBEA203F7018}"/>
              </a:ext>
            </a:extLst>
          </p:cNvPr>
          <p:cNvSpPr txBox="1"/>
          <p:nvPr/>
        </p:nvSpPr>
        <p:spPr>
          <a:xfrm>
            <a:off x="838201" y="1588168"/>
            <a:ext cx="10052098" cy="1815882"/>
          </a:xfrm>
          <a:prstGeom prst="rect">
            <a:avLst/>
          </a:prstGeom>
          <a:noFill/>
        </p:spPr>
        <p:txBody>
          <a:bodyPr wrap="square" rtlCol="0">
            <a:spAutoFit/>
          </a:bodyPr>
          <a:lstStyle/>
          <a:p>
            <a:r>
              <a:rPr lang="en-IN" sz="1400" dirty="0">
                <a:effectLst/>
                <a:latin typeface="Calibri" panose="020F0502020204030204" pitchFamily="34" charset="0"/>
                <a:ea typeface="Calibri" panose="020F0502020204030204" pitchFamily="34" charset="0"/>
                <a:cs typeface="Times New Roman" panose="02020603050405020304" pitchFamily="18" charset="0"/>
              </a:rPr>
              <a:t>You have been hired as an analyst under senior data scientist by the hotel firm to analyse available data and derive interesting insights which could be of benefit in creating a short-term, mid-term and long-term strategy. – </a:t>
            </a:r>
            <a:r>
              <a:rPr lang="en-IN" sz="1400" b="1" dirty="0">
                <a:effectLst/>
                <a:latin typeface="Calibri" panose="020F0502020204030204" pitchFamily="34" charset="0"/>
                <a:ea typeface="Calibri" panose="020F0502020204030204" pitchFamily="34" charset="0"/>
                <a:cs typeface="Times New Roman" panose="02020603050405020304" pitchFamily="18" charset="0"/>
              </a:rPr>
              <a:t>You must conduct Univariate, Bivariate and Multivariate Analysis</a:t>
            </a:r>
          </a:p>
          <a:p>
            <a:endParaRPr lang="en-IN" sz="1400"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Step 1: Data Consistency Check (Integrity of columns, Null Values etc)</a:t>
            </a:r>
          </a:p>
          <a:p>
            <a:pPr marL="285750" indent="-285750">
              <a:buFont typeface="Arial" panose="020B0604020202020204" pitchFamily="34" charset="0"/>
              <a:buChar char="•"/>
            </a:pPr>
            <a:r>
              <a:rPr lang="en-IN" sz="1400" dirty="0">
                <a:latin typeface="Calibri" panose="020F0502020204030204" pitchFamily="34" charset="0"/>
                <a:ea typeface="Calibri" panose="020F0502020204030204" pitchFamily="34" charset="0"/>
                <a:cs typeface="Times New Roman" panose="02020603050405020304" pitchFamily="18" charset="0"/>
              </a:rPr>
              <a:t>Step 2: Feature engineering</a:t>
            </a:r>
          </a:p>
          <a:p>
            <a:pPr marL="285750" indent="-285750">
              <a:buFont typeface="Arial" panose="020B0604020202020204" pitchFamily="34" charset="0"/>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Step 3: </a:t>
            </a:r>
            <a:r>
              <a:rPr lang="en-IN" sz="1400" dirty="0">
                <a:latin typeface="Calibri" panose="020F0502020204030204" pitchFamily="34" charset="0"/>
                <a:ea typeface="Calibri" panose="020F0502020204030204" pitchFamily="34" charset="0"/>
                <a:cs typeface="Times New Roman" panose="02020603050405020304" pitchFamily="18" charset="0"/>
              </a:rPr>
              <a:t>Higher order overview of data - .describe and .info</a:t>
            </a:r>
          </a:p>
          <a:p>
            <a:pPr marL="285750" indent="-285750">
              <a:buFont typeface="Arial" panose="020B0604020202020204" pitchFamily="34" charset="0"/>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Step 4: Conduct </a:t>
            </a:r>
            <a:r>
              <a:rPr lang="en-IN" sz="1400" dirty="0">
                <a:latin typeface="Calibri" panose="020F0502020204030204" pitchFamily="34" charset="0"/>
                <a:ea typeface="Calibri" panose="020F0502020204030204" pitchFamily="34" charset="0"/>
                <a:cs typeface="Times New Roman" panose="02020603050405020304" pitchFamily="18" charset="0"/>
              </a:rPr>
              <a:t>further</a:t>
            </a: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dirty="0">
                <a:latin typeface="Calibri" panose="020F0502020204030204" pitchFamily="34" charset="0"/>
                <a:ea typeface="Calibri" panose="020F0502020204030204" pitchFamily="34" charset="0"/>
                <a:cs typeface="Times New Roman" panose="02020603050405020304" pitchFamily="18" charset="0"/>
              </a:rPr>
              <a:t>analysis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E992AB6C-1B0E-F857-96F8-924FE7C315A0}"/>
              </a:ext>
            </a:extLst>
          </p:cNvPr>
          <p:cNvPicPr>
            <a:picLocks noChangeAspect="1"/>
          </p:cNvPicPr>
          <p:nvPr/>
        </p:nvPicPr>
        <p:blipFill>
          <a:blip r:embed="rId2"/>
          <a:stretch>
            <a:fillRect/>
          </a:stretch>
        </p:blipFill>
        <p:spPr>
          <a:xfrm>
            <a:off x="443164" y="3477927"/>
            <a:ext cx="10842172" cy="2154737"/>
          </a:xfrm>
          <a:prstGeom prst="rect">
            <a:avLst/>
          </a:prstGeom>
        </p:spPr>
      </p:pic>
    </p:spTree>
    <p:extLst>
      <p:ext uri="{BB962C8B-B14F-4D97-AF65-F5344CB8AC3E}">
        <p14:creationId xmlns:p14="http://schemas.microsoft.com/office/powerpoint/2010/main" val="269502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4B9D-8EAD-8AAD-DE8E-DFD6AC7118E0}"/>
              </a:ext>
            </a:extLst>
          </p:cNvPr>
          <p:cNvSpPr>
            <a:spLocks noGrp="1"/>
          </p:cNvSpPr>
          <p:nvPr>
            <p:ph type="title"/>
          </p:nvPr>
        </p:nvSpPr>
        <p:spPr>
          <a:xfrm>
            <a:off x="838200" y="5591"/>
            <a:ext cx="10515600" cy="1325563"/>
          </a:xfrm>
        </p:spPr>
        <p:txBody>
          <a:bodyPr>
            <a:normAutofit/>
          </a:bodyPr>
          <a:lstStyle/>
          <a:p>
            <a:r>
              <a:rPr lang="en-IN" sz="3500" b="1" dirty="0"/>
              <a:t>Main Task</a:t>
            </a:r>
          </a:p>
        </p:txBody>
      </p:sp>
      <p:sp>
        <p:nvSpPr>
          <p:cNvPr id="10" name="TextBox 9">
            <a:extLst>
              <a:ext uri="{FF2B5EF4-FFF2-40B4-BE49-F238E27FC236}">
                <a16:creationId xmlns:a16="http://schemas.microsoft.com/office/drawing/2014/main" id="{B888A1AF-09DA-8300-24D7-EBEA203F7018}"/>
              </a:ext>
            </a:extLst>
          </p:cNvPr>
          <p:cNvSpPr txBox="1"/>
          <p:nvPr/>
        </p:nvSpPr>
        <p:spPr>
          <a:xfrm>
            <a:off x="838201" y="1588168"/>
            <a:ext cx="10052098" cy="4247317"/>
          </a:xfrm>
          <a:prstGeom prst="rect">
            <a:avLst/>
          </a:prstGeom>
          <a:noFill/>
        </p:spPr>
        <p:txBody>
          <a:bodyPr wrap="square" rtlCol="0">
            <a:spAutoFit/>
          </a:bodyPr>
          <a:lstStyle/>
          <a:p>
            <a:r>
              <a:rPr lang="en-IN" b="1" dirty="0">
                <a:latin typeface="Calibri" panose="020F0502020204030204" pitchFamily="34" charset="0"/>
                <a:cs typeface="Times New Roman" panose="02020603050405020304" pitchFamily="18" charset="0"/>
              </a:rPr>
              <a:t>Univariate Analysis:</a:t>
            </a:r>
            <a:r>
              <a:rPr lang="en-IN" dirty="0">
                <a:latin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IN" dirty="0">
                <a:latin typeface="Calibri" panose="020F0502020204030204" pitchFamily="34" charset="0"/>
                <a:cs typeface="Times New Roman" panose="02020603050405020304" pitchFamily="18" charset="0"/>
              </a:rPr>
              <a:t>Pie plots: Mix of different classes in each of the categorical columns based on number of transactions (Except </a:t>
            </a:r>
            <a:r>
              <a:rPr lang="en-IN" dirty="0" err="1">
                <a:latin typeface="Calibri" panose="020F0502020204030204" pitchFamily="34" charset="0"/>
                <a:cs typeface="Times New Roman" panose="02020603050405020304" pitchFamily="18" charset="0"/>
              </a:rPr>
              <a:t>account_name</a:t>
            </a:r>
            <a:r>
              <a:rPr lang="en-IN" dirty="0">
                <a:latin typeface="Calibri" panose="020F0502020204030204" pitchFamily="34" charset="0"/>
                <a:cs typeface="Times New Roman" panose="02020603050405020304" pitchFamily="18" charset="0"/>
              </a:rPr>
              <a:t>)</a:t>
            </a:r>
          </a:p>
          <a:p>
            <a:pPr marL="285750" indent="-285750">
              <a:buFont typeface="Arial" panose="020B0604020202020204" pitchFamily="34" charset="0"/>
              <a:buChar char="•"/>
            </a:pPr>
            <a:r>
              <a:rPr lang="en-IN" dirty="0">
                <a:latin typeface="Calibri" panose="020F0502020204030204" pitchFamily="34" charset="0"/>
                <a:cs typeface="Times New Roman" panose="02020603050405020304" pitchFamily="18" charset="0"/>
              </a:rPr>
              <a:t>Pie plots: Mix of RPD and REVPD shares of different classes in each of the categorical columns based on total value (Except </a:t>
            </a:r>
            <a:r>
              <a:rPr lang="en-IN" dirty="0" err="1">
                <a:latin typeface="Calibri" panose="020F0502020204030204" pitchFamily="34" charset="0"/>
                <a:cs typeface="Times New Roman" panose="02020603050405020304" pitchFamily="18" charset="0"/>
              </a:rPr>
              <a:t>account_name</a:t>
            </a:r>
            <a:r>
              <a:rPr lang="en-IN" dirty="0">
                <a:latin typeface="Calibri" panose="020F0502020204030204" pitchFamily="34" charset="0"/>
                <a:cs typeface="Times New Roman" panose="02020603050405020304" pitchFamily="18" charset="0"/>
              </a:rPr>
              <a:t>)</a:t>
            </a:r>
          </a:p>
          <a:p>
            <a:pPr marL="285750" indent="-285750">
              <a:buFont typeface="Arial" panose="020B0604020202020204" pitchFamily="34" charset="0"/>
              <a:buChar char="•"/>
            </a:pPr>
            <a:r>
              <a:rPr lang="en-IN" dirty="0">
                <a:latin typeface="Calibri" panose="020F0502020204030204" pitchFamily="34" charset="0"/>
                <a:cs typeface="Times New Roman" panose="02020603050405020304" pitchFamily="18" charset="0"/>
              </a:rPr>
              <a:t>Boxplots for continuous variable</a:t>
            </a:r>
          </a:p>
          <a:p>
            <a:pPr marL="285750" indent="-285750">
              <a:buFont typeface="Arial" panose="020B0604020202020204" pitchFamily="34" charset="0"/>
              <a:buChar char="•"/>
            </a:pPr>
            <a:endParaRPr lang="en-IN" dirty="0">
              <a:latin typeface="Calibri" panose="020F0502020204030204" pitchFamily="34" charset="0"/>
              <a:cs typeface="Times New Roman" panose="02020603050405020304" pitchFamily="18" charset="0"/>
            </a:endParaRPr>
          </a:p>
          <a:p>
            <a:r>
              <a:rPr lang="en-IN" b="1" dirty="0">
                <a:latin typeface="Calibri" panose="020F0502020204030204" pitchFamily="34" charset="0"/>
                <a:cs typeface="Times New Roman" panose="02020603050405020304" pitchFamily="18" charset="0"/>
              </a:rPr>
              <a:t>Bivariate Analysis:</a:t>
            </a:r>
          </a:p>
          <a:p>
            <a:pPr marL="285750" indent="-285750">
              <a:buFont typeface="Arial" panose="020B0604020202020204" pitchFamily="34" charset="0"/>
              <a:buChar char="•"/>
            </a:pPr>
            <a:r>
              <a:rPr lang="en-IN" dirty="0">
                <a:latin typeface="Calibri" panose="020F0502020204030204" pitchFamily="34" charset="0"/>
                <a:cs typeface="Times New Roman" panose="02020603050405020304" pitchFamily="18" charset="0"/>
              </a:rPr>
              <a:t>RPD and REVPD based on each of the categorical column’s classes (Except </a:t>
            </a:r>
            <a:r>
              <a:rPr lang="en-IN" dirty="0" err="1">
                <a:latin typeface="Calibri" panose="020F0502020204030204" pitchFamily="34" charset="0"/>
                <a:cs typeface="Times New Roman" panose="02020603050405020304" pitchFamily="18" charset="0"/>
              </a:rPr>
              <a:t>account_name</a:t>
            </a:r>
            <a:r>
              <a:rPr lang="en-IN" dirty="0">
                <a:latin typeface="Calibri" panose="020F0502020204030204" pitchFamily="34" charset="0"/>
                <a:cs typeface="Times New Roman" panose="02020603050405020304" pitchFamily="18" charset="0"/>
              </a:rPr>
              <a:t>) with plots</a:t>
            </a:r>
          </a:p>
          <a:p>
            <a:pPr marL="285750" indent="-285750">
              <a:buFont typeface="Arial" panose="020B0604020202020204" pitchFamily="34" charset="0"/>
              <a:buChar char="•"/>
            </a:pPr>
            <a:r>
              <a:rPr lang="en-IN" dirty="0">
                <a:latin typeface="Calibri" panose="020F0502020204030204" pitchFamily="34" charset="0"/>
                <a:cs typeface="Times New Roman" panose="02020603050405020304" pitchFamily="18" charset="0"/>
              </a:rPr>
              <a:t>No. of transaction – </a:t>
            </a:r>
            <a:r>
              <a:rPr lang="en-IN" dirty="0" err="1">
                <a:latin typeface="Calibri" panose="020F0502020204030204" pitchFamily="34" charset="0"/>
                <a:cs typeface="Times New Roman" panose="02020603050405020304" pitchFamily="18" charset="0"/>
              </a:rPr>
              <a:t>countplots</a:t>
            </a:r>
            <a:r>
              <a:rPr lang="en-IN" dirty="0">
                <a:latin typeface="Calibri" panose="020F0502020204030204" pitchFamily="34" charset="0"/>
                <a:cs typeface="Times New Roman" panose="02020603050405020304" pitchFamily="18" charset="0"/>
              </a:rPr>
              <a:t> for each of the classes (Except </a:t>
            </a:r>
            <a:r>
              <a:rPr lang="en-IN" dirty="0" err="1">
                <a:latin typeface="Calibri" panose="020F0502020204030204" pitchFamily="34" charset="0"/>
                <a:cs typeface="Times New Roman" panose="02020603050405020304" pitchFamily="18" charset="0"/>
              </a:rPr>
              <a:t>account_name</a:t>
            </a:r>
            <a:r>
              <a:rPr lang="en-IN" dirty="0">
                <a:latin typeface="Calibri" panose="020F0502020204030204" pitchFamily="34" charset="0"/>
                <a:cs typeface="Times New Roman" panose="02020603050405020304" pitchFamily="18" charset="0"/>
              </a:rPr>
              <a:t>)</a:t>
            </a:r>
          </a:p>
          <a:p>
            <a:pPr marL="285750" indent="-285750">
              <a:buFont typeface="Arial" panose="020B0604020202020204" pitchFamily="34" charset="0"/>
              <a:buChar char="•"/>
            </a:pPr>
            <a:r>
              <a:rPr lang="en-IN" dirty="0" err="1">
                <a:latin typeface="Calibri" panose="020F0502020204030204" pitchFamily="34" charset="0"/>
                <a:cs typeface="Times New Roman" panose="02020603050405020304" pitchFamily="18" charset="0"/>
              </a:rPr>
              <a:t>Yearwise</a:t>
            </a:r>
            <a:r>
              <a:rPr lang="en-IN" dirty="0">
                <a:latin typeface="Calibri" panose="020F0502020204030204" pitchFamily="34" charset="0"/>
                <a:cs typeface="Times New Roman" panose="02020603050405020304" pitchFamily="18" charset="0"/>
              </a:rPr>
              <a:t> Top 10 </a:t>
            </a:r>
            <a:r>
              <a:rPr lang="en-IN" dirty="0" err="1">
                <a:latin typeface="Calibri" panose="020F0502020204030204" pitchFamily="34" charset="0"/>
                <a:cs typeface="Times New Roman" panose="02020603050405020304" pitchFamily="18" charset="0"/>
              </a:rPr>
              <a:t>account_name</a:t>
            </a:r>
            <a:r>
              <a:rPr lang="en-IN" dirty="0">
                <a:latin typeface="Calibri" panose="020F0502020204030204" pitchFamily="34" charset="0"/>
                <a:cs typeface="Times New Roman" panose="02020603050405020304" pitchFamily="18" charset="0"/>
              </a:rPr>
              <a:t> based on RPD and REVPD</a:t>
            </a:r>
          </a:p>
          <a:p>
            <a:endParaRPr lang="en-IN" dirty="0">
              <a:latin typeface="Calibri" panose="020F0502020204030204" pitchFamily="34" charset="0"/>
              <a:cs typeface="Times New Roman" panose="02020603050405020304" pitchFamily="18" charset="0"/>
            </a:endParaRPr>
          </a:p>
          <a:p>
            <a:r>
              <a:rPr lang="en-IN" b="1" dirty="0">
                <a:latin typeface="Calibri" panose="020F0502020204030204" pitchFamily="34" charset="0"/>
                <a:cs typeface="Times New Roman" panose="02020603050405020304" pitchFamily="18" charset="0"/>
              </a:rPr>
              <a:t>Multivariate Analysis:</a:t>
            </a:r>
          </a:p>
          <a:p>
            <a:pPr marL="285750" indent="-285750">
              <a:buFont typeface="Arial" panose="020B0604020202020204" pitchFamily="34" charset="0"/>
              <a:buChar char="•"/>
            </a:pPr>
            <a:r>
              <a:rPr lang="en-IN" dirty="0">
                <a:latin typeface="Calibri" panose="020F0502020204030204" pitchFamily="34" charset="0"/>
                <a:cs typeface="Times New Roman" panose="02020603050405020304" pitchFamily="18" charset="0"/>
              </a:rPr>
              <a:t>Identify intervariable dependencies based on heatmap</a:t>
            </a:r>
          </a:p>
          <a:p>
            <a:pPr marL="285750" indent="-285750">
              <a:buFont typeface="Arial" panose="020B0604020202020204" pitchFamily="34" charset="0"/>
              <a:buChar char="•"/>
            </a:pPr>
            <a:endParaRPr lang="en-IN"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8544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4B9D-8EAD-8AAD-DE8E-DFD6AC7118E0}"/>
              </a:ext>
            </a:extLst>
          </p:cNvPr>
          <p:cNvSpPr>
            <a:spLocks noGrp="1"/>
          </p:cNvSpPr>
          <p:nvPr>
            <p:ph type="title"/>
          </p:nvPr>
        </p:nvSpPr>
        <p:spPr>
          <a:xfrm>
            <a:off x="838200" y="-22373"/>
            <a:ext cx="10515600" cy="1325563"/>
          </a:xfrm>
        </p:spPr>
        <p:txBody>
          <a:bodyPr>
            <a:normAutofit/>
          </a:bodyPr>
          <a:lstStyle/>
          <a:p>
            <a:r>
              <a:rPr lang="en-IN" sz="3500" b="1" dirty="0"/>
              <a:t>Additional Questions</a:t>
            </a:r>
          </a:p>
        </p:txBody>
      </p:sp>
      <p:sp>
        <p:nvSpPr>
          <p:cNvPr id="3" name="TextBox 2">
            <a:extLst>
              <a:ext uri="{FF2B5EF4-FFF2-40B4-BE49-F238E27FC236}">
                <a16:creationId xmlns:a16="http://schemas.microsoft.com/office/drawing/2014/main" id="{D66F0141-B3A3-DBAD-092F-D98202C63681}"/>
              </a:ext>
            </a:extLst>
          </p:cNvPr>
          <p:cNvSpPr txBox="1"/>
          <p:nvPr/>
        </p:nvSpPr>
        <p:spPr>
          <a:xfrm>
            <a:off x="488137" y="1282563"/>
            <a:ext cx="11069053" cy="2635914"/>
          </a:xfrm>
          <a:prstGeom prst="rect">
            <a:avLst/>
          </a:prstGeom>
          <a:noFill/>
        </p:spPr>
        <p:txBody>
          <a:bodyPr wrap="square" rtlCol="0">
            <a:spAutoFit/>
          </a:bodyPr>
          <a:lstStyle/>
          <a:p>
            <a:pPr algn="just">
              <a:lnSpc>
                <a:spcPct val="107000"/>
              </a:lnSpc>
              <a:spcAft>
                <a:spcPts val="800"/>
              </a:spcAft>
            </a:pPr>
            <a:r>
              <a:rPr lang="en-IN" dirty="0">
                <a:effectLst/>
                <a:latin typeface="Calibri" panose="020F0502020204030204" pitchFamily="34" charset="0"/>
                <a:ea typeface="Calibri" panose="020F0502020204030204" pitchFamily="34" charset="0"/>
              </a:rPr>
              <a:t>Q1. What is the correct order of decreasing productivity (Room Nights) of this sales office? </a:t>
            </a:r>
          </a:p>
          <a:p>
            <a:pPr algn="just">
              <a:lnSpc>
                <a:spcPct val="107000"/>
              </a:lnSpc>
              <a:spcAft>
                <a:spcPts val="800"/>
              </a:spcAft>
            </a:pPr>
            <a:r>
              <a:rPr lang="en-IN" dirty="0">
                <a:effectLst/>
                <a:latin typeface="Calibri" panose="020F0502020204030204" pitchFamily="34" charset="0"/>
                <a:ea typeface="Calibri" panose="020F0502020204030204" pitchFamily="34" charset="0"/>
              </a:rPr>
              <a:t>Hints: Use RPD as metric for assessment</a:t>
            </a:r>
          </a:p>
          <a:p>
            <a:endParaRPr lang="en-IN" dirty="0"/>
          </a:p>
          <a:p>
            <a:pPr algn="just">
              <a:lnSpc>
                <a:spcPct val="107000"/>
              </a:lnSpc>
              <a:spcAft>
                <a:spcPts val="800"/>
              </a:spcAft>
            </a:pPr>
            <a:r>
              <a:rPr lang="en-IN" dirty="0">
                <a:effectLst/>
                <a:latin typeface="Calibri" panose="020F0502020204030204" pitchFamily="34" charset="0"/>
                <a:ea typeface="Calibri" panose="020F0502020204030204" pitchFamily="34" charset="0"/>
              </a:rPr>
              <a:t>Q2. One of the Regional Operations Directors has claimed that Sales Team has been underselling the hotels at cheaper rates then as compared to other sales channels. He also claims that CVGR rates have been consistently decreasing. Overall, the company has done an ARR of 3,927 across all its hotels. The sales Manager is concerned about this open statement and wishes to verify this. Please </a:t>
            </a:r>
            <a:r>
              <a:rPr lang="en-IN" dirty="0" err="1">
                <a:effectLst/>
                <a:latin typeface="Calibri" panose="020F0502020204030204" pitchFamily="34" charset="0"/>
                <a:ea typeface="Calibri" panose="020F0502020204030204" pitchFamily="34" charset="0"/>
              </a:rPr>
              <a:t>analyze</a:t>
            </a:r>
            <a:r>
              <a:rPr lang="en-IN" dirty="0">
                <a:effectLst/>
                <a:latin typeface="Calibri" panose="020F0502020204030204" pitchFamily="34" charset="0"/>
                <a:ea typeface="Calibri" panose="020F0502020204030204" pitchFamily="34" charset="0"/>
              </a:rPr>
              <a:t> the given data and provide him with supporting information to counter/ accept the allegations against his team and chose the best possible answer.</a:t>
            </a:r>
          </a:p>
        </p:txBody>
      </p:sp>
      <p:pic>
        <p:nvPicPr>
          <p:cNvPr id="5" name="Picture 4">
            <a:extLst>
              <a:ext uri="{FF2B5EF4-FFF2-40B4-BE49-F238E27FC236}">
                <a16:creationId xmlns:a16="http://schemas.microsoft.com/office/drawing/2014/main" id="{C7B7FDDC-FB61-84BA-72C3-0D1712C0B3A0}"/>
              </a:ext>
            </a:extLst>
          </p:cNvPr>
          <p:cNvPicPr>
            <a:picLocks noChangeAspect="1"/>
          </p:cNvPicPr>
          <p:nvPr/>
        </p:nvPicPr>
        <p:blipFill>
          <a:blip r:embed="rId2"/>
          <a:stretch>
            <a:fillRect/>
          </a:stretch>
        </p:blipFill>
        <p:spPr>
          <a:xfrm>
            <a:off x="185631" y="4082387"/>
            <a:ext cx="11502189" cy="962182"/>
          </a:xfrm>
          <a:prstGeom prst="rect">
            <a:avLst/>
          </a:prstGeom>
        </p:spPr>
      </p:pic>
    </p:spTree>
    <p:extLst>
      <p:ext uri="{BB962C8B-B14F-4D97-AF65-F5344CB8AC3E}">
        <p14:creationId xmlns:p14="http://schemas.microsoft.com/office/powerpoint/2010/main" val="2900844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4B9D-8EAD-8AAD-DE8E-DFD6AC7118E0}"/>
              </a:ext>
            </a:extLst>
          </p:cNvPr>
          <p:cNvSpPr>
            <a:spLocks noGrp="1"/>
          </p:cNvSpPr>
          <p:nvPr>
            <p:ph type="title"/>
          </p:nvPr>
        </p:nvSpPr>
        <p:spPr>
          <a:xfrm>
            <a:off x="838200" y="-22373"/>
            <a:ext cx="10515600" cy="1325563"/>
          </a:xfrm>
        </p:spPr>
        <p:txBody>
          <a:bodyPr>
            <a:normAutofit/>
          </a:bodyPr>
          <a:lstStyle/>
          <a:p>
            <a:r>
              <a:rPr lang="en-IN" sz="3500" b="1" dirty="0"/>
              <a:t>Additional Questions</a:t>
            </a:r>
          </a:p>
        </p:txBody>
      </p:sp>
      <p:sp>
        <p:nvSpPr>
          <p:cNvPr id="3" name="TextBox 2">
            <a:extLst>
              <a:ext uri="{FF2B5EF4-FFF2-40B4-BE49-F238E27FC236}">
                <a16:creationId xmlns:a16="http://schemas.microsoft.com/office/drawing/2014/main" id="{D66F0141-B3A3-DBAD-092F-D98202C63681}"/>
              </a:ext>
            </a:extLst>
          </p:cNvPr>
          <p:cNvSpPr txBox="1"/>
          <p:nvPr/>
        </p:nvSpPr>
        <p:spPr>
          <a:xfrm>
            <a:off x="488137" y="1282563"/>
            <a:ext cx="11069053" cy="2757871"/>
          </a:xfrm>
          <a:prstGeom prst="rect">
            <a:avLst/>
          </a:prstGeom>
          <a:noFill/>
        </p:spPr>
        <p:txBody>
          <a:bodyPr wrap="square" rtlCol="0">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rPr>
              <a:t>Q3. In order to prepare the strategy for next year, the Sales Manager needs to understand the hotel names where the productivity has degrown as compared to the next best year (2019). This will help him prepare an action plan for performance improvement. He will need the top 3 hotels that have shown the highest degrowth % in 2022 as compared to that in 2019:</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rPr>
              <a:t>Hints: Use RPD as metric </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rPr>
              <a:t>Q4. Sale Manager wants to assess further opportunities of improvement and hence wants to know the business sources that have degrown in 2022 as compared to that of 2019. </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rPr>
              <a:t>Hints: Use RPD as metric</a:t>
            </a:r>
          </a:p>
        </p:txBody>
      </p:sp>
      <p:pic>
        <p:nvPicPr>
          <p:cNvPr id="5" name="Picture 4">
            <a:extLst>
              <a:ext uri="{FF2B5EF4-FFF2-40B4-BE49-F238E27FC236}">
                <a16:creationId xmlns:a16="http://schemas.microsoft.com/office/drawing/2014/main" id="{1D4323CF-34A9-89DF-969A-A3CED8832493}"/>
              </a:ext>
            </a:extLst>
          </p:cNvPr>
          <p:cNvPicPr>
            <a:picLocks noChangeAspect="1"/>
          </p:cNvPicPr>
          <p:nvPr/>
        </p:nvPicPr>
        <p:blipFill>
          <a:blip r:embed="rId2"/>
          <a:stretch>
            <a:fillRect/>
          </a:stretch>
        </p:blipFill>
        <p:spPr>
          <a:xfrm>
            <a:off x="185631" y="4082387"/>
            <a:ext cx="11502189" cy="962182"/>
          </a:xfrm>
          <a:prstGeom prst="rect">
            <a:avLst/>
          </a:prstGeom>
        </p:spPr>
      </p:pic>
    </p:spTree>
    <p:extLst>
      <p:ext uri="{BB962C8B-B14F-4D97-AF65-F5344CB8AC3E}">
        <p14:creationId xmlns:p14="http://schemas.microsoft.com/office/powerpoint/2010/main" val="3835817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4B9D-8EAD-8AAD-DE8E-DFD6AC7118E0}"/>
              </a:ext>
            </a:extLst>
          </p:cNvPr>
          <p:cNvSpPr>
            <a:spLocks noGrp="1"/>
          </p:cNvSpPr>
          <p:nvPr>
            <p:ph type="title"/>
          </p:nvPr>
        </p:nvSpPr>
        <p:spPr>
          <a:xfrm>
            <a:off x="838200" y="-22373"/>
            <a:ext cx="10515600" cy="1325563"/>
          </a:xfrm>
        </p:spPr>
        <p:txBody>
          <a:bodyPr>
            <a:normAutofit/>
          </a:bodyPr>
          <a:lstStyle/>
          <a:p>
            <a:r>
              <a:rPr lang="en-IN" sz="3500" b="1" dirty="0"/>
              <a:t>Additional Questions</a:t>
            </a:r>
          </a:p>
        </p:txBody>
      </p:sp>
      <p:sp>
        <p:nvSpPr>
          <p:cNvPr id="3" name="TextBox 2">
            <a:extLst>
              <a:ext uri="{FF2B5EF4-FFF2-40B4-BE49-F238E27FC236}">
                <a16:creationId xmlns:a16="http://schemas.microsoft.com/office/drawing/2014/main" id="{D66F0141-B3A3-DBAD-092F-D98202C63681}"/>
              </a:ext>
            </a:extLst>
          </p:cNvPr>
          <p:cNvSpPr txBox="1"/>
          <p:nvPr/>
        </p:nvSpPr>
        <p:spPr>
          <a:xfrm>
            <a:off x="488137" y="1282563"/>
            <a:ext cx="11069053" cy="2256323"/>
          </a:xfrm>
          <a:prstGeom prst="rect">
            <a:avLst/>
          </a:prstGeom>
          <a:noFill/>
        </p:spPr>
        <p:txBody>
          <a:bodyPr wrap="square" rtlCol="0">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rPr>
              <a:t>Q5. Historically, the travel agents have produced for leisure destinations more then as compared to that of business destinations. However, sales manager has a hunch that that this source market is not able to produce sufficiently for leisure destinations and has instead got more inclined towards travel to business destinations post pandemic drastically changing business dynamics. You check the data to conclude inference and found the hunch of sales manager to be true. Leisure contribution of total travel agent business has dipped from ____% in 2018 to ___% in 2022</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rPr>
              <a:t>Hints: Use RPD as metric</a:t>
            </a:r>
          </a:p>
        </p:txBody>
      </p:sp>
      <p:pic>
        <p:nvPicPr>
          <p:cNvPr id="5" name="Picture 4">
            <a:extLst>
              <a:ext uri="{FF2B5EF4-FFF2-40B4-BE49-F238E27FC236}">
                <a16:creationId xmlns:a16="http://schemas.microsoft.com/office/drawing/2014/main" id="{1D4323CF-34A9-89DF-969A-A3CED8832493}"/>
              </a:ext>
            </a:extLst>
          </p:cNvPr>
          <p:cNvPicPr>
            <a:picLocks noChangeAspect="1"/>
          </p:cNvPicPr>
          <p:nvPr/>
        </p:nvPicPr>
        <p:blipFill>
          <a:blip r:embed="rId2"/>
          <a:stretch>
            <a:fillRect/>
          </a:stretch>
        </p:blipFill>
        <p:spPr>
          <a:xfrm>
            <a:off x="226882" y="3848632"/>
            <a:ext cx="11502189" cy="962182"/>
          </a:xfrm>
          <a:prstGeom prst="rect">
            <a:avLst/>
          </a:prstGeom>
        </p:spPr>
      </p:pic>
    </p:spTree>
    <p:extLst>
      <p:ext uri="{BB962C8B-B14F-4D97-AF65-F5344CB8AC3E}">
        <p14:creationId xmlns:p14="http://schemas.microsoft.com/office/powerpoint/2010/main" val="2076719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4B9D-8EAD-8AAD-DE8E-DFD6AC7118E0}"/>
              </a:ext>
            </a:extLst>
          </p:cNvPr>
          <p:cNvSpPr>
            <a:spLocks noGrp="1"/>
          </p:cNvSpPr>
          <p:nvPr>
            <p:ph type="title"/>
          </p:nvPr>
        </p:nvSpPr>
        <p:spPr>
          <a:xfrm>
            <a:off x="838200" y="-22373"/>
            <a:ext cx="10515600" cy="1325563"/>
          </a:xfrm>
        </p:spPr>
        <p:txBody>
          <a:bodyPr>
            <a:normAutofit/>
          </a:bodyPr>
          <a:lstStyle/>
          <a:p>
            <a:r>
              <a:rPr lang="en-IN" sz="3500" b="1" dirty="0"/>
              <a:t>Additional Questions</a:t>
            </a:r>
          </a:p>
        </p:txBody>
      </p:sp>
      <p:sp>
        <p:nvSpPr>
          <p:cNvPr id="3" name="TextBox 2">
            <a:extLst>
              <a:ext uri="{FF2B5EF4-FFF2-40B4-BE49-F238E27FC236}">
                <a16:creationId xmlns:a16="http://schemas.microsoft.com/office/drawing/2014/main" id="{D66F0141-B3A3-DBAD-092F-D98202C63681}"/>
              </a:ext>
            </a:extLst>
          </p:cNvPr>
          <p:cNvSpPr txBox="1"/>
          <p:nvPr/>
        </p:nvSpPr>
        <p:spPr>
          <a:xfrm>
            <a:off x="488137" y="1282563"/>
            <a:ext cx="11069053" cy="1663597"/>
          </a:xfrm>
          <a:prstGeom prst="rect">
            <a:avLst/>
          </a:prstGeom>
          <a:noFill/>
        </p:spPr>
        <p:txBody>
          <a:bodyPr wrap="square" rtlCol="0">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rPr>
              <a:t>Q6. Managing Director of the company has decided to reward the best performance based on growth as compared to last year to the individual salespeople. 3 Salespeople from across the company shall be facilitated and awarded. At least two top performing salesperson’s data is required by Managing Director’s office. Final judgement is specifically based on performance on luxury hotels (Upper upscale)</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rPr>
              <a:t>Hints: Use RPD metric</a:t>
            </a:r>
          </a:p>
        </p:txBody>
      </p:sp>
      <p:pic>
        <p:nvPicPr>
          <p:cNvPr id="5" name="Picture 4">
            <a:extLst>
              <a:ext uri="{FF2B5EF4-FFF2-40B4-BE49-F238E27FC236}">
                <a16:creationId xmlns:a16="http://schemas.microsoft.com/office/drawing/2014/main" id="{1D4323CF-34A9-89DF-969A-A3CED8832493}"/>
              </a:ext>
            </a:extLst>
          </p:cNvPr>
          <p:cNvPicPr>
            <a:picLocks noChangeAspect="1"/>
          </p:cNvPicPr>
          <p:nvPr/>
        </p:nvPicPr>
        <p:blipFill>
          <a:blip r:embed="rId2"/>
          <a:stretch>
            <a:fillRect/>
          </a:stretch>
        </p:blipFill>
        <p:spPr>
          <a:xfrm>
            <a:off x="178755" y="3288914"/>
            <a:ext cx="11502189" cy="962182"/>
          </a:xfrm>
          <a:prstGeom prst="rect">
            <a:avLst/>
          </a:prstGeom>
        </p:spPr>
      </p:pic>
    </p:spTree>
    <p:extLst>
      <p:ext uri="{BB962C8B-B14F-4D97-AF65-F5344CB8AC3E}">
        <p14:creationId xmlns:p14="http://schemas.microsoft.com/office/powerpoint/2010/main" val="210261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4B9D-8EAD-8AAD-DE8E-DFD6AC7118E0}"/>
              </a:ext>
            </a:extLst>
          </p:cNvPr>
          <p:cNvSpPr>
            <a:spLocks noGrp="1"/>
          </p:cNvSpPr>
          <p:nvPr>
            <p:ph type="title"/>
          </p:nvPr>
        </p:nvSpPr>
        <p:spPr>
          <a:xfrm>
            <a:off x="838200" y="-22373"/>
            <a:ext cx="10515600" cy="1325563"/>
          </a:xfrm>
        </p:spPr>
        <p:txBody>
          <a:bodyPr>
            <a:normAutofit/>
          </a:bodyPr>
          <a:lstStyle/>
          <a:p>
            <a:r>
              <a:rPr lang="en-IN" sz="3500" b="1" dirty="0"/>
              <a:t>Additional Questions</a:t>
            </a:r>
          </a:p>
        </p:txBody>
      </p:sp>
      <p:sp>
        <p:nvSpPr>
          <p:cNvPr id="3" name="TextBox 2">
            <a:extLst>
              <a:ext uri="{FF2B5EF4-FFF2-40B4-BE49-F238E27FC236}">
                <a16:creationId xmlns:a16="http://schemas.microsoft.com/office/drawing/2014/main" id="{D66F0141-B3A3-DBAD-092F-D98202C63681}"/>
              </a:ext>
            </a:extLst>
          </p:cNvPr>
          <p:cNvSpPr txBox="1"/>
          <p:nvPr/>
        </p:nvSpPr>
        <p:spPr>
          <a:xfrm>
            <a:off x="488137" y="1282563"/>
            <a:ext cx="11069053" cy="1959960"/>
          </a:xfrm>
          <a:prstGeom prst="rect">
            <a:avLst/>
          </a:prstGeom>
          <a:noFill/>
        </p:spPr>
        <p:txBody>
          <a:bodyPr wrap="square" rtlCol="0">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rPr>
              <a:t>Q7. From one of the previous questions, it is now known that the Sales Office is struggling to perform for leisure destinations. The easiest way to prepare the strategy is initially to look at what used to support the office with business in the past and has ceased to perform/ drastically be decreased in performance. Check the top 2 accounts that have shown drastic degrowth over 2019 (Since 2019 was the next best year of performance) and for which of the hotels (Top 2)</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rPr>
              <a:t>Hints: Use RPD as metric</a:t>
            </a:r>
          </a:p>
        </p:txBody>
      </p:sp>
      <p:pic>
        <p:nvPicPr>
          <p:cNvPr id="5" name="Picture 4">
            <a:extLst>
              <a:ext uri="{FF2B5EF4-FFF2-40B4-BE49-F238E27FC236}">
                <a16:creationId xmlns:a16="http://schemas.microsoft.com/office/drawing/2014/main" id="{1D4323CF-34A9-89DF-969A-A3CED8832493}"/>
              </a:ext>
            </a:extLst>
          </p:cNvPr>
          <p:cNvPicPr>
            <a:picLocks noChangeAspect="1"/>
          </p:cNvPicPr>
          <p:nvPr/>
        </p:nvPicPr>
        <p:blipFill>
          <a:blip r:embed="rId2"/>
          <a:stretch>
            <a:fillRect/>
          </a:stretch>
        </p:blipFill>
        <p:spPr>
          <a:xfrm>
            <a:off x="178755" y="3330164"/>
            <a:ext cx="11502189" cy="962182"/>
          </a:xfrm>
          <a:prstGeom prst="rect">
            <a:avLst/>
          </a:prstGeom>
        </p:spPr>
      </p:pic>
    </p:spTree>
    <p:extLst>
      <p:ext uri="{BB962C8B-B14F-4D97-AF65-F5344CB8AC3E}">
        <p14:creationId xmlns:p14="http://schemas.microsoft.com/office/powerpoint/2010/main" val="1759214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4B9D-8EAD-8AAD-DE8E-DFD6AC7118E0}"/>
              </a:ext>
            </a:extLst>
          </p:cNvPr>
          <p:cNvSpPr>
            <a:spLocks noGrp="1"/>
          </p:cNvSpPr>
          <p:nvPr>
            <p:ph type="title"/>
          </p:nvPr>
        </p:nvSpPr>
        <p:spPr>
          <a:xfrm>
            <a:off x="838200" y="-22373"/>
            <a:ext cx="10515600" cy="1325563"/>
          </a:xfrm>
        </p:spPr>
        <p:txBody>
          <a:bodyPr>
            <a:normAutofit/>
          </a:bodyPr>
          <a:lstStyle/>
          <a:p>
            <a:r>
              <a:rPr lang="en-IN" sz="3500" b="1" dirty="0"/>
              <a:t>Multiple Choice Questions</a:t>
            </a:r>
          </a:p>
        </p:txBody>
      </p:sp>
      <p:sp>
        <p:nvSpPr>
          <p:cNvPr id="3" name="TextBox 2">
            <a:extLst>
              <a:ext uri="{FF2B5EF4-FFF2-40B4-BE49-F238E27FC236}">
                <a16:creationId xmlns:a16="http://schemas.microsoft.com/office/drawing/2014/main" id="{D66F0141-B3A3-DBAD-092F-D98202C63681}"/>
              </a:ext>
            </a:extLst>
          </p:cNvPr>
          <p:cNvSpPr txBox="1"/>
          <p:nvPr/>
        </p:nvSpPr>
        <p:spPr>
          <a:xfrm>
            <a:off x="488137" y="1282563"/>
            <a:ext cx="11069053" cy="3760966"/>
          </a:xfrm>
          <a:prstGeom prst="rect">
            <a:avLst/>
          </a:prstGeom>
          <a:noFill/>
        </p:spPr>
        <p:txBody>
          <a:bodyPr wrap="square" rtlCol="0">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rPr>
              <a:t>Q1. Maximum Rooms Per Day (RPD) has been observed in year:</a:t>
            </a:r>
            <a:endParaRPr lang="en-IN" dirty="0">
              <a:latin typeface="Noto Sans Symbols"/>
              <a:ea typeface="Noto Sans Symbols"/>
              <a:cs typeface="Noto Sans Symbols"/>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rPr>
              <a:t>Q2. Maximum productivity (Room Nights in 2022 have been achieved from which </a:t>
            </a:r>
            <a:r>
              <a:rPr lang="en-IN" sz="1800" dirty="0" err="1">
                <a:effectLst/>
                <a:latin typeface="Calibri" panose="020F0502020204030204" pitchFamily="34" charset="0"/>
                <a:ea typeface="Calibri" panose="020F0502020204030204" pitchFamily="34" charset="0"/>
              </a:rPr>
              <a:t>sales_portfolio</a:t>
            </a:r>
            <a:endParaRPr lang="en-IN" dirty="0">
              <a:latin typeface="Calibri" panose="020F0502020204030204" pitchFamily="34" charset="0"/>
              <a:ea typeface="Calibri" panose="020F0502020204030204" pitchFamily="34"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rPr>
              <a:t>Q3. Q3. What is the absolute difference between mean of total productivity in year 2018 and 2022 (</a:t>
            </a:r>
            <a:r>
              <a:rPr lang="en-IN" sz="1800" dirty="0" err="1">
                <a:effectLst/>
                <a:latin typeface="Calibri" panose="020F0502020204030204" pitchFamily="34" charset="0"/>
                <a:ea typeface="Calibri" panose="020F0502020204030204" pitchFamily="34" charset="0"/>
              </a:rPr>
              <a:t>Upto</a:t>
            </a:r>
            <a:r>
              <a:rPr lang="en-IN" sz="1800" dirty="0">
                <a:effectLst/>
                <a:latin typeface="Calibri" panose="020F0502020204030204" pitchFamily="34" charset="0"/>
                <a:ea typeface="Calibri" panose="020F0502020204030204" pitchFamily="34" charset="0"/>
              </a:rPr>
              <a:t> 2 decimal places)</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rPr>
              <a:t>Q4. What is the segment mix of the office in percentage:</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rPr>
              <a:t>Hint: Segment mix is an industry specific term. It relates to the proportion of each of the segment’s contribution to total business volume. It is commonly calculated as percentage of total business.</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algn="just">
              <a:lnSpc>
                <a:spcPct val="107000"/>
              </a:lnSpc>
              <a:spcAft>
                <a:spcPts val="800"/>
              </a:spcAft>
            </a:pPr>
            <a:endParaRPr lang="en-IN" sz="1800" dirty="0">
              <a:effectLst/>
              <a:latin typeface="Noto Sans Symbols"/>
              <a:ea typeface="Noto Sans Symbols"/>
              <a:cs typeface="Noto Sans Symbols"/>
            </a:endParaRPr>
          </a:p>
        </p:txBody>
      </p:sp>
      <p:pic>
        <p:nvPicPr>
          <p:cNvPr id="5" name="Picture 4">
            <a:extLst>
              <a:ext uri="{FF2B5EF4-FFF2-40B4-BE49-F238E27FC236}">
                <a16:creationId xmlns:a16="http://schemas.microsoft.com/office/drawing/2014/main" id="{1D4323CF-34A9-89DF-969A-A3CED8832493}"/>
              </a:ext>
            </a:extLst>
          </p:cNvPr>
          <p:cNvPicPr>
            <a:picLocks noChangeAspect="1"/>
          </p:cNvPicPr>
          <p:nvPr/>
        </p:nvPicPr>
        <p:blipFill>
          <a:blip r:embed="rId2"/>
          <a:stretch>
            <a:fillRect/>
          </a:stretch>
        </p:blipFill>
        <p:spPr>
          <a:xfrm>
            <a:off x="271568" y="4145398"/>
            <a:ext cx="11502189" cy="962182"/>
          </a:xfrm>
          <a:prstGeom prst="rect">
            <a:avLst/>
          </a:prstGeom>
        </p:spPr>
      </p:pic>
    </p:spTree>
    <p:extLst>
      <p:ext uri="{BB962C8B-B14F-4D97-AF65-F5344CB8AC3E}">
        <p14:creationId xmlns:p14="http://schemas.microsoft.com/office/powerpoint/2010/main" val="3723828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1309</TotalTime>
  <Words>1120</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Noto Sans Symbols</vt:lpstr>
      <vt:lpstr>Office Theme</vt:lpstr>
      <vt:lpstr>Sunshine Hotels And Resorts</vt:lpstr>
      <vt:lpstr>Main Task</vt:lpstr>
      <vt:lpstr>Main Task</vt:lpstr>
      <vt:lpstr>Additional Questions</vt:lpstr>
      <vt:lpstr>Additional Questions</vt:lpstr>
      <vt:lpstr>Additional Questions</vt:lpstr>
      <vt:lpstr>Additional Questions</vt:lpstr>
      <vt:lpstr>Additional Questions</vt:lpstr>
      <vt:lpstr>Multiple Choice Questions</vt:lpstr>
      <vt:lpstr>Multiple Choice Questions</vt:lpstr>
      <vt:lpstr>Multiple Choice Questions</vt:lpstr>
      <vt:lpstr>Multiple Choice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Sunshine Hotels And Resorts</dc:title>
  <dc:creator>135</dc:creator>
  <cp:lastModifiedBy>135</cp:lastModifiedBy>
  <cp:revision>17</cp:revision>
  <dcterms:created xsi:type="dcterms:W3CDTF">2022-08-25T07:06:25Z</dcterms:created>
  <dcterms:modified xsi:type="dcterms:W3CDTF">2022-09-09T08:59:26Z</dcterms:modified>
</cp:coreProperties>
</file>