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
      <p:font typeface="Comfortaa Regular"/>
      <p:regular r:id="rId45"/>
      <p:bold r:id="rId46"/>
    </p:embeddedFont>
    <p:embeddedFont>
      <p:font typeface="Comfortaa"/>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285340-70EF-4848-BF7C-EF023DE292A2}">
  <a:tblStyle styleId="{E6285340-70EF-4848-BF7C-EF023DE292A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46" Type="http://schemas.openxmlformats.org/officeDocument/2006/relationships/font" Target="fonts/ComfortaaRegular-bold.fntdata"/><Relationship Id="rId23" Type="http://schemas.openxmlformats.org/officeDocument/2006/relationships/slide" Target="slides/slide17.xml"/><Relationship Id="rId45" Type="http://schemas.openxmlformats.org/officeDocument/2006/relationships/font" Target="fonts/ComfortaaRegula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Comfortaa-bold.fntdata"/><Relationship Id="rId25" Type="http://schemas.openxmlformats.org/officeDocument/2006/relationships/slide" Target="slides/slide19.xml"/><Relationship Id="rId47" Type="http://schemas.openxmlformats.org/officeDocument/2006/relationships/font" Target="fonts/Comfortaa-regular.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b7e101489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b7e101489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b7e101489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b7e101489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b7e101489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b7e101489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b4aa2b19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b4aa2b1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b4aa2b197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b4aa2b19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b4aa2b197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b4aa2b19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b4aa2b197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b4aa2b19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b4aa2b197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b4aa2b19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b4aa2b197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b4aa2b19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b4aa2b197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b4aa2b19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b388326f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b388326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b5a7969c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bb5a7969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b5a7969ca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b5a7969c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b7e1014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b7e1014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b7e1014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b7e1014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b7e10148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b7e10148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b7e10148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b7e10148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b7e10148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b7e10148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b7e10148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bb7e10148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b7e10148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b7e10148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b7e10148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b7e10148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b7e1014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b7e1014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b7e10148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b7e10148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bb7e101489_1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bb7e101489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b7e10148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b7e10148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b7e10148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b7e10148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b7e101489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b7e10148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b7e101489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b7e101489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b7e101489_2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b7e10148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06150" y="1818100"/>
            <a:ext cx="87138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latin typeface="Comfortaa Regular"/>
                <a:ea typeface="Comfortaa Regular"/>
                <a:cs typeface="Comfortaa Regular"/>
                <a:sym typeface="Comfortaa Regular"/>
              </a:rPr>
              <a:t>UEIM007 FINANCIAL MANAGEMENT</a:t>
            </a:r>
            <a:endParaRPr sz="3500">
              <a:latin typeface="Comfortaa Regular"/>
              <a:ea typeface="Comfortaa Regular"/>
              <a:cs typeface="Comfortaa Regular"/>
              <a:sym typeface="Comfortaa Regular"/>
            </a:endParaRPr>
          </a:p>
        </p:txBody>
      </p:sp>
      <p:sp>
        <p:nvSpPr>
          <p:cNvPr id="86" name="Google Shape;86;p13"/>
          <p:cNvSpPr txBox="1"/>
          <p:nvPr>
            <p:ph idx="1" type="subTitle"/>
          </p:nvPr>
        </p:nvSpPr>
        <p:spPr>
          <a:xfrm>
            <a:off x="124051" y="2737350"/>
            <a:ext cx="88959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GROUP ASSIGNMENT </a:t>
            </a:r>
            <a:endParaRPr>
              <a:latin typeface="Comfortaa"/>
              <a:ea typeface="Comfortaa"/>
              <a:cs typeface="Comfortaa"/>
              <a:sym typeface="Comfortaa"/>
            </a:endParaRPr>
          </a:p>
          <a:p>
            <a:pPr indent="0" lvl="0" marL="0" rtl="0" algn="ctr">
              <a:spcBef>
                <a:spcPts val="0"/>
              </a:spcBef>
              <a:spcAft>
                <a:spcPts val="0"/>
              </a:spcAft>
              <a:buNone/>
            </a:pPr>
            <a:r>
              <a:rPr lang="en">
                <a:latin typeface="Comfortaa"/>
                <a:ea typeface="Comfortaa"/>
                <a:cs typeface="Comfortaa"/>
                <a:sym typeface="Comfortaa"/>
              </a:rPr>
              <a:t>TOPIC : DEPOSIT ACCOUNTS IN A BANK</a:t>
            </a:r>
            <a:endParaRPr>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2"/>
          <p:cNvPicPr preferRelativeResize="0"/>
          <p:nvPr/>
        </p:nvPicPr>
        <p:blipFill>
          <a:blip r:embed="rId3">
            <a:alphaModFix/>
          </a:blip>
          <a:stretch>
            <a:fillRect/>
          </a:stretch>
        </p:blipFill>
        <p:spPr>
          <a:xfrm>
            <a:off x="1006575" y="1009675"/>
            <a:ext cx="7130850" cy="3394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Features and </a:t>
            </a:r>
            <a:r>
              <a:rPr lang="en"/>
              <a:t>Benefits</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and Benefits</a:t>
            </a:r>
            <a:endParaRPr/>
          </a:p>
        </p:txBody>
      </p:sp>
      <p:grpSp>
        <p:nvGrpSpPr>
          <p:cNvPr id="169" name="Google Shape;169;p24"/>
          <p:cNvGrpSpPr/>
          <p:nvPr/>
        </p:nvGrpSpPr>
        <p:grpSpPr>
          <a:xfrm>
            <a:off x="431925" y="1304875"/>
            <a:ext cx="2628925" cy="3416400"/>
            <a:chOff x="431925" y="1304875"/>
            <a:chExt cx="2628925" cy="3416400"/>
          </a:xfrm>
        </p:grpSpPr>
        <p:sp>
          <p:nvSpPr>
            <p:cNvPr id="170" name="Google Shape;170;p2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2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Easy Transactions</a:t>
            </a:r>
            <a:endParaRPr>
              <a:solidFill>
                <a:schemeClr val="lt1"/>
              </a:solidFill>
            </a:endParaRPr>
          </a:p>
        </p:txBody>
      </p:sp>
      <p:sp>
        <p:nvSpPr>
          <p:cNvPr id="173" name="Google Shape;173;p2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000000"/>
                </a:solidFill>
                <a:latin typeface="Comfortaa"/>
                <a:ea typeface="Comfortaa"/>
                <a:cs typeface="Comfortaa"/>
                <a:sym typeface="Comfortaa"/>
              </a:rPr>
              <a:t>It is primary </a:t>
            </a:r>
            <a:r>
              <a:rPr lang="en" sz="1200">
                <a:solidFill>
                  <a:srgbClr val="000000"/>
                </a:solidFill>
                <a:latin typeface="Comfortaa"/>
                <a:ea typeface="Comfortaa"/>
                <a:cs typeface="Comfortaa"/>
                <a:sym typeface="Comfortaa"/>
              </a:rPr>
              <a:t>requisite</a:t>
            </a:r>
            <a:r>
              <a:rPr lang="en" sz="1200">
                <a:solidFill>
                  <a:srgbClr val="000000"/>
                </a:solidFill>
                <a:latin typeface="Comfortaa"/>
                <a:ea typeface="Comfortaa"/>
                <a:cs typeface="Comfortaa"/>
                <a:sym typeface="Comfortaa"/>
              </a:rPr>
              <a:t> for starting a business because it allows transactions beyond scope of savings account.</a:t>
            </a:r>
            <a:endParaRPr sz="1200">
              <a:solidFill>
                <a:srgbClr val="000000"/>
              </a:solidFill>
              <a:latin typeface="Comfortaa"/>
              <a:ea typeface="Comfortaa"/>
              <a:cs typeface="Comfortaa"/>
              <a:sym typeface="Comfortaa"/>
            </a:endParaRPr>
          </a:p>
          <a:p>
            <a:pPr indent="0" lvl="0" marL="0" rtl="0" algn="just">
              <a:spcBef>
                <a:spcPts val="1600"/>
              </a:spcBef>
              <a:spcAft>
                <a:spcPts val="0"/>
              </a:spcAft>
              <a:buNone/>
            </a:pPr>
            <a:r>
              <a:rPr lang="en" sz="1200">
                <a:solidFill>
                  <a:srgbClr val="000000"/>
                </a:solidFill>
                <a:latin typeface="Comfortaa"/>
                <a:ea typeface="Comfortaa"/>
                <a:cs typeface="Comfortaa"/>
                <a:sym typeface="Comfortaa"/>
              </a:rPr>
              <a:t>It provides frequent transactions with no restrictions on number of transactions in a day.</a:t>
            </a:r>
            <a:endParaRPr sz="1200">
              <a:solidFill>
                <a:srgbClr val="000000"/>
              </a:solidFill>
              <a:latin typeface="Comfortaa"/>
              <a:ea typeface="Comfortaa"/>
              <a:cs typeface="Comfortaa"/>
              <a:sym typeface="Comfortaa"/>
            </a:endParaRPr>
          </a:p>
          <a:p>
            <a:pPr indent="0" lvl="0" marL="0" rtl="0" algn="l">
              <a:spcBef>
                <a:spcPts val="1600"/>
              </a:spcBef>
              <a:spcAft>
                <a:spcPts val="1600"/>
              </a:spcAft>
              <a:buNone/>
            </a:pPr>
            <a:r>
              <a:t/>
            </a:r>
            <a:endParaRPr sz="1200">
              <a:solidFill>
                <a:srgbClr val="000000"/>
              </a:solidFill>
              <a:latin typeface="Comfortaa"/>
              <a:ea typeface="Comfortaa"/>
              <a:cs typeface="Comfortaa"/>
              <a:sym typeface="Comfortaa"/>
            </a:endParaRPr>
          </a:p>
        </p:txBody>
      </p:sp>
      <p:grpSp>
        <p:nvGrpSpPr>
          <p:cNvPr id="174" name="Google Shape;174;p24"/>
          <p:cNvGrpSpPr/>
          <p:nvPr/>
        </p:nvGrpSpPr>
        <p:grpSpPr>
          <a:xfrm>
            <a:off x="3320450" y="1304875"/>
            <a:ext cx="2632500" cy="3416400"/>
            <a:chOff x="3320450" y="1304875"/>
            <a:chExt cx="2632500" cy="3416400"/>
          </a:xfrm>
        </p:grpSpPr>
        <p:sp>
          <p:nvSpPr>
            <p:cNvPr id="175" name="Google Shape;175;p2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4"/>
          <p:cNvSpPr txBox="1"/>
          <p:nvPr>
            <p:ph idx="4294967295" type="body"/>
          </p:nvPr>
        </p:nvSpPr>
        <p:spPr>
          <a:xfrm>
            <a:off x="3359488" y="12597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Interest</a:t>
            </a:r>
            <a:endParaRPr>
              <a:solidFill>
                <a:schemeClr val="lt1"/>
              </a:solidFill>
            </a:endParaRPr>
          </a:p>
        </p:txBody>
      </p:sp>
      <p:sp>
        <p:nvSpPr>
          <p:cNvPr id="178" name="Google Shape;178;p24"/>
          <p:cNvSpPr txBox="1"/>
          <p:nvPr>
            <p:ph idx="4294967295" type="body"/>
          </p:nvPr>
        </p:nvSpPr>
        <p:spPr>
          <a:xfrm>
            <a:off x="3397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mfortaa"/>
                <a:ea typeface="Comfortaa"/>
                <a:cs typeface="Comfortaa"/>
                <a:sym typeface="Comfortaa"/>
              </a:rPr>
              <a:t>The prime objective is  to facilitate smooth transactions for business.</a:t>
            </a:r>
            <a:endParaRPr sz="1200">
              <a:latin typeface="Comfortaa"/>
              <a:ea typeface="Comfortaa"/>
              <a:cs typeface="Comfortaa"/>
              <a:sym typeface="Comfortaa"/>
            </a:endParaRPr>
          </a:p>
          <a:p>
            <a:pPr indent="0" lvl="0" marL="0" rtl="0" algn="l">
              <a:spcBef>
                <a:spcPts val="1600"/>
              </a:spcBef>
              <a:spcAft>
                <a:spcPts val="0"/>
              </a:spcAft>
              <a:buNone/>
            </a:pPr>
            <a:r>
              <a:rPr lang="en" sz="1200">
                <a:latin typeface="Comfortaa"/>
                <a:ea typeface="Comfortaa"/>
                <a:cs typeface="Comfortaa"/>
                <a:sym typeface="Comfortaa"/>
              </a:rPr>
              <a:t>Now a days, Some banks provide interest rates on current account as well.</a:t>
            </a:r>
            <a:endParaRPr sz="1200">
              <a:latin typeface="Comfortaa"/>
              <a:ea typeface="Comfortaa"/>
              <a:cs typeface="Comfortaa"/>
              <a:sym typeface="Comfortaa"/>
            </a:endParaRPr>
          </a:p>
          <a:p>
            <a:pPr indent="0" lvl="0" marL="0" rtl="0" algn="l">
              <a:spcBef>
                <a:spcPts val="1600"/>
              </a:spcBef>
              <a:spcAft>
                <a:spcPts val="1600"/>
              </a:spcAft>
              <a:buNone/>
            </a:pPr>
            <a:r>
              <a:rPr lang="en" sz="1200">
                <a:latin typeface="Comfortaa"/>
                <a:ea typeface="Comfortaa"/>
                <a:cs typeface="Comfortaa"/>
                <a:sym typeface="Comfortaa"/>
              </a:rPr>
              <a:t>Current account charge interests on short-term funds the account holder has borrowed from bank.</a:t>
            </a:r>
            <a:endParaRPr sz="1200">
              <a:latin typeface="Comfortaa"/>
              <a:ea typeface="Comfortaa"/>
              <a:cs typeface="Comfortaa"/>
              <a:sym typeface="Comfortaa"/>
            </a:endParaRPr>
          </a:p>
        </p:txBody>
      </p:sp>
      <p:grpSp>
        <p:nvGrpSpPr>
          <p:cNvPr id="179" name="Google Shape;179;p24"/>
          <p:cNvGrpSpPr/>
          <p:nvPr/>
        </p:nvGrpSpPr>
        <p:grpSpPr>
          <a:xfrm>
            <a:off x="6212550" y="1304875"/>
            <a:ext cx="2632500" cy="3416400"/>
            <a:chOff x="6212550" y="1304875"/>
            <a:chExt cx="2632500" cy="3416400"/>
          </a:xfrm>
        </p:grpSpPr>
        <p:sp>
          <p:nvSpPr>
            <p:cNvPr id="180" name="Google Shape;180;p2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Other benefits</a:t>
            </a:r>
            <a:endParaRPr>
              <a:solidFill>
                <a:schemeClr val="lt1"/>
              </a:solidFill>
            </a:endParaRPr>
          </a:p>
        </p:txBody>
      </p:sp>
      <p:sp>
        <p:nvSpPr>
          <p:cNvPr id="183" name="Google Shape;183;p2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omfortaa"/>
                <a:ea typeface="Comfortaa"/>
                <a:cs typeface="Comfortaa"/>
                <a:sym typeface="Comfortaa"/>
              </a:rPr>
              <a:t>A current account can be operated by individuals, public and private companies,etc.</a:t>
            </a:r>
            <a:endParaRPr sz="1200">
              <a:solidFill>
                <a:srgbClr val="000000"/>
              </a:solidFill>
              <a:latin typeface="Comfortaa"/>
              <a:ea typeface="Comfortaa"/>
              <a:cs typeface="Comfortaa"/>
              <a:sym typeface="Comfortaa"/>
            </a:endParaRPr>
          </a:p>
          <a:p>
            <a:pPr indent="0" lvl="0" marL="0" rtl="0" algn="l">
              <a:spcBef>
                <a:spcPts val="1600"/>
              </a:spcBef>
              <a:spcAft>
                <a:spcPts val="0"/>
              </a:spcAft>
              <a:buNone/>
            </a:pPr>
            <a:r>
              <a:rPr lang="en" sz="1200">
                <a:solidFill>
                  <a:srgbClr val="000000"/>
                </a:solidFill>
                <a:latin typeface="Comfortaa"/>
                <a:ea typeface="Comfortaa"/>
                <a:cs typeface="Comfortaa"/>
                <a:sym typeface="Comfortaa"/>
              </a:rPr>
              <a:t>No limit in withdrawals.</a:t>
            </a:r>
            <a:endParaRPr sz="1200">
              <a:solidFill>
                <a:srgbClr val="000000"/>
              </a:solidFill>
              <a:latin typeface="Comfortaa"/>
              <a:ea typeface="Comfortaa"/>
              <a:cs typeface="Comfortaa"/>
              <a:sym typeface="Comfortaa"/>
            </a:endParaRPr>
          </a:p>
          <a:p>
            <a:pPr indent="0" lvl="0" marL="0" rtl="0" algn="l">
              <a:spcBef>
                <a:spcPts val="1600"/>
              </a:spcBef>
              <a:spcAft>
                <a:spcPts val="0"/>
              </a:spcAft>
              <a:buNone/>
            </a:pPr>
            <a:r>
              <a:rPr lang="en" sz="1200">
                <a:solidFill>
                  <a:srgbClr val="000000"/>
                </a:solidFill>
                <a:latin typeface="Comfortaa"/>
                <a:ea typeface="Comfortaa"/>
                <a:cs typeface="Comfortaa"/>
                <a:sym typeface="Comfortaa"/>
              </a:rPr>
              <a:t>Provide overdraft facility.</a:t>
            </a:r>
            <a:endParaRPr sz="1200">
              <a:solidFill>
                <a:srgbClr val="000000"/>
              </a:solidFill>
              <a:latin typeface="Comfortaa"/>
              <a:ea typeface="Comfortaa"/>
              <a:cs typeface="Comfortaa"/>
              <a:sym typeface="Comfortaa"/>
            </a:endParaRPr>
          </a:p>
          <a:p>
            <a:pPr indent="0" lvl="0" marL="0" rtl="0" algn="l">
              <a:spcBef>
                <a:spcPts val="1600"/>
              </a:spcBef>
              <a:spcAft>
                <a:spcPts val="1600"/>
              </a:spcAft>
              <a:buNone/>
            </a:pPr>
            <a:r>
              <a:rPr lang="en" sz="1200">
                <a:solidFill>
                  <a:srgbClr val="000000"/>
                </a:solidFill>
                <a:latin typeface="Comfortaa"/>
                <a:ea typeface="Comfortaa"/>
                <a:cs typeface="Comfortaa"/>
                <a:sym typeface="Comfortaa"/>
              </a:rPr>
              <a:t>Provides internet banking and mobile banking facility.</a:t>
            </a:r>
            <a:endParaRPr sz="1200">
              <a:solidFill>
                <a:srgbClr val="000000"/>
              </a:solidFill>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fortaa Regular"/>
                <a:ea typeface="Comfortaa Regular"/>
                <a:cs typeface="Comfortaa Regular"/>
                <a:sym typeface="Comfortaa Regular"/>
              </a:rPr>
              <a:t>Savings </a:t>
            </a:r>
            <a:r>
              <a:rPr lang="en">
                <a:latin typeface="Comfortaa Regular"/>
                <a:ea typeface="Comfortaa Regular"/>
                <a:cs typeface="Comfortaa Regular"/>
                <a:sym typeface="Comfortaa Regular"/>
              </a:rPr>
              <a:t>Account</a:t>
            </a:r>
            <a:endParaRPr>
              <a:latin typeface="Comfortaa Regular"/>
              <a:ea typeface="Comfortaa Regular"/>
              <a:cs typeface="Comfortaa Regular"/>
              <a:sym typeface="Comfortaa Regul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265500" y="19419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omfortaa Regular"/>
                <a:ea typeface="Comfortaa Regular"/>
                <a:cs typeface="Comfortaa Regular"/>
                <a:sym typeface="Comfortaa Regular"/>
              </a:rPr>
              <a:t>What is Savings </a:t>
            </a:r>
            <a:r>
              <a:rPr lang="en">
                <a:latin typeface="Comfortaa Regular"/>
                <a:ea typeface="Comfortaa Regular"/>
                <a:cs typeface="Comfortaa Regular"/>
                <a:sym typeface="Comfortaa Regular"/>
              </a:rPr>
              <a:t>Account ?</a:t>
            </a:r>
            <a:endParaRPr>
              <a:latin typeface="Comfortaa Regular"/>
              <a:ea typeface="Comfortaa Regular"/>
              <a:cs typeface="Comfortaa Regular"/>
              <a:sym typeface="Comfortaa Regular"/>
            </a:endParaRPr>
          </a:p>
        </p:txBody>
      </p:sp>
      <p:sp>
        <p:nvSpPr>
          <p:cNvPr id="194" name="Google Shape;194;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sz="1200">
                <a:solidFill>
                  <a:srgbClr val="FFFFFF"/>
                </a:solidFill>
                <a:latin typeface="Comfortaa"/>
                <a:ea typeface="Comfortaa"/>
                <a:cs typeface="Comfortaa"/>
                <a:sym typeface="Comfortaa"/>
              </a:rPr>
              <a:t>Deposit account</a:t>
            </a:r>
            <a:endParaRPr sz="1200">
              <a:solidFill>
                <a:srgbClr val="FFFFFF"/>
              </a:solidFill>
              <a:latin typeface="Comfortaa"/>
              <a:ea typeface="Comfortaa"/>
              <a:cs typeface="Comfortaa"/>
              <a:sym typeface="Comfortaa"/>
            </a:endParaRPr>
          </a:p>
          <a:p>
            <a:pPr indent="-304800" lvl="0" marL="457200" rtl="0" algn="l">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Can open at any retail bank or financial institution</a:t>
            </a:r>
            <a:endParaRPr sz="1200">
              <a:solidFill>
                <a:srgbClr val="FFFFFF"/>
              </a:solidFill>
              <a:latin typeface="Comfortaa"/>
              <a:ea typeface="Comfortaa"/>
              <a:cs typeface="Comfortaa"/>
              <a:sym typeface="Comfortaa"/>
            </a:endParaRPr>
          </a:p>
          <a:p>
            <a:pPr indent="-304800" lvl="0" marL="457200" rtl="0" algn="l">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Deposit idle funds and use when required</a:t>
            </a:r>
            <a:endParaRPr sz="1200">
              <a:solidFill>
                <a:srgbClr val="FFFFFF"/>
              </a:solidFill>
              <a:latin typeface="Comfortaa"/>
              <a:ea typeface="Comfortaa"/>
              <a:cs typeface="Comfortaa"/>
              <a:sym typeface="Comfortaa"/>
            </a:endParaRPr>
          </a:p>
          <a:p>
            <a:pPr indent="-304800" lvl="0" marL="457200" rtl="0" algn="l">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Many type of savings account for women, minor, senior citizens, farmers etc..</a:t>
            </a:r>
            <a:endParaRPr sz="1200">
              <a:solidFill>
                <a:srgbClr val="FFFFFF"/>
              </a:solidFill>
              <a:latin typeface="Comfortaa"/>
              <a:ea typeface="Comfortaa"/>
              <a:cs typeface="Comfortaa"/>
              <a:sym typeface="Comfortaa"/>
            </a:endParaRPr>
          </a:p>
          <a:p>
            <a:pPr indent="-304800" lvl="0" marL="457200" rtl="0" algn="l">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NEFT / RTGS / IMPS for funds transfer</a:t>
            </a:r>
            <a:endParaRPr sz="1200">
              <a:solidFill>
                <a:srgbClr val="FFFFFF"/>
              </a:solidFill>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265500" y="14085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omfortaa Regular"/>
                <a:ea typeface="Comfortaa Regular"/>
                <a:cs typeface="Comfortaa Regular"/>
                <a:sym typeface="Comfortaa Regular"/>
              </a:rPr>
              <a:t>Conditions</a:t>
            </a:r>
            <a:endParaRPr>
              <a:latin typeface="Comfortaa Regular"/>
              <a:ea typeface="Comfortaa Regular"/>
              <a:cs typeface="Comfortaa Regular"/>
              <a:sym typeface="Comfortaa Regular"/>
            </a:endParaRPr>
          </a:p>
        </p:txBody>
      </p:sp>
      <p:sp>
        <p:nvSpPr>
          <p:cNvPr id="200" name="Google Shape;200;p27"/>
          <p:cNvSpPr txBox="1"/>
          <p:nvPr>
            <p:ph idx="2" type="body"/>
          </p:nvPr>
        </p:nvSpPr>
        <p:spPr>
          <a:xfrm>
            <a:off x="4939500" y="1029000"/>
            <a:ext cx="3837000" cy="36951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Different banks have their own policies for minimum balance required.</a:t>
            </a:r>
            <a:endParaRPr sz="1200">
              <a:solidFill>
                <a:srgbClr val="FFFFFF"/>
              </a:solidFill>
              <a:latin typeface="Comfortaa"/>
              <a:ea typeface="Comfortaa"/>
              <a:cs typeface="Comfortaa"/>
              <a:sym typeface="Comfortaa"/>
            </a:endParaRPr>
          </a:p>
          <a:p>
            <a:pPr indent="-304800" lvl="0" marL="457200" rtl="0" algn="l">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It can be 500 or 5000 depends on bank</a:t>
            </a:r>
            <a:endParaRPr sz="1200">
              <a:solidFill>
                <a:srgbClr val="FFFFFF"/>
              </a:solidFill>
              <a:latin typeface="Comfortaa"/>
              <a:ea typeface="Comfortaa"/>
              <a:cs typeface="Comfortaa"/>
              <a:sym typeface="Comfortaa"/>
            </a:endParaRPr>
          </a:p>
          <a:p>
            <a:pPr indent="-304800" lvl="0" marL="457200" rtl="0" algn="l">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Restrictions in terms of transactions per day/week/month.</a:t>
            </a:r>
            <a:endParaRPr sz="1200">
              <a:solidFill>
                <a:srgbClr val="FFFFFF"/>
              </a:solidFill>
              <a:latin typeface="Comfortaa"/>
              <a:ea typeface="Comfortaa"/>
              <a:cs typeface="Comfortaa"/>
              <a:sym typeface="Comfortaa"/>
            </a:endParaRPr>
          </a:p>
          <a:p>
            <a:pPr indent="-304800" lvl="0" marL="457200" rtl="0" algn="l">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Customer agrees to provide his/her Aadhaar and PAN details.</a:t>
            </a:r>
            <a:endParaRPr sz="1200">
              <a:solidFill>
                <a:srgbClr val="FFFFFF"/>
              </a:solidFill>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fortaa Regular"/>
                <a:ea typeface="Comfortaa Regular"/>
                <a:cs typeface="Comfortaa Regular"/>
                <a:sym typeface="Comfortaa Regular"/>
              </a:rPr>
              <a:t>Features</a:t>
            </a:r>
            <a:endParaRPr>
              <a:latin typeface="Comfortaa Regular"/>
              <a:ea typeface="Comfortaa Regular"/>
              <a:cs typeface="Comfortaa Regular"/>
              <a:sym typeface="Comfortaa Regul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Regular"/>
                <a:ea typeface="Comfortaa Regular"/>
                <a:cs typeface="Comfortaa Regular"/>
                <a:sym typeface="Comfortaa Regular"/>
              </a:rPr>
              <a:t>Features</a:t>
            </a:r>
            <a:endParaRPr>
              <a:latin typeface="Comfortaa Regular"/>
              <a:ea typeface="Comfortaa Regular"/>
              <a:cs typeface="Comfortaa Regular"/>
              <a:sym typeface="Comfortaa Regular"/>
            </a:endParaRPr>
          </a:p>
        </p:txBody>
      </p:sp>
      <p:grpSp>
        <p:nvGrpSpPr>
          <p:cNvPr id="211" name="Google Shape;211;p29"/>
          <p:cNvGrpSpPr/>
          <p:nvPr/>
        </p:nvGrpSpPr>
        <p:grpSpPr>
          <a:xfrm>
            <a:off x="431925" y="1304875"/>
            <a:ext cx="2628925" cy="3416400"/>
            <a:chOff x="431925" y="1304875"/>
            <a:chExt cx="2628925" cy="3416400"/>
          </a:xfrm>
        </p:grpSpPr>
        <p:sp>
          <p:nvSpPr>
            <p:cNvPr id="212" name="Google Shape;212;p29"/>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29"/>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Passbook and Cheque</a:t>
            </a:r>
            <a:endParaRPr>
              <a:solidFill>
                <a:schemeClr val="lt1"/>
              </a:solidFill>
            </a:endParaRPr>
          </a:p>
        </p:txBody>
      </p:sp>
      <p:sp>
        <p:nvSpPr>
          <p:cNvPr id="215" name="Google Shape;215;p29"/>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omfortaa"/>
                <a:ea typeface="Comfortaa"/>
                <a:cs typeface="Comfortaa"/>
                <a:sym typeface="Comfortaa"/>
              </a:rPr>
              <a:t>All savings account offers Passbook and cheque book.</a:t>
            </a:r>
            <a:endParaRPr sz="1200">
              <a:solidFill>
                <a:srgbClr val="000000"/>
              </a:solidFill>
              <a:latin typeface="Comfortaa"/>
              <a:ea typeface="Comfortaa"/>
              <a:cs typeface="Comfortaa"/>
              <a:sym typeface="Comfortaa"/>
            </a:endParaRPr>
          </a:p>
          <a:p>
            <a:pPr indent="0" lvl="0" marL="0" rtl="0" algn="l">
              <a:spcBef>
                <a:spcPts val="1600"/>
              </a:spcBef>
              <a:spcAft>
                <a:spcPts val="0"/>
              </a:spcAft>
              <a:buNone/>
            </a:pPr>
            <a:r>
              <a:rPr lang="en" sz="1200">
                <a:solidFill>
                  <a:srgbClr val="000000"/>
                </a:solidFill>
                <a:latin typeface="Comfortaa"/>
                <a:ea typeface="Comfortaa"/>
                <a:cs typeface="Comfortaa"/>
                <a:sym typeface="Comfortaa"/>
              </a:rPr>
              <a:t>Both carrying customer’s account details.</a:t>
            </a:r>
            <a:endParaRPr sz="1200">
              <a:solidFill>
                <a:srgbClr val="000000"/>
              </a:solidFill>
              <a:latin typeface="Comfortaa"/>
              <a:ea typeface="Comfortaa"/>
              <a:cs typeface="Comfortaa"/>
              <a:sym typeface="Comfortaa"/>
            </a:endParaRPr>
          </a:p>
          <a:p>
            <a:pPr indent="0" lvl="0" marL="0" rtl="0" algn="l">
              <a:spcBef>
                <a:spcPts val="1600"/>
              </a:spcBef>
              <a:spcAft>
                <a:spcPts val="0"/>
              </a:spcAft>
              <a:buNone/>
            </a:pPr>
            <a:r>
              <a:rPr lang="en" sz="1200">
                <a:solidFill>
                  <a:srgbClr val="000000"/>
                </a:solidFill>
                <a:latin typeface="Comfortaa"/>
                <a:ea typeface="Comfortaa"/>
                <a:cs typeface="Comfortaa"/>
                <a:sym typeface="Comfortaa"/>
              </a:rPr>
              <a:t>Passbook lists transactions.</a:t>
            </a:r>
            <a:endParaRPr sz="1200">
              <a:solidFill>
                <a:srgbClr val="000000"/>
              </a:solidFill>
              <a:latin typeface="Comfortaa"/>
              <a:ea typeface="Comfortaa"/>
              <a:cs typeface="Comfortaa"/>
              <a:sym typeface="Comfortaa"/>
            </a:endParaRPr>
          </a:p>
          <a:p>
            <a:pPr indent="0" lvl="0" marL="0" rtl="0" algn="l">
              <a:spcBef>
                <a:spcPts val="1600"/>
              </a:spcBef>
              <a:spcAft>
                <a:spcPts val="0"/>
              </a:spcAft>
              <a:buNone/>
            </a:pPr>
            <a:r>
              <a:rPr lang="en" sz="1200">
                <a:solidFill>
                  <a:srgbClr val="000000"/>
                </a:solidFill>
                <a:latin typeface="Comfortaa"/>
                <a:ea typeface="Comfortaa"/>
                <a:cs typeface="Comfortaa"/>
                <a:sym typeface="Comfortaa"/>
              </a:rPr>
              <a:t>Issue cheque to someone.</a:t>
            </a:r>
            <a:endParaRPr sz="1200">
              <a:solidFill>
                <a:srgbClr val="000000"/>
              </a:solidFill>
              <a:latin typeface="Comfortaa"/>
              <a:ea typeface="Comfortaa"/>
              <a:cs typeface="Comfortaa"/>
              <a:sym typeface="Comfortaa"/>
            </a:endParaRPr>
          </a:p>
          <a:p>
            <a:pPr indent="0" lvl="0" marL="0" rtl="0" algn="l">
              <a:spcBef>
                <a:spcPts val="1600"/>
              </a:spcBef>
              <a:spcAft>
                <a:spcPts val="1600"/>
              </a:spcAft>
              <a:buNone/>
            </a:pPr>
            <a:r>
              <a:rPr lang="en" sz="1200">
                <a:solidFill>
                  <a:srgbClr val="000000"/>
                </a:solidFill>
                <a:latin typeface="Comfortaa"/>
                <a:ea typeface="Comfortaa"/>
                <a:cs typeface="Comfortaa"/>
                <a:sym typeface="Comfortaa"/>
              </a:rPr>
              <a:t>We can withdraw money using a cheque.</a:t>
            </a:r>
            <a:endParaRPr sz="1200">
              <a:solidFill>
                <a:srgbClr val="000000"/>
              </a:solidFill>
              <a:latin typeface="Comfortaa"/>
              <a:ea typeface="Comfortaa"/>
              <a:cs typeface="Comfortaa"/>
              <a:sym typeface="Comfortaa"/>
            </a:endParaRPr>
          </a:p>
        </p:txBody>
      </p:sp>
      <p:grpSp>
        <p:nvGrpSpPr>
          <p:cNvPr id="216" name="Google Shape;216;p29"/>
          <p:cNvGrpSpPr/>
          <p:nvPr/>
        </p:nvGrpSpPr>
        <p:grpSpPr>
          <a:xfrm>
            <a:off x="3320450" y="1304875"/>
            <a:ext cx="2632500" cy="3416400"/>
            <a:chOff x="3320450" y="1304875"/>
            <a:chExt cx="2632500" cy="3416400"/>
          </a:xfrm>
        </p:grpSpPr>
        <p:sp>
          <p:nvSpPr>
            <p:cNvPr id="217" name="Google Shape;217;p29"/>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9"/>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29"/>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Money </a:t>
            </a:r>
            <a:r>
              <a:rPr lang="en">
                <a:solidFill>
                  <a:schemeClr val="lt1"/>
                </a:solidFill>
              </a:rPr>
              <a:t>Withdrawal</a:t>
            </a:r>
            <a:endParaRPr>
              <a:solidFill>
                <a:schemeClr val="lt1"/>
              </a:solidFill>
            </a:endParaRPr>
          </a:p>
        </p:txBody>
      </p:sp>
      <p:sp>
        <p:nvSpPr>
          <p:cNvPr id="220" name="Google Shape;220;p29"/>
          <p:cNvSpPr txBox="1"/>
          <p:nvPr>
            <p:ph idx="4294967295" type="body"/>
          </p:nvPr>
        </p:nvSpPr>
        <p:spPr>
          <a:xfrm>
            <a:off x="3397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mfortaa"/>
                <a:ea typeface="Comfortaa"/>
                <a:cs typeface="Comfortaa"/>
                <a:sym typeface="Comfortaa"/>
              </a:rPr>
              <a:t>Depositor can withdraw money by withdrawal slip.</a:t>
            </a:r>
            <a:endParaRPr sz="1200">
              <a:latin typeface="Comfortaa"/>
              <a:ea typeface="Comfortaa"/>
              <a:cs typeface="Comfortaa"/>
              <a:sym typeface="Comfortaa"/>
            </a:endParaRPr>
          </a:p>
          <a:p>
            <a:pPr indent="0" lvl="0" marL="0" rtl="0" algn="l">
              <a:spcBef>
                <a:spcPts val="1600"/>
              </a:spcBef>
              <a:spcAft>
                <a:spcPts val="0"/>
              </a:spcAft>
              <a:buNone/>
            </a:pPr>
            <a:r>
              <a:rPr lang="en" sz="1200">
                <a:latin typeface="Comfortaa"/>
                <a:ea typeface="Comfortaa"/>
                <a:cs typeface="Comfortaa"/>
                <a:sym typeface="Comfortaa"/>
              </a:rPr>
              <a:t>Cheque</a:t>
            </a:r>
            <a:endParaRPr sz="1200">
              <a:latin typeface="Comfortaa"/>
              <a:ea typeface="Comfortaa"/>
              <a:cs typeface="Comfortaa"/>
              <a:sym typeface="Comfortaa"/>
            </a:endParaRPr>
          </a:p>
          <a:p>
            <a:pPr indent="0" lvl="0" marL="0" rtl="0" algn="l">
              <a:spcBef>
                <a:spcPts val="1600"/>
              </a:spcBef>
              <a:spcAft>
                <a:spcPts val="1600"/>
              </a:spcAft>
              <a:buNone/>
            </a:pPr>
            <a:r>
              <a:rPr lang="en" sz="1200">
                <a:latin typeface="Comfortaa"/>
                <a:ea typeface="Comfortaa"/>
                <a:cs typeface="Comfortaa"/>
                <a:sym typeface="Comfortaa"/>
              </a:rPr>
              <a:t>Debit cards</a:t>
            </a:r>
            <a:endParaRPr sz="1200">
              <a:latin typeface="Comfortaa"/>
              <a:ea typeface="Comfortaa"/>
              <a:cs typeface="Comfortaa"/>
              <a:sym typeface="Comfortaa"/>
            </a:endParaRPr>
          </a:p>
        </p:txBody>
      </p:sp>
      <p:grpSp>
        <p:nvGrpSpPr>
          <p:cNvPr id="221" name="Google Shape;221;p29"/>
          <p:cNvGrpSpPr/>
          <p:nvPr/>
        </p:nvGrpSpPr>
        <p:grpSpPr>
          <a:xfrm>
            <a:off x="6212550" y="1304875"/>
            <a:ext cx="2632500" cy="3416400"/>
            <a:chOff x="6212550" y="1304875"/>
            <a:chExt cx="2632500" cy="3416400"/>
          </a:xfrm>
        </p:grpSpPr>
        <p:sp>
          <p:nvSpPr>
            <p:cNvPr id="222" name="Google Shape;222;p29"/>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29"/>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Debit and Credit card</a:t>
            </a:r>
            <a:endParaRPr>
              <a:solidFill>
                <a:schemeClr val="lt1"/>
              </a:solidFill>
            </a:endParaRPr>
          </a:p>
        </p:txBody>
      </p:sp>
      <p:sp>
        <p:nvSpPr>
          <p:cNvPr id="225" name="Google Shape;225;p29"/>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omfortaa"/>
                <a:ea typeface="Comfortaa"/>
                <a:cs typeface="Comfortaa"/>
                <a:sym typeface="Comfortaa"/>
              </a:rPr>
              <a:t>Bank provides Debit and Credit cards at annual charges.</a:t>
            </a:r>
            <a:endParaRPr sz="1200">
              <a:solidFill>
                <a:srgbClr val="000000"/>
              </a:solidFill>
              <a:latin typeface="Comfortaa"/>
              <a:ea typeface="Comfortaa"/>
              <a:cs typeface="Comfortaa"/>
              <a:sym typeface="Comfortaa"/>
            </a:endParaRPr>
          </a:p>
          <a:p>
            <a:pPr indent="0" lvl="0" marL="0" rtl="0" algn="l">
              <a:spcBef>
                <a:spcPts val="1600"/>
              </a:spcBef>
              <a:spcAft>
                <a:spcPts val="0"/>
              </a:spcAft>
              <a:buNone/>
            </a:pPr>
            <a:r>
              <a:rPr lang="en" sz="1200">
                <a:solidFill>
                  <a:srgbClr val="000000"/>
                </a:solidFill>
                <a:latin typeface="Comfortaa"/>
                <a:ea typeface="Comfortaa"/>
                <a:cs typeface="Comfortaa"/>
                <a:sym typeface="Comfortaa"/>
              </a:rPr>
              <a:t>By Debit card customer can withdraw money from ATM and deposit at CDM.</a:t>
            </a:r>
            <a:endParaRPr sz="1200">
              <a:solidFill>
                <a:srgbClr val="000000"/>
              </a:solidFill>
              <a:latin typeface="Comfortaa"/>
              <a:ea typeface="Comfortaa"/>
              <a:cs typeface="Comfortaa"/>
              <a:sym typeface="Comfortaa"/>
            </a:endParaRPr>
          </a:p>
          <a:p>
            <a:pPr indent="0" lvl="0" marL="0" rtl="0" algn="l">
              <a:spcBef>
                <a:spcPts val="1600"/>
              </a:spcBef>
              <a:spcAft>
                <a:spcPts val="1600"/>
              </a:spcAft>
              <a:buNone/>
            </a:pPr>
            <a:r>
              <a:rPr lang="en" sz="1200">
                <a:solidFill>
                  <a:srgbClr val="000000"/>
                </a:solidFill>
                <a:latin typeface="Comfortaa"/>
                <a:ea typeface="Comfortaa"/>
                <a:cs typeface="Comfortaa"/>
                <a:sym typeface="Comfortaa"/>
              </a:rPr>
              <a:t>Credit card is payment card to pay merchant based on customer’s promise to issuer to pay with agreed delay charges.</a:t>
            </a:r>
            <a:endParaRPr sz="1200">
              <a:solidFill>
                <a:srgbClr val="000000"/>
              </a:solidFill>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Regular"/>
                <a:ea typeface="Comfortaa Regular"/>
                <a:cs typeface="Comfortaa Regular"/>
                <a:sym typeface="Comfortaa Regular"/>
              </a:rPr>
              <a:t>Interest Rate</a:t>
            </a:r>
            <a:endParaRPr>
              <a:latin typeface="Comfortaa Regular"/>
              <a:ea typeface="Comfortaa Regular"/>
              <a:cs typeface="Comfortaa Regular"/>
              <a:sym typeface="Comfortaa Regular"/>
            </a:endParaRPr>
          </a:p>
        </p:txBody>
      </p:sp>
      <p:sp>
        <p:nvSpPr>
          <p:cNvPr id="231" name="Google Shape;231;p30"/>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latin typeface="Comfortaa Regular"/>
                <a:ea typeface="Comfortaa Regular"/>
                <a:cs typeface="Comfortaa Regular"/>
                <a:sym typeface="Comfortaa Regular"/>
              </a:rPr>
              <a:t>Current Account</a:t>
            </a:r>
            <a:endParaRPr sz="1400">
              <a:solidFill>
                <a:schemeClr val="lt1"/>
              </a:solidFill>
              <a:latin typeface="Comfortaa Regular"/>
              <a:ea typeface="Comfortaa Regular"/>
              <a:cs typeface="Comfortaa Regular"/>
              <a:sym typeface="Comfortaa Regular"/>
            </a:endParaRPr>
          </a:p>
        </p:txBody>
      </p:sp>
      <p:sp>
        <p:nvSpPr>
          <p:cNvPr id="232" name="Google Shape;232;p30"/>
          <p:cNvSpPr txBox="1"/>
          <p:nvPr>
            <p:ph idx="4294967295" type="body"/>
          </p:nvPr>
        </p:nvSpPr>
        <p:spPr>
          <a:xfrm>
            <a:off x="3296483" y="2212401"/>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latin typeface="Comfortaa Regular"/>
                <a:ea typeface="Comfortaa Regular"/>
                <a:cs typeface="Comfortaa Regular"/>
                <a:sym typeface="Comfortaa Regular"/>
              </a:rPr>
              <a:t>Savings Account</a:t>
            </a:r>
            <a:endParaRPr sz="1400">
              <a:solidFill>
                <a:schemeClr val="lt1"/>
              </a:solidFill>
              <a:latin typeface="Comfortaa Regular"/>
              <a:ea typeface="Comfortaa Regular"/>
              <a:cs typeface="Comfortaa Regular"/>
              <a:sym typeface="Comfortaa Regular"/>
            </a:endParaRPr>
          </a:p>
        </p:txBody>
      </p:sp>
      <p:sp>
        <p:nvSpPr>
          <p:cNvPr id="233" name="Google Shape;233;p30"/>
          <p:cNvSpPr txBox="1"/>
          <p:nvPr>
            <p:ph idx="4294967295" type="body"/>
          </p:nvPr>
        </p:nvSpPr>
        <p:spPr>
          <a:xfrm>
            <a:off x="3350508" y="3734051"/>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latin typeface="Comfortaa Regular"/>
                <a:ea typeface="Comfortaa Regular"/>
                <a:cs typeface="Comfortaa Regular"/>
                <a:sym typeface="Comfortaa Regular"/>
              </a:rPr>
              <a:t>Fixed Deposit</a:t>
            </a:r>
            <a:endParaRPr sz="1400">
              <a:solidFill>
                <a:schemeClr val="lt1"/>
              </a:solidFill>
              <a:latin typeface="Comfortaa Regular"/>
              <a:ea typeface="Comfortaa Regular"/>
              <a:cs typeface="Comfortaa Regular"/>
              <a:sym typeface="Comfortaa Regular"/>
            </a:endParaRPr>
          </a:p>
        </p:txBody>
      </p:sp>
      <p:sp>
        <p:nvSpPr>
          <p:cNvPr id="234" name="Google Shape;234;p30"/>
          <p:cNvSpPr txBox="1"/>
          <p:nvPr/>
        </p:nvSpPr>
        <p:spPr>
          <a:xfrm>
            <a:off x="398125" y="989950"/>
            <a:ext cx="8434200" cy="1046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a:latin typeface="Comfortaa"/>
                <a:ea typeface="Comfortaa"/>
                <a:cs typeface="Comfortaa"/>
                <a:sym typeface="Comfortaa"/>
              </a:rPr>
              <a:t>Bank Provides interest, which is slightly higher than the inflection rate.</a:t>
            </a:r>
            <a:endParaRPr>
              <a:latin typeface="Comfortaa"/>
              <a:ea typeface="Comfortaa"/>
              <a:cs typeface="Comfortaa"/>
              <a:sym typeface="Comfortaa"/>
            </a:endParaRPr>
          </a:p>
          <a:p>
            <a:pPr indent="0" lvl="0" marL="0" rtl="0" algn="ctr">
              <a:lnSpc>
                <a:spcPct val="150000"/>
              </a:lnSpc>
              <a:spcBef>
                <a:spcPts val="0"/>
              </a:spcBef>
              <a:spcAft>
                <a:spcPts val="0"/>
              </a:spcAft>
              <a:buNone/>
            </a:pPr>
            <a:r>
              <a:rPr lang="en">
                <a:latin typeface="Comfortaa"/>
                <a:ea typeface="Comfortaa"/>
                <a:cs typeface="Comfortaa"/>
                <a:sym typeface="Comfortaa"/>
              </a:rPr>
              <a:t>Varying in different banks.</a:t>
            </a:r>
            <a:endParaRPr>
              <a:latin typeface="Comfortaa"/>
              <a:ea typeface="Comfortaa"/>
              <a:cs typeface="Comfortaa"/>
              <a:sym typeface="Comfortaa"/>
            </a:endParaRPr>
          </a:p>
          <a:p>
            <a:pPr indent="0" lvl="0" marL="0" rtl="0" algn="ctr">
              <a:lnSpc>
                <a:spcPct val="150000"/>
              </a:lnSpc>
              <a:spcBef>
                <a:spcPts val="0"/>
              </a:spcBef>
              <a:spcAft>
                <a:spcPts val="0"/>
              </a:spcAft>
              <a:buNone/>
            </a:pPr>
            <a:r>
              <a:rPr lang="en">
                <a:latin typeface="Comfortaa"/>
                <a:ea typeface="Comfortaa"/>
                <a:cs typeface="Comfortaa"/>
                <a:sym typeface="Comfortaa"/>
              </a:rPr>
              <a:t>Rate is usually around 3-4%</a:t>
            </a:r>
            <a:endParaRPr>
              <a:latin typeface="Comfortaa"/>
              <a:ea typeface="Comfortaa"/>
              <a:cs typeface="Comfortaa"/>
              <a:sym typeface="Comfortaa"/>
            </a:endParaRPr>
          </a:p>
        </p:txBody>
      </p:sp>
      <p:pic>
        <p:nvPicPr>
          <p:cNvPr id="235" name="Google Shape;235;p30"/>
          <p:cNvPicPr preferRelativeResize="0"/>
          <p:nvPr/>
        </p:nvPicPr>
        <p:blipFill>
          <a:blip r:embed="rId3">
            <a:alphaModFix/>
          </a:blip>
          <a:stretch>
            <a:fillRect/>
          </a:stretch>
        </p:blipFill>
        <p:spPr>
          <a:xfrm>
            <a:off x="2044475" y="2036650"/>
            <a:ext cx="5057425" cy="2923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Regular"/>
                <a:ea typeface="Comfortaa Regular"/>
                <a:cs typeface="Comfortaa Regular"/>
                <a:sym typeface="Comfortaa Regular"/>
              </a:rPr>
              <a:t>Features</a:t>
            </a:r>
            <a:endParaRPr>
              <a:latin typeface="Comfortaa Regular"/>
              <a:ea typeface="Comfortaa Regular"/>
              <a:cs typeface="Comfortaa Regular"/>
              <a:sym typeface="Comfortaa Regular"/>
            </a:endParaRPr>
          </a:p>
        </p:txBody>
      </p:sp>
      <p:grpSp>
        <p:nvGrpSpPr>
          <p:cNvPr id="241" name="Google Shape;241;p31"/>
          <p:cNvGrpSpPr/>
          <p:nvPr/>
        </p:nvGrpSpPr>
        <p:grpSpPr>
          <a:xfrm>
            <a:off x="431925" y="1304875"/>
            <a:ext cx="2628925" cy="3416400"/>
            <a:chOff x="431925" y="1304875"/>
            <a:chExt cx="2628925" cy="3416400"/>
          </a:xfrm>
        </p:grpSpPr>
        <p:sp>
          <p:nvSpPr>
            <p:cNvPr id="242" name="Google Shape;242;p31"/>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1"/>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31"/>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Fixed Deposit</a:t>
            </a:r>
            <a:endParaRPr>
              <a:solidFill>
                <a:schemeClr val="lt1"/>
              </a:solidFill>
            </a:endParaRPr>
          </a:p>
        </p:txBody>
      </p:sp>
      <p:sp>
        <p:nvSpPr>
          <p:cNvPr id="245" name="Google Shape;245;p31"/>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omfortaa"/>
                <a:ea typeface="Comfortaa"/>
                <a:cs typeface="Comfortaa"/>
                <a:sym typeface="Comfortaa"/>
              </a:rPr>
              <a:t>Investment instrument.</a:t>
            </a:r>
            <a:endParaRPr sz="1200">
              <a:solidFill>
                <a:srgbClr val="000000"/>
              </a:solidFill>
              <a:latin typeface="Comfortaa"/>
              <a:ea typeface="Comfortaa"/>
              <a:cs typeface="Comfortaa"/>
              <a:sym typeface="Comfortaa"/>
            </a:endParaRPr>
          </a:p>
          <a:p>
            <a:pPr indent="0" lvl="0" marL="0" rtl="0" algn="l">
              <a:spcBef>
                <a:spcPts val="1600"/>
              </a:spcBef>
              <a:spcAft>
                <a:spcPts val="0"/>
              </a:spcAft>
              <a:buNone/>
            </a:pPr>
            <a:r>
              <a:rPr lang="en" sz="1200">
                <a:solidFill>
                  <a:srgbClr val="000000"/>
                </a:solidFill>
                <a:latin typeface="Comfortaa"/>
                <a:ea typeface="Comfortaa"/>
                <a:cs typeface="Comfortaa"/>
                <a:sym typeface="Comfortaa"/>
              </a:rPr>
              <a:t>Safe way to grow our savings</a:t>
            </a:r>
            <a:endParaRPr sz="1200">
              <a:solidFill>
                <a:srgbClr val="000000"/>
              </a:solidFill>
              <a:latin typeface="Comfortaa"/>
              <a:ea typeface="Comfortaa"/>
              <a:cs typeface="Comfortaa"/>
              <a:sym typeface="Comfortaa"/>
            </a:endParaRPr>
          </a:p>
          <a:p>
            <a:pPr indent="0" lvl="0" marL="0" rtl="0" algn="l">
              <a:spcBef>
                <a:spcPts val="1600"/>
              </a:spcBef>
              <a:spcAft>
                <a:spcPts val="0"/>
              </a:spcAft>
              <a:buNone/>
            </a:pPr>
            <a:r>
              <a:rPr lang="en" sz="1200">
                <a:solidFill>
                  <a:srgbClr val="000000"/>
                </a:solidFill>
                <a:latin typeface="Comfortaa"/>
                <a:ea typeface="Comfortaa"/>
                <a:cs typeface="Comfortaa"/>
                <a:sym typeface="Comfortaa"/>
              </a:rPr>
              <a:t>Amount has been locked for specific interest rate.</a:t>
            </a:r>
            <a:endParaRPr sz="1200">
              <a:solidFill>
                <a:srgbClr val="000000"/>
              </a:solidFill>
              <a:latin typeface="Comfortaa"/>
              <a:ea typeface="Comfortaa"/>
              <a:cs typeface="Comfortaa"/>
              <a:sym typeface="Comfortaa"/>
            </a:endParaRPr>
          </a:p>
          <a:p>
            <a:pPr indent="0" lvl="0" marL="0" rtl="0" algn="l">
              <a:spcBef>
                <a:spcPts val="1600"/>
              </a:spcBef>
              <a:spcAft>
                <a:spcPts val="0"/>
              </a:spcAft>
              <a:buNone/>
            </a:pPr>
            <a:r>
              <a:rPr lang="en" sz="1200">
                <a:solidFill>
                  <a:srgbClr val="000000"/>
                </a:solidFill>
                <a:latin typeface="Comfortaa"/>
                <a:ea typeface="Comfortaa"/>
                <a:cs typeface="Comfortaa"/>
                <a:sym typeface="Comfortaa"/>
              </a:rPr>
              <a:t>Unaffected by changes in interest rate and market fluctuations.</a:t>
            </a:r>
            <a:endParaRPr sz="1200">
              <a:solidFill>
                <a:srgbClr val="000000"/>
              </a:solidFill>
              <a:latin typeface="Comfortaa"/>
              <a:ea typeface="Comfortaa"/>
              <a:cs typeface="Comfortaa"/>
              <a:sym typeface="Comfortaa"/>
            </a:endParaRPr>
          </a:p>
          <a:p>
            <a:pPr indent="0" lvl="0" marL="0" rtl="0" algn="l">
              <a:spcBef>
                <a:spcPts val="1600"/>
              </a:spcBef>
              <a:spcAft>
                <a:spcPts val="1600"/>
              </a:spcAft>
              <a:buNone/>
            </a:pPr>
            <a:r>
              <a:rPr lang="en" sz="1200">
                <a:solidFill>
                  <a:srgbClr val="000000"/>
                </a:solidFill>
                <a:latin typeface="Comfortaa"/>
                <a:ea typeface="Comfortaa"/>
                <a:cs typeface="Comfortaa"/>
                <a:sym typeface="Comfortaa"/>
              </a:rPr>
              <a:t>Interest earned is taxable.</a:t>
            </a:r>
            <a:endParaRPr sz="1200">
              <a:solidFill>
                <a:srgbClr val="000000"/>
              </a:solidFill>
              <a:latin typeface="Comfortaa"/>
              <a:ea typeface="Comfortaa"/>
              <a:cs typeface="Comfortaa"/>
              <a:sym typeface="Comfortaa"/>
            </a:endParaRPr>
          </a:p>
        </p:txBody>
      </p:sp>
      <p:grpSp>
        <p:nvGrpSpPr>
          <p:cNvPr id="246" name="Google Shape;246;p31"/>
          <p:cNvGrpSpPr/>
          <p:nvPr/>
        </p:nvGrpSpPr>
        <p:grpSpPr>
          <a:xfrm>
            <a:off x="3320450" y="1304875"/>
            <a:ext cx="2632500" cy="3416400"/>
            <a:chOff x="3320450" y="1304875"/>
            <a:chExt cx="2632500" cy="3416400"/>
          </a:xfrm>
        </p:grpSpPr>
        <p:sp>
          <p:nvSpPr>
            <p:cNvPr id="247" name="Google Shape;247;p31"/>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31"/>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Accounts Category</a:t>
            </a:r>
            <a:endParaRPr>
              <a:solidFill>
                <a:schemeClr val="lt1"/>
              </a:solidFill>
            </a:endParaRPr>
          </a:p>
        </p:txBody>
      </p:sp>
      <p:sp>
        <p:nvSpPr>
          <p:cNvPr id="250" name="Google Shape;250;p31"/>
          <p:cNvSpPr txBox="1"/>
          <p:nvPr>
            <p:ph idx="4294967295" type="body"/>
          </p:nvPr>
        </p:nvSpPr>
        <p:spPr>
          <a:xfrm>
            <a:off x="3397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mfortaa"/>
                <a:ea typeface="Comfortaa"/>
                <a:cs typeface="Comfortaa"/>
                <a:sym typeface="Comfortaa"/>
              </a:rPr>
              <a:t>Minor can open account.</a:t>
            </a:r>
            <a:endParaRPr sz="1200">
              <a:latin typeface="Comfortaa"/>
              <a:ea typeface="Comfortaa"/>
              <a:cs typeface="Comfortaa"/>
              <a:sym typeface="Comfortaa"/>
            </a:endParaRPr>
          </a:p>
          <a:p>
            <a:pPr indent="0" lvl="0" marL="0" rtl="0" algn="l">
              <a:spcBef>
                <a:spcPts val="1600"/>
              </a:spcBef>
              <a:spcAft>
                <a:spcPts val="0"/>
              </a:spcAft>
              <a:buNone/>
            </a:pPr>
            <a:r>
              <a:rPr lang="en" sz="1200">
                <a:latin typeface="Comfortaa"/>
                <a:ea typeface="Comfortaa"/>
                <a:cs typeface="Comfortaa"/>
                <a:sym typeface="Comfortaa"/>
              </a:rPr>
              <a:t>Special </a:t>
            </a:r>
            <a:r>
              <a:rPr lang="en" sz="1200">
                <a:latin typeface="Comfortaa"/>
                <a:ea typeface="Comfortaa"/>
                <a:cs typeface="Comfortaa"/>
                <a:sym typeface="Comfortaa"/>
              </a:rPr>
              <a:t>concession</a:t>
            </a:r>
            <a:r>
              <a:rPr lang="en" sz="1200">
                <a:latin typeface="Comfortaa"/>
                <a:ea typeface="Comfortaa"/>
                <a:cs typeface="Comfortaa"/>
                <a:sym typeface="Comfortaa"/>
              </a:rPr>
              <a:t> schemes and benefits in banks by govt. for people living below poverty line..</a:t>
            </a:r>
            <a:endParaRPr sz="1200">
              <a:latin typeface="Comfortaa"/>
              <a:ea typeface="Comfortaa"/>
              <a:cs typeface="Comfortaa"/>
              <a:sym typeface="Comfortaa"/>
            </a:endParaRPr>
          </a:p>
          <a:p>
            <a:pPr indent="0" lvl="0" marL="0" rtl="0" algn="l">
              <a:spcBef>
                <a:spcPts val="1600"/>
              </a:spcBef>
              <a:spcAft>
                <a:spcPts val="0"/>
              </a:spcAft>
              <a:buNone/>
            </a:pPr>
            <a:r>
              <a:rPr lang="en" sz="1200">
                <a:latin typeface="Comfortaa"/>
                <a:ea typeface="Comfortaa"/>
                <a:cs typeface="Comfortaa"/>
                <a:sym typeface="Comfortaa"/>
              </a:rPr>
              <a:t>Higher interest rate to senior citizens.</a:t>
            </a:r>
            <a:endParaRPr sz="1200">
              <a:latin typeface="Comfortaa"/>
              <a:ea typeface="Comfortaa"/>
              <a:cs typeface="Comfortaa"/>
              <a:sym typeface="Comfortaa"/>
            </a:endParaRPr>
          </a:p>
          <a:p>
            <a:pPr indent="0" lvl="0" marL="0" rtl="0" algn="l">
              <a:spcBef>
                <a:spcPts val="1600"/>
              </a:spcBef>
              <a:spcAft>
                <a:spcPts val="1600"/>
              </a:spcAft>
              <a:buNone/>
            </a:pPr>
            <a:r>
              <a:t/>
            </a:r>
            <a:endParaRPr sz="1200">
              <a:latin typeface="Comfortaa"/>
              <a:ea typeface="Comfortaa"/>
              <a:cs typeface="Comfortaa"/>
              <a:sym typeface="Comfortaa"/>
            </a:endParaRPr>
          </a:p>
        </p:txBody>
      </p:sp>
      <p:grpSp>
        <p:nvGrpSpPr>
          <p:cNvPr id="251" name="Google Shape;251;p31"/>
          <p:cNvGrpSpPr/>
          <p:nvPr/>
        </p:nvGrpSpPr>
        <p:grpSpPr>
          <a:xfrm>
            <a:off x="6212550" y="1304875"/>
            <a:ext cx="2632500" cy="3416400"/>
            <a:chOff x="6212550" y="1304875"/>
            <a:chExt cx="2632500" cy="3416400"/>
          </a:xfrm>
        </p:grpSpPr>
        <p:sp>
          <p:nvSpPr>
            <p:cNvPr id="252" name="Google Shape;252;p31"/>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1"/>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31"/>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Other benefits</a:t>
            </a:r>
            <a:endParaRPr>
              <a:solidFill>
                <a:schemeClr val="lt1"/>
              </a:solidFill>
            </a:endParaRPr>
          </a:p>
        </p:txBody>
      </p:sp>
      <p:sp>
        <p:nvSpPr>
          <p:cNvPr id="255" name="Google Shape;255;p31"/>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omfortaa"/>
                <a:ea typeface="Comfortaa"/>
                <a:cs typeface="Comfortaa"/>
                <a:sym typeface="Comfortaa"/>
              </a:rPr>
              <a:t>Some banks offers accident cover or life insurance with accident cover.</a:t>
            </a:r>
            <a:endParaRPr sz="1200">
              <a:solidFill>
                <a:srgbClr val="000000"/>
              </a:solidFill>
              <a:latin typeface="Comfortaa"/>
              <a:ea typeface="Comfortaa"/>
              <a:cs typeface="Comfortaa"/>
              <a:sym typeface="Comfortaa"/>
            </a:endParaRPr>
          </a:p>
          <a:p>
            <a:pPr indent="0" lvl="0" marL="0" rtl="0" algn="l">
              <a:spcBef>
                <a:spcPts val="1600"/>
              </a:spcBef>
              <a:spcAft>
                <a:spcPts val="0"/>
              </a:spcAft>
              <a:buNone/>
            </a:pPr>
            <a:r>
              <a:rPr lang="en" sz="1200">
                <a:solidFill>
                  <a:srgbClr val="000000"/>
                </a:solidFill>
                <a:latin typeface="Comfortaa"/>
                <a:ea typeface="Comfortaa"/>
                <a:cs typeface="Comfortaa"/>
                <a:sym typeface="Comfortaa"/>
              </a:rPr>
              <a:t>Locker facility.</a:t>
            </a:r>
            <a:endParaRPr sz="1200">
              <a:solidFill>
                <a:srgbClr val="000000"/>
              </a:solidFill>
              <a:latin typeface="Comfortaa"/>
              <a:ea typeface="Comfortaa"/>
              <a:cs typeface="Comfortaa"/>
              <a:sym typeface="Comfortaa"/>
            </a:endParaRPr>
          </a:p>
          <a:p>
            <a:pPr indent="0" lvl="0" marL="0" rtl="0" algn="l">
              <a:spcBef>
                <a:spcPts val="1600"/>
              </a:spcBef>
              <a:spcAft>
                <a:spcPts val="0"/>
              </a:spcAft>
              <a:buNone/>
            </a:pPr>
            <a:r>
              <a:rPr lang="en" sz="1200">
                <a:solidFill>
                  <a:srgbClr val="000000"/>
                </a:solidFill>
                <a:latin typeface="Comfortaa"/>
                <a:ea typeface="Comfortaa"/>
                <a:cs typeface="Comfortaa"/>
                <a:sym typeface="Comfortaa"/>
              </a:rPr>
              <a:t>For senior citizens and physically disabled people banks provides Door-Step banking.</a:t>
            </a:r>
            <a:endParaRPr sz="1200">
              <a:solidFill>
                <a:srgbClr val="000000"/>
              </a:solidFill>
              <a:latin typeface="Comfortaa"/>
              <a:ea typeface="Comfortaa"/>
              <a:cs typeface="Comfortaa"/>
              <a:sym typeface="Comfortaa"/>
            </a:endParaRPr>
          </a:p>
          <a:p>
            <a:pPr indent="0" lvl="0" marL="0" rtl="0" algn="l">
              <a:spcBef>
                <a:spcPts val="1600"/>
              </a:spcBef>
              <a:spcAft>
                <a:spcPts val="1600"/>
              </a:spcAft>
              <a:buNone/>
            </a:pPr>
            <a:r>
              <a:t/>
            </a:r>
            <a:endParaRPr sz="1200">
              <a:solidFill>
                <a:srgbClr val="000000"/>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fortaa Regular"/>
                <a:ea typeface="Comfortaa Regular"/>
                <a:cs typeface="Comfortaa Regular"/>
                <a:sym typeface="Comfortaa Regular"/>
              </a:rPr>
              <a:t>What is a Deposit account?</a:t>
            </a:r>
            <a:endParaRPr>
              <a:latin typeface="Comfortaa Regular"/>
              <a:ea typeface="Comfortaa Regular"/>
              <a:cs typeface="Comfortaa Regular"/>
              <a:sym typeface="Comfortaa Regul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Regular"/>
                <a:ea typeface="Comfortaa Regular"/>
                <a:cs typeface="Comfortaa Regular"/>
                <a:sym typeface="Comfortaa Regular"/>
              </a:rPr>
              <a:t>Internet Banking Facility</a:t>
            </a:r>
            <a:endParaRPr>
              <a:latin typeface="Comfortaa Regular"/>
              <a:ea typeface="Comfortaa Regular"/>
              <a:cs typeface="Comfortaa Regular"/>
              <a:sym typeface="Comfortaa Regular"/>
            </a:endParaRPr>
          </a:p>
        </p:txBody>
      </p:sp>
      <p:sp>
        <p:nvSpPr>
          <p:cNvPr id="261" name="Google Shape;261;p32"/>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latin typeface="Comfortaa Regular"/>
                <a:ea typeface="Comfortaa Regular"/>
                <a:cs typeface="Comfortaa Regular"/>
                <a:sym typeface="Comfortaa Regular"/>
              </a:rPr>
              <a:t>Current Account</a:t>
            </a:r>
            <a:endParaRPr sz="1400">
              <a:solidFill>
                <a:schemeClr val="lt1"/>
              </a:solidFill>
              <a:latin typeface="Comfortaa Regular"/>
              <a:ea typeface="Comfortaa Regular"/>
              <a:cs typeface="Comfortaa Regular"/>
              <a:sym typeface="Comfortaa Regular"/>
            </a:endParaRPr>
          </a:p>
        </p:txBody>
      </p:sp>
      <p:sp>
        <p:nvSpPr>
          <p:cNvPr id="262" name="Google Shape;262;p32"/>
          <p:cNvSpPr txBox="1"/>
          <p:nvPr>
            <p:ph idx="4294967295" type="body"/>
          </p:nvPr>
        </p:nvSpPr>
        <p:spPr>
          <a:xfrm>
            <a:off x="3296483" y="2212401"/>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latin typeface="Comfortaa Regular"/>
                <a:ea typeface="Comfortaa Regular"/>
                <a:cs typeface="Comfortaa Regular"/>
                <a:sym typeface="Comfortaa Regular"/>
              </a:rPr>
              <a:t>Savings Account</a:t>
            </a:r>
            <a:endParaRPr sz="1400">
              <a:solidFill>
                <a:schemeClr val="lt1"/>
              </a:solidFill>
              <a:latin typeface="Comfortaa Regular"/>
              <a:ea typeface="Comfortaa Regular"/>
              <a:cs typeface="Comfortaa Regular"/>
              <a:sym typeface="Comfortaa Regular"/>
            </a:endParaRPr>
          </a:p>
        </p:txBody>
      </p:sp>
      <p:sp>
        <p:nvSpPr>
          <p:cNvPr id="263" name="Google Shape;263;p32"/>
          <p:cNvSpPr txBox="1"/>
          <p:nvPr>
            <p:ph idx="4294967295" type="body"/>
          </p:nvPr>
        </p:nvSpPr>
        <p:spPr>
          <a:xfrm>
            <a:off x="3350508" y="3734051"/>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latin typeface="Comfortaa Regular"/>
                <a:ea typeface="Comfortaa Regular"/>
                <a:cs typeface="Comfortaa Regular"/>
                <a:sym typeface="Comfortaa Regular"/>
              </a:rPr>
              <a:t>Fixed Deposit</a:t>
            </a:r>
            <a:endParaRPr sz="1400">
              <a:solidFill>
                <a:schemeClr val="lt1"/>
              </a:solidFill>
              <a:latin typeface="Comfortaa Regular"/>
              <a:ea typeface="Comfortaa Regular"/>
              <a:cs typeface="Comfortaa Regular"/>
              <a:sym typeface="Comfortaa Regular"/>
            </a:endParaRPr>
          </a:p>
        </p:txBody>
      </p:sp>
      <p:sp>
        <p:nvSpPr>
          <p:cNvPr id="264" name="Google Shape;264;p32"/>
          <p:cNvSpPr txBox="1"/>
          <p:nvPr/>
        </p:nvSpPr>
        <p:spPr>
          <a:xfrm>
            <a:off x="398125" y="989950"/>
            <a:ext cx="8434200" cy="1046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a:latin typeface="Comfortaa"/>
                <a:ea typeface="Comfortaa"/>
                <a:cs typeface="Comfortaa"/>
                <a:sym typeface="Comfortaa"/>
              </a:rPr>
              <a:t>Most of banks provides.</a:t>
            </a:r>
            <a:endParaRPr>
              <a:latin typeface="Comfortaa"/>
              <a:ea typeface="Comfortaa"/>
              <a:cs typeface="Comfortaa"/>
              <a:sym typeface="Comfortaa"/>
            </a:endParaRPr>
          </a:p>
          <a:p>
            <a:pPr indent="0" lvl="0" marL="0" rtl="0" algn="ctr">
              <a:lnSpc>
                <a:spcPct val="150000"/>
              </a:lnSpc>
              <a:spcBef>
                <a:spcPts val="0"/>
              </a:spcBef>
              <a:spcAft>
                <a:spcPts val="0"/>
              </a:spcAft>
              <a:buNone/>
            </a:pPr>
            <a:r>
              <a:rPr lang="en">
                <a:latin typeface="Comfortaa"/>
                <a:ea typeface="Comfortaa"/>
                <a:cs typeface="Comfortaa"/>
                <a:sym typeface="Comfortaa"/>
              </a:rPr>
              <a:t>We have to do KYC.</a:t>
            </a:r>
            <a:endParaRPr>
              <a:latin typeface="Comfortaa"/>
              <a:ea typeface="Comfortaa"/>
              <a:cs typeface="Comfortaa"/>
              <a:sym typeface="Comfortaa"/>
            </a:endParaRPr>
          </a:p>
          <a:p>
            <a:pPr indent="0" lvl="0" marL="0" rtl="0" algn="ctr">
              <a:lnSpc>
                <a:spcPct val="150000"/>
              </a:lnSpc>
              <a:spcBef>
                <a:spcPts val="0"/>
              </a:spcBef>
              <a:spcAft>
                <a:spcPts val="0"/>
              </a:spcAft>
              <a:buNone/>
            </a:pPr>
            <a:r>
              <a:rPr lang="en">
                <a:latin typeface="Comfortaa"/>
                <a:ea typeface="Comfortaa"/>
                <a:cs typeface="Comfortaa"/>
                <a:sym typeface="Comfortaa"/>
              </a:rPr>
              <a:t>Services : Account Balance / Transactions / UPI / NEFT / Create FDs / Credit bills</a:t>
            </a:r>
            <a:endParaRPr>
              <a:latin typeface="Comfortaa"/>
              <a:ea typeface="Comfortaa"/>
              <a:cs typeface="Comfortaa"/>
              <a:sym typeface="Comfortaa"/>
            </a:endParaRPr>
          </a:p>
        </p:txBody>
      </p:sp>
      <p:pic>
        <p:nvPicPr>
          <p:cNvPr id="265" name="Google Shape;265;p32"/>
          <p:cNvPicPr preferRelativeResize="0"/>
          <p:nvPr/>
        </p:nvPicPr>
        <p:blipFill>
          <a:blip r:embed="rId3">
            <a:alphaModFix/>
          </a:blip>
          <a:stretch>
            <a:fillRect/>
          </a:stretch>
        </p:blipFill>
        <p:spPr>
          <a:xfrm>
            <a:off x="2847498" y="2199750"/>
            <a:ext cx="3920827" cy="2825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265500" y="235625"/>
            <a:ext cx="4045200" cy="91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latin typeface="Comfortaa Regular"/>
                <a:ea typeface="Comfortaa Regular"/>
                <a:cs typeface="Comfortaa Regular"/>
                <a:sym typeface="Comfortaa Regular"/>
              </a:rPr>
              <a:t>Digital Savings Account</a:t>
            </a:r>
            <a:endParaRPr sz="2600">
              <a:latin typeface="Comfortaa Regular"/>
              <a:ea typeface="Comfortaa Regular"/>
              <a:cs typeface="Comfortaa Regular"/>
              <a:sym typeface="Comfortaa Regular"/>
            </a:endParaRPr>
          </a:p>
        </p:txBody>
      </p:sp>
      <p:sp>
        <p:nvSpPr>
          <p:cNvPr id="271" name="Google Shape;271;p33"/>
          <p:cNvSpPr txBox="1"/>
          <p:nvPr>
            <p:ph idx="2" type="body"/>
          </p:nvPr>
        </p:nvSpPr>
        <p:spPr>
          <a:xfrm>
            <a:off x="4939500" y="1029000"/>
            <a:ext cx="3837000" cy="36951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Paytm Payment Bank and Kotak 811 which provides totally online savings account.</a:t>
            </a:r>
            <a:endParaRPr sz="1200">
              <a:solidFill>
                <a:srgbClr val="FFFFFF"/>
              </a:solidFill>
              <a:latin typeface="Comfortaa"/>
              <a:ea typeface="Comfortaa"/>
              <a:cs typeface="Comfortaa"/>
              <a:sym typeface="Comfortaa"/>
            </a:endParaRPr>
          </a:p>
          <a:p>
            <a:pPr indent="-304800" lvl="0" marL="457200" rtl="0" algn="l">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Offers savings account with ZERO opening charges or minimum balance required.</a:t>
            </a:r>
            <a:endParaRPr sz="1200">
              <a:solidFill>
                <a:srgbClr val="FFFFFF"/>
              </a:solidFill>
              <a:latin typeface="Comfortaa"/>
              <a:ea typeface="Comfortaa"/>
              <a:cs typeface="Comfortaa"/>
              <a:sym typeface="Comfortaa"/>
            </a:endParaRPr>
          </a:p>
          <a:p>
            <a:pPr indent="-304800" lvl="0" marL="457200" rtl="0" algn="l">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Keep upto 1 Lac deposit.</a:t>
            </a:r>
            <a:endParaRPr sz="1200">
              <a:solidFill>
                <a:srgbClr val="FFFFFF"/>
              </a:solidFill>
              <a:latin typeface="Comfortaa"/>
              <a:ea typeface="Comfortaa"/>
              <a:cs typeface="Comfortaa"/>
              <a:sym typeface="Comfortaa"/>
            </a:endParaRPr>
          </a:p>
          <a:p>
            <a:pPr indent="-304800" lvl="0" marL="457200" rtl="0" algn="l">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Free virtual debit card or can order physical at lowest charges.</a:t>
            </a:r>
            <a:endParaRPr sz="1200">
              <a:solidFill>
                <a:srgbClr val="FFFFFF"/>
              </a:solidFill>
              <a:latin typeface="Comfortaa"/>
              <a:ea typeface="Comfortaa"/>
              <a:cs typeface="Comfortaa"/>
              <a:sym typeface="Comfortaa"/>
            </a:endParaRPr>
          </a:p>
        </p:txBody>
      </p:sp>
      <p:pic>
        <p:nvPicPr>
          <p:cNvPr id="272" name="Google Shape;272;p33"/>
          <p:cNvPicPr preferRelativeResize="0"/>
          <p:nvPr/>
        </p:nvPicPr>
        <p:blipFill>
          <a:blip r:embed="rId3">
            <a:alphaModFix/>
          </a:blip>
          <a:stretch>
            <a:fillRect/>
          </a:stretch>
        </p:blipFill>
        <p:spPr>
          <a:xfrm>
            <a:off x="1224013" y="1228600"/>
            <a:ext cx="2128175" cy="3495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Recurring Deposit Account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265500" y="17607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Recurring Deposit ?</a:t>
            </a:r>
            <a:endParaRPr/>
          </a:p>
        </p:txBody>
      </p:sp>
      <p:sp>
        <p:nvSpPr>
          <p:cNvPr id="283" name="Google Shape;283;p35"/>
          <p:cNvSpPr txBox="1"/>
          <p:nvPr>
            <p:ph idx="1" type="subTitle"/>
          </p:nvPr>
        </p:nvSpPr>
        <p:spPr>
          <a:xfrm>
            <a:off x="265500" y="32262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Invest money time to time </a:t>
            </a:r>
            <a:endParaRPr/>
          </a:p>
        </p:txBody>
      </p:sp>
      <p:sp>
        <p:nvSpPr>
          <p:cNvPr id="284" name="Google Shape;284;p3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Generally there are two types of Term Deposits, Recurring and Fixed Deposit.</a:t>
            </a:r>
            <a:endParaRPr sz="1500"/>
          </a:p>
          <a:p>
            <a:pPr indent="0" lvl="0" marL="0" rtl="0" algn="l">
              <a:spcBef>
                <a:spcPts val="1600"/>
              </a:spcBef>
              <a:spcAft>
                <a:spcPts val="0"/>
              </a:spcAft>
              <a:buNone/>
            </a:pPr>
            <a:r>
              <a:rPr lang="en" sz="1500"/>
              <a:t>Recurring Deposit - Deposit money at regular intervals and earn interest on deposits made</a:t>
            </a:r>
            <a:endParaRPr sz="1500"/>
          </a:p>
          <a:p>
            <a:pPr indent="0" lvl="0" marL="0" rtl="0" algn="l">
              <a:spcBef>
                <a:spcPts val="1600"/>
              </a:spcBef>
              <a:spcAft>
                <a:spcPts val="0"/>
              </a:spcAft>
              <a:buNone/>
            </a:pPr>
            <a:r>
              <a:rPr lang="en" sz="1500"/>
              <a:t>Best investment option for people who cannot deposit lump sum at one time, low salaried people and pensioners.</a:t>
            </a:r>
            <a:endParaRPr sz="1500"/>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and Benefits</a:t>
            </a:r>
            <a:endParaRPr/>
          </a:p>
        </p:txBody>
      </p:sp>
      <p:grpSp>
        <p:nvGrpSpPr>
          <p:cNvPr id="295" name="Google Shape;295;p37"/>
          <p:cNvGrpSpPr/>
          <p:nvPr/>
        </p:nvGrpSpPr>
        <p:grpSpPr>
          <a:xfrm>
            <a:off x="431925" y="1304875"/>
            <a:ext cx="2628925" cy="3416400"/>
            <a:chOff x="431925" y="1304875"/>
            <a:chExt cx="2628925" cy="3416400"/>
          </a:xfrm>
        </p:grpSpPr>
        <p:sp>
          <p:nvSpPr>
            <p:cNvPr id="296" name="Google Shape;296;p3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37"/>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Money</a:t>
            </a:r>
            <a:endParaRPr>
              <a:solidFill>
                <a:schemeClr val="lt1"/>
              </a:solidFill>
            </a:endParaRPr>
          </a:p>
        </p:txBody>
      </p:sp>
      <p:sp>
        <p:nvSpPr>
          <p:cNvPr id="299" name="Google Shape;299;p37"/>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omfortaa"/>
                <a:ea typeface="Comfortaa"/>
                <a:cs typeface="Comfortaa"/>
                <a:sym typeface="Comfortaa"/>
              </a:rPr>
              <a:t>Nothing to lose while investing money.</a:t>
            </a:r>
            <a:endParaRPr sz="1200">
              <a:solidFill>
                <a:srgbClr val="000000"/>
              </a:solidFill>
              <a:latin typeface="Comfortaa"/>
              <a:ea typeface="Comfortaa"/>
              <a:cs typeface="Comfortaa"/>
              <a:sym typeface="Comfortaa"/>
            </a:endParaRPr>
          </a:p>
          <a:p>
            <a:pPr indent="0" lvl="0" marL="0" rtl="0" algn="l">
              <a:spcBef>
                <a:spcPts val="1600"/>
              </a:spcBef>
              <a:spcAft>
                <a:spcPts val="0"/>
              </a:spcAft>
              <a:buNone/>
            </a:pPr>
            <a:r>
              <a:rPr lang="en" sz="1200">
                <a:solidFill>
                  <a:srgbClr val="000000"/>
                </a:solidFill>
                <a:latin typeface="Comfortaa"/>
                <a:ea typeface="Comfortaa"/>
                <a:cs typeface="Comfortaa"/>
                <a:sym typeface="Comfortaa"/>
              </a:rPr>
              <a:t>Safe way to grow our savings and make a habit of saving money.</a:t>
            </a:r>
            <a:endParaRPr sz="1200">
              <a:solidFill>
                <a:srgbClr val="000000"/>
              </a:solidFill>
              <a:latin typeface="Comfortaa"/>
              <a:ea typeface="Comfortaa"/>
              <a:cs typeface="Comfortaa"/>
              <a:sym typeface="Comfortaa"/>
            </a:endParaRPr>
          </a:p>
          <a:p>
            <a:pPr indent="0" lvl="0" marL="0" rtl="0" algn="l">
              <a:spcBef>
                <a:spcPts val="1600"/>
              </a:spcBef>
              <a:spcAft>
                <a:spcPts val="0"/>
              </a:spcAft>
              <a:buNone/>
            </a:pPr>
            <a:r>
              <a:rPr lang="en" sz="1200">
                <a:solidFill>
                  <a:srgbClr val="000000"/>
                </a:solidFill>
                <a:latin typeface="Comfortaa"/>
                <a:ea typeface="Comfortaa"/>
                <a:cs typeface="Comfortaa"/>
                <a:sym typeface="Comfortaa"/>
              </a:rPr>
              <a:t>TDS is applicable on Recurring Deposits. If interest earned exceeds 40000 p.a. , 10% is deducted by respective banks.</a:t>
            </a:r>
            <a:endParaRPr sz="1200">
              <a:solidFill>
                <a:srgbClr val="000000"/>
              </a:solidFill>
              <a:latin typeface="Comfortaa"/>
              <a:ea typeface="Comfortaa"/>
              <a:cs typeface="Comfortaa"/>
              <a:sym typeface="Comfortaa"/>
            </a:endParaRPr>
          </a:p>
          <a:p>
            <a:pPr indent="0" lvl="0" marL="0" rtl="0" algn="l">
              <a:spcBef>
                <a:spcPts val="1600"/>
              </a:spcBef>
              <a:spcAft>
                <a:spcPts val="1600"/>
              </a:spcAft>
              <a:buNone/>
            </a:pPr>
            <a:r>
              <a:t/>
            </a:r>
            <a:endParaRPr sz="1200">
              <a:solidFill>
                <a:srgbClr val="000000"/>
              </a:solidFill>
              <a:latin typeface="Comfortaa"/>
              <a:ea typeface="Comfortaa"/>
              <a:cs typeface="Comfortaa"/>
              <a:sym typeface="Comfortaa"/>
            </a:endParaRPr>
          </a:p>
        </p:txBody>
      </p:sp>
      <p:grpSp>
        <p:nvGrpSpPr>
          <p:cNvPr id="300" name="Google Shape;300;p37"/>
          <p:cNvGrpSpPr/>
          <p:nvPr/>
        </p:nvGrpSpPr>
        <p:grpSpPr>
          <a:xfrm>
            <a:off x="3320450" y="1304875"/>
            <a:ext cx="2632500" cy="3416400"/>
            <a:chOff x="3320450" y="1304875"/>
            <a:chExt cx="2632500" cy="3416400"/>
          </a:xfrm>
        </p:grpSpPr>
        <p:sp>
          <p:nvSpPr>
            <p:cNvPr id="301" name="Google Shape;301;p3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37"/>
          <p:cNvSpPr txBox="1"/>
          <p:nvPr>
            <p:ph idx="4294967295" type="body"/>
          </p:nvPr>
        </p:nvSpPr>
        <p:spPr>
          <a:xfrm>
            <a:off x="3359488" y="12597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Deposit Features</a:t>
            </a:r>
            <a:endParaRPr>
              <a:solidFill>
                <a:schemeClr val="lt1"/>
              </a:solidFill>
            </a:endParaRPr>
          </a:p>
        </p:txBody>
      </p:sp>
      <p:sp>
        <p:nvSpPr>
          <p:cNvPr id="304" name="Google Shape;304;p37"/>
          <p:cNvSpPr txBox="1"/>
          <p:nvPr>
            <p:ph idx="4294967295" type="body"/>
          </p:nvPr>
        </p:nvSpPr>
        <p:spPr>
          <a:xfrm>
            <a:off x="3397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mfortaa"/>
                <a:ea typeface="Comfortaa"/>
                <a:cs typeface="Comfortaa"/>
                <a:sym typeface="Comfortaa"/>
              </a:rPr>
              <a:t>Interest is compounded on quarterly basis on Recurring Deposits.Minimum Deposit Amount varies from bank to bank</a:t>
            </a:r>
            <a:endParaRPr sz="1200">
              <a:latin typeface="Comfortaa"/>
              <a:ea typeface="Comfortaa"/>
              <a:cs typeface="Comfortaa"/>
              <a:sym typeface="Comfortaa"/>
            </a:endParaRPr>
          </a:p>
          <a:p>
            <a:pPr indent="0" lvl="0" marL="0" rtl="0" algn="l">
              <a:spcBef>
                <a:spcPts val="1600"/>
              </a:spcBef>
              <a:spcAft>
                <a:spcPts val="0"/>
              </a:spcAft>
              <a:buNone/>
            </a:pPr>
            <a:r>
              <a:rPr lang="en" sz="1200">
                <a:latin typeface="Comfortaa"/>
                <a:ea typeface="Comfortaa"/>
                <a:cs typeface="Comfortaa"/>
                <a:sym typeface="Comfortaa"/>
              </a:rPr>
              <a:t>Interests earned are higher than that of Savings and Current Account, equivalent to that of Fixed Deposit.</a:t>
            </a:r>
            <a:endParaRPr sz="1200">
              <a:latin typeface="Comfortaa"/>
              <a:ea typeface="Comfortaa"/>
              <a:cs typeface="Comfortaa"/>
              <a:sym typeface="Comfortaa"/>
            </a:endParaRPr>
          </a:p>
          <a:p>
            <a:pPr indent="0" lvl="0" marL="0" rtl="0" algn="l">
              <a:spcBef>
                <a:spcPts val="1600"/>
              </a:spcBef>
              <a:spcAft>
                <a:spcPts val="0"/>
              </a:spcAft>
              <a:buNone/>
            </a:pPr>
            <a:r>
              <a:rPr lang="en" sz="1200">
                <a:latin typeface="Comfortaa"/>
                <a:ea typeface="Comfortaa"/>
                <a:cs typeface="Comfortaa"/>
                <a:sym typeface="Comfortaa"/>
              </a:rPr>
              <a:t>Interest Earned depends on tenure of deposit.</a:t>
            </a:r>
            <a:endParaRPr sz="1200">
              <a:latin typeface="Comfortaa"/>
              <a:ea typeface="Comfortaa"/>
              <a:cs typeface="Comfortaa"/>
              <a:sym typeface="Comfortaa"/>
            </a:endParaRPr>
          </a:p>
          <a:p>
            <a:pPr indent="0" lvl="0" marL="0" rtl="0" algn="l">
              <a:spcBef>
                <a:spcPts val="1600"/>
              </a:spcBef>
              <a:spcAft>
                <a:spcPts val="1600"/>
              </a:spcAft>
              <a:buNone/>
            </a:pPr>
            <a:r>
              <a:t/>
            </a:r>
            <a:endParaRPr sz="1200">
              <a:latin typeface="Comfortaa"/>
              <a:ea typeface="Comfortaa"/>
              <a:cs typeface="Comfortaa"/>
              <a:sym typeface="Comfortaa"/>
            </a:endParaRPr>
          </a:p>
        </p:txBody>
      </p:sp>
      <p:grpSp>
        <p:nvGrpSpPr>
          <p:cNvPr id="305" name="Google Shape;305;p37"/>
          <p:cNvGrpSpPr/>
          <p:nvPr/>
        </p:nvGrpSpPr>
        <p:grpSpPr>
          <a:xfrm>
            <a:off x="6212550" y="1304875"/>
            <a:ext cx="2632500" cy="3416400"/>
            <a:chOff x="6212550" y="1304875"/>
            <a:chExt cx="2632500" cy="3416400"/>
          </a:xfrm>
        </p:grpSpPr>
        <p:sp>
          <p:nvSpPr>
            <p:cNvPr id="306" name="Google Shape;306;p3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37"/>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Other benefits</a:t>
            </a:r>
            <a:endParaRPr>
              <a:solidFill>
                <a:schemeClr val="lt1"/>
              </a:solidFill>
            </a:endParaRPr>
          </a:p>
        </p:txBody>
      </p:sp>
      <p:sp>
        <p:nvSpPr>
          <p:cNvPr id="309" name="Google Shape;309;p37"/>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omfortaa"/>
                <a:ea typeface="Comfortaa"/>
                <a:cs typeface="Comfortaa"/>
                <a:sym typeface="Comfortaa"/>
              </a:rPr>
              <a:t>The interest rates offered to senior citizens for their deposits are usually 1-2% higher than that offered to general public.</a:t>
            </a:r>
            <a:endParaRPr sz="1200">
              <a:solidFill>
                <a:srgbClr val="000000"/>
              </a:solidFill>
              <a:latin typeface="Comfortaa"/>
              <a:ea typeface="Comfortaa"/>
              <a:cs typeface="Comfortaa"/>
              <a:sym typeface="Comfortaa"/>
            </a:endParaRPr>
          </a:p>
          <a:p>
            <a:pPr indent="0" lvl="0" marL="0" rtl="0" algn="l">
              <a:spcBef>
                <a:spcPts val="1600"/>
              </a:spcBef>
              <a:spcAft>
                <a:spcPts val="0"/>
              </a:spcAft>
              <a:buNone/>
            </a:pPr>
            <a:r>
              <a:rPr lang="en" sz="1200">
                <a:solidFill>
                  <a:srgbClr val="000000"/>
                </a:solidFill>
                <a:latin typeface="Comfortaa"/>
                <a:ea typeface="Comfortaa"/>
                <a:cs typeface="Comfortaa"/>
                <a:sym typeface="Comfortaa"/>
              </a:rPr>
              <a:t>At the end of the deposit tenure, the depositor </a:t>
            </a:r>
            <a:r>
              <a:rPr lang="en" sz="1200">
                <a:solidFill>
                  <a:srgbClr val="000000"/>
                </a:solidFill>
                <a:latin typeface="Comfortaa"/>
                <a:ea typeface="Comfortaa"/>
                <a:cs typeface="Comfortaa"/>
                <a:sym typeface="Comfortaa"/>
              </a:rPr>
              <a:t>receives</a:t>
            </a:r>
            <a:r>
              <a:rPr lang="en" sz="1200">
                <a:solidFill>
                  <a:srgbClr val="000000"/>
                </a:solidFill>
                <a:latin typeface="Comfortaa"/>
                <a:ea typeface="Comfortaa"/>
                <a:cs typeface="Comfortaa"/>
                <a:sym typeface="Comfortaa"/>
              </a:rPr>
              <a:t> a lump cash along with accumulated interest which can be reinvested if the depositor is willing to do so.</a:t>
            </a:r>
            <a:endParaRPr sz="1200">
              <a:solidFill>
                <a:srgbClr val="000000"/>
              </a:solidFill>
              <a:latin typeface="Comfortaa"/>
              <a:ea typeface="Comfortaa"/>
              <a:cs typeface="Comfortaa"/>
              <a:sym typeface="Comfortaa"/>
            </a:endParaRPr>
          </a:p>
          <a:p>
            <a:pPr indent="0" lvl="0" marL="0" rtl="0" algn="l">
              <a:spcBef>
                <a:spcPts val="1600"/>
              </a:spcBef>
              <a:spcAft>
                <a:spcPts val="1600"/>
              </a:spcAft>
              <a:buNone/>
            </a:pPr>
            <a:r>
              <a:t/>
            </a:r>
            <a:endParaRPr sz="1200">
              <a:solidFill>
                <a:srgbClr val="000000"/>
              </a:solidFill>
              <a:latin typeface="Comfortaa"/>
              <a:ea typeface="Comfortaa"/>
              <a:cs typeface="Comfortaa"/>
              <a:sym typeface="Comforta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Limitations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Limitations</a:t>
            </a:r>
            <a:endParaRPr/>
          </a:p>
        </p:txBody>
      </p:sp>
      <p:sp>
        <p:nvSpPr>
          <p:cNvPr id="320" name="Google Shape;320;p3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34495E"/>
              </a:buClr>
              <a:buSzPts val="1400"/>
              <a:buFont typeface="Comfortaa Regular"/>
              <a:buChar char="●"/>
            </a:pPr>
            <a:r>
              <a:rPr lang="en">
                <a:solidFill>
                  <a:srgbClr val="34495E"/>
                </a:solidFill>
                <a:latin typeface="Comfortaa Regular"/>
                <a:ea typeface="Comfortaa Regular"/>
                <a:cs typeface="Comfortaa Regular"/>
                <a:sym typeface="Comfortaa Regular"/>
              </a:rPr>
              <a:t>When you deposit the money in an RD, you will never have the privilege to withdraw any part of the money until the term of the deposit is over. </a:t>
            </a:r>
            <a:endParaRPr>
              <a:solidFill>
                <a:srgbClr val="34495E"/>
              </a:solidFill>
              <a:latin typeface="Comfortaa Regular"/>
              <a:ea typeface="Comfortaa Regular"/>
              <a:cs typeface="Comfortaa Regular"/>
              <a:sym typeface="Comfortaa Regular"/>
            </a:endParaRPr>
          </a:p>
          <a:p>
            <a:pPr indent="-317500" lvl="0" marL="457200" rtl="0" algn="l">
              <a:spcBef>
                <a:spcPts val="1000"/>
              </a:spcBef>
              <a:spcAft>
                <a:spcPts val="0"/>
              </a:spcAft>
              <a:buClr>
                <a:srgbClr val="34495E"/>
              </a:buClr>
              <a:buSzPts val="1400"/>
              <a:buFont typeface="Comfortaa Regular"/>
              <a:buChar char="●"/>
            </a:pPr>
            <a:r>
              <a:rPr lang="en">
                <a:solidFill>
                  <a:srgbClr val="34495E"/>
                </a:solidFill>
                <a:latin typeface="Comfortaa Regular"/>
                <a:ea typeface="Comfortaa Regular"/>
                <a:cs typeface="Comfortaa Regular"/>
                <a:sym typeface="Comfortaa Regular"/>
              </a:rPr>
              <a:t>Hence, if you are looking for an easy liquidity instrument, recurring deposits are an absolute bad idea. </a:t>
            </a:r>
            <a:endParaRPr>
              <a:solidFill>
                <a:srgbClr val="34495E"/>
              </a:solidFill>
              <a:latin typeface="Comfortaa Regular"/>
              <a:ea typeface="Comfortaa Regular"/>
              <a:cs typeface="Comfortaa Regular"/>
              <a:sym typeface="Comfortaa Regular"/>
            </a:endParaRPr>
          </a:p>
          <a:p>
            <a:pPr indent="-317500" lvl="0" marL="457200" rtl="0" algn="l">
              <a:spcBef>
                <a:spcPts val="1000"/>
              </a:spcBef>
              <a:spcAft>
                <a:spcPts val="1000"/>
              </a:spcAft>
              <a:buClr>
                <a:srgbClr val="34495E"/>
              </a:buClr>
              <a:buSzPts val="1400"/>
              <a:buFont typeface="Comfortaa Regular"/>
              <a:buChar char="●"/>
            </a:pPr>
            <a:r>
              <a:rPr lang="en">
                <a:solidFill>
                  <a:srgbClr val="34495E"/>
                </a:solidFill>
                <a:latin typeface="Comfortaa Regular"/>
                <a:ea typeface="Comfortaa Regular"/>
                <a:cs typeface="Comfortaa Regular"/>
                <a:sym typeface="Comfortaa Regular"/>
              </a:rPr>
              <a:t>On the other hand, if you want to discipline your savings this disadvantage may work to your benefit.</a:t>
            </a:r>
            <a:endParaRPr sz="1600">
              <a:latin typeface="Comfortaa Regular"/>
              <a:ea typeface="Comfortaa Regular"/>
              <a:cs typeface="Comfortaa Regular"/>
              <a:sym typeface="Comfortaa Regular"/>
            </a:endParaRPr>
          </a:p>
        </p:txBody>
      </p:sp>
      <p:sp>
        <p:nvSpPr>
          <p:cNvPr id="321" name="Google Shape;321;p39"/>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34495E"/>
              </a:buClr>
              <a:buSzPts val="1400"/>
              <a:buFont typeface="Comfortaa Regular"/>
              <a:buChar char="●"/>
            </a:pPr>
            <a:r>
              <a:rPr lang="en">
                <a:solidFill>
                  <a:srgbClr val="34495E"/>
                </a:solidFill>
                <a:latin typeface="Comfortaa Regular"/>
                <a:ea typeface="Comfortaa Regular"/>
                <a:cs typeface="Comfortaa Regular"/>
                <a:sym typeface="Comfortaa Regular"/>
              </a:rPr>
              <a:t>It is not possible in the case of recurring deposits to be able to change your deposit amount, regardless of your financial situation at the moment. </a:t>
            </a:r>
            <a:endParaRPr>
              <a:solidFill>
                <a:srgbClr val="34495E"/>
              </a:solidFill>
              <a:latin typeface="Comfortaa Regular"/>
              <a:ea typeface="Comfortaa Regular"/>
              <a:cs typeface="Comfortaa Regular"/>
              <a:sym typeface="Comfortaa Regular"/>
            </a:endParaRPr>
          </a:p>
          <a:p>
            <a:pPr indent="-317500" lvl="0" marL="457200" rtl="0" algn="l">
              <a:spcBef>
                <a:spcPts val="1000"/>
              </a:spcBef>
              <a:spcAft>
                <a:spcPts val="1000"/>
              </a:spcAft>
              <a:buClr>
                <a:srgbClr val="34495E"/>
              </a:buClr>
              <a:buSzPts val="1400"/>
              <a:buFont typeface="Comfortaa Regular"/>
              <a:buChar char="●"/>
            </a:pPr>
            <a:r>
              <a:rPr lang="en">
                <a:solidFill>
                  <a:srgbClr val="34495E"/>
                </a:solidFill>
                <a:latin typeface="Comfortaa Regular"/>
                <a:ea typeface="Comfortaa Regular"/>
                <a:cs typeface="Comfortaa Regular"/>
                <a:sym typeface="Comfortaa Regular"/>
              </a:rPr>
              <a:t>With a fixed amount for investment each month, someone with chances of extra or less funds for the deposit should be discouraged from opting for this product.</a:t>
            </a:r>
            <a:endParaRPr sz="1600">
              <a:latin typeface="Comfortaa Regular"/>
              <a:ea typeface="Comfortaa Regular"/>
              <a:cs typeface="Comfortaa Regular"/>
              <a:sym typeface="Comfortaa Regul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 Rates Offered by different Banks</a:t>
            </a:r>
            <a:endParaRPr/>
          </a:p>
        </p:txBody>
      </p:sp>
      <p:graphicFrame>
        <p:nvGraphicFramePr>
          <p:cNvPr id="327" name="Google Shape;327;p40"/>
          <p:cNvGraphicFramePr/>
          <p:nvPr/>
        </p:nvGraphicFramePr>
        <p:xfrm>
          <a:off x="311700" y="1151125"/>
          <a:ext cx="3000000" cy="3000000"/>
        </p:xfrm>
        <a:graphic>
          <a:graphicData uri="http://schemas.openxmlformats.org/drawingml/2006/table">
            <a:tbl>
              <a:tblPr>
                <a:noFill/>
                <a:tableStyleId>{E6285340-70EF-4848-BF7C-EF023DE292A2}</a:tableStyleId>
              </a:tblPr>
              <a:tblGrid>
                <a:gridCol w="2626600"/>
                <a:gridCol w="2626600"/>
                <a:gridCol w="2626600"/>
              </a:tblGrid>
              <a:tr h="536475">
                <a:tc>
                  <a:txBody>
                    <a:bodyPr/>
                    <a:lstStyle/>
                    <a:p>
                      <a:pPr indent="0" lvl="0" marL="0" rtl="0" algn="ctr">
                        <a:spcBef>
                          <a:spcPts val="0"/>
                        </a:spcBef>
                        <a:spcAft>
                          <a:spcPts val="0"/>
                        </a:spcAft>
                        <a:buNone/>
                      </a:pPr>
                      <a:r>
                        <a:rPr b="1" lang="en" sz="1700">
                          <a:latin typeface="Comic Sans MS"/>
                          <a:ea typeface="Comic Sans MS"/>
                          <a:cs typeface="Comic Sans MS"/>
                          <a:sym typeface="Comic Sans MS"/>
                        </a:rPr>
                        <a:t>Bank</a:t>
                      </a:r>
                      <a:endParaRPr b="1" sz="1700">
                        <a:latin typeface="Comic Sans MS"/>
                        <a:ea typeface="Comic Sans MS"/>
                        <a:cs typeface="Comic Sans MS"/>
                        <a:sym typeface="Comic Sans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700">
                          <a:latin typeface="Comic Sans MS"/>
                          <a:ea typeface="Comic Sans MS"/>
                          <a:cs typeface="Comic Sans MS"/>
                          <a:sym typeface="Comic Sans MS"/>
                        </a:rPr>
                        <a:t>Interest Rates ( % ) </a:t>
                      </a:r>
                      <a:endParaRPr b="1" sz="1700">
                        <a:latin typeface="Comic Sans MS"/>
                        <a:ea typeface="Comic Sans MS"/>
                        <a:cs typeface="Comic Sans MS"/>
                        <a:sym typeface="Comic Sans MS"/>
                      </a:endParaRPr>
                    </a:p>
                    <a:p>
                      <a:pPr indent="0" lvl="0" marL="0" rtl="0" algn="ctr">
                        <a:spcBef>
                          <a:spcPts val="0"/>
                        </a:spcBef>
                        <a:spcAft>
                          <a:spcPts val="0"/>
                        </a:spcAft>
                        <a:buNone/>
                      </a:pPr>
                      <a:r>
                        <a:rPr b="1" lang="en" sz="1700">
                          <a:latin typeface="Comic Sans MS"/>
                          <a:ea typeface="Comic Sans MS"/>
                          <a:cs typeface="Comic Sans MS"/>
                          <a:sym typeface="Comic Sans MS"/>
                        </a:rPr>
                        <a:t>( General Public ) </a:t>
                      </a:r>
                      <a:endParaRPr b="1" sz="1700">
                        <a:latin typeface="Comic Sans MS"/>
                        <a:ea typeface="Comic Sans MS"/>
                        <a:cs typeface="Comic Sans MS"/>
                        <a:sym typeface="Comic Sans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700">
                          <a:latin typeface="Comic Sans MS"/>
                          <a:ea typeface="Comic Sans MS"/>
                          <a:cs typeface="Comic Sans MS"/>
                          <a:sym typeface="Comic Sans MS"/>
                        </a:rPr>
                        <a:t>Interest Rates ( % ) </a:t>
                      </a:r>
                      <a:endParaRPr b="1" sz="1700">
                        <a:latin typeface="Comic Sans MS"/>
                        <a:ea typeface="Comic Sans MS"/>
                        <a:cs typeface="Comic Sans MS"/>
                        <a:sym typeface="Comic Sans MS"/>
                      </a:endParaRPr>
                    </a:p>
                    <a:p>
                      <a:pPr indent="0" lvl="0" marL="0" rtl="0" algn="ctr">
                        <a:spcBef>
                          <a:spcPts val="0"/>
                        </a:spcBef>
                        <a:spcAft>
                          <a:spcPts val="0"/>
                        </a:spcAft>
                        <a:buNone/>
                      </a:pPr>
                      <a:r>
                        <a:rPr b="1" lang="en" sz="1700">
                          <a:latin typeface="Comic Sans MS"/>
                          <a:ea typeface="Comic Sans MS"/>
                          <a:cs typeface="Comic Sans MS"/>
                          <a:sym typeface="Comic Sans MS"/>
                        </a:rPr>
                        <a:t>( Senior Citizen ) </a:t>
                      </a:r>
                      <a:endParaRPr b="1" sz="1700">
                        <a:latin typeface="Comic Sans MS"/>
                        <a:ea typeface="Comic Sans MS"/>
                        <a:cs typeface="Comic Sans MS"/>
                        <a:sym typeface="Comic Sans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475">
                <a:tc>
                  <a:txBody>
                    <a:bodyPr/>
                    <a:lstStyle/>
                    <a:p>
                      <a:pPr indent="0" lvl="0" marL="0" rtl="0" algn="l">
                        <a:spcBef>
                          <a:spcPts val="0"/>
                        </a:spcBef>
                        <a:spcAft>
                          <a:spcPts val="0"/>
                        </a:spcAft>
                        <a:buNone/>
                      </a:pPr>
                      <a:r>
                        <a:rPr lang="en" sz="1700">
                          <a:latin typeface="Comic Sans MS"/>
                          <a:ea typeface="Comic Sans MS"/>
                          <a:cs typeface="Comic Sans MS"/>
                          <a:sym typeface="Comic Sans MS"/>
                        </a:rPr>
                        <a:t>State Bank of India</a:t>
                      </a:r>
                      <a:endParaRPr sz="1700">
                        <a:latin typeface="Comic Sans MS"/>
                        <a:ea typeface="Comic Sans MS"/>
                        <a:cs typeface="Comic Sans MS"/>
                        <a:sym typeface="Comic Sans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latin typeface="Comic Sans MS"/>
                          <a:ea typeface="Comic Sans MS"/>
                          <a:cs typeface="Comic Sans MS"/>
                          <a:sym typeface="Comic Sans MS"/>
                        </a:rPr>
                        <a:t>6</a:t>
                      </a:r>
                      <a:endParaRPr sz="1700">
                        <a:latin typeface="Comic Sans MS"/>
                        <a:ea typeface="Comic Sans MS"/>
                        <a:cs typeface="Comic Sans MS"/>
                        <a:sym typeface="Comic Sans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latin typeface="Comic Sans MS"/>
                          <a:ea typeface="Comic Sans MS"/>
                          <a:cs typeface="Comic Sans MS"/>
                          <a:sym typeface="Comic Sans MS"/>
                        </a:rPr>
                        <a:t>6.5</a:t>
                      </a:r>
                      <a:endParaRPr sz="1700">
                        <a:latin typeface="Comic Sans MS"/>
                        <a:ea typeface="Comic Sans MS"/>
                        <a:cs typeface="Comic Sans MS"/>
                        <a:sym typeface="Comic Sans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475">
                <a:tc>
                  <a:txBody>
                    <a:bodyPr/>
                    <a:lstStyle/>
                    <a:p>
                      <a:pPr indent="0" lvl="0" marL="0" rtl="0" algn="l">
                        <a:spcBef>
                          <a:spcPts val="0"/>
                        </a:spcBef>
                        <a:spcAft>
                          <a:spcPts val="0"/>
                        </a:spcAft>
                        <a:buNone/>
                      </a:pPr>
                      <a:r>
                        <a:rPr lang="en" sz="1700">
                          <a:latin typeface="Comic Sans MS"/>
                          <a:ea typeface="Comic Sans MS"/>
                          <a:cs typeface="Comic Sans MS"/>
                          <a:sym typeface="Comic Sans MS"/>
                        </a:rPr>
                        <a:t>ICICI Bank</a:t>
                      </a:r>
                      <a:endParaRPr sz="1700">
                        <a:latin typeface="Comic Sans MS"/>
                        <a:ea typeface="Comic Sans MS"/>
                        <a:cs typeface="Comic Sans MS"/>
                        <a:sym typeface="Comic Sans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latin typeface="Comic Sans MS"/>
                          <a:ea typeface="Comic Sans MS"/>
                          <a:cs typeface="Comic Sans MS"/>
                          <a:sym typeface="Comic Sans MS"/>
                        </a:rPr>
                        <a:t>6.2-6.4</a:t>
                      </a:r>
                      <a:endParaRPr sz="1700">
                        <a:latin typeface="Comic Sans MS"/>
                        <a:ea typeface="Comic Sans MS"/>
                        <a:cs typeface="Comic Sans MS"/>
                        <a:sym typeface="Comic Sans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latin typeface="Comic Sans MS"/>
                          <a:ea typeface="Comic Sans MS"/>
                          <a:cs typeface="Comic Sans MS"/>
                          <a:sym typeface="Comic Sans MS"/>
                        </a:rPr>
                        <a:t>6.7-6.9</a:t>
                      </a:r>
                      <a:endParaRPr sz="1700">
                        <a:latin typeface="Comic Sans MS"/>
                        <a:ea typeface="Comic Sans MS"/>
                        <a:cs typeface="Comic Sans MS"/>
                        <a:sym typeface="Comic Sans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475">
                <a:tc>
                  <a:txBody>
                    <a:bodyPr/>
                    <a:lstStyle/>
                    <a:p>
                      <a:pPr indent="0" lvl="0" marL="0" rtl="0" algn="l">
                        <a:spcBef>
                          <a:spcPts val="0"/>
                        </a:spcBef>
                        <a:spcAft>
                          <a:spcPts val="0"/>
                        </a:spcAft>
                        <a:buNone/>
                      </a:pPr>
                      <a:r>
                        <a:rPr lang="en" sz="1700">
                          <a:latin typeface="Comic Sans MS"/>
                          <a:ea typeface="Comic Sans MS"/>
                          <a:cs typeface="Comic Sans MS"/>
                          <a:sym typeface="Comic Sans MS"/>
                        </a:rPr>
                        <a:t>Axis Bank</a:t>
                      </a:r>
                      <a:endParaRPr sz="1700">
                        <a:latin typeface="Comic Sans MS"/>
                        <a:ea typeface="Comic Sans MS"/>
                        <a:cs typeface="Comic Sans MS"/>
                        <a:sym typeface="Comic Sans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latin typeface="Comic Sans MS"/>
                          <a:ea typeface="Comic Sans MS"/>
                          <a:cs typeface="Comic Sans MS"/>
                          <a:sym typeface="Comic Sans MS"/>
                        </a:rPr>
                        <a:t>6.4-6.5</a:t>
                      </a:r>
                      <a:endParaRPr sz="1700">
                        <a:latin typeface="Comic Sans MS"/>
                        <a:ea typeface="Comic Sans MS"/>
                        <a:cs typeface="Comic Sans MS"/>
                        <a:sym typeface="Comic Sans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latin typeface="Comic Sans MS"/>
                          <a:ea typeface="Comic Sans MS"/>
                          <a:cs typeface="Comic Sans MS"/>
                          <a:sym typeface="Comic Sans MS"/>
                        </a:rPr>
                        <a:t>7.05-7.15</a:t>
                      </a:r>
                      <a:endParaRPr sz="1700">
                        <a:latin typeface="Comic Sans MS"/>
                        <a:ea typeface="Comic Sans MS"/>
                        <a:cs typeface="Comic Sans MS"/>
                        <a:sym typeface="Comic Sans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475">
                <a:tc>
                  <a:txBody>
                    <a:bodyPr/>
                    <a:lstStyle/>
                    <a:p>
                      <a:pPr indent="0" lvl="0" marL="0" rtl="0" algn="l">
                        <a:spcBef>
                          <a:spcPts val="0"/>
                        </a:spcBef>
                        <a:spcAft>
                          <a:spcPts val="0"/>
                        </a:spcAft>
                        <a:buNone/>
                      </a:pPr>
                      <a:r>
                        <a:rPr lang="en" sz="1700">
                          <a:latin typeface="Comic Sans MS"/>
                          <a:ea typeface="Comic Sans MS"/>
                          <a:cs typeface="Comic Sans MS"/>
                          <a:sym typeface="Comic Sans MS"/>
                        </a:rPr>
                        <a:t>HDFC Bank</a:t>
                      </a:r>
                      <a:endParaRPr sz="1700">
                        <a:latin typeface="Comic Sans MS"/>
                        <a:ea typeface="Comic Sans MS"/>
                        <a:cs typeface="Comic Sans MS"/>
                        <a:sym typeface="Comic Sans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latin typeface="Comic Sans MS"/>
                          <a:ea typeface="Comic Sans MS"/>
                          <a:cs typeface="Comic Sans MS"/>
                          <a:sym typeface="Comic Sans MS"/>
                        </a:rPr>
                        <a:t>6.3</a:t>
                      </a:r>
                      <a:endParaRPr sz="1700">
                        <a:latin typeface="Comic Sans MS"/>
                        <a:ea typeface="Comic Sans MS"/>
                        <a:cs typeface="Comic Sans MS"/>
                        <a:sym typeface="Comic Sans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latin typeface="Comic Sans MS"/>
                          <a:ea typeface="Comic Sans MS"/>
                          <a:cs typeface="Comic Sans MS"/>
                          <a:sym typeface="Comic Sans MS"/>
                        </a:rPr>
                        <a:t>6.8</a:t>
                      </a:r>
                      <a:endParaRPr sz="1700">
                        <a:latin typeface="Comic Sans MS"/>
                        <a:ea typeface="Comic Sans MS"/>
                        <a:cs typeface="Comic Sans MS"/>
                        <a:sym typeface="Comic Sans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475">
                <a:tc>
                  <a:txBody>
                    <a:bodyPr/>
                    <a:lstStyle/>
                    <a:p>
                      <a:pPr indent="0" lvl="0" marL="0" rtl="0" algn="l">
                        <a:spcBef>
                          <a:spcPts val="0"/>
                        </a:spcBef>
                        <a:spcAft>
                          <a:spcPts val="0"/>
                        </a:spcAft>
                        <a:buNone/>
                      </a:pPr>
                      <a:r>
                        <a:rPr lang="en" sz="1700">
                          <a:latin typeface="Comic Sans MS"/>
                          <a:ea typeface="Comic Sans MS"/>
                          <a:cs typeface="Comic Sans MS"/>
                          <a:sym typeface="Comic Sans MS"/>
                        </a:rPr>
                        <a:t>Kotak Mahindra Bank</a:t>
                      </a:r>
                      <a:endParaRPr sz="1700">
                        <a:latin typeface="Comic Sans MS"/>
                        <a:ea typeface="Comic Sans MS"/>
                        <a:cs typeface="Comic Sans MS"/>
                        <a:sym typeface="Comic Sans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latin typeface="Comic Sans MS"/>
                          <a:ea typeface="Comic Sans MS"/>
                          <a:cs typeface="Comic Sans MS"/>
                          <a:sym typeface="Comic Sans MS"/>
                        </a:rPr>
                        <a:t>6-6.2</a:t>
                      </a:r>
                      <a:endParaRPr sz="1700">
                        <a:latin typeface="Comic Sans MS"/>
                        <a:ea typeface="Comic Sans MS"/>
                        <a:cs typeface="Comic Sans MS"/>
                        <a:sym typeface="Comic Sans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latin typeface="Comic Sans MS"/>
                          <a:ea typeface="Comic Sans MS"/>
                          <a:cs typeface="Comic Sans MS"/>
                          <a:sym typeface="Comic Sans MS"/>
                        </a:rPr>
                        <a:t>6.5-6.7</a:t>
                      </a:r>
                      <a:endParaRPr sz="1700">
                        <a:latin typeface="Comic Sans MS"/>
                        <a:ea typeface="Comic Sans MS"/>
                        <a:cs typeface="Comic Sans MS"/>
                        <a:sym typeface="Comic Sans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475">
                <a:tc>
                  <a:txBody>
                    <a:bodyPr/>
                    <a:lstStyle/>
                    <a:p>
                      <a:pPr indent="0" lvl="0" marL="0" rtl="0" algn="l">
                        <a:spcBef>
                          <a:spcPts val="0"/>
                        </a:spcBef>
                        <a:spcAft>
                          <a:spcPts val="0"/>
                        </a:spcAft>
                        <a:buNone/>
                      </a:pPr>
                      <a:r>
                        <a:rPr lang="en" sz="1700">
                          <a:latin typeface="Comic Sans MS"/>
                          <a:ea typeface="Comic Sans MS"/>
                          <a:cs typeface="Comic Sans MS"/>
                          <a:sym typeface="Comic Sans MS"/>
                        </a:rPr>
                        <a:t>Deutsche Bank</a:t>
                      </a:r>
                      <a:endParaRPr sz="1700">
                        <a:latin typeface="Comic Sans MS"/>
                        <a:ea typeface="Comic Sans MS"/>
                        <a:cs typeface="Comic Sans MS"/>
                        <a:sym typeface="Comic Sans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latin typeface="Comic Sans MS"/>
                          <a:ea typeface="Comic Sans MS"/>
                          <a:cs typeface="Comic Sans MS"/>
                          <a:sym typeface="Comic Sans MS"/>
                        </a:rPr>
                        <a:t>5.5-7.75</a:t>
                      </a:r>
                      <a:endParaRPr sz="1700">
                        <a:latin typeface="Comic Sans MS"/>
                        <a:ea typeface="Comic Sans MS"/>
                        <a:cs typeface="Comic Sans MS"/>
                        <a:sym typeface="Comic Sans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700">
                          <a:latin typeface="Comic Sans MS"/>
                          <a:ea typeface="Comic Sans MS"/>
                          <a:cs typeface="Comic Sans MS"/>
                          <a:sym typeface="Comic Sans MS"/>
                        </a:rPr>
                        <a:t>5.5-7.5</a:t>
                      </a:r>
                      <a:endParaRPr sz="1700">
                        <a:latin typeface="Comic Sans MS"/>
                        <a:ea typeface="Comic Sans MS"/>
                        <a:cs typeface="Comic Sans MS"/>
                        <a:sym typeface="Comic Sans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41"/>
          <p:cNvPicPr preferRelativeResize="0"/>
          <p:nvPr/>
        </p:nvPicPr>
        <p:blipFill>
          <a:blip r:embed="rId3">
            <a:alphaModFix/>
          </a:blip>
          <a:stretch>
            <a:fillRect/>
          </a:stretch>
        </p:blipFill>
        <p:spPr>
          <a:xfrm>
            <a:off x="169950" y="410000"/>
            <a:ext cx="8848175" cy="473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265500" y="17895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omfortaa Regular"/>
                <a:ea typeface="Comfortaa Regular"/>
                <a:cs typeface="Comfortaa Regular"/>
                <a:sym typeface="Comfortaa Regular"/>
              </a:rPr>
              <a:t>Deposit Account</a:t>
            </a:r>
            <a:endParaRPr>
              <a:latin typeface="Comfortaa Regular"/>
              <a:ea typeface="Comfortaa Regular"/>
              <a:cs typeface="Comfortaa Regular"/>
              <a:sym typeface="Comfortaa Regular"/>
            </a:endParaRPr>
          </a:p>
        </p:txBody>
      </p:sp>
      <p:sp>
        <p:nvSpPr>
          <p:cNvPr id="97" name="Google Shape;97;p15"/>
          <p:cNvSpPr txBox="1"/>
          <p:nvPr>
            <p:ph idx="2" type="body"/>
          </p:nvPr>
        </p:nvSpPr>
        <p:spPr>
          <a:xfrm>
            <a:off x="4939500" y="1029000"/>
            <a:ext cx="3837000" cy="36951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None/>
            </a:pPr>
            <a:r>
              <a:rPr lang="en" sz="1200">
                <a:solidFill>
                  <a:srgbClr val="FFFFFF"/>
                </a:solidFill>
                <a:latin typeface="Comfortaa"/>
                <a:ea typeface="Comfortaa"/>
                <a:cs typeface="Comfortaa"/>
                <a:sym typeface="Comfortaa"/>
              </a:rPr>
              <a:t>A deposit account is a bank account held by a financial institution where money can be deposited and withdrawn by a customer. Savings accounts, current accounts, or any of the other forms of accounts listed below may be deposit accounts.</a:t>
            </a:r>
            <a:endParaRPr sz="1200">
              <a:solidFill>
                <a:srgbClr val="FFFFFF"/>
              </a:solidFill>
              <a:latin typeface="Comfortaa"/>
              <a:ea typeface="Comfortaa"/>
              <a:cs typeface="Comfortaa"/>
              <a:sym typeface="Comfortaa"/>
            </a:endParaRPr>
          </a:p>
          <a:p>
            <a:pPr indent="0" lvl="0" marL="0" rtl="0" algn="l">
              <a:spcBef>
                <a:spcPts val="12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2"/>
          <p:cNvSpPr txBox="1"/>
          <p:nvPr>
            <p:ph type="title"/>
          </p:nvPr>
        </p:nvSpPr>
        <p:spPr>
          <a:xfrm>
            <a:off x="265500" y="724200"/>
            <a:ext cx="40452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Fixed Deposit Account</a:t>
            </a:r>
            <a:endParaRPr>
              <a:latin typeface="Comfortaa"/>
              <a:ea typeface="Comfortaa"/>
              <a:cs typeface="Comfortaa"/>
              <a:sym typeface="Comfortaa"/>
            </a:endParaRPr>
          </a:p>
        </p:txBody>
      </p:sp>
      <p:sp>
        <p:nvSpPr>
          <p:cNvPr id="338" name="Google Shape;338;p4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Comfortaa"/>
              <a:buChar char="-"/>
            </a:pPr>
            <a:r>
              <a:rPr lang="en" sz="1300">
                <a:latin typeface="Comfortaa"/>
                <a:ea typeface="Comfortaa"/>
                <a:cs typeface="Comfortaa"/>
                <a:sym typeface="Comfortaa"/>
              </a:rPr>
              <a:t>Investment scheme provided by banks and non-banking financing companies</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 sz="1300">
                <a:latin typeface="Comfortaa"/>
                <a:ea typeface="Comfortaa"/>
                <a:cs typeface="Comfortaa"/>
                <a:sym typeface="Comfortaa"/>
              </a:rPr>
              <a:t>Offer greater return than regular saving account</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 sz="1300">
                <a:latin typeface="Comfortaa"/>
                <a:ea typeface="Comfortaa"/>
                <a:cs typeface="Comfortaa"/>
                <a:sym typeface="Comfortaa"/>
              </a:rPr>
              <a:t>Short-term or long term investment period</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 sz="1300">
                <a:latin typeface="Comfortaa"/>
                <a:ea typeface="Comfortaa"/>
                <a:cs typeface="Comfortaa"/>
                <a:sym typeface="Comfortaa"/>
              </a:rPr>
              <a:t>W</a:t>
            </a:r>
            <a:r>
              <a:rPr lang="en" sz="1300">
                <a:latin typeface="Comfortaa"/>
                <a:ea typeface="Comfortaa"/>
                <a:cs typeface="Comfortaa"/>
                <a:sym typeface="Comfortaa"/>
              </a:rPr>
              <a:t>ithdraw of money is not possible before maturity without financial repercussions</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 sz="1300">
                <a:latin typeface="Comfortaa"/>
                <a:ea typeface="Comfortaa"/>
                <a:cs typeface="Comfortaa"/>
                <a:sym typeface="Comfortaa"/>
              </a:rPr>
              <a:t>early withdrawal is possible after the payment of penalties</a:t>
            </a:r>
            <a:endParaRPr sz="1300">
              <a:latin typeface="Comfortaa"/>
              <a:ea typeface="Comfortaa"/>
              <a:cs typeface="Comfortaa"/>
              <a:sym typeface="Comforta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3"/>
          <p:cNvSpPr txBox="1"/>
          <p:nvPr>
            <p:ph type="title"/>
          </p:nvPr>
        </p:nvSpPr>
        <p:spPr>
          <a:xfrm>
            <a:off x="265500" y="724200"/>
            <a:ext cx="40452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Types</a:t>
            </a:r>
            <a:endParaRPr>
              <a:latin typeface="Comfortaa"/>
              <a:ea typeface="Comfortaa"/>
              <a:cs typeface="Comfortaa"/>
              <a:sym typeface="Comfortaa"/>
            </a:endParaRPr>
          </a:p>
        </p:txBody>
      </p:sp>
      <p:sp>
        <p:nvSpPr>
          <p:cNvPr id="344" name="Google Shape;344;p4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Comfortaa"/>
              <a:buAutoNum type="arabicPeriod"/>
            </a:pPr>
            <a:r>
              <a:rPr lang="en" sz="1300">
                <a:latin typeface="Comfortaa"/>
                <a:ea typeface="Comfortaa"/>
                <a:cs typeface="Comfortaa"/>
                <a:sym typeface="Comfortaa"/>
              </a:rPr>
              <a:t>Standard Fixed Deposit</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AutoNum type="arabicPeriod"/>
            </a:pPr>
            <a:r>
              <a:rPr lang="en" sz="1300">
                <a:latin typeface="Comfortaa"/>
                <a:ea typeface="Comfortaa"/>
                <a:cs typeface="Comfortaa"/>
                <a:sym typeface="Comfortaa"/>
              </a:rPr>
              <a:t>Tax-saving </a:t>
            </a:r>
            <a:r>
              <a:rPr lang="en" sz="1300">
                <a:latin typeface="Comfortaa"/>
                <a:ea typeface="Comfortaa"/>
                <a:cs typeface="Comfortaa"/>
                <a:sym typeface="Comfortaa"/>
              </a:rPr>
              <a:t>Fixed Deposit</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AutoNum type="arabicPeriod"/>
            </a:pPr>
            <a:r>
              <a:rPr lang="en" sz="1300">
                <a:latin typeface="Comfortaa"/>
                <a:ea typeface="Comfortaa"/>
                <a:cs typeface="Comfortaa"/>
                <a:sym typeface="Comfortaa"/>
              </a:rPr>
              <a:t>Corporate Fixed Deposit</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AutoNum type="arabicPeriod"/>
            </a:pPr>
            <a:r>
              <a:rPr lang="en" sz="1300">
                <a:latin typeface="Comfortaa"/>
                <a:ea typeface="Comfortaa"/>
                <a:cs typeface="Comfortaa"/>
                <a:sym typeface="Comfortaa"/>
              </a:rPr>
              <a:t>Senior Fixed Deposit</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AutoNum type="arabicPeriod"/>
            </a:pPr>
            <a:r>
              <a:rPr lang="en" sz="1300">
                <a:latin typeface="Comfortaa"/>
                <a:ea typeface="Comfortaa"/>
                <a:cs typeface="Comfortaa"/>
                <a:sym typeface="Comfortaa"/>
              </a:rPr>
              <a:t>Flexi Fixed Deposit</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AutoNum type="arabicPeriod"/>
            </a:pPr>
            <a:r>
              <a:rPr lang="en" sz="1300">
                <a:latin typeface="Comfortaa"/>
                <a:ea typeface="Comfortaa"/>
                <a:cs typeface="Comfortaa"/>
                <a:sym typeface="Comfortaa"/>
              </a:rPr>
              <a:t>Cumulative Fixed Deposit</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AutoNum type="arabicPeriod"/>
            </a:pPr>
            <a:r>
              <a:rPr lang="en" sz="1300">
                <a:latin typeface="Comfortaa"/>
                <a:ea typeface="Comfortaa"/>
                <a:cs typeface="Comfortaa"/>
                <a:sym typeface="Comfortaa"/>
              </a:rPr>
              <a:t>Non-cumulative Fixed Deposit</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AutoNum type="arabicPeriod"/>
            </a:pPr>
            <a:r>
              <a:rPr lang="en" sz="1300">
                <a:latin typeface="Comfortaa"/>
                <a:ea typeface="Comfortaa"/>
                <a:cs typeface="Comfortaa"/>
                <a:sym typeface="Comfortaa"/>
              </a:rPr>
              <a:t>NRO Fixed Deposit</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AutoNum type="arabicPeriod"/>
            </a:pPr>
            <a:r>
              <a:rPr lang="en" sz="1300">
                <a:latin typeface="Comfortaa"/>
                <a:ea typeface="Comfortaa"/>
                <a:cs typeface="Comfortaa"/>
                <a:sym typeface="Comfortaa"/>
              </a:rPr>
              <a:t>NRE Fixed Deposit</a:t>
            </a:r>
            <a:endParaRPr sz="1300">
              <a:latin typeface="Comfortaa"/>
              <a:ea typeface="Comfortaa"/>
              <a:cs typeface="Comfortaa"/>
              <a:sym typeface="Comforta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Regular"/>
                <a:ea typeface="Comfortaa Regular"/>
                <a:cs typeface="Comfortaa Regular"/>
                <a:sym typeface="Comfortaa Regular"/>
              </a:rPr>
              <a:t>Interest Rate</a:t>
            </a:r>
            <a:endParaRPr>
              <a:latin typeface="Comfortaa Regular"/>
              <a:ea typeface="Comfortaa Regular"/>
              <a:cs typeface="Comfortaa Regular"/>
              <a:sym typeface="Comfortaa Regular"/>
            </a:endParaRPr>
          </a:p>
        </p:txBody>
      </p:sp>
      <p:sp>
        <p:nvSpPr>
          <p:cNvPr id="350" name="Google Shape;350;p44"/>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latin typeface="Comfortaa Regular"/>
                <a:ea typeface="Comfortaa Regular"/>
                <a:cs typeface="Comfortaa Regular"/>
                <a:sym typeface="Comfortaa Regular"/>
              </a:rPr>
              <a:t>Current Account</a:t>
            </a:r>
            <a:endParaRPr sz="1400">
              <a:solidFill>
                <a:schemeClr val="lt1"/>
              </a:solidFill>
              <a:latin typeface="Comfortaa Regular"/>
              <a:ea typeface="Comfortaa Regular"/>
              <a:cs typeface="Comfortaa Regular"/>
              <a:sym typeface="Comfortaa Regular"/>
            </a:endParaRPr>
          </a:p>
        </p:txBody>
      </p:sp>
      <p:sp>
        <p:nvSpPr>
          <p:cNvPr id="351" name="Google Shape;351;p44"/>
          <p:cNvSpPr txBox="1"/>
          <p:nvPr>
            <p:ph idx="4294967295" type="body"/>
          </p:nvPr>
        </p:nvSpPr>
        <p:spPr>
          <a:xfrm>
            <a:off x="3296483" y="2212401"/>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latin typeface="Comfortaa Regular"/>
                <a:ea typeface="Comfortaa Regular"/>
                <a:cs typeface="Comfortaa Regular"/>
                <a:sym typeface="Comfortaa Regular"/>
              </a:rPr>
              <a:t>Savings Account</a:t>
            </a:r>
            <a:endParaRPr sz="1400">
              <a:solidFill>
                <a:schemeClr val="lt1"/>
              </a:solidFill>
              <a:latin typeface="Comfortaa Regular"/>
              <a:ea typeface="Comfortaa Regular"/>
              <a:cs typeface="Comfortaa Regular"/>
              <a:sym typeface="Comfortaa Regular"/>
            </a:endParaRPr>
          </a:p>
        </p:txBody>
      </p:sp>
      <p:sp>
        <p:nvSpPr>
          <p:cNvPr id="352" name="Google Shape;352;p44"/>
          <p:cNvSpPr txBox="1"/>
          <p:nvPr>
            <p:ph idx="4294967295" type="body"/>
          </p:nvPr>
        </p:nvSpPr>
        <p:spPr>
          <a:xfrm>
            <a:off x="3350508" y="3734051"/>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latin typeface="Comfortaa Regular"/>
                <a:ea typeface="Comfortaa Regular"/>
                <a:cs typeface="Comfortaa Regular"/>
                <a:sym typeface="Comfortaa Regular"/>
              </a:rPr>
              <a:t>Fixed Deposit</a:t>
            </a:r>
            <a:endParaRPr sz="1400">
              <a:solidFill>
                <a:schemeClr val="lt1"/>
              </a:solidFill>
              <a:latin typeface="Comfortaa Regular"/>
              <a:ea typeface="Comfortaa Regular"/>
              <a:cs typeface="Comfortaa Regular"/>
              <a:sym typeface="Comfortaa Regular"/>
            </a:endParaRPr>
          </a:p>
        </p:txBody>
      </p:sp>
      <p:sp>
        <p:nvSpPr>
          <p:cNvPr id="353" name="Google Shape;353;p44"/>
          <p:cNvSpPr txBox="1"/>
          <p:nvPr/>
        </p:nvSpPr>
        <p:spPr>
          <a:xfrm>
            <a:off x="398125" y="989950"/>
            <a:ext cx="8434200" cy="1046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a:latin typeface="Comfortaa"/>
                <a:ea typeface="Comfortaa"/>
                <a:cs typeface="Comfortaa"/>
                <a:sym typeface="Comfortaa"/>
              </a:rPr>
              <a:t>Bank Provides interest, which is higher than the saving accounts</a:t>
            </a:r>
            <a:r>
              <a:rPr lang="en">
                <a:latin typeface="Comfortaa"/>
                <a:ea typeface="Comfortaa"/>
                <a:cs typeface="Comfortaa"/>
                <a:sym typeface="Comfortaa"/>
              </a:rPr>
              <a:t>.</a:t>
            </a:r>
            <a:endParaRPr>
              <a:latin typeface="Comfortaa"/>
              <a:ea typeface="Comfortaa"/>
              <a:cs typeface="Comfortaa"/>
              <a:sym typeface="Comfortaa"/>
            </a:endParaRPr>
          </a:p>
          <a:p>
            <a:pPr indent="0" lvl="0" marL="0" rtl="0" algn="ctr">
              <a:lnSpc>
                <a:spcPct val="150000"/>
              </a:lnSpc>
              <a:spcBef>
                <a:spcPts val="0"/>
              </a:spcBef>
              <a:spcAft>
                <a:spcPts val="0"/>
              </a:spcAft>
              <a:buNone/>
            </a:pPr>
            <a:r>
              <a:rPr lang="en">
                <a:latin typeface="Comfortaa"/>
                <a:ea typeface="Comfortaa"/>
                <a:cs typeface="Comfortaa"/>
                <a:sym typeface="Comfortaa"/>
              </a:rPr>
              <a:t>Varying in different banks as per period of FD.</a:t>
            </a:r>
            <a:endParaRPr>
              <a:latin typeface="Comfortaa"/>
              <a:ea typeface="Comfortaa"/>
              <a:cs typeface="Comfortaa"/>
              <a:sym typeface="Comfortaa"/>
            </a:endParaRPr>
          </a:p>
          <a:p>
            <a:pPr indent="0" lvl="0" marL="0" rtl="0" algn="ctr">
              <a:lnSpc>
                <a:spcPct val="150000"/>
              </a:lnSpc>
              <a:spcBef>
                <a:spcPts val="0"/>
              </a:spcBef>
              <a:spcAft>
                <a:spcPts val="0"/>
              </a:spcAft>
              <a:buNone/>
            </a:pPr>
            <a:r>
              <a:rPr lang="en">
                <a:latin typeface="Comfortaa"/>
                <a:ea typeface="Comfortaa"/>
                <a:cs typeface="Comfortaa"/>
                <a:sym typeface="Comfortaa"/>
              </a:rPr>
              <a:t>Period may range from 7 days to 10 years</a:t>
            </a:r>
            <a:endParaRPr>
              <a:latin typeface="Comfortaa"/>
              <a:ea typeface="Comfortaa"/>
              <a:cs typeface="Comfortaa"/>
              <a:sym typeface="Comfortaa"/>
            </a:endParaRPr>
          </a:p>
        </p:txBody>
      </p:sp>
      <p:pic>
        <p:nvPicPr>
          <p:cNvPr id="354" name="Google Shape;354;p44"/>
          <p:cNvPicPr preferRelativeResize="0"/>
          <p:nvPr/>
        </p:nvPicPr>
        <p:blipFill>
          <a:blip r:embed="rId3">
            <a:alphaModFix/>
          </a:blip>
          <a:stretch>
            <a:fillRect/>
          </a:stretch>
        </p:blipFill>
        <p:spPr>
          <a:xfrm>
            <a:off x="1844950" y="2036650"/>
            <a:ext cx="5451000" cy="2897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5"/>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a:t>
            </a:r>
            <a:endParaRPr/>
          </a:p>
        </p:txBody>
      </p:sp>
      <p:grpSp>
        <p:nvGrpSpPr>
          <p:cNvPr id="360" name="Google Shape;360;p45"/>
          <p:cNvGrpSpPr/>
          <p:nvPr/>
        </p:nvGrpSpPr>
        <p:grpSpPr>
          <a:xfrm>
            <a:off x="431925" y="1304875"/>
            <a:ext cx="2628925" cy="3416400"/>
            <a:chOff x="431925" y="1304875"/>
            <a:chExt cx="2628925" cy="3416400"/>
          </a:xfrm>
        </p:grpSpPr>
        <p:sp>
          <p:nvSpPr>
            <p:cNvPr id="361" name="Google Shape;361;p4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4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Guaranteed Return</a:t>
            </a:r>
            <a:endParaRPr>
              <a:solidFill>
                <a:schemeClr val="lt1"/>
              </a:solidFill>
            </a:endParaRPr>
          </a:p>
        </p:txBody>
      </p:sp>
      <p:sp>
        <p:nvSpPr>
          <p:cNvPr id="364" name="Google Shape;364;p4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omfortaa"/>
                <a:ea typeface="Comfortaa"/>
                <a:cs typeface="Comfortaa"/>
                <a:sym typeface="Comfortaa"/>
              </a:rPr>
              <a:t>Provide assured returns on your investment as the banks are governed by RBI</a:t>
            </a:r>
            <a:endParaRPr sz="1200">
              <a:solidFill>
                <a:srgbClr val="000000"/>
              </a:solidFill>
              <a:latin typeface="Comfortaa"/>
              <a:ea typeface="Comfortaa"/>
              <a:cs typeface="Comfortaa"/>
              <a:sym typeface="Comfortaa"/>
            </a:endParaRPr>
          </a:p>
          <a:p>
            <a:pPr indent="0" lvl="0" marL="0" rtl="0" algn="l">
              <a:spcBef>
                <a:spcPts val="1600"/>
              </a:spcBef>
              <a:spcAft>
                <a:spcPts val="0"/>
              </a:spcAft>
              <a:buNone/>
            </a:pPr>
            <a:r>
              <a:rPr lang="en" sz="1200">
                <a:solidFill>
                  <a:srgbClr val="000000"/>
                </a:solidFill>
                <a:latin typeface="Comfortaa"/>
                <a:ea typeface="Comfortaa"/>
                <a:cs typeface="Comfortaa"/>
                <a:sym typeface="Comfortaa"/>
              </a:rPr>
              <a:t>Investments are relatively risk-free when compared to other forms of investments</a:t>
            </a:r>
            <a:endParaRPr sz="1200">
              <a:solidFill>
                <a:srgbClr val="000000"/>
              </a:solidFill>
              <a:latin typeface="Comfortaa"/>
              <a:ea typeface="Comfortaa"/>
              <a:cs typeface="Comfortaa"/>
              <a:sym typeface="Comfortaa"/>
            </a:endParaRPr>
          </a:p>
          <a:p>
            <a:pPr indent="0" lvl="0" marL="0" rtl="0" algn="l">
              <a:spcBef>
                <a:spcPts val="1600"/>
              </a:spcBef>
              <a:spcAft>
                <a:spcPts val="1600"/>
              </a:spcAft>
              <a:buNone/>
            </a:pPr>
            <a:r>
              <a:rPr lang="en" sz="1200">
                <a:solidFill>
                  <a:srgbClr val="000000"/>
                </a:solidFill>
                <a:latin typeface="Comfortaa"/>
                <a:ea typeface="Comfortaa"/>
                <a:cs typeface="Comfortaa"/>
                <a:sym typeface="Comfortaa"/>
              </a:rPr>
              <a:t>Investors receive a fixed rate of interest on the amount invested.</a:t>
            </a:r>
            <a:endParaRPr sz="1200">
              <a:solidFill>
                <a:srgbClr val="000000"/>
              </a:solidFill>
              <a:latin typeface="Comfortaa"/>
              <a:ea typeface="Comfortaa"/>
              <a:cs typeface="Comfortaa"/>
              <a:sym typeface="Comfortaa"/>
            </a:endParaRPr>
          </a:p>
        </p:txBody>
      </p:sp>
      <p:grpSp>
        <p:nvGrpSpPr>
          <p:cNvPr id="365" name="Google Shape;365;p45"/>
          <p:cNvGrpSpPr/>
          <p:nvPr/>
        </p:nvGrpSpPr>
        <p:grpSpPr>
          <a:xfrm>
            <a:off x="3320450" y="1304875"/>
            <a:ext cx="2632500" cy="3416400"/>
            <a:chOff x="3320450" y="1304875"/>
            <a:chExt cx="2632500" cy="3416400"/>
          </a:xfrm>
        </p:grpSpPr>
        <p:sp>
          <p:nvSpPr>
            <p:cNvPr id="366" name="Google Shape;366;p4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45"/>
          <p:cNvSpPr txBox="1"/>
          <p:nvPr>
            <p:ph idx="4294967295" type="body"/>
          </p:nvPr>
        </p:nvSpPr>
        <p:spPr>
          <a:xfrm>
            <a:off x="3359488" y="12597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Higher Interest rates</a:t>
            </a:r>
            <a:endParaRPr>
              <a:solidFill>
                <a:schemeClr val="lt1"/>
              </a:solidFill>
            </a:endParaRPr>
          </a:p>
        </p:txBody>
      </p:sp>
      <p:sp>
        <p:nvSpPr>
          <p:cNvPr id="369" name="Google Shape;369;p45"/>
          <p:cNvSpPr txBox="1"/>
          <p:nvPr>
            <p:ph idx="4294967295" type="body"/>
          </p:nvPr>
        </p:nvSpPr>
        <p:spPr>
          <a:xfrm>
            <a:off x="3397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Comfortaa"/>
                <a:ea typeface="Comfortaa"/>
                <a:cs typeface="Comfortaa"/>
                <a:sym typeface="Comfortaa"/>
              </a:rPr>
              <a:t>Offer a comparatively higher rate of interest rate than other forms of traditional investments such as savings accounts and recurring deposits.</a:t>
            </a:r>
            <a:endParaRPr sz="1200">
              <a:latin typeface="Comfortaa"/>
              <a:ea typeface="Comfortaa"/>
              <a:cs typeface="Comfortaa"/>
              <a:sym typeface="Comfortaa"/>
            </a:endParaRPr>
          </a:p>
        </p:txBody>
      </p:sp>
      <p:grpSp>
        <p:nvGrpSpPr>
          <p:cNvPr id="370" name="Google Shape;370;p45"/>
          <p:cNvGrpSpPr/>
          <p:nvPr/>
        </p:nvGrpSpPr>
        <p:grpSpPr>
          <a:xfrm>
            <a:off x="6212550" y="1304875"/>
            <a:ext cx="2632500" cy="3416400"/>
            <a:chOff x="6212550" y="1304875"/>
            <a:chExt cx="2632500" cy="3416400"/>
          </a:xfrm>
        </p:grpSpPr>
        <p:sp>
          <p:nvSpPr>
            <p:cNvPr id="371" name="Google Shape;371;p4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4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Limited Tax Benefits</a:t>
            </a:r>
            <a:endParaRPr>
              <a:solidFill>
                <a:schemeClr val="lt1"/>
              </a:solidFill>
            </a:endParaRPr>
          </a:p>
        </p:txBody>
      </p:sp>
      <p:sp>
        <p:nvSpPr>
          <p:cNvPr id="374" name="Google Shape;374;p4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omfortaa"/>
                <a:ea typeface="Comfortaa"/>
                <a:cs typeface="Comfortaa"/>
                <a:sym typeface="Comfortaa"/>
              </a:rPr>
              <a:t>Investors can opt for tax saver fixed deposits to avail tax benefits up to Rs. 1.5 lakh, as prescribed under Section 80C of the Income Tax Act 1961</a:t>
            </a:r>
            <a:endParaRPr sz="1200">
              <a:solidFill>
                <a:srgbClr val="000000"/>
              </a:solidFill>
              <a:latin typeface="Comfortaa"/>
              <a:ea typeface="Comfortaa"/>
              <a:cs typeface="Comfortaa"/>
              <a:sym typeface="Comfortaa"/>
            </a:endParaRPr>
          </a:p>
          <a:p>
            <a:pPr indent="0" lvl="0" marL="0" rtl="0" algn="l">
              <a:spcBef>
                <a:spcPts val="1600"/>
              </a:spcBef>
              <a:spcAft>
                <a:spcPts val="1600"/>
              </a:spcAft>
              <a:buNone/>
            </a:pPr>
            <a:r>
              <a:rPr lang="en" sz="1200">
                <a:solidFill>
                  <a:srgbClr val="000000"/>
                </a:solidFill>
                <a:latin typeface="Comfortaa"/>
                <a:ea typeface="Comfortaa"/>
                <a:cs typeface="Comfortaa"/>
                <a:sym typeface="Comfortaa"/>
              </a:rPr>
              <a:t>Most FDs providing tax saver benefits have a lock-in period between 3 to 5 years</a:t>
            </a:r>
            <a:endParaRPr sz="1200">
              <a:solidFill>
                <a:srgbClr val="000000"/>
              </a:solidFill>
              <a:latin typeface="Comfortaa"/>
              <a:ea typeface="Comfortaa"/>
              <a:cs typeface="Comfortaa"/>
              <a:sym typeface="Comforta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6"/>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grpSp>
        <p:nvGrpSpPr>
          <p:cNvPr id="380" name="Google Shape;380;p46"/>
          <p:cNvGrpSpPr/>
          <p:nvPr/>
        </p:nvGrpSpPr>
        <p:grpSpPr>
          <a:xfrm>
            <a:off x="431925" y="1304875"/>
            <a:ext cx="2628925" cy="3416400"/>
            <a:chOff x="431925" y="1304875"/>
            <a:chExt cx="2628925" cy="3416400"/>
          </a:xfrm>
        </p:grpSpPr>
        <p:sp>
          <p:nvSpPr>
            <p:cNvPr id="381" name="Google Shape;381;p4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46"/>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Deposit Lock-in</a:t>
            </a:r>
            <a:endParaRPr>
              <a:solidFill>
                <a:schemeClr val="lt1"/>
              </a:solidFill>
            </a:endParaRPr>
          </a:p>
        </p:txBody>
      </p:sp>
      <p:sp>
        <p:nvSpPr>
          <p:cNvPr id="384" name="Google Shape;384;p46"/>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omfortaa"/>
                <a:ea typeface="Comfortaa"/>
                <a:cs typeface="Comfortaa"/>
                <a:sym typeface="Comfortaa"/>
              </a:rPr>
              <a:t>A lump sum amount is locked-in for a specific period</a:t>
            </a:r>
            <a:endParaRPr sz="1200">
              <a:solidFill>
                <a:srgbClr val="000000"/>
              </a:solidFill>
              <a:latin typeface="Comfortaa"/>
              <a:ea typeface="Comfortaa"/>
              <a:cs typeface="Comfortaa"/>
              <a:sym typeface="Comfortaa"/>
            </a:endParaRPr>
          </a:p>
          <a:p>
            <a:pPr indent="0" lvl="0" marL="0" rtl="0" algn="l">
              <a:spcBef>
                <a:spcPts val="1600"/>
              </a:spcBef>
              <a:spcAft>
                <a:spcPts val="1600"/>
              </a:spcAft>
              <a:buNone/>
            </a:pPr>
            <a:r>
              <a:rPr lang="en" sz="1200">
                <a:solidFill>
                  <a:srgbClr val="000000"/>
                </a:solidFill>
                <a:latin typeface="Comfortaa"/>
                <a:ea typeface="Comfortaa"/>
                <a:cs typeface="Comfortaa"/>
                <a:sym typeface="Comfortaa"/>
              </a:rPr>
              <a:t>Cannot use this money in case of emergencies in order to ensure proper returns from the investment </a:t>
            </a:r>
            <a:endParaRPr sz="1200">
              <a:solidFill>
                <a:srgbClr val="000000"/>
              </a:solidFill>
              <a:latin typeface="Comfortaa"/>
              <a:ea typeface="Comfortaa"/>
              <a:cs typeface="Comfortaa"/>
              <a:sym typeface="Comfortaa"/>
            </a:endParaRPr>
          </a:p>
        </p:txBody>
      </p:sp>
      <p:grpSp>
        <p:nvGrpSpPr>
          <p:cNvPr id="385" name="Google Shape;385;p46"/>
          <p:cNvGrpSpPr/>
          <p:nvPr/>
        </p:nvGrpSpPr>
        <p:grpSpPr>
          <a:xfrm>
            <a:off x="3320450" y="1304875"/>
            <a:ext cx="2632500" cy="3416400"/>
            <a:chOff x="3320450" y="1304875"/>
            <a:chExt cx="2632500" cy="3416400"/>
          </a:xfrm>
        </p:grpSpPr>
        <p:sp>
          <p:nvSpPr>
            <p:cNvPr id="386" name="Google Shape;386;p4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46"/>
          <p:cNvSpPr txBox="1"/>
          <p:nvPr>
            <p:ph idx="4294967295" type="body"/>
          </p:nvPr>
        </p:nvSpPr>
        <p:spPr>
          <a:xfrm>
            <a:off x="3359488" y="12597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Early Withdrawal</a:t>
            </a:r>
            <a:endParaRPr>
              <a:solidFill>
                <a:schemeClr val="lt1"/>
              </a:solidFill>
            </a:endParaRPr>
          </a:p>
        </p:txBody>
      </p:sp>
      <p:sp>
        <p:nvSpPr>
          <p:cNvPr id="389" name="Google Shape;389;p46"/>
          <p:cNvSpPr txBox="1"/>
          <p:nvPr>
            <p:ph idx="4294967295" type="body"/>
          </p:nvPr>
        </p:nvSpPr>
        <p:spPr>
          <a:xfrm>
            <a:off x="3397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mfortaa"/>
                <a:ea typeface="Comfortaa"/>
                <a:cs typeface="Comfortaa"/>
                <a:sym typeface="Comfortaa"/>
              </a:rPr>
              <a:t>Decides to initiate a premature withdrawal from an FD</a:t>
            </a:r>
            <a:r>
              <a:rPr lang="en" sz="1200">
                <a:solidFill>
                  <a:srgbClr val="000000"/>
                </a:solidFill>
                <a:latin typeface="Comfortaa"/>
                <a:ea typeface="Comfortaa"/>
                <a:cs typeface="Comfortaa"/>
                <a:sym typeface="Comfortaa"/>
              </a:rPr>
              <a:t> lead to penalties and additional charges</a:t>
            </a:r>
            <a:endParaRPr sz="1200">
              <a:latin typeface="Comfortaa"/>
              <a:ea typeface="Comfortaa"/>
              <a:cs typeface="Comfortaa"/>
              <a:sym typeface="Comfortaa"/>
            </a:endParaRPr>
          </a:p>
          <a:p>
            <a:pPr indent="0" lvl="0" marL="0" rtl="0" algn="l">
              <a:spcBef>
                <a:spcPts val="1600"/>
              </a:spcBef>
              <a:spcAft>
                <a:spcPts val="1600"/>
              </a:spcAft>
              <a:buNone/>
            </a:pPr>
            <a:r>
              <a:t/>
            </a:r>
            <a:endParaRPr sz="1200">
              <a:latin typeface="Comfortaa"/>
              <a:ea typeface="Comfortaa"/>
              <a:cs typeface="Comfortaa"/>
              <a:sym typeface="Comfortaa"/>
            </a:endParaRPr>
          </a:p>
        </p:txBody>
      </p:sp>
      <p:grpSp>
        <p:nvGrpSpPr>
          <p:cNvPr id="390" name="Google Shape;390;p46"/>
          <p:cNvGrpSpPr/>
          <p:nvPr/>
        </p:nvGrpSpPr>
        <p:grpSpPr>
          <a:xfrm>
            <a:off x="6212550" y="1304875"/>
            <a:ext cx="2632500" cy="3416400"/>
            <a:chOff x="6212550" y="1304875"/>
            <a:chExt cx="2632500" cy="3416400"/>
          </a:xfrm>
        </p:grpSpPr>
        <p:sp>
          <p:nvSpPr>
            <p:cNvPr id="391" name="Google Shape;391;p4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3" name="Google Shape;393;p46"/>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Limited Tax Benefits</a:t>
            </a:r>
            <a:endParaRPr>
              <a:solidFill>
                <a:schemeClr val="lt1"/>
              </a:solidFill>
            </a:endParaRPr>
          </a:p>
        </p:txBody>
      </p:sp>
      <p:sp>
        <p:nvSpPr>
          <p:cNvPr id="394" name="Google Shape;394;p46"/>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000000"/>
                </a:solidFill>
                <a:latin typeface="Comfortaa"/>
                <a:ea typeface="Comfortaa"/>
                <a:cs typeface="Comfortaa"/>
                <a:sym typeface="Comfortaa"/>
              </a:rPr>
              <a:t>Investor will not eligible for tax benefits on the fixed deposit interest earning unless investor opts for tax-saving FD</a:t>
            </a:r>
            <a:endParaRPr sz="1200">
              <a:solidFill>
                <a:srgbClr val="000000"/>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Regular"/>
                <a:ea typeface="Comfortaa Regular"/>
                <a:cs typeface="Comfortaa Regular"/>
                <a:sym typeface="Comfortaa Regular"/>
              </a:rPr>
              <a:t>Deposit Account</a:t>
            </a:r>
            <a:endParaRPr>
              <a:latin typeface="Comfortaa Regular"/>
              <a:ea typeface="Comfortaa Regular"/>
              <a:cs typeface="Comfortaa Regular"/>
              <a:sym typeface="Comfortaa Regular"/>
            </a:endParaRPr>
          </a:p>
        </p:txBody>
      </p:sp>
      <p:grpSp>
        <p:nvGrpSpPr>
          <p:cNvPr id="103" name="Google Shape;103;p16"/>
          <p:cNvGrpSpPr/>
          <p:nvPr/>
        </p:nvGrpSpPr>
        <p:grpSpPr>
          <a:xfrm>
            <a:off x="431925" y="1304875"/>
            <a:ext cx="2628925" cy="3416400"/>
            <a:chOff x="431925" y="1304875"/>
            <a:chExt cx="2628925" cy="3416400"/>
          </a:xfrm>
        </p:grpSpPr>
        <p:sp>
          <p:nvSpPr>
            <p:cNvPr id="104" name="Google Shape;104;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6"/>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General</a:t>
            </a:r>
            <a:endParaRPr>
              <a:solidFill>
                <a:schemeClr val="lt1"/>
              </a:solidFill>
            </a:endParaRPr>
          </a:p>
        </p:txBody>
      </p:sp>
      <p:sp>
        <p:nvSpPr>
          <p:cNvPr id="107" name="Google Shape;107;p16"/>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000000"/>
                </a:solidFill>
                <a:latin typeface="Comfortaa"/>
                <a:ea typeface="Comfortaa"/>
                <a:cs typeface="Comfortaa"/>
                <a:sym typeface="Comfortaa"/>
              </a:rPr>
              <a:t>In general, the verbs "deposit" and "withdrawal" in banking signify a customer paying money into an account and taking money out of it, respectively</a:t>
            </a:r>
            <a:endParaRPr sz="1500">
              <a:latin typeface="Comfortaa"/>
              <a:ea typeface="Comfortaa"/>
              <a:cs typeface="Comfortaa"/>
              <a:sym typeface="Comfortaa"/>
            </a:endParaRPr>
          </a:p>
        </p:txBody>
      </p:sp>
      <p:grpSp>
        <p:nvGrpSpPr>
          <p:cNvPr id="108" name="Google Shape;108;p16"/>
          <p:cNvGrpSpPr/>
          <p:nvPr/>
        </p:nvGrpSpPr>
        <p:grpSpPr>
          <a:xfrm>
            <a:off x="3320450" y="1304875"/>
            <a:ext cx="2632500" cy="3416400"/>
            <a:chOff x="3320450" y="1304875"/>
            <a:chExt cx="2632500" cy="3416400"/>
          </a:xfrm>
        </p:grpSpPr>
        <p:sp>
          <p:nvSpPr>
            <p:cNvPr id="109" name="Google Shape;109;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6"/>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Customer</a:t>
            </a:r>
            <a:endParaRPr>
              <a:solidFill>
                <a:schemeClr val="lt1"/>
              </a:solidFill>
            </a:endParaRPr>
          </a:p>
        </p:txBody>
      </p:sp>
      <p:sp>
        <p:nvSpPr>
          <p:cNvPr id="112" name="Google Shape;112;p16"/>
          <p:cNvSpPr txBox="1"/>
          <p:nvPr>
            <p:ph idx="4294967295" type="body"/>
          </p:nvPr>
        </p:nvSpPr>
        <p:spPr>
          <a:xfrm>
            <a:off x="3397400" y="1690075"/>
            <a:ext cx="2478600" cy="279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000000"/>
                </a:solidFill>
                <a:latin typeface="Comfortaa"/>
                <a:ea typeface="Comfortaa"/>
                <a:cs typeface="Comfortaa"/>
                <a:sym typeface="Comfortaa"/>
              </a:rPr>
              <a:t>The account holder (customer) maintains the right to have the deposited money returned on appeal, subject to limitations imposed by the terms and conditions of the account.</a:t>
            </a:r>
            <a:endParaRPr sz="1500">
              <a:solidFill>
                <a:srgbClr val="000000"/>
              </a:solidFill>
              <a:latin typeface="Comfortaa"/>
              <a:ea typeface="Comfortaa"/>
              <a:cs typeface="Comfortaa"/>
              <a:sym typeface="Comfortaa"/>
            </a:endParaRPr>
          </a:p>
          <a:p>
            <a:pPr indent="0" lvl="0" marL="0" rtl="0" algn="l">
              <a:spcBef>
                <a:spcPts val="1200"/>
              </a:spcBef>
              <a:spcAft>
                <a:spcPts val="1600"/>
              </a:spcAft>
              <a:buNone/>
            </a:pPr>
            <a:r>
              <a:t/>
            </a:r>
            <a:endParaRPr sz="1500">
              <a:latin typeface="Comfortaa"/>
              <a:ea typeface="Comfortaa"/>
              <a:cs typeface="Comfortaa"/>
              <a:sym typeface="Comfortaa"/>
            </a:endParaRPr>
          </a:p>
        </p:txBody>
      </p:sp>
      <p:grpSp>
        <p:nvGrpSpPr>
          <p:cNvPr id="113" name="Google Shape;113;p16"/>
          <p:cNvGrpSpPr/>
          <p:nvPr/>
        </p:nvGrpSpPr>
        <p:grpSpPr>
          <a:xfrm>
            <a:off x="6212550" y="1304875"/>
            <a:ext cx="2632500" cy="3416400"/>
            <a:chOff x="6212550" y="1304875"/>
            <a:chExt cx="2632500" cy="3416400"/>
          </a:xfrm>
        </p:grpSpPr>
        <p:sp>
          <p:nvSpPr>
            <p:cNvPr id="114" name="Google Shape;114;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6"/>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Banks</a:t>
            </a:r>
            <a:endParaRPr>
              <a:solidFill>
                <a:schemeClr val="lt1"/>
              </a:solidFill>
            </a:endParaRPr>
          </a:p>
        </p:txBody>
      </p:sp>
      <p:sp>
        <p:nvSpPr>
          <p:cNvPr id="117" name="Google Shape;117;p16"/>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Comfortaa"/>
                <a:ea typeface="Comfortaa"/>
                <a:cs typeface="Comfortaa"/>
                <a:sym typeface="Comfortaa"/>
              </a:rPr>
              <a:t>Bank deposits consist of money held for safekeeping in banking institutions. Customer’s cash deposit, the legal title to the cash is surrendered, and it becomes the bank's asset. The account is, in essence, a liability to the bank.</a:t>
            </a:r>
            <a:endParaRPr sz="1400">
              <a:solidFill>
                <a:srgbClr val="000000"/>
              </a:solidFill>
              <a:latin typeface="Comfortaa"/>
              <a:ea typeface="Comfortaa"/>
              <a:cs typeface="Comfortaa"/>
              <a:sym typeface="Comfortaa"/>
            </a:endParaRPr>
          </a:p>
          <a:p>
            <a:pPr indent="0" lvl="0" marL="0" rtl="0" algn="l">
              <a:spcBef>
                <a:spcPts val="1600"/>
              </a:spcBef>
              <a:spcAft>
                <a:spcPts val="1600"/>
              </a:spcAft>
              <a:buNone/>
            </a:pPr>
            <a:r>
              <a:t/>
            </a:r>
            <a:endParaRPr sz="1400">
              <a:solidFill>
                <a:srgbClr val="000000"/>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Regular"/>
                <a:ea typeface="Comfortaa Regular"/>
                <a:cs typeface="Comfortaa Regular"/>
                <a:sym typeface="Comfortaa Regular"/>
              </a:rPr>
              <a:t>Types of Deposit Accounts</a:t>
            </a:r>
            <a:endParaRPr>
              <a:latin typeface="Comfortaa Regular"/>
              <a:ea typeface="Comfortaa Regular"/>
              <a:cs typeface="Comfortaa Regular"/>
              <a:sym typeface="Comfortaa Regular"/>
            </a:endParaRPr>
          </a:p>
        </p:txBody>
      </p:sp>
      <p:sp>
        <p:nvSpPr>
          <p:cNvPr id="123" name="Google Shape;123;p17"/>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latin typeface="Comfortaa Regular"/>
              <a:ea typeface="Comfortaa Regular"/>
              <a:cs typeface="Comfortaa Regular"/>
              <a:sym typeface="Comfortaa Regular"/>
            </a:endParaRPr>
          </a:p>
        </p:txBody>
      </p:sp>
      <p:sp>
        <p:nvSpPr>
          <p:cNvPr id="124" name="Google Shape;124;p17"/>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latin typeface="Comfortaa Regular"/>
                <a:ea typeface="Comfortaa Regular"/>
                <a:cs typeface="Comfortaa Regular"/>
                <a:sym typeface="Comfortaa Regular"/>
              </a:rPr>
              <a:t>Current Account</a:t>
            </a:r>
            <a:endParaRPr sz="1400">
              <a:solidFill>
                <a:schemeClr val="lt1"/>
              </a:solidFill>
              <a:latin typeface="Comfortaa Regular"/>
              <a:ea typeface="Comfortaa Regular"/>
              <a:cs typeface="Comfortaa Regular"/>
              <a:sym typeface="Comfortaa Regular"/>
            </a:endParaRPr>
          </a:p>
        </p:txBody>
      </p:sp>
      <p:sp>
        <p:nvSpPr>
          <p:cNvPr id="125" name="Google Shape;125;p17"/>
          <p:cNvSpPr/>
          <p:nvPr/>
        </p:nvSpPr>
        <p:spPr>
          <a:xfrm>
            <a:off x="3084452" y="2065700"/>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latin typeface="Comfortaa Regular"/>
              <a:ea typeface="Comfortaa Regular"/>
              <a:cs typeface="Comfortaa Regular"/>
              <a:sym typeface="Comfortaa Regular"/>
            </a:endParaRPr>
          </a:p>
        </p:txBody>
      </p:sp>
      <p:sp>
        <p:nvSpPr>
          <p:cNvPr id="126" name="Google Shape;126;p17"/>
          <p:cNvSpPr txBox="1"/>
          <p:nvPr>
            <p:ph idx="4294967295" type="body"/>
          </p:nvPr>
        </p:nvSpPr>
        <p:spPr>
          <a:xfrm>
            <a:off x="3296483" y="2212401"/>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latin typeface="Comfortaa Regular"/>
                <a:ea typeface="Comfortaa Regular"/>
                <a:cs typeface="Comfortaa Regular"/>
                <a:sym typeface="Comfortaa Regular"/>
              </a:rPr>
              <a:t>Savings Account</a:t>
            </a:r>
            <a:endParaRPr sz="1400">
              <a:solidFill>
                <a:schemeClr val="lt1"/>
              </a:solidFill>
              <a:latin typeface="Comfortaa Regular"/>
              <a:ea typeface="Comfortaa Regular"/>
              <a:cs typeface="Comfortaa Regular"/>
              <a:sym typeface="Comfortaa Regular"/>
            </a:endParaRPr>
          </a:p>
        </p:txBody>
      </p:sp>
      <p:sp>
        <p:nvSpPr>
          <p:cNvPr id="127" name="Google Shape;127;p17"/>
          <p:cNvSpPr/>
          <p:nvPr/>
        </p:nvSpPr>
        <p:spPr>
          <a:xfrm>
            <a:off x="3084452" y="282652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latin typeface="Comfortaa Regular"/>
              <a:ea typeface="Comfortaa Regular"/>
              <a:cs typeface="Comfortaa Regular"/>
              <a:sym typeface="Comfortaa Regular"/>
            </a:endParaRPr>
          </a:p>
        </p:txBody>
      </p:sp>
      <p:sp>
        <p:nvSpPr>
          <p:cNvPr id="128" name="Google Shape;128;p17"/>
          <p:cNvSpPr txBox="1"/>
          <p:nvPr>
            <p:ph idx="4294967295" type="body"/>
          </p:nvPr>
        </p:nvSpPr>
        <p:spPr>
          <a:xfrm>
            <a:off x="3350508" y="297322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latin typeface="Comfortaa Regular"/>
                <a:ea typeface="Comfortaa Regular"/>
                <a:cs typeface="Comfortaa Regular"/>
                <a:sym typeface="Comfortaa Regular"/>
              </a:rPr>
              <a:t>Recurring Deposit </a:t>
            </a:r>
            <a:endParaRPr sz="1400">
              <a:solidFill>
                <a:schemeClr val="lt1"/>
              </a:solidFill>
              <a:latin typeface="Comfortaa Regular"/>
              <a:ea typeface="Comfortaa Regular"/>
              <a:cs typeface="Comfortaa Regular"/>
              <a:sym typeface="Comfortaa Regular"/>
            </a:endParaRPr>
          </a:p>
        </p:txBody>
      </p:sp>
      <p:sp>
        <p:nvSpPr>
          <p:cNvPr id="129" name="Google Shape;129;p17"/>
          <p:cNvSpPr/>
          <p:nvPr/>
        </p:nvSpPr>
        <p:spPr>
          <a:xfrm>
            <a:off x="3044777" y="3587350"/>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latin typeface="Comfortaa Regular"/>
              <a:ea typeface="Comfortaa Regular"/>
              <a:cs typeface="Comfortaa Regular"/>
              <a:sym typeface="Comfortaa Regular"/>
            </a:endParaRPr>
          </a:p>
        </p:txBody>
      </p:sp>
      <p:sp>
        <p:nvSpPr>
          <p:cNvPr id="130" name="Google Shape;130;p17"/>
          <p:cNvSpPr txBox="1"/>
          <p:nvPr>
            <p:ph idx="4294967295" type="body"/>
          </p:nvPr>
        </p:nvSpPr>
        <p:spPr>
          <a:xfrm>
            <a:off x="3350508" y="3734051"/>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lt1"/>
                </a:solidFill>
                <a:latin typeface="Comfortaa Regular"/>
                <a:ea typeface="Comfortaa Regular"/>
                <a:cs typeface="Comfortaa Regular"/>
                <a:sym typeface="Comfortaa Regular"/>
              </a:rPr>
              <a:t>Fixed Deposit</a:t>
            </a:r>
            <a:endParaRPr sz="1400">
              <a:solidFill>
                <a:schemeClr val="lt1"/>
              </a:solidFill>
              <a:latin typeface="Comfortaa Regular"/>
              <a:ea typeface="Comfortaa Regular"/>
              <a:cs typeface="Comfortaa Regular"/>
              <a:sym typeface="Comfortaa Regul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fortaa Regular"/>
                <a:ea typeface="Comfortaa Regular"/>
                <a:cs typeface="Comfortaa Regular"/>
                <a:sym typeface="Comfortaa Regular"/>
              </a:rPr>
              <a:t>Current Account</a:t>
            </a:r>
            <a:endParaRPr>
              <a:latin typeface="Comfortaa Regular"/>
              <a:ea typeface="Comfortaa Regular"/>
              <a:cs typeface="Comfortaa Regular"/>
              <a:sym typeface="Comfortaa Regul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265500" y="19419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omfortaa Regular"/>
                <a:ea typeface="Comfortaa Regular"/>
                <a:cs typeface="Comfortaa Regular"/>
                <a:sym typeface="Comfortaa Regular"/>
              </a:rPr>
              <a:t>What is Current Account ?</a:t>
            </a:r>
            <a:endParaRPr>
              <a:latin typeface="Comfortaa Regular"/>
              <a:ea typeface="Comfortaa Regular"/>
              <a:cs typeface="Comfortaa Regular"/>
              <a:sym typeface="Comfortaa Regular"/>
            </a:endParaRPr>
          </a:p>
        </p:txBody>
      </p:sp>
      <p:sp>
        <p:nvSpPr>
          <p:cNvPr id="141" name="Google Shape;141;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sz="1200">
                <a:solidFill>
                  <a:srgbClr val="FFFFFF"/>
                </a:solidFill>
                <a:latin typeface="Comfortaa"/>
                <a:ea typeface="Comfortaa"/>
                <a:cs typeface="Comfortaa"/>
                <a:sym typeface="Comfortaa"/>
              </a:rPr>
              <a:t>Also known as Financial Account.</a:t>
            </a:r>
            <a:endParaRPr sz="1200">
              <a:solidFill>
                <a:srgbClr val="FFFFFF"/>
              </a:solidFill>
              <a:latin typeface="Comfortaa"/>
              <a:ea typeface="Comfortaa"/>
              <a:cs typeface="Comfortaa"/>
              <a:sym typeface="Comfortaa"/>
            </a:endParaRPr>
          </a:p>
          <a:p>
            <a:pPr indent="-304800" lvl="0" marL="457200" rtl="0" algn="l">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Deposit</a:t>
            </a:r>
            <a:r>
              <a:rPr lang="en" sz="1200">
                <a:solidFill>
                  <a:srgbClr val="FFFFFF"/>
                </a:solidFill>
                <a:latin typeface="Comfortaa"/>
                <a:ea typeface="Comfortaa"/>
                <a:cs typeface="Comfortaa"/>
                <a:sym typeface="Comfortaa"/>
              </a:rPr>
              <a:t> Account </a:t>
            </a:r>
            <a:r>
              <a:rPr lang="en" sz="1200">
                <a:solidFill>
                  <a:srgbClr val="FFFFFF"/>
                </a:solidFill>
                <a:latin typeface="Comfortaa"/>
                <a:ea typeface="Comfortaa"/>
                <a:cs typeface="Comfortaa"/>
                <a:sym typeface="Comfortaa"/>
              </a:rPr>
              <a:t>maintained</a:t>
            </a:r>
            <a:r>
              <a:rPr lang="en" sz="1200">
                <a:solidFill>
                  <a:srgbClr val="FFFFFF"/>
                </a:solidFill>
                <a:latin typeface="Comfortaa"/>
                <a:ea typeface="Comfortaa"/>
                <a:cs typeface="Comfortaa"/>
                <a:sym typeface="Comfortaa"/>
              </a:rPr>
              <a:t> by who carry out higher number of </a:t>
            </a:r>
            <a:r>
              <a:rPr lang="en" sz="1200">
                <a:solidFill>
                  <a:srgbClr val="FFFFFF"/>
                </a:solidFill>
                <a:latin typeface="Comfortaa"/>
                <a:ea typeface="Comfortaa"/>
                <a:cs typeface="Comfortaa"/>
                <a:sym typeface="Comfortaa"/>
              </a:rPr>
              <a:t>transactions.</a:t>
            </a:r>
            <a:r>
              <a:rPr lang="en" sz="1200">
                <a:solidFill>
                  <a:srgbClr val="FFFFFF"/>
                </a:solidFill>
                <a:latin typeface="Comfortaa"/>
                <a:ea typeface="Comfortaa"/>
                <a:cs typeface="Comfortaa"/>
                <a:sym typeface="Comfortaa"/>
              </a:rPr>
              <a:t>. </a:t>
            </a:r>
            <a:endParaRPr sz="1200">
              <a:solidFill>
                <a:srgbClr val="FFFFFF"/>
              </a:solidFill>
              <a:latin typeface="Comfortaa"/>
              <a:ea typeface="Comfortaa"/>
              <a:cs typeface="Comfortaa"/>
              <a:sym typeface="Comfortaa"/>
            </a:endParaRPr>
          </a:p>
          <a:p>
            <a:pPr indent="-304800" lvl="0" marL="457200" rtl="0" algn="l">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It’s related to liquid deposit and offers broad range of customized options.</a:t>
            </a:r>
            <a:endParaRPr sz="1200">
              <a:solidFill>
                <a:srgbClr val="FFFFFF"/>
              </a:solidFill>
              <a:latin typeface="Comfortaa"/>
              <a:ea typeface="Comfortaa"/>
              <a:cs typeface="Comfortaa"/>
              <a:sym typeface="Comfortaa"/>
            </a:endParaRPr>
          </a:p>
          <a:p>
            <a:pPr indent="-304800" lvl="0" marL="457200" rtl="0" algn="l">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Generally, It doesn’t provide interest and require higher minimum balance.</a:t>
            </a:r>
            <a:endParaRPr sz="1200">
              <a:solidFill>
                <a:srgbClr val="FFFFFF"/>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265500" y="724200"/>
            <a:ext cx="40452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Types</a:t>
            </a:r>
            <a:endParaRPr>
              <a:latin typeface="Comfortaa"/>
              <a:ea typeface="Comfortaa"/>
              <a:cs typeface="Comfortaa"/>
              <a:sym typeface="Comfortaa"/>
            </a:endParaRPr>
          </a:p>
        </p:txBody>
      </p:sp>
      <p:sp>
        <p:nvSpPr>
          <p:cNvPr id="147" name="Google Shape;147;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Comfortaa"/>
              <a:buAutoNum type="arabicPeriod"/>
            </a:pPr>
            <a:r>
              <a:rPr lang="en" sz="1300">
                <a:latin typeface="Comfortaa"/>
                <a:ea typeface="Comfortaa"/>
                <a:cs typeface="Comfortaa"/>
                <a:sym typeface="Comfortaa"/>
              </a:rPr>
              <a:t>Standard Current Account</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AutoNum type="arabicPeriod"/>
            </a:pPr>
            <a:r>
              <a:rPr lang="en" sz="1300">
                <a:latin typeface="Comfortaa"/>
                <a:ea typeface="Comfortaa"/>
                <a:cs typeface="Comfortaa"/>
                <a:sym typeface="Comfortaa"/>
              </a:rPr>
              <a:t>Package Current Account</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AutoNum type="arabicPeriod"/>
            </a:pPr>
            <a:r>
              <a:rPr lang="en" sz="1300">
                <a:latin typeface="Comfortaa"/>
                <a:ea typeface="Comfortaa"/>
                <a:cs typeface="Comfortaa"/>
                <a:sym typeface="Comfortaa"/>
              </a:rPr>
              <a:t>Single Column Cash book</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AutoNum type="arabicPeriod"/>
            </a:pPr>
            <a:r>
              <a:rPr lang="en" sz="1300">
                <a:latin typeface="Comfortaa"/>
                <a:ea typeface="Comfortaa"/>
                <a:cs typeface="Comfortaa"/>
                <a:sym typeface="Comfortaa"/>
              </a:rPr>
              <a:t>Premium Current Account</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AutoNum type="arabicPeriod"/>
            </a:pPr>
            <a:r>
              <a:rPr lang="en" sz="1300">
                <a:latin typeface="Comfortaa"/>
                <a:ea typeface="Comfortaa"/>
                <a:cs typeface="Comfortaa"/>
                <a:sym typeface="Comfortaa"/>
              </a:rPr>
              <a:t>Foreign Currency Account</a:t>
            </a:r>
            <a:endParaRPr sz="1300">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265500" y="14085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omfortaa Regular"/>
                <a:ea typeface="Comfortaa Regular"/>
                <a:cs typeface="Comfortaa Regular"/>
                <a:sym typeface="Comfortaa Regular"/>
              </a:rPr>
              <a:t>Conditions</a:t>
            </a:r>
            <a:endParaRPr>
              <a:latin typeface="Comfortaa Regular"/>
              <a:ea typeface="Comfortaa Regular"/>
              <a:cs typeface="Comfortaa Regular"/>
              <a:sym typeface="Comfortaa Regular"/>
            </a:endParaRPr>
          </a:p>
        </p:txBody>
      </p:sp>
      <p:sp>
        <p:nvSpPr>
          <p:cNvPr id="153" name="Google Shape;153;p21"/>
          <p:cNvSpPr txBox="1"/>
          <p:nvPr>
            <p:ph idx="2" type="body"/>
          </p:nvPr>
        </p:nvSpPr>
        <p:spPr>
          <a:xfrm>
            <a:off x="4939500" y="1029000"/>
            <a:ext cx="3837000" cy="36951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Current account require higher minimum balance compared to savings account.</a:t>
            </a:r>
            <a:endParaRPr sz="1200">
              <a:solidFill>
                <a:srgbClr val="FFFFFF"/>
              </a:solidFill>
              <a:latin typeface="Comfortaa"/>
              <a:ea typeface="Comfortaa"/>
              <a:cs typeface="Comfortaa"/>
              <a:sym typeface="Comfortaa"/>
            </a:endParaRPr>
          </a:p>
          <a:p>
            <a:pPr indent="-304800" lvl="0" marL="457200" rtl="0" algn="l">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Non </a:t>
            </a:r>
            <a:r>
              <a:rPr lang="en" sz="1200">
                <a:solidFill>
                  <a:srgbClr val="FFFFFF"/>
                </a:solidFill>
                <a:latin typeface="Comfortaa"/>
                <a:ea typeface="Comfortaa"/>
                <a:cs typeface="Comfortaa"/>
                <a:sym typeface="Comfortaa"/>
              </a:rPr>
              <a:t>maintenance</a:t>
            </a:r>
            <a:r>
              <a:rPr lang="en" sz="1200">
                <a:solidFill>
                  <a:srgbClr val="FFFFFF"/>
                </a:solidFill>
                <a:latin typeface="Comfortaa"/>
                <a:ea typeface="Comfortaa"/>
                <a:cs typeface="Comfortaa"/>
                <a:sym typeface="Comfortaa"/>
              </a:rPr>
              <a:t> of minimum </a:t>
            </a:r>
            <a:r>
              <a:rPr lang="en" sz="1200">
                <a:solidFill>
                  <a:srgbClr val="FFFFFF"/>
                </a:solidFill>
                <a:latin typeface="Comfortaa"/>
                <a:ea typeface="Comfortaa"/>
                <a:cs typeface="Comfortaa"/>
                <a:sym typeface="Comfortaa"/>
              </a:rPr>
              <a:t>balance can attract penalty charges.</a:t>
            </a:r>
            <a:endParaRPr sz="1200">
              <a:solidFill>
                <a:srgbClr val="FFFFFF"/>
              </a:solidFill>
              <a:latin typeface="Comfortaa"/>
              <a:ea typeface="Comfortaa"/>
              <a:cs typeface="Comfortaa"/>
              <a:sym typeface="Comfortaa"/>
            </a:endParaRPr>
          </a:p>
          <a:p>
            <a:pPr indent="-304800" lvl="0" marL="457200" rtl="0" algn="l">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For single business, there cannot be multiple current </a:t>
            </a:r>
            <a:r>
              <a:rPr lang="en" sz="1200">
                <a:solidFill>
                  <a:srgbClr val="FFFFFF"/>
                </a:solidFill>
                <a:latin typeface="Comfortaa"/>
                <a:ea typeface="Comfortaa"/>
                <a:cs typeface="Comfortaa"/>
                <a:sym typeface="Comfortaa"/>
              </a:rPr>
              <a:t>accounts</a:t>
            </a:r>
            <a:r>
              <a:rPr lang="en" sz="1200">
                <a:solidFill>
                  <a:srgbClr val="FFFFFF"/>
                </a:solidFill>
                <a:latin typeface="Comfortaa"/>
                <a:ea typeface="Comfortaa"/>
                <a:cs typeface="Comfortaa"/>
                <a:sym typeface="Comfortaa"/>
              </a:rPr>
              <a:t>.</a:t>
            </a:r>
            <a:endParaRPr sz="1200">
              <a:solidFill>
                <a:srgbClr val="FFFFFF"/>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