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4" r:id="rId4"/>
    <p:sldId id="260" r:id="rId5"/>
    <p:sldId id="261" r:id="rId6"/>
    <p:sldId id="256" r:id="rId7"/>
    <p:sldId id="257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6C9C"/>
    <a:srgbClr val="44D830"/>
    <a:srgbClr val="E52368"/>
    <a:srgbClr val="C6BD42"/>
    <a:srgbClr val="B8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2328-F331-4361-87A2-93FE524FE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82709-A9D7-49B1-A49F-F766AD96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89F2-8971-4BDE-9410-A9287628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E185-706E-4018-B7CF-25DD8754D8A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4D6BC-E447-42B8-9F59-E6B02463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32DB-B9E5-4684-A663-6B473B0D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2ED5-59E4-4268-9EC0-3ADAD1B58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09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0858-E483-4344-9F95-CCEF9A81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44E4F-0579-47E7-9848-29D8FEC76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0A9B0-D2BE-46B6-8AAD-AD5A8529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E185-706E-4018-B7CF-25DD8754D8A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F6B6D-8FA4-4605-8EEC-1C06AD38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A4C0-3C4A-4849-A500-9E1574D4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2ED5-59E4-4268-9EC0-3ADAD1B58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36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3AAF5-C839-4CB4-9365-B921C09A4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CC597-9552-452B-92FB-A8FDC58F7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AD424-CFC3-471B-994D-7CCEB13D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E185-706E-4018-B7CF-25DD8754D8A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3B21-16CC-483B-BF40-62412E91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0A737-712A-4094-A92F-1F3039F9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2ED5-59E4-4268-9EC0-3ADAD1B58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31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5C4C-117F-4274-B803-859C67C4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79FC-D141-49BF-ACF6-0B81BF2F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722A-017E-42DA-B14D-BEE18D3C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E185-706E-4018-B7CF-25DD8754D8A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10919-AF92-4C11-B058-053D0047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54718-9DD8-45AD-9A4A-C1B01155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2ED5-59E4-4268-9EC0-3ADAD1B58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2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A8A6-A7FA-4A67-A437-1A980C60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24E5A-BA95-4989-8054-2661DC9F6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59AB-6B97-47E6-A87C-3E209A23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E185-706E-4018-B7CF-25DD8754D8A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184E-9ED4-4D02-BB38-4FB699B5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955-E21C-4DAB-B14E-05440D60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2ED5-59E4-4268-9EC0-3ADAD1B58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7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56DB-114B-4157-99E8-2AFD542F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5704-A3DA-4FF4-896C-F88C039C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51CD6-A8F5-4C0C-93BD-5100B2287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48895-F84B-4EE3-9E57-72799549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E185-706E-4018-B7CF-25DD8754D8A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F34A0-3414-4290-B053-29535CB1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0E930-B3A2-47CE-80FF-FC9F5901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2ED5-59E4-4268-9EC0-3ADAD1B58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3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6C47-0883-4EA7-9B0D-62AED722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52F0C-35A7-4499-AE67-38B2A166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5B521-225A-4E1A-914D-EE6433000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07B2B-8B44-46C6-8CBA-759363D29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8B78A-A90C-4C02-9BB2-E1F2251EB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A0458-7012-4D86-B582-33B49488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E185-706E-4018-B7CF-25DD8754D8A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F9FCD-B636-439B-BFCB-10945BA7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8EC47-2E17-42A5-9A04-48C4156E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2ED5-59E4-4268-9EC0-3ADAD1B58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6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EC64-70EB-4C1F-A8E5-52C58BFE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D35FC-361A-4D08-B482-BCC889D4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E185-706E-4018-B7CF-25DD8754D8A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C6F53-84C4-48F3-B9DF-560F0DBC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20548-9A90-402F-95E8-848D328A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2ED5-59E4-4268-9EC0-3ADAD1B58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EDFB6-496B-4177-94D6-997C1C80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E185-706E-4018-B7CF-25DD8754D8A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6D6DD-0ECA-4305-ABC5-449FCE47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248D0-4667-4424-837A-264BBDFF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2ED5-59E4-4268-9EC0-3ADAD1B58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6166-7213-45C8-8434-E44C2316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E4B3-BD8F-4067-8379-4258338D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34CAF-476B-44EE-A3E8-92BE4B48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6172F-FC1C-434A-BA88-49581086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E185-706E-4018-B7CF-25DD8754D8A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28E13-7F7A-4E38-A102-AF7AE440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093B4-4C8A-4312-94A0-E09E80E1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2ED5-59E4-4268-9EC0-3ADAD1B58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36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07E3-0DD4-4FB8-8B04-4CE1F25A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AD631-3E54-4735-AF0E-C24DC459B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1948F-996C-47AE-94D2-8648F20D3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FB57D-4DE4-4764-83E1-D1839932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E185-706E-4018-B7CF-25DD8754D8A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30EB-363A-46DD-9B0B-A71CEB00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738FC-FE51-4DCA-A8E8-7E2AE216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2ED5-59E4-4268-9EC0-3ADAD1B58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0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AD989-6662-4638-A6C6-3B5F916E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BF7EE-FB9D-435A-A3AD-7717A2A9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4523E-DC54-490E-8E1B-91D851D6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0E185-706E-4018-B7CF-25DD8754D8A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AD39C-29D4-407C-8138-FFB39B4CC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F29F4-D727-4A6E-9CC7-F276148DB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2ED5-59E4-4268-9EC0-3ADAD1B58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j.org/embj/family-secrets-classification-and-consequenc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18D29F-A335-4A00-ABA2-40E5634C9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01088" y="0"/>
            <a:ext cx="122930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6C1870-33B5-4A0E-8ADB-89C623DC6E39}"/>
              </a:ext>
            </a:extLst>
          </p:cNvPr>
          <p:cNvSpPr txBox="1"/>
          <p:nvPr/>
        </p:nvSpPr>
        <p:spPr>
          <a:xfrm>
            <a:off x="-101088" y="6858000"/>
            <a:ext cx="12293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embj.org/embj/family-secrets-classification-and-consequence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F5F2C-89E7-4D46-BC6F-77459F82C8EE}"/>
              </a:ext>
            </a:extLst>
          </p:cNvPr>
          <p:cNvSpPr txBox="1"/>
          <p:nvPr/>
        </p:nvSpPr>
        <p:spPr>
          <a:xfrm>
            <a:off x="850604" y="219742"/>
            <a:ext cx="519485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BUDGET SHEET FOR FAMILY DAY CORPORATE EVENT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5C03B-8B2F-4F45-ADB3-191C87F1023F}"/>
              </a:ext>
            </a:extLst>
          </p:cNvPr>
          <p:cNvSpPr txBox="1"/>
          <p:nvPr/>
        </p:nvSpPr>
        <p:spPr>
          <a:xfrm>
            <a:off x="5042452" y="1902348"/>
            <a:ext cx="210709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b="1" u="sng" dirty="0"/>
              <a:t>Project by:</a:t>
            </a:r>
          </a:p>
          <a:p>
            <a:r>
              <a:rPr lang="en-IN" dirty="0"/>
              <a:t>Gauranshi Chopra</a:t>
            </a:r>
          </a:p>
        </p:txBody>
      </p:sp>
    </p:spTree>
    <p:extLst>
      <p:ext uri="{BB962C8B-B14F-4D97-AF65-F5344CB8AC3E}">
        <p14:creationId xmlns:p14="http://schemas.microsoft.com/office/powerpoint/2010/main" val="197944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473FBB-7E4B-48E5-992A-2AFF375A5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69933"/>
              </p:ext>
            </p:extLst>
          </p:nvPr>
        </p:nvGraphicFramePr>
        <p:xfrm>
          <a:off x="622850" y="628596"/>
          <a:ext cx="11184834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139">
                  <a:extLst>
                    <a:ext uri="{9D8B030D-6E8A-4147-A177-3AD203B41FA5}">
                      <a16:colId xmlns:a16="http://schemas.microsoft.com/office/drawing/2014/main" val="1193694042"/>
                    </a:ext>
                  </a:extLst>
                </a:gridCol>
                <a:gridCol w="1864139">
                  <a:extLst>
                    <a:ext uri="{9D8B030D-6E8A-4147-A177-3AD203B41FA5}">
                      <a16:colId xmlns:a16="http://schemas.microsoft.com/office/drawing/2014/main" val="797808954"/>
                    </a:ext>
                  </a:extLst>
                </a:gridCol>
                <a:gridCol w="1864139">
                  <a:extLst>
                    <a:ext uri="{9D8B030D-6E8A-4147-A177-3AD203B41FA5}">
                      <a16:colId xmlns:a16="http://schemas.microsoft.com/office/drawing/2014/main" val="3006981301"/>
                    </a:ext>
                  </a:extLst>
                </a:gridCol>
                <a:gridCol w="1864139">
                  <a:extLst>
                    <a:ext uri="{9D8B030D-6E8A-4147-A177-3AD203B41FA5}">
                      <a16:colId xmlns:a16="http://schemas.microsoft.com/office/drawing/2014/main" val="1928321920"/>
                    </a:ext>
                  </a:extLst>
                </a:gridCol>
                <a:gridCol w="1864139">
                  <a:extLst>
                    <a:ext uri="{9D8B030D-6E8A-4147-A177-3AD203B41FA5}">
                      <a16:colId xmlns:a16="http://schemas.microsoft.com/office/drawing/2014/main" val="1763727132"/>
                    </a:ext>
                  </a:extLst>
                </a:gridCol>
                <a:gridCol w="1864139">
                  <a:extLst>
                    <a:ext uri="{9D8B030D-6E8A-4147-A177-3AD203B41FA5}">
                      <a16:colId xmlns:a16="http://schemas.microsoft.com/office/drawing/2014/main" val="426727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5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FURNITURE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1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Leather sofa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guests’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Plastic 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7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Fancy 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2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Fancy T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Round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per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 covers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0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Rectangle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catering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8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STAGE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Stage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Size: 20’40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100/sq.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8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Size: 40sq.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100/sq.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9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Back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Size: 200 sq.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80/sq.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39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Carpet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Size: 840 sq.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5/sq.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9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Smoke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stage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095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081185-DD40-4C8E-9529-169EEC9991E6}"/>
              </a:ext>
            </a:extLst>
          </p:cNvPr>
          <p:cNvSpPr txBox="1"/>
          <p:nvPr/>
        </p:nvSpPr>
        <p:spPr>
          <a:xfrm>
            <a:off x="3260032" y="1"/>
            <a:ext cx="5777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EVENT PRODUCTION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E7CA043-247B-482C-954C-BE9DC027D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3988"/>
              </p:ext>
            </p:extLst>
          </p:nvPr>
        </p:nvGraphicFramePr>
        <p:xfrm>
          <a:off x="622849" y="3610776"/>
          <a:ext cx="9329534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60977">
                  <a:extLst>
                    <a:ext uri="{9D8B030D-6E8A-4147-A177-3AD203B41FA5}">
                      <a16:colId xmlns:a16="http://schemas.microsoft.com/office/drawing/2014/main" val="1930216912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847956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FURNITURE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61,380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4990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DB94EC-789D-4C44-8FE3-A39CE1D39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53958"/>
              </p:ext>
            </p:extLst>
          </p:nvPr>
        </p:nvGraphicFramePr>
        <p:xfrm>
          <a:off x="622849" y="6229404"/>
          <a:ext cx="9329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481">
                  <a:extLst>
                    <a:ext uri="{9D8B030D-6E8A-4147-A177-3AD203B41FA5}">
                      <a16:colId xmlns:a16="http://schemas.microsoft.com/office/drawing/2014/main" val="137841228"/>
                    </a:ext>
                  </a:extLst>
                </a:gridCol>
                <a:gridCol w="1842053">
                  <a:extLst>
                    <a:ext uri="{9D8B030D-6E8A-4147-A177-3AD203B41FA5}">
                      <a16:colId xmlns:a16="http://schemas.microsoft.com/office/drawing/2014/main" val="360210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STAGE SETUP</a:t>
                      </a:r>
                    </a:p>
                  </a:txBody>
                  <a:tcPr>
                    <a:solidFill>
                      <a:srgbClr val="B850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1,47,700</a:t>
                      </a:r>
                    </a:p>
                  </a:txBody>
                  <a:tcPr>
                    <a:solidFill>
                      <a:srgbClr val="B85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07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9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80C6CA-1F48-4D5D-9627-E6FC705B0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43202"/>
              </p:ext>
            </p:extLst>
          </p:nvPr>
        </p:nvGraphicFramePr>
        <p:xfrm>
          <a:off x="333513" y="372828"/>
          <a:ext cx="11524974" cy="579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829">
                  <a:extLst>
                    <a:ext uri="{9D8B030D-6E8A-4147-A177-3AD203B41FA5}">
                      <a16:colId xmlns:a16="http://schemas.microsoft.com/office/drawing/2014/main" val="3529616373"/>
                    </a:ext>
                  </a:extLst>
                </a:gridCol>
                <a:gridCol w="1920829">
                  <a:extLst>
                    <a:ext uri="{9D8B030D-6E8A-4147-A177-3AD203B41FA5}">
                      <a16:colId xmlns:a16="http://schemas.microsoft.com/office/drawing/2014/main" val="3088695513"/>
                    </a:ext>
                  </a:extLst>
                </a:gridCol>
                <a:gridCol w="1920829">
                  <a:extLst>
                    <a:ext uri="{9D8B030D-6E8A-4147-A177-3AD203B41FA5}">
                      <a16:colId xmlns:a16="http://schemas.microsoft.com/office/drawing/2014/main" val="4088561250"/>
                    </a:ext>
                  </a:extLst>
                </a:gridCol>
                <a:gridCol w="1920829">
                  <a:extLst>
                    <a:ext uri="{9D8B030D-6E8A-4147-A177-3AD203B41FA5}">
                      <a16:colId xmlns:a16="http://schemas.microsoft.com/office/drawing/2014/main" val="1090929550"/>
                    </a:ext>
                  </a:extLst>
                </a:gridCol>
                <a:gridCol w="1920829">
                  <a:extLst>
                    <a:ext uri="{9D8B030D-6E8A-4147-A177-3AD203B41FA5}">
                      <a16:colId xmlns:a16="http://schemas.microsoft.com/office/drawing/2014/main" val="2642376647"/>
                    </a:ext>
                  </a:extLst>
                </a:gridCol>
                <a:gridCol w="1920829">
                  <a:extLst>
                    <a:ext uri="{9D8B030D-6E8A-4147-A177-3AD203B41FA5}">
                      <a16:colId xmlns:a16="http://schemas.microsoft.com/office/drawing/2014/main" val="359585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94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VENUE FABRICATION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(BRANDING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6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Roll up standees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31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Information 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Giving brief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0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Flex near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20’10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30/sq.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1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Flex near entrance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10’20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30/sq.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0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Balloons with 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8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DECOR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9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Decoration Vendors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8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Décor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Colourful drapes,</a:t>
                      </a:r>
                    </a:p>
                    <a:p>
                      <a:r>
                        <a:rPr lang="en-IN" dirty="0"/>
                        <a:t>Umbrellas,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Artificial flowers, colourful napkins.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84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Centrepieces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570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4D9DA79-0FF2-4263-BAA4-D70243BDF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30583"/>
              </p:ext>
            </p:extLst>
          </p:nvPr>
        </p:nvGraphicFramePr>
        <p:xfrm>
          <a:off x="355600" y="3784231"/>
          <a:ext cx="9554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261">
                  <a:extLst>
                    <a:ext uri="{9D8B030D-6E8A-4147-A177-3AD203B41FA5}">
                      <a16:colId xmlns:a16="http://schemas.microsoft.com/office/drawing/2014/main" val="201903747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3696543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VENUE FABRICATION (BRANDING ELEMENT)</a:t>
                      </a:r>
                    </a:p>
                  </a:txBody>
                  <a:tcPr>
                    <a:solidFill>
                      <a:srgbClr val="E523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36,000</a:t>
                      </a:r>
                    </a:p>
                  </a:txBody>
                  <a:tcPr>
                    <a:solidFill>
                      <a:srgbClr val="E52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8052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992904-403D-431F-AF8A-F6E93082F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23213"/>
              </p:ext>
            </p:extLst>
          </p:nvPr>
        </p:nvGraphicFramePr>
        <p:xfrm>
          <a:off x="355599" y="6169108"/>
          <a:ext cx="95548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966">
                  <a:extLst>
                    <a:ext uri="{9D8B030D-6E8A-4147-A177-3AD203B41FA5}">
                      <a16:colId xmlns:a16="http://schemas.microsoft.com/office/drawing/2014/main" val="2704435657"/>
                    </a:ext>
                  </a:extLst>
                </a:gridCol>
                <a:gridCol w="1892853">
                  <a:extLst>
                    <a:ext uri="{9D8B030D-6E8A-4147-A177-3AD203B41FA5}">
                      <a16:colId xmlns:a16="http://schemas.microsoft.com/office/drawing/2014/main" val="2141141032"/>
                    </a:ext>
                  </a:extLst>
                </a:gridCol>
              </a:tblGrid>
              <a:tr h="23986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DECOR</a:t>
                      </a:r>
                    </a:p>
                  </a:txBody>
                  <a:tcPr>
                    <a:solidFill>
                      <a:srgbClr val="44D8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1,95,200</a:t>
                      </a:r>
                    </a:p>
                  </a:txBody>
                  <a:tcPr>
                    <a:solidFill>
                      <a:srgbClr val="44D8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2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01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0846A-A9B3-4CBD-A13B-0C8C37FE1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55956"/>
              </p:ext>
            </p:extLst>
          </p:nvPr>
        </p:nvGraphicFramePr>
        <p:xfrm>
          <a:off x="377688" y="563880"/>
          <a:ext cx="11436624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104">
                  <a:extLst>
                    <a:ext uri="{9D8B030D-6E8A-4147-A177-3AD203B41FA5}">
                      <a16:colId xmlns:a16="http://schemas.microsoft.com/office/drawing/2014/main" val="4246292786"/>
                    </a:ext>
                  </a:extLst>
                </a:gridCol>
                <a:gridCol w="1906104">
                  <a:extLst>
                    <a:ext uri="{9D8B030D-6E8A-4147-A177-3AD203B41FA5}">
                      <a16:colId xmlns:a16="http://schemas.microsoft.com/office/drawing/2014/main" val="3943104241"/>
                    </a:ext>
                  </a:extLst>
                </a:gridCol>
                <a:gridCol w="1906104">
                  <a:extLst>
                    <a:ext uri="{9D8B030D-6E8A-4147-A177-3AD203B41FA5}">
                      <a16:colId xmlns:a16="http://schemas.microsoft.com/office/drawing/2014/main" val="3479046056"/>
                    </a:ext>
                  </a:extLst>
                </a:gridCol>
                <a:gridCol w="1906104">
                  <a:extLst>
                    <a:ext uri="{9D8B030D-6E8A-4147-A177-3AD203B41FA5}">
                      <a16:colId xmlns:a16="http://schemas.microsoft.com/office/drawing/2014/main" val="3840122781"/>
                    </a:ext>
                  </a:extLst>
                </a:gridCol>
                <a:gridCol w="1906104">
                  <a:extLst>
                    <a:ext uri="{9D8B030D-6E8A-4147-A177-3AD203B41FA5}">
                      <a16:colId xmlns:a16="http://schemas.microsoft.com/office/drawing/2014/main" val="3214911385"/>
                    </a:ext>
                  </a:extLst>
                </a:gridCol>
                <a:gridCol w="1906104">
                  <a:extLst>
                    <a:ext uri="{9D8B030D-6E8A-4147-A177-3AD203B41FA5}">
                      <a16:colId xmlns:a16="http://schemas.microsoft.com/office/drawing/2014/main" val="3336154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STAGE 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VENUE 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LED 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&amp;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1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Sharpie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4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Laser 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3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DIGITAL AND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4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Wall Background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Size: 12*24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130/sq.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62,400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3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LED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8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8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SRX Sound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 Base/2 Top/2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1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5041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69858E-FE3C-4288-9A35-89CF9FBB6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4783"/>
              </p:ext>
            </p:extLst>
          </p:nvPr>
        </p:nvGraphicFramePr>
        <p:xfrm>
          <a:off x="377688" y="2415724"/>
          <a:ext cx="9528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6749">
                  <a:extLst>
                    <a:ext uri="{9D8B030D-6E8A-4147-A177-3AD203B41FA5}">
                      <a16:colId xmlns:a16="http://schemas.microsoft.com/office/drawing/2014/main" val="1440699344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328433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STAGE AND VENUE LIGHTS</a:t>
                      </a:r>
                    </a:p>
                  </a:txBody>
                  <a:tcPr>
                    <a:solidFill>
                      <a:srgbClr val="C6BD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54,500</a:t>
                      </a:r>
                    </a:p>
                  </a:txBody>
                  <a:tcPr>
                    <a:solidFill>
                      <a:srgbClr val="C6BD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49972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A9C7CD-C95D-4CE3-8FA5-242FEE162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6564"/>
              </p:ext>
            </p:extLst>
          </p:nvPr>
        </p:nvGraphicFramePr>
        <p:xfrm>
          <a:off x="377688" y="5942128"/>
          <a:ext cx="9528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6507">
                  <a:extLst>
                    <a:ext uri="{9D8B030D-6E8A-4147-A177-3AD203B41FA5}">
                      <a16:colId xmlns:a16="http://schemas.microsoft.com/office/drawing/2014/main" val="3274279716"/>
                    </a:ext>
                  </a:extLst>
                </a:gridCol>
                <a:gridCol w="1881807">
                  <a:extLst>
                    <a:ext uri="{9D8B030D-6E8A-4147-A177-3AD203B41FA5}">
                      <a16:colId xmlns:a16="http://schemas.microsoft.com/office/drawing/2014/main" val="62568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SOUND 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2056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F7D9F4-8960-4032-B844-C57F8392E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39073"/>
              </p:ext>
            </p:extLst>
          </p:nvPr>
        </p:nvGraphicFramePr>
        <p:xfrm>
          <a:off x="377687" y="4178926"/>
          <a:ext cx="9528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2">
                  <a:extLst>
                    <a:ext uri="{9D8B030D-6E8A-4147-A177-3AD203B41FA5}">
                      <a16:colId xmlns:a16="http://schemas.microsoft.com/office/drawing/2014/main" val="3590474747"/>
                    </a:ext>
                  </a:extLst>
                </a:gridCol>
                <a:gridCol w="1908312">
                  <a:extLst>
                    <a:ext uri="{9D8B030D-6E8A-4147-A177-3AD203B41FA5}">
                      <a16:colId xmlns:a16="http://schemas.microsoft.com/office/drawing/2014/main" val="4178528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DIGITAL AND LED SCREEN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1,12,400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4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8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92E526-DBD6-44E3-BA75-CCC692C5B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12325"/>
              </p:ext>
            </p:extLst>
          </p:nvPr>
        </p:nvGraphicFramePr>
        <p:xfrm>
          <a:off x="496956" y="395909"/>
          <a:ext cx="11198088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348">
                  <a:extLst>
                    <a:ext uri="{9D8B030D-6E8A-4147-A177-3AD203B41FA5}">
                      <a16:colId xmlns:a16="http://schemas.microsoft.com/office/drawing/2014/main" val="1269224458"/>
                    </a:ext>
                  </a:extLst>
                </a:gridCol>
                <a:gridCol w="1866348">
                  <a:extLst>
                    <a:ext uri="{9D8B030D-6E8A-4147-A177-3AD203B41FA5}">
                      <a16:colId xmlns:a16="http://schemas.microsoft.com/office/drawing/2014/main" val="1955755291"/>
                    </a:ext>
                  </a:extLst>
                </a:gridCol>
                <a:gridCol w="1866348">
                  <a:extLst>
                    <a:ext uri="{9D8B030D-6E8A-4147-A177-3AD203B41FA5}">
                      <a16:colId xmlns:a16="http://schemas.microsoft.com/office/drawing/2014/main" val="2181153877"/>
                    </a:ext>
                  </a:extLst>
                </a:gridCol>
                <a:gridCol w="1866348">
                  <a:extLst>
                    <a:ext uri="{9D8B030D-6E8A-4147-A177-3AD203B41FA5}">
                      <a16:colId xmlns:a16="http://schemas.microsoft.com/office/drawing/2014/main" val="2859075703"/>
                    </a:ext>
                  </a:extLst>
                </a:gridCol>
                <a:gridCol w="1866348">
                  <a:extLst>
                    <a:ext uri="{9D8B030D-6E8A-4147-A177-3AD203B41FA5}">
                      <a16:colId xmlns:a16="http://schemas.microsoft.com/office/drawing/2014/main" val="4117181211"/>
                    </a:ext>
                  </a:extLst>
                </a:gridCol>
                <a:gridCol w="1866348">
                  <a:extLst>
                    <a:ext uri="{9D8B030D-6E8A-4147-A177-3AD203B41FA5}">
                      <a16:colId xmlns:a16="http://schemas.microsoft.com/office/drawing/2014/main" val="2986656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90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1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Attendance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2500-4499(1)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89,291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89,291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8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Traffic and police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0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5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2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MANPOWER &amp;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GENSET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5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125 KV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hour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2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Manpower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1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Technical Experts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Professionals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9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8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SAFETY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6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Bouncers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1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Walkie-Talkie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3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Fire Extinguisher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Near stage and food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7833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1A133D-8835-4DD0-9B1F-8446C64DD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71767"/>
              </p:ext>
            </p:extLst>
          </p:nvPr>
        </p:nvGraphicFramePr>
        <p:xfrm>
          <a:off x="496955" y="4125364"/>
          <a:ext cx="9316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975">
                  <a:extLst>
                    <a:ext uri="{9D8B030D-6E8A-4147-A177-3AD203B41FA5}">
                      <a16:colId xmlns:a16="http://schemas.microsoft.com/office/drawing/2014/main" val="4195052322"/>
                    </a:ext>
                  </a:extLst>
                </a:gridCol>
                <a:gridCol w="1855305">
                  <a:extLst>
                    <a:ext uri="{9D8B030D-6E8A-4147-A177-3AD203B41FA5}">
                      <a16:colId xmlns:a16="http://schemas.microsoft.com/office/drawing/2014/main" val="182388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MANPOWER AND GENSET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74,000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4914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088643-27DC-4FD9-86CF-F5171BB0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20193"/>
              </p:ext>
            </p:extLst>
          </p:nvPr>
        </p:nvGraphicFramePr>
        <p:xfrm>
          <a:off x="496955" y="6227749"/>
          <a:ext cx="9316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2">
                  <a:extLst>
                    <a:ext uri="{9D8B030D-6E8A-4147-A177-3AD203B41FA5}">
                      <a16:colId xmlns:a16="http://schemas.microsoft.com/office/drawing/2014/main" val="1750997946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4176137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SAFETY AND SECURITY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17,300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2587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4D0FF6-A5D5-4A1E-B5A7-688676B88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30478"/>
              </p:ext>
            </p:extLst>
          </p:nvPr>
        </p:nvGraphicFramePr>
        <p:xfrm>
          <a:off x="496955" y="2208399"/>
          <a:ext cx="9316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2">
                  <a:extLst>
                    <a:ext uri="{9D8B030D-6E8A-4147-A177-3AD203B41FA5}">
                      <a16:colId xmlns:a16="http://schemas.microsoft.com/office/drawing/2014/main" val="3002410455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116771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PERMISSION</a:t>
                      </a:r>
                    </a:p>
                  </a:txBody>
                  <a:tcPr>
                    <a:solidFill>
                      <a:srgbClr val="976C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89,391</a:t>
                      </a:r>
                    </a:p>
                  </a:txBody>
                  <a:tcPr>
                    <a:solidFill>
                      <a:srgbClr val="976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259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74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500EA0-394C-432E-931E-F4084BDFE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15161"/>
              </p:ext>
            </p:extLst>
          </p:nvPr>
        </p:nvGraphicFramePr>
        <p:xfrm>
          <a:off x="437320" y="746452"/>
          <a:ext cx="11622157" cy="535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906">
                  <a:extLst>
                    <a:ext uri="{9D8B030D-6E8A-4147-A177-3AD203B41FA5}">
                      <a16:colId xmlns:a16="http://schemas.microsoft.com/office/drawing/2014/main" val="2369974554"/>
                    </a:ext>
                  </a:extLst>
                </a:gridCol>
                <a:gridCol w="2703444">
                  <a:extLst>
                    <a:ext uri="{9D8B030D-6E8A-4147-A177-3AD203B41FA5}">
                      <a16:colId xmlns:a16="http://schemas.microsoft.com/office/drawing/2014/main" val="270280941"/>
                    </a:ext>
                  </a:extLst>
                </a:gridCol>
                <a:gridCol w="642729">
                  <a:extLst>
                    <a:ext uri="{9D8B030D-6E8A-4147-A177-3AD203B41FA5}">
                      <a16:colId xmlns:a16="http://schemas.microsoft.com/office/drawing/2014/main" val="3730546126"/>
                    </a:ext>
                  </a:extLst>
                </a:gridCol>
                <a:gridCol w="1937026">
                  <a:extLst>
                    <a:ext uri="{9D8B030D-6E8A-4147-A177-3AD203B41FA5}">
                      <a16:colId xmlns:a16="http://schemas.microsoft.com/office/drawing/2014/main" val="3884283518"/>
                    </a:ext>
                  </a:extLst>
                </a:gridCol>
                <a:gridCol w="1937026">
                  <a:extLst>
                    <a:ext uri="{9D8B030D-6E8A-4147-A177-3AD203B41FA5}">
                      <a16:colId xmlns:a16="http://schemas.microsoft.com/office/drawing/2014/main" val="3474621013"/>
                    </a:ext>
                  </a:extLst>
                </a:gridCol>
                <a:gridCol w="1937026">
                  <a:extLst>
                    <a:ext uri="{9D8B030D-6E8A-4147-A177-3AD203B41FA5}">
                      <a16:colId xmlns:a16="http://schemas.microsoft.com/office/drawing/2014/main" val="4029018033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r>
                        <a:rPr lang="en-IN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81470"/>
                  </a:ext>
                </a:extLst>
              </a:tr>
              <a:tr h="801442">
                <a:tc>
                  <a:txBody>
                    <a:bodyPr/>
                    <a:lstStyle/>
                    <a:p>
                      <a:r>
                        <a:rPr lang="en-IN" b="1" dirty="0"/>
                        <a:t>PHOTOBOOTH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 hard copy of photos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(For 3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4116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r>
                        <a:rPr lang="en-IN" b="1" dirty="0"/>
                        <a:t>VIDEOBOOTH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29608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r>
                        <a:rPr lang="en-IN" dirty="0"/>
                        <a:t>1) Videographer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 stage and candid videographers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5000+6500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5000</a:t>
                      </a:r>
                    </a:p>
                    <a:p>
                      <a:r>
                        <a:rPr lang="en-IN" dirty="0"/>
                        <a:t>+13,000 = 18,000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Without video editing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588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r>
                        <a:rPr lang="en-IN" dirty="0"/>
                        <a:t>2) Photographer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Candid as well as portrait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31267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9787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r>
                        <a:rPr lang="en-IN" b="1" dirty="0"/>
                        <a:t>WORKSHOP FOR 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31971"/>
                  </a:ext>
                </a:extLst>
              </a:tr>
              <a:tr h="801442">
                <a:tc>
                  <a:txBody>
                    <a:bodyPr/>
                    <a:lstStyle/>
                    <a:p>
                      <a:r>
                        <a:rPr lang="en-IN" dirty="0"/>
                        <a:t>1)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Pottery Workshops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Learn how to do pottery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(for 3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13326"/>
                  </a:ext>
                </a:extLst>
              </a:tr>
              <a:tr h="1282306">
                <a:tc>
                  <a:txBody>
                    <a:bodyPr/>
                    <a:lstStyle/>
                    <a:p>
                      <a:r>
                        <a:rPr lang="en-IN" dirty="0"/>
                        <a:t>2)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Finger painting workshop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Learn to make finger paintings and take them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(for 3 hours)</a:t>
                      </a:r>
                    </a:p>
                    <a:p>
                      <a:r>
                        <a:rPr lang="en-IN" dirty="0"/>
                        <a:t>With material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82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F406A6-5B75-4730-BB52-044B1EDFA86F}"/>
              </a:ext>
            </a:extLst>
          </p:cNvPr>
          <p:cNvSpPr txBox="1"/>
          <p:nvPr/>
        </p:nvSpPr>
        <p:spPr>
          <a:xfrm>
            <a:off x="3929269" y="120533"/>
            <a:ext cx="4333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C00000"/>
                </a:solidFill>
              </a:rPr>
              <a:t>GAMES AND ACTIVITIES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02ABB62-5D55-483B-A225-1C38E1D93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57767"/>
              </p:ext>
            </p:extLst>
          </p:nvPr>
        </p:nvGraphicFramePr>
        <p:xfrm>
          <a:off x="437320" y="3280363"/>
          <a:ext cx="9700594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52523">
                  <a:extLst>
                    <a:ext uri="{9D8B030D-6E8A-4147-A177-3AD203B41FA5}">
                      <a16:colId xmlns:a16="http://schemas.microsoft.com/office/drawing/2014/main" val="92505361"/>
                    </a:ext>
                  </a:extLst>
                </a:gridCol>
                <a:gridCol w="1948071">
                  <a:extLst>
                    <a:ext uri="{9D8B030D-6E8A-4147-A177-3AD203B41FA5}">
                      <a16:colId xmlns:a16="http://schemas.microsoft.com/office/drawing/2014/main" val="2274467780"/>
                    </a:ext>
                  </a:extLst>
                </a:gridCol>
              </a:tblGrid>
              <a:tr h="128191">
                <a:tc>
                  <a:txBody>
                    <a:bodyPr/>
                    <a:lstStyle/>
                    <a:p>
                      <a:r>
                        <a:rPr lang="en-IN" dirty="0"/>
                        <a:t> PHOTOBOOTH AND VIDEOBOOTH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02061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9605D7D-05BE-45FA-BDE3-033FF5EB4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54835"/>
              </p:ext>
            </p:extLst>
          </p:nvPr>
        </p:nvGraphicFramePr>
        <p:xfrm>
          <a:off x="437320" y="6079319"/>
          <a:ext cx="9700594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52523">
                  <a:extLst>
                    <a:ext uri="{9D8B030D-6E8A-4147-A177-3AD203B41FA5}">
                      <a16:colId xmlns:a16="http://schemas.microsoft.com/office/drawing/2014/main" val="3237849541"/>
                    </a:ext>
                  </a:extLst>
                </a:gridCol>
                <a:gridCol w="1948071">
                  <a:extLst>
                    <a:ext uri="{9D8B030D-6E8A-4147-A177-3AD203B41FA5}">
                      <a16:colId xmlns:a16="http://schemas.microsoft.com/office/drawing/2014/main" val="2234882993"/>
                    </a:ext>
                  </a:extLst>
                </a:gridCol>
              </a:tblGrid>
              <a:tr h="20565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WORKSHOPS FOR 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5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06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1A2EB8-E49E-4176-AB50-09C75559A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146214"/>
              </p:ext>
            </p:extLst>
          </p:nvPr>
        </p:nvGraphicFramePr>
        <p:xfrm>
          <a:off x="838200" y="1220525"/>
          <a:ext cx="10633393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20476484"/>
                    </a:ext>
                  </a:extLst>
                </a:gridCol>
                <a:gridCol w="1870393">
                  <a:extLst>
                    <a:ext uri="{9D8B030D-6E8A-4147-A177-3AD203B41FA5}">
                      <a16:colId xmlns:a16="http://schemas.microsoft.com/office/drawing/2014/main" val="12441724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738206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26547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803905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05753449"/>
                    </a:ext>
                  </a:extLst>
                </a:gridCol>
              </a:tblGrid>
              <a:tr h="261648">
                <a:tc>
                  <a:txBody>
                    <a:bodyPr/>
                    <a:lstStyle/>
                    <a:p>
                      <a:r>
                        <a:rPr lang="en-IN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2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1) Balloon     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Extra hours 800/hour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8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2)Musical 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Plastic Chairs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8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3)Jumping Castle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Size: 12’12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Extra hours</a:t>
                      </a:r>
                    </a:p>
                    <a:p>
                      <a:r>
                        <a:rPr lang="en-IN" dirty="0"/>
                        <a:t>1000/hour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6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4) Minute to win it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1)Cups</a:t>
                      </a:r>
                    </a:p>
                    <a:p>
                      <a:r>
                        <a:rPr lang="en-IN" dirty="0"/>
                        <a:t>2) Ping pong balls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IN" dirty="0"/>
                        <a:t>1000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IN" dirty="0"/>
                        <a:t>300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3000</a:t>
                      </a:r>
                    </a:p>
                    <a:p>
                      <a:r>
                        <a:rPr lang="en-IN" dirty="0"/>
                        <a:t>+2000=5000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3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5) 5 second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1)Buzzers</a:t>
                      </a:r>
                    </a:p>
                    <a:p>
                      <a:r>
                        <a:rPr lang="en-IN" dirty="0"/>
                        <a:t>2) Stopwatch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IN" dirty="0"/>
                        <a:t>4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1) 778.75</a:t>
                      </a:r>
                    </a:p>
                    <a:p>
                      <a:r>
                        <a:rPr lang="en-IN" dirty="0"/>
                        <a:t>2) 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3115</a:t>
                      </a:r>
                    </a:p>
                    <a:p>
                      <a:r>
                        <a:rPr lang="en-IN" dirty="0"/>
                        <a:t>+1400=4515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9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6)Tables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Size: 2’6*3’6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 covers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7) Game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handling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 hourly basis</a:t>
                      </a:r>
                    </a:p>
                    <a:p>
                      <a:r>
                        <a:rPr lang="en-IN" dirty="0"/>
                        <a:t>This is (3hours)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4083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B6C1BD-C494-4756-983B-F4B7B0A84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18050"/>
              </p:ext>
            </p:extLst>
          </p:nvPr>
        </p:nvGraphicFramePr>
        <p:xfrm>
          <a:off x="838200" y="5802685"/>
          <a:ext cx="886239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26358">
                  <a:extLst>
                    <a:ext uri="{9D8B030D-6E8A-4147-A177-3AD203B41FA5}">
                      <a16:colId xmlns:a16="http://schemas.microsoft.com/office/drawing/2014/main" val="1595790467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6727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32,165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707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A8D7A1-4DBB-43FE-AE55-C1EF545D6152}"/>
              </a:ext>
            </a:extLst>
          </p:cNvPr>
          <p:cNvSpPr txBox="1"/>
          <p:nvPr/>
        </p:nvSpPr>
        <p:spPr>
          <a:xfrm>
            <a:off x="4253948" y="397565"/>
            <a:ext cx="4028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solidFill>
                  <a:srgbClr val="C00000"/>
                </a:solidFill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238127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8E81D7-CF56-4716-9214-FAFB111A0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196292"/>
              </p:ext>
            </p:extLst>
          </p:nvPr>
        </p:nvGraphicFramePr>
        <p:xfrm>
          <a:off x="838200" y="1825625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696">
                  <a:extLst>
                    <a:ext uri="{9D8B030D-6E8A-4147-A177-3AD203B41FA5}">
                      <a16:colId xmlns:a16="http://schemas.microsoft.com/office/drawing/2014/main" val="1332448893"/>
                    </a:ext>
                  </a:extLst>
                </a:gridCol>
                <a:gridCol w="2266121">
                  <a:extLst>
                    <a:ext uri="{9D8B030D-6E8A-4147-A177-3AD203B41FA5}">
                      <a16:colId xmlns:a16="http://schemas.microsoft.com/office/drawing/2014/main" val="2841455426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17704595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829653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70893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2216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PAERTICULARS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5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Mascots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Kids mascots mickey mouse, doremon and chota bheem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3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9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Magician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Exclusive magic 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hour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3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Tattoo artists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both kids and adults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1000/hour for extra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897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1DA951-C577-4214-B2AE-FC355BDF8241}"/>
              </a:ext>
            </a:extLst>
          </p:cNvPr>
          <p:cNvSpPr txBox="1"/>
          <p:nvPr/>
        </p:nvSpPr>
        <p:spPr>
          <a:xfrm>
            <a:off x="4505739" y="914401"/>
            <a:ext cx="3180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C00000"/>
                </a:solidFill>
              </a:rPr>
              <a:t>KIDS ARTISTS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8B4A30-FBFF-4E04-AA51-2C130913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80220"/>
              </p:ext>
            </p:extLst>
          </p:nvPr>
        </p:nvGraphicFramePr>
        <p:xfrm>
          <a:off x="838200" y="4660265"/>
          <a:ext cx="87828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087">
                  <a:extLst>
                    <a:ext uri="{9D8B030D-6E8A-4147-A177-3AD203B41FA5}">
                      <a16:colId xmlns:a16="http://schemas.microsoft.com/office/drawing/2014/main" val="3973507103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007561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KIDS ARTISTS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20,000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7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62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74BBB3-C2C0-4C1D-B634-766195E45DB8}"/>
              </a:ext>
            </a:extLst>
          </p:cNvPr>
          <p:cNvSpPr txBox="1"/>
          <p:nvPr/>
        </p:nvSpPr>
        <p:spPr>
          <a:xfrm>
            <a:off x="3538328" y="0"/>
            <a:ext cx="5115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FOOD AND BAVERAGES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A1A910-36F0-49DA-BF50-C700C6CC7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45671"/>
              </p:ext>
            </p:extLst>
          </p:nvPr>
        </p:nvGraphicFramePr>
        <p:xfrm>
          <a:off x="231910" y="707886"/>
          <a:ext cx="11748056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611">
                  <a:extLst>
                    <a:ext uri="{9D8B030D-6E8A-4147-A177-3AD203B41FA5}">
                      <a16:colId xmlns:a16="http://schemas.microsoft.com/office/drawing/2014/main" val="2870405780"/>
                    </a:ext>
                  </a:extLst>
                </a:gridCol>
                <a:gridCol w="2967932">
                  <a:extLst>
                    <a:ext uri="{9D8B030D-6E8A-4147-A177-3AD203B41FA5}">
                      <a16:colId xmlns:a16="http://schemas.microsoft.com/office/drawing/2014/main" val="2678649728"/>
                    </a:ext>
                  </a:extLst>
                </a:gridCol>
                <a:gridCol w="2824740">
                  <a:extLst>
                    <a:ext uri="{9D8B030D-6E8A-4147-A177-3AD203B41FA5}">
                      <a16:colId xmlns:a16="http://schemas.microsoft.com/office/drawing/2014/main" val="2654887745"/>
                    </a:ext>
                  </a:extLst>
                </a:gridCol>
                <a:gridCol w="2108792">
                  <a:extLst>
                    <a:ext uri="{9D8B030D-6E8A-4147-A177-3AD203B41FA5}">
                      <a16:colId xmlns:a16="http://schemas.microsoft.com/office/drawing/2014/main" val="2828501236"/>
                    </a:ext>
                  </a:extLst>
                </a:gridCol>
                <a:gridCol w="1496981">
                  <a:extLst>
                    <a:ext uri="{9D8B030D-6E8A-4147-A177-3AD203B41FA5}">
                      <a16:colId xmlns:a16="http://schemas.microsoft.com/office/drawing/2014/main" val="391848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7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WELCOME DRINK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Fruit Juice + Mojito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8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STARTERS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 Manchurian,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Cutlets/kababs,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fries/Potato wedges.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Serving 4000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3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Manchow</a:t>
                      </a:r>
                      <a:r>
                        <a:rPr lang="en-IN" dirty="0"/>
                        <a:t> Soup/</a:t>
                      </a:r>
                    </a:p>
                    <a:p>
                      <a:r>
                        <a:rPr lang="en-IN" dirty="0"/>
                        <a:t>Corn Soup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Serving 4000 people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1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MAIN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 Bhaji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Roti/Naan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Veg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Handi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Pasta</a:t>
                      </a:r>
                    </a:p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Pani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puri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Vada pav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makhani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Serving 4000 people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=350*4000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 cream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Brownie</a:t>
                      </a:r>
                    </a:p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Gulaab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jaamun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090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EC67C8-8F41-415B-97BE-BE54CCE5D3F1}"/>
              </a:ext>
            </a:extLst>
          </p:cNvPr>
          <p:cNvCxnSpPr/>
          <p:nvPr/>
        </p:nvCxnSpPr>
        <p:spPr>
          <a:xfrm>
            <a:off x="8945217" y="1563757"/>
            <a:ext cx="0" cy="46382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CE448A-075E-4DA8-B316-DDEB9D613C3B}"/>
              </a:ext>
            </a:extLst>
          </p:cNvPr>
          <p:cNvCxnSpPr>
            <a:cxnSpLocks/>
          </p:cNvCxnSpPr>
          <p:nvPr/>
        </p:nvCxnSpPr>
        <p:spPr>
          <a:xfrm flipH="1">
            <a:off x="8176591" y="1563757"/>
            <a:ext cx="7818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A089D-D164-435F-8112-5838AAE18B31}"/>
              </a:ext>
            </a:extLst>
          </p:cNvPr>
          <p:cNvCxnSpPr>
            <a:cxnSpLocks/>
          </p:cNvCxnSpPr>
          <p:nvPr/>
        </p:nvCxnSpPr>
        <p:spPr>
          <a:xfrm flipH="1">
            <a:off x="8176591" y="6202017"/>
            <a:ext cx="7818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2A57F3-F69F-443D-821C-84CA111FC01A}"/>
              </a:ext>
            </a:extLst>
          </p:cNvPr>
          <p:cNvCxnSpPr>
            <a:cxnSpLocks/>
          </p:cNvCxnSpPr>
          <p:nvPr/>
        </p:nvCxnSpPr>
        <p:spPr>
          <a:xfrm>
            <a:off x="8958469" y="3829878"/>
            <a:ext cx="4240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A327B8-2C5D-4454-8D35-FEC6C0698B5E}"/>
              </a:ext>
            </a:extLst>
          </p:cNvPr>
          <p:cNvSpPr txBox="1"/>
          <p:nvPr/>
        </p:nvSpPr>
        <p:spPr>
          <a:xfrm>
            <a:off x="9475304" y="3286539"/>
            <a:ext cx="1033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350 per plate for 4000 people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D8C643C7-1A6C-4487-9E59-73B97B548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9018"/>
              </p:ext>
            </p:extLst>
          </p:nvPr>
        </p:nvGraphicFramePr>
        <p:xfrm>
          <a:off x="231910" y="6409265"/>
          <a:ext cx="11728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560">
                  <a:extLst>
                    <a:ext uri="{9D8B030D-6E8A-4147-A177-3AD203B41FA5}">
                      <a16:colId xmlns:a16="http://schemas.microsoft.com/office/drawing/2014/main" val="3427451267"/>
                    </a:ext>
                  </a:extLst>
                </a:gridCol>
                <a:gridCol w="1477620">
                  <a:extLst>
                    <a:ext uri="{9D8B030D-6E8A-4147-A177-3AD203B41FA5}">
                      <a16:colId xmlns:a16="http://schemas.microsoft.com/office/drawing/2014/main" val="1834676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FOOD AND BAVERAGES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15,20,000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7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9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766</Words>
  <Application>Microsoft Office PowerPoint</Application>
  <PresentationFormat>Widescreen</PresentationFormat>
  <Paragraphs>397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Gauranshi</dc:creator>
  <cp:lastModifiedBy>Gauranshi Chopra</cp:lastModifiedBy>
  <cp:revision>41</cp:revision>
  <dcterms:created xsi:type="dcterms:W3CDTF">2020-10-05T06:49:26Z</dcterms:created>
  <dcterms:modified xsi:type="dcterms:W3CDTF">2021-11-16T06:37:08Z</dcterms:modified>
</cp:coreProperties>
</file>