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iW+Vv6mYvn932JdAu6VEcNLFsOy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Gaurav Untawal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1B012F-7482-4CFF-BF75-A49F9B1D62F0}">
  <a:tblStyle styleId="{A11B012F-7482-4CFF-BF75-A49F9B1D62F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AECE6"/>
          </a:solidFill>
        </a:fill>
      </a:tcStyle>
    </a:wholeTbl>
    <a:band1H>
      <a:tcTxStyle b="off" i="off"/>
      <a:tcStyle>
        <a:fill>
          <a:solidFill>
            <a:srgbClr val="F5D8CA"/>
          </a:solidFill>
        </a:fill>
      </a:tcStyle>
    </a:band1H>
    <a:band2H>
      <a:tcTxStyle b="off" i="off"/>
    </a:band2H>
    <a:band1V>
      <a:tcTxStyle b="off" i="off"/>
      <a:tcStyle>
        <a:fill>
          <a:solidFill>
            <a:srgbClr val="F5D8C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4-07T16:39:50.509">
    <p:pos x="6000" y="0"/>
    <p:text>@apriyal2815@gmail.com 
1. literature survey: just add in all the research papers that we have selected for the project for the previous ppt and also write a one line explanation. also prepare a doc with a brief explanation for presentation purposes
2. problem statement: just add in the reason why we are actually doing this i.e. for making it accessible even for a person with little to no knowledge of chatgpt and also for blind and physically weak
_Assigned to Priyal Agrawal_</p:text>
    <p:extLst>
      <p:ext uri="{C676402C-5697-4E1C-873F-D02D1690AC5C}">
        <p15:threadingInfo timeZoneBias="0"/>
      </p:ext>
      <p:ext uri="http://customooxmlschemas.google.com/">
        <go:slidesCustomData xmlns:go="http://customooxmlschemas.google.com/" commentPostId="AAAAtBVyT98"/>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4-07T16:42:24.588">
    <p:pos x="6000" y="0"/>
    <p:text>@Akshat Raj
requirements gathering: what sort of requirements are there for introducing chatgpt in the project and how we assemble speech to text and text to speech using whisper and nltk
types of platform we will be using and how we will deploy it online for everyone able to use it</p:text>
    <p:extLst>
      <p:ext uri="{C676402C-5697-4E1C-873F-D02D1690AC5C}">
        <p15:threadingInfo timeZoneBias="0"/>
      </p:ext>
      <p:ext uri="http://customooxmlschemas.google.com/">
        <go:slidesCustomData xmlns:go="http://customooxmlschemas.google.com/" commentPostId="AAAAtBVyT-A"/>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04-07T16:44:22.651">
    <p:pos x="6000" y="0"/>
    <p:text>@akshitavijayvergiya91@gmail.com 
Timeline diagram: make use of ""gnatt chart"" inorder to show case how exactly are we going to proceed in building the project, different aspect and how we will be dealing the issue and what amount of time are we dedicating to each process
_Assigned to Akshita Vijayvergiya_</p:text>
    <p:extLst>
      <p:ext uri="{C676402C-5697-4E1C-873F-D02D1690AC5C}">
        <p15:threadingInfo timeZoneBias="0"/>
      </p:ext>
      <p:ext uri="http://customooxmlschemas.google.com/">
        <go:slidesCustomData xmlns:go="http://customooxmlschemas.google.com/" commentPostId="AAAAtBVyT-E"/>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04-10T10:22:48.960">
    <p:pos x="6000" y="0"/>
    <p:text>@akshitavijayvergiya91@gmail.com @apriyal2815@gmail.com @durva @akshat
akshat will focus on text to speech module
durva will focus on dataset analysis of the data that we will be embedding into the chatgpt
priyal will focus on heroku deployment and its integration
akshita will focus on attention module and webpage design which we will build using django
gaurav will focus on embedding dataset and training chatgpt</p:text>
    <p:extLst>
      <p:ext uri="{C676402C-5697-4E1C-873F-D02D1690AC5C}">
        <p15:threadingInfo timeZoneBias="0"/>
      </p:ext>
      <p:ext uri="http://customooxmlschemas.google.com/">
        <go:slidesCustomData xmlns:go="http://customooxmlschemas.google.com/" commentPostId="AAAAu6dGYrI"/>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04-07T16:51:35.427">
    <p:pos x="6000" y="0"/>
    <p:text>@durva
add in the literature paper details and also regarding what sort of journals we will publish out paper into</p:text>
    <p:extLst>
      <p:ext uri="{C676402C-5697-4E1C-873F-D02D1690AC5C}">
        <p15:threadingInfo timeZoneBias="0"/>
      </p:ext>
      <p:ext uri="http://customooxmlschemas.google.com/">
        <go:slidesCustomData xmlns:go="http://customooxmlschemas.google.com/" commentPostId="AAAAtBVybkA"/>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c1b76073b_1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22c1b76073b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c1b76073b_1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g22c1b76073b_1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c1b76073b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22c1b76073b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c1b76073b_1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22c1b76073b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c4160a49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22c4160a49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c4160a49a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22c4160a49a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c4160a49a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22c4160a49a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 name="Shape 18"/>
        <p:cNvGrpSpPr/>
        <p:nvPr/>
      </p:nvGrpSpPr>
      <p:grpSpPr>
        <a:xfrm>
          <a:off x="0" y="0"/>
          <a:ext cx="0" cy="0"/>
          <a:chOff x="0" y="0"/>
          <a:chExt cx="0" cy="0"/>
        </a:xfrm>
      </p:grpSpPr>
      <p:sp>
        <p:nvSpPr>
          <p:cNvPr id="19" name="Google Shape;19;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1" name="Google Shape;21;p12"/>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 name="Google Shape;22;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2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8" name="Google Shape;28;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1" name="Shape 31"/>
        <p:cNvGrpSpPr/>
        <p:nvPr/>
      </p:nvGrpSpPr>
      <p:grpSpPr>
        <a:xfrm>
          <a:off x="0" y="0"/>
          <a:ext cx="0" cy="0"/>
          <a:chOff x="0" y="0"/>
          <a:chExt cx="0" cy="0"/>
        </a:xfrm>
      </p:grpSpPr>
      <p:sp>
        <p:nvSpPr>
          <p:cNvPr id="32" name="Google Shape;32;p1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36" name="Google Shape;36;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39" name="Google Shape;39;p1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0" name="Shape 40"/>
        <p:cNvGrpSpPr/>
        <p:nvPr/>
      </p:nvGrpSpPr>
      <p:grpSpPr>
        <a:xfrm>
          <a:off x="0" y="0"/>
          <a:ext cx="0" cy="0"/>
          <a:chOff x="0" y="0"/>
          <a:chExt cx="0" cy="0"/>
        </a:xfrm>
      </p:grpSpPr>
      <p:sp>
        <p:nvSpPr>
          <p:cNvPr id="41" name="Google Shape;41;p1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5" name="Google Shape;45;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48" name="Google Shape;48;p1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16"/>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16"/>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16"/>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1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1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1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1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0"/>
          <p:cNvSpPr/>
          <p:nvPr>
            <p:ph idx="2" type="pic"/>
          </p:nvPr>
        </p:nvSpPr>
        <p:spPr>
          <a:xfrm>
            <a:off x="15" y="0"/>
            <a:ext cx="12191985" cy="4915076"/>
          </a:xfrm>
          <a:prstGeom prst="rect">
            <a:avLst/>
          </a:prstGeom>
          <a:noFill/>
          <a:ln>
            <a:noFill/>
          </a:ln>
        </p:spPr>
      </p:sp>
      <p:sp>
        <p:nvSpPr>
          <p:cNvPr id="83" name="Google Shape;83;p2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1"/>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omments" Target="../comments/commen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3.xml"/><Relationship Id="rId4" Type="http://schemas.openxmlformats.org/officeDocument/2006/relationships/image" Target="../media/image2.png"/><Relationship Id="rId5" Type="http://schemas.openxmlformats.org/officeDocument/2006/relationships/hyperlink" Target="https://1drv.ms/x/s!AoE-tOtyR5U9jGJdSZ8HbPqli8u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title"/>
          </p:nvPr>
        </p:nvSpPr>
        <p:spPr>
          <a:xfrm>
            <a:off x="923925" y="2792095"/>
            <a:ext cx="10515600" cy="101346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85000"/>
              </a:lnSpc>
              <a:spcBef>
                <a:spcPts val="0"/>
              </a:spcBef>
              <a:spcAft>
                <a:spcPts val="0"/>
              </a:spcAft>
              <a:buClr>
                <a:srgbClr val="3F3F3F"/>
              </a:buClr>
              <a:buSzPts val="9645"/>
              <a:buFont typeface="Times New Roman"/>
              <a:buNone/>
            </a:pPr>
            <a:br>
              <a:rPr b="1" lang="en-US">
                <a:latin typeface="Times New Roman"/>
                <a:ea typeface="Times New Roman"/>
                <a:cs typeface="Times New Roman"/>
                <a:sym typeface="Times New Roman"/>
              </a:rPr>
            </a:br>
            <a:br>
              <a:rPr b="1" lang="en-US">
                <a:latin typeface="Times New Roman"/>
                <a:ea typeface="Times New Roman"/>
                <a:cs typeface="Times New Roman"/>
                <a:sym typeface="Times New Roman"/>
              </a:rPr>
            </a:br>
            <a:br>
              <a:rPr b="1" lang="en-US">
                <a:latin typeface="Times New Roman"/>
                <a:ea typeface="Times New Roman"/>
                <a:cs typeface="Times New Roman"/>
                <a:sym typeface="Times New Roman"/>
              </a:rPr>
            </a:br>
            <a:br>
              <a:rPr b="1" lang="en-US">
                <a:latin typeface="Times New Roman"/>
                <a:ea typeface="Times New Roman"/>
                <a:cs typeface="Times New Roman"/>
                <a:sym typeface="Times New Roman"/>
              </a:rPr>
            </a:br>
            <a:r>
              <a:rPr b="1" lang="en-US" sz="3600">
                <a:latin typeface="Times New Roman"/>
                <a:ea typeface="Times New Roman"/>
                <a:cs typeface="Times New Roman"/>
                <a:sym typeface="Times New Roman"/>
              </a:rPr>
              <a:t>School of Computer Engineering and Technology</a:t>
            </a:r>
            <a:br>
              <a:rPr b="1" lang="en-US" sz="3600">
                <a:latin typeface="Times New Roman"/>
                <a:ea typeface="Times New Roman"/>
                <a:cs typeface="Times New Roman"/>
                <a:sym typeface="Times New Roman"/>
              </a:rPr>
            </a:br>
            <a:r>
              <a:rPr b="1" lang="en-US" sz="2700">
                <a:latin typeface="Times New Roman"/>
                <a:ea typeface="Times New Roman"/>
                <a:cs typeface="Times New Roman"/>
                <a:sym typeface="Times New Roman"/>
              </a:rPr>
              <a:t>TY B.Tech –Mini Project </a:t>
            </a:r>
            <a:br>
              <a:rPr b="1" lang="en-US" sz="4000">
                <a:latin typeface="Times New Roman"/>
                <a:ea typeface="Times New Roman"/>
                <a:cs typeface="Times New Roman"/>
                <a:sym typeface="Times New Roman"/>
              </a:rPr>
            </a:br>
            <a:r>
              <a:rPr b="1" lang="en-US" sz="2200">
                <a:latin typeface="Times New Roman"/>
                <a:ea typeface="Times New Roman"/>
                <a:cs typeface="Times New Roman"/>
                <a:sym typeface="Times New Roman"/>
              </a:rPr>
              <a:t>Title of Project- Voice Enabled Chat GPT-3</a:t>
            </a:r>
            <a:br>
              <a:rPr b="1" lang="en-US" sz="2200">
                <a:latin typeface="Times New Roman"/>
                <a:ea typeface="Times New Roman"/>
                <a:cs typeface="Times New Roman"/>
                <a:sym typeface="Times New Roman"/>
              </a:rPr>
            </a:br>
            <a:r>
              <a:rPr b="1" lang="en-US" sz="2200">
                <a:latin typeface="Times New Roman"/>
                <a:ea typeface="Times New Roman"/>
                <a:cs typeface="Times New Roman"/>
                <a:sym typeface="Times New Roman"/>
              </a:rPr>
              <a:t>Group No. 5</a:t>
            </a:r>
            <a:br>
              <a:rPr b="1" lang="en-US" sz="2200">
                <a:latin typeface="Times New Roman"/>
                <a:ea typeface="Times New Roman"/>
                <a:cs typeface="Times New Roman"/>
                <a:sym typeface="Times New Roman"/>
              </a:rPr>
            </a:br>
            <a:r>
              <a:rPr b="1" lang="en-US" sz="2200">
                <a:latin typeface="Times New Roman"/>
                <a:ea typeface="Times New Roman"/>
                <a:cs typeface="Times New Roman"/>
                <a:sym typeface="Times New Roman"/>
              </a:rPr>
              <a:t>Domain of Project</a:t>
            </a:r>
            <a:r>
              <a:rPr b="1" lang="en-US" sz="2150">
                <a:latin typeface="Times New Roman"/>
                <a:ea typeface="Times New Roman"/>
                <a:cs typeface="Times New Roman"/>
                <a:sym typeface="Times New Roman"/>
              </a:rPr>
              <a:t>-AI and NLP</a:t>
            </a:r>
            <a:endParaRPr b="1" sz="2150">
              <a:latin typeface="Times New Roman"/>
              <a:ea typeface="Times New Roman"/>
              <a:cs typeface="Times New Roman"/>
              <a:sym typeface="Times New Roman"/>
            </a:endParaRPr>
          </a:p>
        </p:txBody>
      </p:sp>
      <p:sp>
        <p:nvSpPr>
          <p:cNvPr id="106" name="Google Shape;106;p1"/>
          <p:cNvSpPr txBox="1"/>
          <p:nvPr>
            <p:ph idx="1" type="body"/>
          </p:nvPr>
        </p:nvSpPr>
        <p:spPr>
          <a:xfrm>
            <a:off x="651875" y="4078225"/>
            <a:ext cx="6017400" cy="2151300"/>
          </a:xfrm>
          <a:prstGeom prst="rect">
            <a:avLst/>
          </a:prstGeom>
          <a:noFill/>
          <a:ln>
            <a:noFill/>
          </a:ln>
        </p:spPr>
        <p:txBody>
          <a:bodyPr anchorCtr="0" anchor="t" bIns="45700" lIns="0" spcFirstLastPara="1" rIns="0" wrap="square" tIns="45700">
            <a:normAutofit fontScale="85000" lnSpcReduction="20000"/>
          </a:bodyPr>
          <a:lstStyle/>
          <a:p>
            <a:pPr indent="-97155" lvl="0" marL="91440" rtl="0" algn="l">
              <a:lnSpc>
                <a:spcPct val="90000"/>
              </a:lnSpc>
              <a:spcBef>
                <a:spcPts val="0"/>
              </a:spcBef>
              <a:spcAft>
                <a:spcPts val="0"/>
              </a:spcAft>
              <a:buSzPct val="100000"/>
              <a:buChar char=" "/>
            </a:pPr>
            <a:r>
              <a:rPr b="1" lang="en-US" sz="1800">
                <a:latin typeface="Times New Roman"/>
                <a:ea typeface="Times New Roman"/>
                <a:cs typeface="Times New Roman"/>
                <a:sym typeface="Times New Roman"/>
              </a:rPr>
              <a:t>Names of Students with ERP nos : </a:t>
            </a:r>
            <a:endParaRPr b="1" sz="1800">
              <a:latin typeface="Times New Roman"/>
              <a:ea typeface="Times New Roman"/>
              <a:cs typeface="Times New Roman"/>
              <a:sym typeface="Times New Roman"/>
            </a:endParaRPr>
          </a:p>
          <a:p>
            <a:pPr indent="-97155" lvl="0" marL="91440" rtl="0" algn="l">
              <a:lnSpc>
                <a:spcPct val="90000"/>
              </a:lnSpc>
              <a:spcBef>
                <a:spcPts val="0"/>
              </a:spcBef>
              <a:spcAft>
                <a:spcPts val="0"/>
              </a:spcAft>
              <a:buSzPct val="100000"/>
              <a:buChar char=" "/>
            </a:pPr>
            <a:r>
              <a:t/>
            </a:r>
            <a:endParaRPr sz="1800">
              <a:latin typeface="Times New Roman"/>
              <a:ea typeface="Times New Roman"/>
              <a:cs typeface="Times New Roman"/>
              <a:sym typeface="Times New Roman"/>
            </a:endParaRPr>
          </a:p>
          <a:p>
            <a:pPr indent="-97155" lvl="0" marL="91440" rtl="0" algn="l">
              <a:lnSpc>
                <a:spcPct val="90000"/>
              </a:lnSpc>
              <a:spcBef>
                <a:spcPts val="0"/>
              </a:spcBef>
              <a:spcAft>
                <a:spcPts val="0"/>
              </a:spcAft>
              <a:buSzPct val="100000"/>
              <a:buChar char=" "/>
            </a:pPr>
            <a:r>
              <a:rPr lang="en-US" sz="1800">
                <a:latin typeface="Times New Roman"/>
                <a:ea typeface="Times New Roman"/>
                <a:cs typeface="Times New Roman"/>
                <a:sym typeface="Times New Roman"/>
              </a:rPr>
              <a:t>Gaurav Untawale (1032201414)</a:t>
            </a:r>
            <a:endParaRPr sz="1800">
              <a:latin typeface="Times New Roman"/>
              <a:ea typeface="Times New Roman"/>
              <a:cs typeface="Times New Roman"/>
              <a:sym typeface="Times New Roman"/>
            </a:endParaRPr>
          </a:p>
          <a:p>
            <a:pPr indent="-97155" lvl="0" marL="91440" rtl="0" algn="l">
              <a:lnSpc>
                <a:spcPct val="90000"/>
              </a:lnSpc>
              <a:spcBef>
                <a:spcPts val="0"/>
              </a:spcBef>
              <a:spcAft>
                <a:spcPts val="0"/>
              </a:spcAft>
              <a:buSzPct val="100000"/>
              <a:buChar char=" "/>
            </a:pPr>
            <a:r>
              <a:rPr lang="en-US" sz="1800">
                <a:latin typeface="Times New Roman"/>
                <a:ea typeface="Times New Roman"/>
                <a:cs typeface="Times New Roman"/>
                <a:sym typeface="Times New Roman"/>
              </a:rPr>
              <a:t>Akshita Vijayvergiya (1032201451)</a:t>
            </a:r>
            <a:endParaRPr sz="1800">
              <a:latin typeface="Times New Roman"/>
              <a:ea typeface="Times New Roman"/>
              <a:cs typeface="Times New Roman"/>
              <a:sym typeface="Times New Roman"/>
            </a:endParaRPr>
          </a:p>
          <a:p>
            <a:pPr indent="-97155" lvl="0" marL="91440" rtl="0" algn="l">
              <a:lnSpc>
                <a:spcPct val="90000"/>
              </a:lnSpc>
              <a:spcBef>
                <a:spcPts val="0"/>
              </a:spcBef>
              <a:spcAft>
                <a:spcPts val="0"/>
              </a:spcAft>
              <a:buSzPct val="100000"/>
              <a:buChar char=" "/>
            </a:pPr>
            <a:r>
              <a:rPr lang="en-US" sz="1800">
                <a:latin typeface="Times New Roman"/>
                <a:ea typeface="Times New Roman"/>
                <a:cs typeface="Times New Roman"/>
                <a:sym typeface="Times New Roman"/>
              </a:rPr>
              <a:t>Priyal Agrawal (1032201406)</a:t>
            </a:r>
            <a:endParaRPr sz="1800">
              <a:latin typeface="Times New Roman"/>
              <a:ea typeface="Times New Roman"/>
              <a:cs typeface="Times New Roman"/>
              <a:sym typeface="Times New Roman"/>
            </a:endParaRPr>
          </a:p>
          <a:p>
            <a:pPr indent="-97155" lvl="0" marL="91440" rtl="0" algn="l">
              <a:lnSpc>
                <a:spcPct val="90000"/>
              </a:lnSpc>
              <a:spcBef>
                <a:spcPts val="0"/>
              </a:spcBef>
              <a:spcAft>
                <a:spcPts val="0"/>
              </a:spcAft>
              <a:buSzPct val="100000"/>
              <a:buChar char=" "/>
            </a:pPr>
            <a:r>
              <a:rPr lang="en-US" sz="1800">
                <a:latin typeface="Times New Roman"/>
                <a:ea typeface="Times New Roman"/>
                <a:cs typeface="Times New Roman"/>
                <a:sym typeface="Times New Roman"/>
              </a:rPr>
              <a:t>Durva Chawan (1032201697)</a:t>
            </a:r>
            <a:endParaRPr sz="1800">
              <a:latin typeface="Times New Roman"/>
              <a:ea typeface="Times New Roman"/>
              <a:cs typeface="Times New Roman"/>
              <a:sym typeface="Times New Roman"/>
            </a:endParaRPr>
          </a:p>
          <a:p>
            <a:pPr indent="-97155" lvl="0" marL="91440" rtl="0" algn="l">
              <a:lnSpc>
                <a:spcPct val="90000"/>
              </a:lnSpc>
              <a:spcBef>
                <a:spcPts val="0"/>
              </a:spcBef>
              <a:spcAft>
                <a:spcPts val="0"/>
              </a:spcAft>
              <a:buSzPct val="100000"/>
              <a:buChar char=" "/>
            </a:pPr>
            <a:r>
              <a:rPr lang="en-US" sz="1800">
                <a:latin typeface="Times New Roman"/>
                <a:ea typeface="Times New Roman"/>
                <a:cs typeface="Times New Roman"/>
                <a:sym typeface="Times New Roman"/>
              </a:rPr>
              <a:t>Akshat Raj (1032201725)</a:t>
            </a:r>
            <a:endParaRPr sz="1800">
              <a:latin typeface="Times New Roman"/>
              <a:ea typeface="Times New Roman"/>
              <a:cs typeface="Times New Roman"/>
              <a:sym typeface="Times New Roman"/>
            </a:endParaRPr>
          </a:p>
          <a:p>
            <a:pPr indent="-97155" lvl="0" marL="91440" rtl="0" algn="l">
              <a:lnSpc>
                <a:spcPct val="90000"/>
              </a:lnSpc>
              <a:spcBef>
                <a:spcPts val="0"/>
              </a:spcBef>
              <a:spcAft>
                <a:spcPts val="0"/>
              </a:spcAft>
              <a:buSzPct val="100000"/>
              <a:buChar char=" "/>
            </a:pPr>
            <a:r>
              <a:t/>
            </a:r>
            <a:endParaRPr sz="1800">
              <a:latin typeface="Times New Roman"/>
              <a:ea typeface="Times New Roman"/>
              <a:cs typeface="Times New Roman"/>
              <a:sym typeface="Times New Roman"/>
            </a:endParaRPr>
          </a:p>
          <a:p>
            <a:pPr indent="-97155" lvl="0" marL="91440" rtl="0" algn="l">
              <a:lnSpc>
                <a:spcPct val="90000"/>
              </a:lnSpc>
              <a:spcBef>
                <a:spcPts val="1400"/>
              </a:spcBef>
              <a:spcAft>
                <a:spcPts val="0"/>
              </a:spcAft>
              <a:buSzPct val="100000"/>
              <a:buChar char=" "/>
            </a:pPr>
            <a:r>
              <a:rPr b="1" lang="en-US" sz="1800">
                <a:latin typeface="Times New Roman"/>
                <a:ea typeface="Times New Roman"/>
                <a:cs typeface="Times New Roman"/>
                <a:sym typeface="Times New Roman"/>
              </a:rPr>
              <a:t>Project Guide </a:t>
            </a:r>
            <a:r>
              <a:rPr lang="en-US" sz="1800">
                <a:latin typeface="Times New Roman"/>
                <a:ea typeface="Times New Roman"/>
                <a:cs typeface="Times New Roman"/>
                <a:sym typeface="Times New Roman"/>
              </a:rPr>
              <a:t>: Prof. Aparna Kamble</a:t>
            </a:r>
            <a:endParaRPr/>
          </a:p>
          <a:p>
            <a:pPr indent="-97155" lvl="0" marL="91440" rtl="0" algn="l">
              <a:lnSpc>
                <a:spcPct val="90000"/>
              </a:lnSpc>
              <a:spcBef>
                <a:spcPts val="1400"/>
              </a:spcBef>
              <a:spcAft>
                <a:spcPts val="0"/>
              </a:spcAft>
              <a:buSzPct val="100000"/>
              <a:buChar char=" "/>
            </a:pPr>
            <a:r>
              <a:rPr b="1" lang="en-US" sz="1800">
                <a:latin typeface="Times New Roman"/>
                <a:ea typeface="Times New Roman"/>
                <a:cs typeface="Times New Roman"/>
                <a:sym typeface="Times New Roman"/>
              </a:rPr>
              <a:t>Number of Time Students met the Project Guide </a:t>
            </a:r>
            <a:r>
              <a:rPr lang="en-US" sz="1800">
                <a:latin typeface="Times New Roman"/>
                <a:ea typeface="Times New Roman"/>
                <a:cs typeface="Times New Roman"/>
                <a:sym typeface="Times New Roman"/>
              </a:rPr>
              <a:t>:</a:t>
            </a:r>
            <a:r>
              <a:rPr lang="en-US"/>
              <a:t> 5</a:t>
            </a:r>
            <a:endParaRPr>
              <a:latin typeface="Times New Roman"/>
              <a:ea typeface="Times New Roman"/>
              <a:cs typeface="Times New Roman"/>
              <a:sym typeface="Times New Roman"/>
            </a:endParaRPr>
          </a:p>
        </p:txBody>
      </p:sp>
      <p:pic>
        <p:nvPicPr>
          <p:cNvPr id="107" name="Google Shape;107;p1"/>
          <p:cNvPicPr preferRelativeResize="0"/>
          <p:nvPr>
            <p:ph idx="2" type="body"/>
          </p:nvPr>
        </p:nvPicPr>
        <p:blipFill rotWithShape="1">
          <a:blip r:embed="rId3">
            <a:alphaModFix/>
          </a:blip>
          <a:srcRect b="0" l="0" r="0" t="0"/>
          <a:stretch/>
        </p:blipFill>
        <p:spPr>
          <a:xfrm>
            <a:off x="2070735" y="178435"/>
            <a:ext cx="7536180" cy="1073785"/>
          </a:xfrm>
          <a:prstGeom prst="rect">
            <a:avLst/>
          </a:prstGeom>
          <a:noFill/>
          <a:ln>
            <a:noFill/>
          </a:ln>
        </p:spPr>
      </p:pic>
      <p:sp>
        <p:nvSpPr>
          <p:cNvPr id="108" name="Google Shape;108;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4/6/2023</a:t>
            </a:r>
            <a:endParaRPr>
              <a:latin typeface="Times New Roman"/>
              <a:ea typeface="Times New Roman"/>
              <a:cs typeface="Times New Roman"/>
              <a:sym typeface="Times New Roman"/>
            </a:endParaRPr>
          </a:p>
        </p:txBody>
      </p:sp>
      <p:sp>
        <p:nvSpPr>
          <p:cNvPr id="109" name="Google Shape;109;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2c1b76073b_1_53"/>
          <p:cNvSpPr txBox="1"/>
          <p:nvPr>
            <p:ph idx="1" type="body"/>
          </p:nvPr>
        </p:nvSpPr>
        <p:spPr>
          <a:xfrm>
            <a:off x="838200" y="1749975"/>
            <a:ext cx="10728300" cy="4922400"/>
          </a:xfrm>
          <a:prstGeom prst="rect">
            <a:avLst/>
          </a:prstGeom>
          <a:noFill/>
          <a:ln>
            <a:noFill/>
          </a:ln>
        </p:spPr>
        <p:txBody>
          <a:bodyPr anchorCtr="0" anchor="t" bIns="45700" lIns="0" spcFirstLastPara="1" rIns="0" wrap="square" tIns="45700">
            <a:normAutofit lnSpcReduction="20000"/>
          </a:bodyPr>
          <a:lstStyle/>
          <a:p>
            <a:pPr indent="0" lvl="0" marL="0" rtl="0" algn="just">
              <a:lnSpc>
                <a:spcPct val="115000"/>
              </a:lnSpc>
              <a:spcBef>
                <a:spcPts val="1400"/>
              </a:spcBef>
              <a:spcAft>
                <a:spcPts val="0"/>
              </a:spcAft>
              <a:buSzPts val="1800"/>
              <a:buNone/>
            </a:pPr>
            <a:r>
              <a:rPr lang="en-US">
                <a:solidFill>
                  <a:srgbClr val="3F3F3F"/>
                </a:solidFill>
              </a:rPr>
              <a:t>The webpage design will be built using Django/Gradio, which is a Python web framework that allows for rapid development of web applications.</a:t>
            </a:r>
            <a:endParaRPr>
              <a:solidFill>
                <a:srgbClr val="3F3F3F"/>
              </a:solidFill>
            </a:endParaRPr>
          </a:p>
          <a:p>
            <a:pPr indent="-342900" lvl="0" marL="457200" rtl="0" algn="just">
              <a:lnSpc>
                <a:spcPct val="115000"/>
              </a:lnSpc>
              <a:spcBef>
                <a:spcPts val="1400"/>
              </a:spcBef>
              <a:spcAft>
                <a:spcPts val="0"/>
              </a:spcAft>
              <a:buClr>
                <a:srgbClr val="3F3F3F"/>
              </a:buClr>
              <a:buSzPts val="1800"/>
              <a:buAutoNum type="arabicPeriod"/>
            </a:pPr>
            <a:r>
              <a:rPr b="1" lang="en-US">
                <a:solidFill>
                  <a:srgbClr val="3F3F3F"/>
                </a:solidFill>
              </a:rPr>
              <a:t>Design Considerations:</a:t>
            </a:r>
            <a:r>
              <a:rPr lang="en-US">
                <a:solidFill>
                  <a:srgbClr val="3F3F3F"/>
                </a:solidFill>
              </a:rPr>
              <a:t> The webpage design will focus on creating an interactive and user-friendly interface for the intended purpose of the project.</a:t>
            </a:r>
            <a:endParaRPr>
              <a:solidFill>
                <a:srgbClr val="3F3F3F"/>
              </a:solidFill>
            </a:endParaRPr>
          </a:p>
          <a:p>
            <a:pPr indent="-342900" lvl="0" marL="457200" rtl="0" algn="just">
              <a:lnSpc>
                <a:spcPct val="115000"/>
              </a:lnSpc>
              <a:spcBef>
                <a:spcPts val="0"/>
              </a:spcBef>
              <a:spcAft>
                <a:spcPts val="0"/>
              </a:spcAft>
              <a:buClr>
                <a:srgbClr val="3F3F3F"/>
              </a:buClr>
              <a:buSzPts val="1800"/>
              <a:buAutoNum type="arabicPeriod"/>
            </a:pPr>
            <a:r>
              <a:rPr b="1" lang="en-US">
                <a:solidFill>
                  <a:srgbClr val="3F3F3F"/>
                </a:solidFill>
              </a:rPr>
              <a:t>Responsive Design:</a:t>
            </a:r>
            <a:r>
              <a:rPr lang="en-US">
                <a:solidFill>
                  <a:srgbClr val="3F3F3F"/>
                </a:solidFill>
              </a:rPr>
              <a:t> The webpage will be designed to be responsive, ensuring that it adapts well to different screen sizes and devices, such as desktops, tablets, and mobile devices.</a:t>
            </a:r>
            <a:endParaRPr>
              <a:solidFill>
                <a:srgbClr val="3F3F3F"/>
              </a:solidFill>
            </a:endParaRPr>
          </a:p>
          <a:p>
            <a:pPr indent="-342900" lvl="0" marL="457200" rtl="0" algn="just">
              <a:lnSpc>
                <a:spcPct val="115000"/>
              </a:lnSpc>
              <a:spcBef>
                <a:spcPts val="0"/>
              </a:spcBef>
              <a:spcAft>
                <a:spcPts val="0"/>
              </a:spcAft>
              <a:buClr>
                <a:srgbClr val="3F3F3F"/>
              </a:buClr>
              <a:buSzPts val="1800"/>
              <a:buAutoNum type="arabicPeriod"/>
            </a:pPr>
            <a:r>
              <a:rPr b="1" lang="en-US">
                <a:solidFill>
                  <a:srgbClr val="3F3F3F"/>
                </a:solidFill>
              </a:rPr>
              <a:t>Navigation and Layout:</a:t>
            </a:r>
            <a:r>
              <a:rPr lang="en-US">
                <a:solidFill>
                  <a:srgbClr val="3F3F3F"/>
                </a:solidFill>
              </a:rPr>
              <a:t> The webpage will have a clear and intuitive navigation system, with a well-organized layout that includes headings, subheadings, and sections for easy access to information.</a:t>
            </a:r>
            <a:endParaRPr>
              <a:solidFill>
                <a:srgbClr val="3F3F3F"/>
              </a:solidFill>
            </a:endParaRPr>
          </a:p>
          <a:p>
            <a:pPr indent="-342900" lvl="0" marL="457200" rtl="0" algn="just">
              <a:lnSpc>
                <a:spcPct val="115000"/>
              </a:lnSpc>
              <a:spcBef>
                <a:spcPts val="0"/>
              </a:spcBef>
              <a:spcAft>
                <a:spcPts val="0"/>
              </a:spcAft>
              <a:buClr>
                <a:srgbClr val="3F3F3F"/>
              </a:buClr>
              <a:buSzPts val="1800"/>
              <a:buAutoNum type="arabicPeriod"/>
            </a:pPr>
            <a:r>
              <a:rPr b="1" lang="en-US">
                <a:solidFill>
                  <a:srgbClr val="3F3F3F"/>
                </a:solidFill>
              </a:rPr>
              <a:t>Color Scheme and Typography:</a:t>
            </a:r>
            <a:r>
              <a:rPr lang="en-US">
                <a:solidFill>
                  <a:srgbClr val="3F3F3F"/>
                </a:solidFill>
              </a:rPr>
              <a:t> Appropriate color schemes and typography will be chosen to create a visually pleasing and cohesive design.</a:t>
            </a:r>
            <a:endParaRPr>
              <a:solidFill>
                <a:srgbClr val="3F3F3F"/>
              </a:solidFill>
            </a:endParaRPr>
          </a:p>
          <a:p>
            <a:pPr indent="-342900" lvl="0" marL="457200" rtl="0" algn="just">
              <a:lnSpc>
                <a:spcPct val="115000"/>
              </a:lnSpc>
              <a:spcBef>
                <a:spcPts val="0"/>
              </a:spcBef>
              <a:spcAft>
                <a:spcPts val="0"/>
              </a:spcAft>
              <a:buClr>
                <a:srgbClr val="3F3F3F"/>
              </a:buClr>
              <a:buSzPts val="1800"/>
              <a:buAutoNum type="arabicPeriod"/>
            </a:pPr>
            <a:r>
              <a:rPr b="1" lang="en-US">
                <a:solidFill>
                  <a:srgbClr val="3F3F3F"/>
                </a:solidFill>
              </a:rPr>
              <a:t>Interactive Features:</a:t>
            </a:r>
            <a:r>
              <a:rPr lang="en-US">
                <a:solidFill>
                  <a:srgbClr val="3F3F3F"/>
                </a:solidFill>
              </a:rPr>
              <a:t> The webpage may include interactive features, such as buttons, forms, and interactive widgets, to engage users and provide a seamless experience.</a:t>
            </a:r>
            <a:endParaRPr>
              <a:solidFill>
                <a:srgbClr val="3F3F3F"/>
              </a:solidFill>
            </a:endParaRPr>
          </a:p>
          <a:p>
            <a:pPr indent="-342900" lvl="0" marL="457200" rtl="0" algn="just">
              <a:lnSpc>
                <a:spcPct val="115000"/>
              </a:lnSpc>
              <a:spcBef>
                <a:spcPts val="0"/>
              </a:spcBef>
              <a:spcAft>
                <a:spcPts val="0"/>
              </a:spcAft>
              <a:buClr>
                <a:srgbClr val="3F3F3F"/>
              </a:buClr>
              <a:buSzPts val="1800"/>
              <a:buAutoNum type="arabicPeriod"/>
            </a:pPr>
            <a:r>
              <a:rPr b="1" lang="en-US">
                <a:solidFill>
                  <a:srgbClr val="3F3F3F"/>
                </a:solidFill>
              </a:rPr>
              <a:t>Accessibility:</a:t>
            </a:r>
            <a:r>
              <a:rPr lang="en-US">
                <a:solidFill>
                  <a:srgbClr val="3F3F3F"/>
                </a:solidFill>
              </a:rPr>
              <a:t> The webpage design will adhere to web accessibility guidelines, ensuring that it is accessible to users with disabilities.</a:t>
            </a:r>
            <a:endParaRPr>
              <a:solidFill>
                <a:srgbClr val="3F3F3F"/>
              </a:solidFill>
            </a:endParaRPr>
          </a:p>
        </p:txBody>
      </p:sp>
      <p:sp>
        <p:nvSpPr>
          <p:cNvPr id="181" name="Google Shape;181;g22c1b76073b_1_53"/>
          <p:cNvSpPr txBox="1"/>
          <p:nvPr>
            <p:ph type="title"/>
          </p:nvPr>
        </p:nvSpPr>
        <p:spPr>
          <a:xfrm>
            <a:off x="838200" y="257175"/>
            <a:ext cx="10876800" cy="1416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110"/>
              <a:buFont typeface="Times New Roman"/>
              <a:buNone/>
            </a:pPr>
            <a:r>
              <a:rPr lang="en-US" sz="3110">
                <a:latin typeface="Times New Roman"/>
                <a:ea typeface="Times New Roman"/>
                <a:cs typeface="Times New Roman"/>
                <a:sym typeface="Times New Roman"/>
              </a:rPr>
              <a:t>System Design - Module 2: User Interface</a:t>
            </a:r>
            <a:endParaRPr>
              <a:latin typeface="Times New Roman"/>
              <a:ea typeface="Times New Roman"/>
              <a:cs typeface="Times New Roman"/>
              <a:sym typeface="Times New Roman"/>
            </a:endParaRPr>
          </a:p>
        </p:txBody>
      </p:sp>
      <p:sp>
        <p:nvSpPr>
          <p:cNvPr id="182" name="Google Shape;182;g22c1b76073b_1_53"/>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4/6/2023</a:t>
            </a:r>
            <a:endParaRPr/>
          </a:p>
        </p:txBody>
      </p:sp>
      <p:sp>
        <p:nvSpPr>
          <p:cNvPr id="183" name="Google Shape;183;g22c1b76073b_1_53"/>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2c1b76073b_1_38"/>
          <p:cNvSpPr txBox="1"/>
          <p:nvPr>
            <p:ph type="title"/>
          </p:nvPr>
        </p:nvSpPr>
        <p:spPr>
          <a:xfrm>
            <a:off x="838200" y="257175"/>
            <a:ext cx="10876800" cy="1416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110"/>
              <a:buFont typeface="Times New Roman"/>
              <a:buNone/>
            </a:pPr>
            <a:r>
              <a:rPr lang="en-US" sz="3110">
                <a:latin typeface="Times New Roman"/>
                <a:ea typeface="Times New Roman"/>
                <a:cs typeface="Times New Roman"/>
                <a:sym typeface="Times New Roman"/>
              </a:rPr>
              <a:t>System Design - Module 3: Cloud Deployment</a:t>
            </a:r>
            <a:endParaRPr>
              <a:latin typeface="Times New Roman"/>
              <a:ea typeface="Times New Roman"/>
              <a:cs typeface="Times New Roman"/>
              <a:sym typeface="Times New Roman"/>
            </a:endParaRPr>
          </a:p>
        </p:txBody>
      </p:sp>
      <p:sp>
        <p:nvSpPr>
          <p:cNvPr id="189" name="Google Shape;189;g22c1b76073b_1_38"/>
          <p:cNvSpPr txBox="1"/>
          <p:nvPr>
            <p:ph idx="1" type="body"/>
          </p:nvPr>
        </p:nvSpPr>
        <p:spPr>
          <a:xfrm>
            <a:off x="838200" y="1760950"/>
            <a:ext cx="10728300" cy="4630800"/>
          </a:xfrm>
          <a:prstGeom prst="rect">
            <a:avLst/>
          </a:prstGeom>
          <a:noFill/>
          <a:ln>
            <a:noFill/>
          </a:ln>
        </p:spPr>
        <p:txBody>
          <a:bodyPr anchorCtr="0" anchor="t" bIns="45700" lIns="0" spcFirstLastPara="1" rIns="0" wrap="square" tIns="45700">
            <a:normAutofit/>
          </a:bodyPr>
          <a:lstStyle/>
          <a:p>
            <a:pPr indent="0" lvl="0" marL="0" rtl="0" algn="just">
              <a:lnSpc>
                <a:spcPct val="115000"/>
              </a:lnSpc>
              <a:spcBef>
                <a:spcPts val="1400"/>
              </a:spcBef>
              <a:spcAft>
                <a:spcPts val="0"/>
              </a:spcAft>
              <a:buSzPts val="1800"/>
              <a:buNone/>
            </a:pPr>
            <a:r>
              <a:rPr lang="en-US">
                <a:solidFill>
                  <a:srgbClr val="3F3F3F"/>
                </a:solidFill>
              </a:rPr>
              <a:t>Deploying Chat-GPT3 with Voice Command Capabilities on Heroku Cloud:</a:t>
            </a:r>
            <a:endParaRPr>
              <a:solidFill>
                <a:srgbClr val="3F3F3F"/>
              </a:solidFill>
            </a:endParaRPr>
          </a:p>
          <a:p>
            <a:pPr indent="-355600" lvl="0" marL="457200" rtl="0" algn="just">
              <a:lnSpc>
                <a:spcPct val="115000"/>
              </a:lnSpc>
              <a:spcBef>
                <a:spcPts val="1400"/>
              </a:spcBef>
              <a:spcAft>
                <a:spcPts val="0"/>
              </a:spcAft>
              <a:buClr>
                <a:srgbClr val="3F3F3F"/>
              </a:buClr>
              <a:buSzPts val="2000"/>
              <a:buAutoNum type="arabicPeriod"/>
            </a:pPr>
            <a:r>
              <a:rPr b="1" lang="en-US">
                <a:solidFill>
                  <a:srgbClr val="3F3F3F"/>
                </a:solidFill>
              </a:rPr>
              <a:t>Development of Local Interface</a:t>
            </a:r>
            <a:r>
              <a:rPr lang="en-US">
                <a:solidFill>
                  <a:srgbClr val="3F3F3F"/>
                </a:solidFill>
              </a:rPr>
              <a:t>: Develop the voice-controlled interface locally.</a:t>
            </a:r>
            <a:endParaRPr>
              <a:solidFill>
                <a:srgbClr val="3F3F3F"/>
              </a:solidFill>
            </a:endParaRPr>
          </a:p>
          <a:p>
            <a:pPr indent="-355600" lvl="0" marL="457200" rtl="0" algn="just">
              <a:lnSpc>
                <a:spcPct val="115000"/>
              </a:lnSpc>
              <a:spcBef>
                <a:spcPts val="0"/>
              </a:spcBef>
              <a:spcAft>
                <a:spcPts val="0"/>
              </a:spcAft>
              <a:buClr>
                <a:srgbClr val="3F3F3F"/>
              </a:buClr>
              <a:buSzPts val="2000"/>
              <a:buAutoNum type="arabicPeriod"/>
            </a:pPr>
            <a:r>
              <a:rPr b="1" lang="en-US">
                <a:solidFill>
                  <a:srgbClr val="3F3F3F"/>
                </a:solidFill>
              </a:rPr>
              <a:t>Heroku Account Setup</a:t>
            </a:r>
            <a:r>
              <a:rPr lang="en-US">
                <a:solidFill>
                  <a:srgbClr val="3F3F3F"/>
                </a:solidFill>
              </a:rPr>
              <a:t>: Create a Heroku account and install the Heroku CLI.</a:t>
            </a:r>
            <a:endParaRPr>
              <a:solidFill>
                <a:srgbClr val="3F3F3F"/>
              </a:solidFill>
            </a:endParaRPr>
          </a:p>
          <a:p>
            <a:pPr indent="-355600" lvl="0" marL="457200" rtl="0" algn="just">
              <a:lnSpc>
                <a:spcPct val="115000"/>
              </a:lnSpc>
              <a:spcBef>
                <a:spcPts val="0"/>
              </a:spcBef>
              <a:spcAft>
                <a:spcPts val="0"/>
              </a:spcAft>
              <a:buClr>
                <a:srgbClr val="3F3F3F"/>
              </a:buClr>
              <a:buSzPts val="2000"/>
              <a:buAutoNum type="arabicPeriod"/>
            </a:pPr>
            <a:r>
              <a:rPr b="1" lang="en-US">
                <a:solidFill>
                  <a:srgbClr val="3F3F3F"/>
                </a:solidFill>
              </a:rPr>
              <a:t>Repository Connection</a:t>
            </a:r>
            <a:r>
              <a:rPr lang="en-US">
                <a:solidFill>
                  <a:srgbClr val="3F3F3F"/>
                </a:solidFill>
              </a:rPr>
              <a:t>: Connect the local repository to the Heroku app.</a:t>
            </a:r>
            <a:endParaRPr>
              <a:solidFill>
                <a:srgbClr val="3F3F3F"/>
              </a:solidFill>
            </a:endParaRPr>
          </a:p>
          <a:p>
            <a:pPr indent="-355600" lvl="0" marL="457200" rtl="0" algn="just">
              <a:lnSpc>
                <a:spcPct val="115000"/>
              </a:lnSpc>
              <a:spcBef>
                <a:spcPts val="0"/>
              </a:spcBef>
              <a:spcAft>
                <a:spcPts val="0"/>
              </a:spcAft>
              <a:buClr>
                <a:srgbClr val="3F3F3F"/>
              </a:buClr>
              <a:buSzPts val="2000"/>
              <a:buAutoNum type="arabicPeriod"/>
            </a:pPr>
            <a:r>
              <a:rPr b="1" lang="en-US">
                <a:solidFill>
                  <a:srgbClr val="3F3F3F"/>
                </a:solidFill>
              </a:rPr>
              <a:t>Code Deployment</a:t>
            </a:r>
            <a:r>
              <a:rPr lang="en-US">
                <a:solidFill>
                  <a:srgbClr val="3F3F3F"/>
                </a:solidFill>
              </a:rPr>
              <a:t>: Push the application code to Heroku using Git and set up necessary configurations.</a:t>
            </a:r>
            <a:endParaRPr>
              <a:solidFill>
                <a:srgbClr val="3F3F3F"/>
              </a:solidFill>
            </a:endParaRPr>
          </a:p>
          <a:p>
            <a:pPr indent="-355600" lvl="0" marL="457200" rtl="0" algn="just">
              <a:lnSpc>
                <a:spcPct val="115000"/>
              </a:lnSpc>
              <a:spcBef>
                <a:spcPts val="0"/>
              </a:spcBef>
              <a:spcAft>
                <a:spcPts val="0"/>
              </a:spcAft>
              <a:buClr>
                <a:srgbClr val="3F3F3F"/>
              </a:buClr>
              <a:buSzPts val="2000"/>
              <a:buAutoNum type="arabicPeriod"/>
            </a:pPr>
            <a:r>
              <a:rPr b="1" lang="en-US">
                <a:solidFill>
                  <a:srgbClr val="3F3F3F"/>
                </a:solidFill>
              </a:rPr>
              <a:t>Testing and Deployment</a:t>
            </a:r>
            <a:r>
              <a:rPr lang="en-US">
                <a:solidFill>
                  <a:srgbClr val="3F3F3F"/>
                </a:solidFill>
              </a:rPr>
              <a:t>: Test the application and deploy it on Heroku, ensuring scalability and ability to handle traffic spikes.</a:t>
            </a:r>
            <a:endParaRPr>
              <a:solidFill>
                <a:srgbClr val="3F3F3F"/>
              </a:solidFill>
            </a:endParaRPr>
          </a:p>
          <a:p>
            <a:pPr indent="-355600" lvl="0" marL="457200" rtl="0" algn="just">
              <a:lnSpc>
                <a:spcPct val="115000"/>
              </a:lnSpc>
              <a:spcBef>
                <a:spcPts val="0"/>
              </a:spcBef>
              <a:spcAft>
                <a:spcPts val="0"/>
              </a:spcAft>
              <a:buClr>
                <a:srgbClr val="3F3F3F"/>
              </a:buClr>
              <a:buSzPts val="2000"/>
              <a:buAutoNum type="arabicPeriod"/>
            </a:pPr>
            <a:r>
              <a:rPr b="1" lang="en-US">
                <a:solidFill>
                  <a:srgbClr val="3F3F3F"/>
                </a:solidFill>
              </a:rPr>
              <a:t>Heroku for Web Application Hosting</a:t>
            </a:r>
            <a:r>
              <a:rPr lang="en-US">
                <a:solidFill>
                  <a:srgbClr val="3F3F3F"/>
                </a:solidFill>
              </a:rPr>
              <a:t>: Heroku is an ideal platform for hosting web applications due to its scalability and reliability.</a:t>
            </a:r>
            <a:endParaRPr>
              <a:solidFill>
                <a:srgbClr val="3F3F3F"/>
              </a:solidFill>
            </a:endParaRPr>
          </a:p>
          <a:p>
            <a:pPr indent="-355600" lvl="0" marL="457200" rtl="0" algn="just">
              <a:lnSpc>
                <a:spcPct val="115000"/>
              </a:lnSpc>
              <a:spcBef>
                <a:spcPts val="0"/>
              </a:spcBef>
              <a:spcAft>
                <a:spcPts val="0"/>
              </a:spcAft>
              <a:buClr>
                <a:srgbClr val="3F3F3F"/>
              </a:buClr>
              <a:buSzPts val="2000"/>
              <a:buAutoNum type="arabicPeriod"/>
            </a:pPr>
            <a:r>
              <a:rPr b="1" lang="en-US">
                <a:solidFill>
                  <a:srgbClr val="3F3F3F"/>
                </a:solidFill>
              </a:rPr>
              <a:t>Public Access</a:t>
            </a:r>
            <a:r>
              <a:rPr lang="en-US">
                <a:solidFill>
                  <a:srgbClr val="3F3F3F"/>
                </a:solidFill>
              </a:rPr>
              <a:t>: Once deployed, users can access the voice-controlled interface through the public URL provided by Heroku.</a:t>
            </a:r>
            <a:endParaRPr>
              <a:solidFill>
                <a:srgbClr val="3F3F3F"/>
              </a:solidFill>
            </a:endParaRPr>
          </a:p>
        </p:txBody>
      </p:sp>
      <p:sp>
        <p:nvSpPr>
          <p:cNvPr id="190" name="Google Shape;190;g22c1b76073b_1_38"/>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4/6/2023</a:t>
            </a:r>
            <a:endParaRPr/>
          </a:p>
        </p:txBody>
      </p:sp>
      <p:sp>
        <p:nvSpPr>
          <p:cNvPr id="191" name="Google Shape;191;g22c1b76073b_1_38"/>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2c1b76073b_2_0"/>
          <p:cNvSpPr txBox="1"/>
          <p:nvPr>
            <p:ph type="title"/>
          </p:nvPr>
        </p:nvSpPr>
        <p:spPr>
          <a:xfrm>
            <a:off x="696000" y="257175"/>
            <a:ext cx="11019000" cy="1416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110"/>
              <a:buFont typeface="Times New Roman"/>
              <a:buNone/>
            </a:pPr>
            <a:r>
              <a:rPr lang="en-US" sz="3110">
                <a:latin typeface="Times New Roman"/>
                <a:ea typeface="Times New Roman"/>
                <a:cs typeface="Times New Roman"/>
                <a:sym typeface="Times New Roman"/>
              </a:rPr>
              <a:t>System Design - Module 4: Data Analysis and Embedding Methods</a:t>
            </a:r>
            <a:endParaRPr>
              <a:latin typeface="Times New Roman"/>
              <a:ea typeface="Times New Roman"/>
              <a:cs typeface="Times New Roman"/>
              <a:sym typeface="Times New Roman"/>
            </a:endParaRPr>
          </a:p>
        </p:txBody>
      </p:sp>
      <p:sp>
        <p:nvSpPr>
          <p:cNvPr id="197" name="Google Shape;197;g22c1b76073b_2_0"/>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4/6/2023</a:t>
            </a:r>
            <a:endParaRPr/>
          </a:p>
        </p:txBody>
      </p:sp>
      <p:sp>
        <p:nvSpPr>
          <p:cNvPr id="198" name="Google Shape;198;g22c1b76073b_2_0"/>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99" name="Google Shape;199;g22c1b76073b_2_0"/>
          <p:cNvSpPr txBox="1"/>
          <p:nvPr>
            <p:ph idx="1" type="body"/>
          </p:nvPr>
        </p:nvSpPr>
        <p:spPr>
          <a:xfrm>
            <a:off x="696125" y="1826175"/>
            <a:ext cx="11019000" cy="4119900"/>
          </a:xfrm>
          <a:prstGeom prst="rect">
            <a:avLst/>
          </a:prstGeom>
          <a:noFill/>
          <a:ln>
            <a:noFill/>
          </a:ln>
        </p:spPr>
        <p:txBody>
          <a:bodyPr anchorCtr="0" anchor="t" bIns="45700" lIns="0" spcFirstLastPara="1" rIns="0" wrap="square" tIns="45700">
            <a:spAutoFit/>
          </a:bodyPr>
          <a:lstStyle/>
          <a:p>
            <a:pPr indent="0" lvl="0" marL="0" rtl="0" algn="just">
              <a:lnSpc>
                <a:spcPct val="115000"/>
              </a:lnSpc>
              <a:spcBef>
                <a:spcPts val="1400"/>
              </a:spcBef>
              <a:spcAft>
                <a:spcPts val="0"/>
              </a:spcAft>
              <a:buSzPts val="1800"/>
              <a:buNone/>
            </a:pPr>
            <a:r>
              <a:rPr lang="en-US">
                <a:solidFill>
                  <a:srgbClr val="3F3F3F"/>
                </a:solidFill>
              </a:rPr>
              <a:t>Data Analysis and Embedding Methods incorporated into Voice-GPT:</a:t>
            </a:r>
            <a:endParaRPr>
              <a:solidFill>
                <a:srgbClr val="3F3F3F"/>
              </a:solidFill>
            </a:endParaRPr>
          </a:p>
          <a:p>
            <a:pPr indent="-342900" lvl="0" marL="457200" rtl="0" algn="just">
              <a:lnSpc>
                <a:spcPct val="115000"/>
              </a:lnSpc>
              <a:spcBef>
                <a:spcPts val="1400"/>
              </a:spcBef>
              <a:spcAft>
                <a:spcPts val="0"/>
              </a:spcAft>
              <a:buClr>
                <a:srgbClr val="3F3F3F"/>
              </a:buClr>
              <a:buSzPts val="1800"/>
              <a:buAutoNum type="arabicPeriod"/>
            </a:pPr>
            <a:r>
              <a:rPr b="1" lang="en-US">
                <a:solidFill>
                  <a:srgbClr val="3F3F3F"/>
                </a:solidFill>
              </a:rPr>
              <a:t>Training Data</a:t>
            </a:r>
            <a:r>
              <a:rPr lang="en-US">
                <a:solidFill>
                  <a:srgbClr val="3F3F3F"/>
                </a:solidFill>
              </a:rPr>
              <a:t>: Voice-GPT is trained on a diverse range of text data from the internet, including books, articles, websites, and other sources to learn language patterns, grammar, and context.</a:t>
            </a:r>
            <a:endParaRPr>
              <a:solidFill>
                <a:srgbClr val="3F3F3F"/>
              </a:solidFill>
            </a:endParaRPr>
          </a:p>
          <a:p>
            <a:pPr indent="-342900" lvl="0" marL="457200" rtl="0" algn="just">
              <a:lnSpc>
                <a:spcPct val="115000"/>
              </a:lnSpc>
              <a:spcBef>
                <a:spcPts val="0"/>
              </a:spcBef>
              <a:spcAft>
                <a:spcPts val="0"/>
              </a:spcAft>
              <a:buClr>
                <a:srgbClr val="3F3F3F"/>
              </a:buClr>
              <a:buSzPts val="1800"/>
              <a:buAutoNum type="arabicPeriod"/>
            </a:pPr>
            <a:r>
              <a:rPr b="1" lang="en-US">
                <a:solidFill>
                  <a:srgbClr val="3F3F3F"/>
                </a:solidFill>
              </a:rPr>
              <a:t>Data Embedded via API</a:t>
            </a:r>
            <a:r>
              <a:rPr lang="en-US">
                <a:solidFill>
                  <a:srgbClr val="3F3F3F"/>
                </a:solidFill>
              </a:rPr>
              <a:t>: Data is embedded into Voice-GPT through the API, which provides accurate responses generated based on user input.</a:t>
            </a:r>
            <a:endParaRPr>
              <a:solidFill>
                <a:srgbClr val="3F3F3F"/>
              </a:solidFill>
            </a:endParaRPr>
          </a:p>
          <a:p>
            <a:pPr indent="-342900" lvl="0" marL="457200" rtl="0" algn="just">
              <a:lnSpc>
                <a:spcPct val="115000"/>
              </a:lnSpc>
              <a:spcBef>
                <a:spcPts val="0"/>
              </a:spcBef>
              <a:spcAft>
                <a:spcPts val="0"/>
              </a:spcAft>
              <a:buClr>
                <a:srgbClr val="3F3F3F"/>
              </a:buClr>
              <a:buSzPts val="1800"/>
              <a:buAutoNum type="arabicPeriod"/>
            </a:pPr>
            <a:r>
              <a:rPr b="1" lang="en-US">
                <a:solidFill>
                  <a:srgbClr val="3F3F3F"/>
                </a:solidFill>
              </a:rPr>
              <a:t>Data Limitation</a:t>
            </a:r>
            <a:r>
              <a:rPr lang="en-US">
                <a:solidFill>
                  <a:srgbClr val="3F3F3F"/>
                </a:solidFill>
              </a:rPr>
              <a:t>: Voice-GPT's training data is current until September 2021 and may not include the latest information.</a:t>
            </a:r>
            <a:endParaRPr>
              <a:solidFill>
                <a:srgbClr val="3F3F3F"/>
              </a:solidFill>
            </a:endParaRPr>
          </a:p>
          <a:p>
            <a:pPr indent="-342900" lvl="0" marL="457200" rtl="0" algn="just">
              <a:lnSpc>
                <a:spcPct val="115000"/>
              </a:lnSpc>
              <a:spcBef>
                <a:spcPts val="0"/>
              </a:spcBef>
              <a:spcAft>
                <a:spcPts val="0"/>
              </a:spcAft>
              <a:buClr>
                <a:srgbClr val="3F3F3F"/>
              </a:buClr>
              <a:buSzPts val="1800"/>
              <a:buAutoNum type="arabicPeriod"/>
            </a:pPr>
            <a:r>
              <a:rPr b="1" lang="en-US">
                <a:solidFill>
                  <a:srgbClr val="3F3F3F"/>
                </a:solidFill>
              </a:rPr>
              <a:t>Incorporating Latest Data</a:t>
            </a:r>
            <a:r>
              <a:rPr lang="en-US">
                <a:solidFill>
                  <a:srgbClr val="3F3F3F"/>
                </a:solidFill>
              </a:rPr>
              <a:t>: Future plans include incorporating information from web scraping in the domain of Geopolitics for self-awareness and updating Voice-GPT with the latest data.</a:t>
            </a:r>
            <a:endParaRPr>
              <a:solidFill>
                <a:srgbClr val="3F3F3F"/>
              </a:solidFill>
            </a:endParaRPr>
          </a:p>
          <a:p>
            <a:pPr indent="-342900" lvl="0" marL="457200" rtl="0" algn="just">
              <a:lnSpc>
                <a:spcPct val="115000"/>
              </a:lnSpc>
              <a:spcBef>
                <a:spcPts val="0"/>
              </a:spcBef>
              <a:spcAft>
                <a:spcPts val="0"/>
              </a:spcAft>
              <a:buClr>
                <a:srgbClr val="3F3F3F"/>
              </a:buClr>
              <a:buSzPts val="1800"/>
              <a:buAutoNum type="arabicPeriod"/>
            </a:pPr>
            <a:r>
              <a:rPr b="1" lang="en-US">
                <a:solidFill>
                  <a:srgbClr val="3F3F3F"/>
                </a:solidFill>
              </a:rPr>
              <a:t>Data Privacy and Compliance</a:t>
            </a:r>
            <a:r>
              <a:rPr lang="en-US">
                <a:solidFill>
                  <a:srgbClr val="3F3F3F"/>
                </a:solidFill>
              </a:rPr>
              <a:t>: Data embedding into Voice-GPT should comply with relevant data privacy and security regulations to ensure user privacy and data protection.</a:t>
            </a:r>
            <a:endParaRPr sz="2300">
              <a:solidFill>
                <a:srgbClr val="3F3F3F"/>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2c1b76073b_1_16"/>
          <p:cNvSpPr txBox="1"/>
          <p:nvPr>
            <p:ph type="title"/>
          </p:nvPr>
        </p:nvSpPr>
        <p:spPr>
          <a:xfrm>
            <a:off x="838200" y="257175"/>
            <a:ext cx="10876800" cy="1416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110"/>
              <a:buFont typeface="Times New Roman"/>
              <a:buNone/>
            </a:pPr>
            <a:r>
              <a:rPr lang="en-US" sz="3110">
                <a:latin typeface="Times New Roman"/>
                <a:ea typeface="Times New Roman"/>
                <a:cs typeface="Times New Roman"/>
                <a:sym typeface="Times New Roman"/>
              </a:rPr>
              <a:t>System Design - Module 5: Implementation</a:t>
            </a:r>
            <a:endParaRPr>
              <a:latin typeface="Times New Roman"/>
              <a:ea typeface="Times New Roman"/>
              <a:cs typeface="Times New Roman"/>
              <a:sym typeface="Times New Roman"/>
            </a:endParaRPr>
          </a:p>
        </p:txBody>
      </p:sp>
      <p:sp>
        <p:nvSpPr>
          <p:cNvPr id="205" name="Google Shape;205;g22c1b76073b_1_16"/>
          <p:cNvSpPr txBox="1"/>
          <p:nvPr>
            <p:ph idx="1" type="body"/>
          </p:nvPr>
        </p:nvSpPr>
        <p:spPr>
          <a:xfrm>
            <a:off x="725625" y="1902450"/>
            <a:ext cx="10989300" cy="4319400"/>
          </a:xfrm>
          <a:prstGeom prst="rect">
            <a:avLst/>
          </a:prstGeom>
          <a:noFill/>
          <a:ln>
            <a:noFill/>
          </a:ln>
        </p:spPr>
        <p:txBody>
          <a:bodyPr anchorCtr="0" anchor="t" bIns="45700" lIns="0" spcFirstLastPara="1" rIns="0" wrap="square" tIns="45700">
            <a:normAutofit/>
          </a:bodyPr>
          <a:lstStyle/>
          <a:p>
            <a:pPr indent="0" lvl="0" marL="0" rtl="0" algn="just">
              <a:lnSpc>
                <a:spcPct val="115000"/>
              </a:lnSpc>
              <a:spcBef>
                <a:spcPts val="1200"/>
              </a:spcBef>
              <a:spcAft>
                <a:spcPts val="0"/>
              </a:spcAft>
              <a:buSzPts val="1800"/>
              <a:buNone/>
            </a:pPr>
            <a:r>
              <a:rPr lang="en-US"/>
              <a:t>Data Embedding into the ChatGPT:</a:t>
            </a:r>
            <a:endParaRPr/>
          </a:p>
          <a:p>
            <a:pPr indent="-342900" lvl="0" marL="457200" rtl="0" algn="just">
              <a:lnSpc>
                <a:spcPct val="115000"/>
              </a:lnSpc>
              <a:spcBef>
                <a:spcPts val="1200"/>
              </a:spcBef>
              <a:spcAft>
                <a:spcPts val="0"/>
              </a:spcAft>
              <a:buSzPts val="1800"/>
              <a:buAutoNum type="arabicPeriod"/>
            </a:pPr>
            <a:r>
              <a:rPr b="1" lang="en-US"/>
              <a:t>Prepare the data</a:t>
            </a:r>
            <a:r>
              <a:rPr lang="en-US"/>
              <a:t>: Gather and prepare the data, such as text or images, depending on ChatGPT's capabilities.</a:t>
            </a:r>
            <a:endParaRPr/>
          </a:p>
          <a:p>
            <a:pPr indent="-342900" lvl="0" marL="457200" rtl="0" algn="just">
              <a:lnSpc>
                <a:spcPct val="115000"/>
              </a:lnSpc>
              <a:spcBef>
                <a:spcPts val="0"/>
              </a:spcBef>
              <a:spcAft>
                <a:spcPts val="0"/>
              </a:spcAft>
              <a:buSzPts val="1800"/>
              <a:buAutoNum type="arabicPeriod"/>
            </a:pPr>
            <a:r>
              <a:rPr b="1" lang="en-US"/>
              <a:t>Encode the data</a:t>
            </a:r>
            <a:r>
              <a:rPr lang="en-US"/>
              <a:t>: Convert the data into a format that ChatGPT can understand, using techniques like tokenization or numerical representations, making it a Question/Answer Pair.</a:t>
            </a:r>
            <a:endParaRPr/>
          </a:p>
          <a:p>
            <a:pPr indent="-342900" lvl="0" marL="457200" rtl="0" algn="just">
              <a:lnSpc>
                <a:spcPct val="115000"/>
              </a:lnSpc>
              <a:spcBef>
                <a:spcPts val="0"/>
              </a:spcBef>
              <a:spcAft>
                <a:spcPts val="0"/>
              </a:spcAft>
              <a:buSzPts val="1800"/>
              <a:buAutoNum type="arabicPeriod"/>
            </a:pPr>
            <a:r>
              <a:rPr b="1" lang="en-US"/>
              <a:t>Integrate the data</a:t>
            </a:r>
            <a:r>
              <a:rPr lang="en-US"/>
              <a:t>: Append the encoded data as additional inputs to the chat conversation to become part of the context used by ChatGPT.</a:t>
            </a:r>
            <a:endParaRPr/>
          </a:p>
          <a:p>
            <a:pPr indent="-342900" lvl="0" marL="457200" rtl="0" algn="just">
              <a:lnSpc>
                <a:spcPct val="115000"/>
              </a:lnSpc>
              <a:spcBef>
                <a:spcPts val="0"/>
              </a:spcBef>
              <a:spcAft>
                <a:spcPts val="0"/>
              </a:spcAft>
              <a:buSzPts val="1800"/>
              <a:buAutoNum type="arabicPeriod"/>
            </a:pPr>
            <a:r>
              <a:rPr b="1" lang="en-US"/>
              <a:t>Train the model</a:t>
            </a:r>
            <a:r>
              <a:rPr lang="en-US"/>
              <a:t>: Fine-tune ChatGPT with the embedded data by feeding it as input during the training process.</a:t>
            </a:r>
            <a:endParaRPr/>
          </a:p>
          <a:p>
            <a:pPr indent="-342900" lvl="0" marL="457200" rtl="0" algn="just">
              <a:lnSpc>
                <a:spcPct val="115000"/>
              </a:lnSpc>
              <a:spcBef>
                <a:spcPts val="0"/>
              </a:spcBef>
              <a:spcAft>
                <a:spcPts val="0"/>
              </a:spcAft>
              <a:buSzPts val="1800"/>
              <a:buAutoNum type="arabicPeriod"/>
            </a:pPr>
            <a:r>
              <a:rPr b="1" lang="en-US"/>
              <a:t>Utilize the embedded data</a:t>
            </a:r>
            <a:r>
              <a:rPr lang="en-US"/>
              <a:t>: Once the model is trained, provide the embedded data during inference to generate responses informed by the embedded data.</a:t>
            </a:r>
            <a:endParaRPr/>
          </a:p>
        </p:txBody>
      </p:sp>
      <p:sp>
        <p:nvSpPr>
          <p:cNvPr id="206" name="Google Shape;206;g22c1b76073b_1_16"/>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4/6/2023</a:t>
            </a:r>
            <a:endParaRPr/>
          </a:p>
        </p:txBody>
      </p:sp>
      <p:sp>
        <p:nvSpPr>
          <p:cNvPr id="207" name="Google Shape;207;g22c1b76073b_1_16"/>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8"/>
          <p:cNvSpPr txBox="1"/>
          <p:nvPr>
            <p:ph type="title"/>
          </p:nvPr>
        </p:nvSpPr>
        <p:spPr>
          <a:xfrm>
            <a:off x="1097280" y="502253"/>
            <a:ext cx="10058400" cy="720300"/>
          </a:xfrm>
          <a:prstGeom prst="rect">
            <a:avLst/>
          </a:prstGeom>
          <a:noFill/>
          <a:ln>
            <a:noFill/>
          </a:ln>
        </p:spPr>
        <p:txBody>
          <a:bodyPr anchorCtr="0" anchor="b" bIns="45700" lIns="91425" spcFirstLastPara="1" rIns="91425" wrap="square" tIns="45700">
            <a:spAutoFit/>
          </a:bodyPr>
          <a:lstStyle/>
          <a:p>
            <a:pPr indent="0" lvl="0" marL="0" rtl="0" algn="l">
              <a:lnSpc>
                <a:spcPct val="85000"/>
              </a:lnSpc>
              <a:spcBef>
                <a:spcPts val="0"/>
              </a:spcBef>
              <a:spcAft>
                <a:spcPts val="0"/>
              </a:spcAft>
              <a:buClr>
                <a:srgbClr val="3F3F3F"/>
              </a:buClr>
              <a:buSzPts val="4800"/>
              <a:buFont typeface="Times New Roman"/>
              <a:buNone/>
            </a:pPr>
            <a:r>
              <a:rPr lang="en-US">
                <a:latin typeface="Times New Roman"/>
                <a:ea typeface="Times New Roman"/>
                <a:cs typeface="Times New Roman"/>
                <a:sym typeface="Times New Roman"/>
              </a:rPr>
              <a:t>Future</a:t>
            </a:r>
            <a:r>
              <a:rPr lang="en-US"/>
              <a:t> Aspects</a:t>
            </a:r>
            <a:endParaRPr/>
          </a:p>
        </p:txBody>
      </p:sp>
      <p:sp>
        <p:nvSpPr>
          <p:cNvPr id="213" name="Google Shape;213;p8"/>
          <p:cNvSpPr txBox="1"/>
          <p:nvPr>
            <p:ph idx="1" type="body"/>
          </p:nvPr>
        </p:nvSpPr>
        <p:spPr>
          <a:xfrm>
            <a:off x="1097280" y="1769534"/>
            <a:ext cx="10058400" cy="4479000"/>
          </a:xfrm>
          <a:prstGeom prst="rect">
            <a:avLst/>
          </a:prstGeom>
          <a:noFill/>
          <a:ln>
            <a:noFill/>
          </a:ln>
        </p:spPr>
        <p:txBody>
          <a:bodyPr anchorCtr="0" anchor="t" bIns="45700" lIns="0" spcFirstLastPara="1" rIns="0" wrap="square" tIns="45700">
            <a:spAutoFit/>
          </a:bodyPr>
          <a:lstStyle/>
          <a:p>
            <a:pPr indent="-91440" lvl="0" marL="91440" rtl="0" algn="just">
              <a:lnSpc>
                <a:spcPct val="115000"/>
              </a:lnSpc>
              <a:spcBef>
                <a:spcPts val="1400"/>
              </a:spcBef>
              <a:spcAft>
                <a:spcPts val="0"/>
              </a:spcAft>
              <a:buSzPts val="2000"/>
              <a:buChar char=" "/>
            </a:pPr>
            <a:r>
              <a:rPr lang="en-US"/>
              <a:t>We have made the primary model to help users in English Language audio support for chat GPT but plan to extend the same features in a more accurate conversion for different local as well as global languages.</a:t>
            </a:r>
            <a:endParaRPr/>
          </a:p>
          <a:p>
            <a:pPr indent="-91440" lvl="0" marL="91440" rtl="0" algn="just">
              <a:lnSpc>
                <a:spcPct val="115000"/>
              </a:lnSpc>
              <a:spcBef>
                <a:spcPts val="1400"/>
              </a:spcBef>
              <a:spcAft>
                <a:spcPts val="0"/>
              </a:spcAft>
              <a:buSzPts val="2000"/>
              <a:buChar char=" "/>
            </a:pPr>
            <a:r>
              <a:rPr lang="en-US"/>
              <a:t>For first trimester of deploying website Testing can be done by giving free to limited students with visual impairments. We will be deploying our website on Heroku a deploying platform. this system will be accurate for Speech in English language to Text.</a:t>
            </a:r>
            <a:endParaRPr/>
          </a:p>
          <a:p>
            <a:pPr indent="-91440" lvl="0" marL="91440" rtl="0" algn="just">
              <a:lnSpc>
                <a:spcPct val="115000"/>
              </a:lnSpc>
              <a:spcBef>
                <a:spcPts val="1400"/>
              </a:spcBef>
              <a:spcAft>
                <a:spcPts val="0"/>
              </a:spcAft>
              <a:buSzPts val="2000"/>
              <a:buChar char=" "/>
            </a:pPr>
            <a:r>
              <a:rPr lang="en-US"/>
              <a:t>We also plan to expand the whole model into a Chrome extension so as to help users to apply our model on different websites and other applications. also incorporating latest information after september 2021 about any specific domain such as Geopolitics and self awareness.</a:t>
            </a:r>
            <a:endParaRPr/>
          </a:p>
          <a:p>
            <a:pPr indent="0" lvl="0" marL="91440" rtl="0" algn="just">
              <a:lnSpc>
                <a:spcPct val="115000"/>
              </a:lnSpc>
              <a:spcBef>
                <a:spcPts val="1400"/>
              </a:spcBef>
              <a:spcAft>
                <a:spcPts val="0"/>
              </a:spcAft>
              <a:buSzPts val="1800"/>
              <a:buNone/>
            </a:pPr>
            <a:r>
              <a:rPr lang="en-US"/>
              <a:t>Our major goal is to make the whole product more accessible and efficient for people with Physical or Visual Difficulties.</a:t>
            </a:r>
            <a:endParaRPr/>
          </a:p>
        </p:txBody>
      </p:sp>
      <p:sp>
        <p:nvSpPr>
          <p:cNvPr id="214" name="Google Shape;214;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4/6/2023</a:t>
            </a:r>
            <a:endParaRPr/>
          </a:p>
        </p:txBody>
      </p:sp>
      <p:sp>
        <p:nvSpPr>
          <p:cNvPr id="215" name="Google Shape;215;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9"/>
          <p:cNvSpPr txBox="1"/>
          <p:nvPr>
            <p:ph type="title"/>
          </p:nvPr>
        </p:nvSpPr>
        <p:spPr>
          <a:xfrm>
            <a:off x="1066805" y="64028"/>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Publication details</a:t>
            </a:r>
            <a:endParaRPr/>
          </a:p>
        </p:txBody>
      </p:sp>
      <p:sp>
        <p:nvSpPr>
          <p:cNvPr id="221" name="Google Shape;221;p9"/>
          <p:cNvSpPr txBox="1"/>
          <p:nvPr>
            <p:ph idx="1" type="body"/>
          </p:nvPr>
        </p:nvSpPr>
        <p:spPr>
          <a:xfrm>
            <a:off x="330900" y="1845725"/>
            <a:ext cx="11473200" cy="4283100"/>
          </a:xfrm>
          <a:prstGeom prst="rect">
            <a:avLst/>
          </a:prstGeom>
          <a:noFill/>
          <a:ln>
            <a:noFill/>
          </a:ln>
        </p:spPr>
        <p:txBody>
          <a:bodyPr anchorCtr="0" anchor="t" bIns="45700" lIns="0" spcFirstLastPara="1" rIns="0" wrap="square" tIns="45700">
            <a:normAutofit lnSpcReduction="20000"/>
          </a:bodyPr>
          <a:lstStyle/>
          <a:p>
            <a:pPr indent="-342900" lvl="0" marL="457200" rtl="0" algn="just">
              <a:lnSpc>
                <a:spcPct val="90000"/>
              </a:lnSpc>
              <a:spcBef>
                <a:spcPts val="0"/>
              </a:spcBef>
              <a:spcAft>
                <a:spcPts val="0"/>
              </a:spcAft>
              <a:buSzPts val="1800"/>
              <a:buChar char="●"/>
            </a:pPr>
            <a:r>
              <a:rPr lang="en-US"/>
              <a:t>Details on Literature Review Paper </a:t>
            </a:r>
            <a:endParaRPr/>
          </a:p>
          <a:p>
            <a:pPr indent="-342900" lvl="1" marL="914400" rtl="0" algn="just">
              <a:lnSpc>
                <a:spcPct val="90000"/>
              </a:lnSpc>
              <a:spcBef>
                <a:spcPts val="0"/>
              </a:spcBef>
              <a:spcAft>
                <a:spcPts val="0"/>
              </a:spcAft>
              <a:buSzPts val="1800"/>
              <a:buChar char="○"/>
            </a:pPr>
            <a:r>
              <a:rPr lang="en-US"/>
              <a:t>In our research, we have reviewed various papers related to the topic of voice GPT: the audio support for ChatGPT. We have studied existing literature to understand the current state of research in this area. </a:t>
            </a:r>
            <a:endParaRPr/>
          </a:p>
          <a:p>
            <a:pPr indent="-342900" lvl="1" marL="914400" rtl="0" algn="just">
              <a:lnSpc>
                <a:spcPct val="90000"/>
              </a:lnSpc>
              <a:spcBef>
                <a:spcPts val="0"/>
              </a:spcBef>
              <a:spcAft>
                <a:spcPts val="0"/>
              </a:spcAft>
              <a:buSzPts val="1800"/>
              <a:buChar char="○"/>
            </a:pPr>
            <a:r>
              <a:rPr lang="en-US"/>
              <a:t>Based on our findings, we are in the process of writing our own research paper titled “</a:t>
            </a:r>
            <a:r>
              <a:rPr b="1" lang="en-US" sz="2100">
                <a:solidFill>
                  <a:schemeClr val="dk1"/>
                </a:solidFill>
                <a:latin typeface="Times New Roman"/>
                <a:ea typeface="Times New Roman"/>
                <a:cs typeface="Times New Roman"/>
                <a:sym typeface="Times New Roman"/>
              </a:rPr>
              <a:t>Create voice-controlled interface for Chat-GPT3 to improve user experience, accessibility, and broaden applications.</a:t>
            </a:r>
            <a:r>
              <a:rPr lang="en-US"/>
              <a:t>”. </a:t>
            </a:r>
            <a:endParaRPr/>
          </a:p>
          <a:p>
            <a:pPr indent="-342900" lvl="1" marL="914400" rtl="0" algn="just">
              <a:lnSpc>
                <a:spcPct val="90000"/>
              </a:lnSpc>
              <a:spcBef>
                <a:spcPts val="0"/>
              </a:spcBef>
              <a:spcAft>
                <a:spcPts val="0"/>
              </a:spcAft>
              <a:buSzPts val="1800"/>
              <a:buChar char="○"/>
            </a:pPr>
            <a:r>
              <a:rPr lang="en-US"/>
              <a:t>We are planning to publish this paper to share our findings and contribute to the existing body of knowledge on this topic. </a:t>
            </a:r>
            <a:endParaRPr/>
          </a:p>
          <a:p>
            <a:pPr indent="-342900" lvl="1" marL="914400" rtl="0" algn="just">
              <a:lnSpc>
                <a:spcPct val="90000"/>
              </a:lnSpc>
              <a:spcBef>
                <a:spcPts val="0"/>
              </a:spcBef>
              <a:spcAft>
                <a:spcPts val="0"/>
              </a:spcAft>
              <a:buSzPts val="1800"/>
              <a:buChar char="○"/>
            </a:pPr>
            <a:r>
              <a:rPr lang="en-US"/>
              <a:t>We critically reviewed and synthesized relevant published works, such as journal articles, conference papers, books, and other reputable sources, to identify the current state of knowledge and gaps in the field. </a:t>
            </a:r>
            <a:endParaRPr/>
          </a:p>
          <a:p>
            <a:pPr indent="0" lvl="0" marL="914400" rtl="0" algn="just">
              <a:lnSpc>
                <a:spcPct val="90000"/>
              </a:lnSpc>
              <a:spcBef>
                <a:spcPts val="1400"/>
              </a:spcBef>
              <a:spcAft>
                <a:spcPts val="0"/>
              </a:spcAft>
              <a:buSzPts val="1800"/>
              <a:buNone/>
            </a:pPr>
            <a:r>
              <a:t/>
            </a:r>
            <a:endParaRPr/>
          </a:p>
          <a:p>
            <a:pPr indent="-342900" lvl="0" marL="457200" rtl="0" algn="just">
              <a:lnSpc>
                <a:spcPct val="90000"/>
              </a:lnSpc>
              <a:spcBef>
                <a:spcPts val="1400"/>
              </a:spcBef>
              <a:spcAft>
                <a:spcPts val="0"/>
              </a:spcAft>
              <a:buSzPts val="1800"/>
              <a:buChar char="●"/>
            </a:pPr>
            <a:r>
              <a:rPr lang="en-US"/>
              <a:t>Details of Future planning for Implementation Paper</a:t>
            </a:r>
            <a:endParaRPr/>
          </a:p>
          <a:p>
            <a:pPr indent="-342900" lvl="1" marL="914400" rtl="0" algn="just">
              <a:lnSpc>
                <a:spcPct val="90000"/>
              </a:lnSpc>
              <a:spcBef>
                <a:spcPts val="0"/>
              </a:spcBef>
              <a:spcAft>
                <a:spcPts val="0"/>
              </a:spcAft>
              <a:buSzPts val="1800"/>
              <a:buChar char="○"/>
            </a:pPr>
            <a:r>
              <a:rPr lang="en-US"/>
              <a:t>We have reviewed various papers and are currently developing a model for voice-enabled ChatGPT, which we have named “</a:t>
            </a:r>
            <a:r>
              <a:rPr b="1" lang="en-US" sz="2100">
                <a:solidFill>
                  <a:schemeClr val="dk1"/>
                </a:solidFill>
                <a:latin typeface="Times New Roman"/>
                <a:ea typeface="Times New Roman"/>
                <a:cs typeface="Times New Roman"/>
                <a:sym typeface="Times New Roman"/>
              </a:rPr>
              <a:t>Create voice-controlled interface for Chat-GPT3 to improve user experience, accessibility, and broaden applications.</a:t>
            </a:r>
            <a:r>
              <a:rPr lang="en-US"/>
              <a:t>”. </a:t>
            </a:r>
            <a:endParaRPr/>
          </a:p>
          <a:p>
            <a:pPr indent="-342900" lvl="1" marL="914400" rtl="0" algn="just">
              <a:lnSpc>
                <a:spcPct val="90000"/>
              </a:lnSpc>
              <a:spcBef>
                <a:spcPts val="0"/>
              </a:spcBef>
              <a:spcAft>
                <a:spcPts val="0"/>
              </a:spcAft>
              <a:buSzPts val="1800"/>
              <a:buChar char="○"/>
            </a:pPr>
            <a:r>
              <a:rPr lang="en-US"/>
              <a:t>As part of our research, we are in the process of writing a research paper that describes our findings and insights. We plan to publish this paper in the near future to share our work with the academic community and contribute to the field of voice-based natural language processing.</a:t>
            </a:r>
            <a:endParaRPr/>
          </a:p>
        </p:txBody>
      </p:sp>
      <p:sp>
        <p:nvSpPr>
          <p:cNvPr id="222" name="Google Shape;222;p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4/6/2023</a:t>
            </a:r>
            <a:endParaRPr/>
          </a:p>
        </p:txBody>
      </p:sp>
      <p:sp>
        <p:nvSpPr>
          <p:cNvPr id="223" name="Google Shape;223;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Thank you Slide</a:t>
            </a:r>
            <a:endParaRPr/>
          </a:p>
        </p:txBody>
      </p:sp>
      <p:sp>
        <p:nvSpPr>
          <p:cNvPr id="229" name="Google Shape;229;p1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sp>
        <p:nvSpPr>
          <p:cNvPr id="230" name="Google Shape;230;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4/6/2023</a:t>
            </a:r>
            <a:endParaRPr/>
          </a:p>
        </p:txBody>
      </p:sp>
      <p:sp>
        <p:nvSpPr>
          <p:cNvPr id="231" name="Google Shape;231;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1066800" y="75252"/>
            <a:ext cx="10058400" cy="672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Times New Roman"/>
              <a:buNone/>
            </a:pPr>
            <a:r>
              <a:rPr lang="en-US">
                <a:latin typeface="Times New Roman"/>
                <a:ea typeface="Times New Roman"/>
                <a:cs typeface="Times New Roman"/>
                <a:sym typeface="Times New Roman"/>
              </a:rPr>
              <a:t> Literature Survey</a:t>
            </a:r>
            <a:endParaRPr/>
          </a:p>
        </p:txBody>
      </p:sp>
      <p:sp>
        <p:nvSpPr>
          <p:cNvPr id="115" name="Google Shape;115;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4/6/2023</a:t>
            </a:r>
            <a:endParaRPr/>
          </a:p>
        </p:txBody>
      </p:sp>
      <p:sp>
        <p:nvSpPr>
          <p:cNvPr id="116" name="Google Shape;116;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17" name="Google Shape;117;p2"/>
          <p:cNvGraphicFramePr/>
          <p:nvPr/>
        </p:nvGraphicFramePr>
        <p:xfrm>
          <a:off x="113833" y="807640"/>
          <a:ext cx="3000000" cy="3000000"/>
        </p:xfrm>
        <a:graphic>
          <a:graphicData uri="http://schemas.openxmlformats.org/drawingml/2006/table">
            <a:tbl>
              <a:tblPr bandRow="1" firstRow="1">
                <a:noFill/>
                <a:tableStyleId>{A11B012F-7482-4CFF-BF75-A49F9B1D62F0}</a:tableStyleId>
              </a:tblPr>
              <a:tblGrid>
                <a:gridCol w="687550"/>
                <a:gridCol w="3127100"/>
                <a:gridCol w="798650"/>
                <a:gridCol w="4308375"/>
                <a:gridCol w="3012750"/>
              </a:tblGrid>
              <a:tr h="1158250">
                <a:tc>
                  <a:txBody>
                    <a:bodyPr/>
                    <a:lstStyle/>
                    <a:p>
                      <a:pPr indent="0" lvl="0" marL="0" marR="0" rtl="0" algn="l">
                        <a:lnSpc>
                          <a:spcPct val="100000"/>
                        </a:lnSpc>
                        <a:spcBef>
                          <a:spcPts val="0"/>
                        </a:spcBef>
                        <a:spcAft>
                          <a:spcPts val="0"/>
                        </a:spcAft>
                        <a:buClr>
                          <a:schemeClr val="dk1"/>
                        </a:buClr>
                        <a:buSzPts val="1800"/>
                        <a:buFont typeface="Times New Roman"/>
                        <a:buNone/>
                      </a:pPr>
                      <a:r>
                        <a:rPr lang="en-US" sz="1400" u="none" cap="none" strike="noStrike">
                          <a:latin typeface="Times New Roman"/>
                          <a:ea typeface="Times New Roman"/>
                          <a:cs typeface="Times New Roman"/>
                          <a:sym typeface="Times New Roman"/>
                        </a:rPr>
                        <a:t>Sr No’</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800"/>
                        <a:buFont typeface="Times New Roman"/>
                        <a:buNone/>
                      </a:pPr>
                      <a:r>
                        <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lang="en-US" sz="1400" u="none" cap="none" strike="noStrike">
                          <a:latin typeface="Times New Roman"/>
                          <a:ea typeface="Times New Roman"/>
                          <a:cs typeface="Times New Roman"/>
                          <a:sym typeface="Times New Roman"/>
                        </a:rPr>
                        <a:t>Publication Title with authors [ mention whether Journal or Conference paper]</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lang="en-US" sz="1400" u="none" cap="none" strike="noStrike">
                          <a:latin typeface="Times New Roman"/>
                          <a:ea typeface="Times New Roman"/>
                          <a:cs typeface="Times New Roman"/>
                          <a:sym typeface="Times New Roman"/>
                        </a:rPr>
                        <a:t>Publica-tion Year</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lang="en-US" sz="1400" u="none" cap="none" strike="noStrike">
                          <a:latin typeface="Times New Roman"/>
                          <a:ea typeface="Times New Roman"/>
                          <a:cs typeface="Times New Roman"/>
                          <a:sym typeface="Times New Roman"/>
                        </a:rPr>
                        <a:t>Positive points of the Publication</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lang="en-US" sz="1400" u="none" cap="none" strike="noStrike">
                          <a:latin typeface="Times New Roman"/>
                          <a:ea typeface="Times New Roman"/>
                          <a:cs typeface="Times New Roman"/>
                          <a:sym typeface="Times New Roman"/>
                        </a:rPr>
                        <a:t>Gaps in publication work</a:t>
                      </a:r>
                      <a:endParaRPr sz="1400" u="none" cap="none" strike="noStrike">
                        <a:latin typeface="Times New Roman"/>
                        <a:ea typeface="Times New Roman"/>
                        <a:cs typeface="Times New Roman"/>
                        <a:sym typeface="Times New Roman"/>
                      </a:endParaRPr>
                    </a:p>
                  </a:txBody>
                  <a:tcPr marT="45725" marB="45725" marR="91450" marL="91450"/>
                </a:tc>
              </a:tr>
              <a:tr h="15677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1.</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Title name :</a:t>
                      </a:r>
                      <a:r>
                        <a:rPr lang="en-US" sz="1200" u="none" cap="none" strike="noStrike">
                          <a:latin typeface="Times New Roman"/>
                          <a:ea typeface="Times New Roman"/>
                          <a:cs typeface="Times New Roman"/>
                          <a:sym typeface="Times New Roman"/>
                        </a:rPr>
                        <a:t> Chatbot for Healthcare System Using Artificial Intelligence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Authors : </a:t>
                      </a:r>
                      <a:r>
                        <a:rPr lang="en-US" sz="1200" u="none" cap="none" strike="noStrike">
                          <a:latin typeface="Times New Roman"/>
                          <a:ea typeface="Times New Roman"/>
                          <a:cs typeface="Times New Roman"/>
                          <a:sym typeface="Times New Roman"/>
                        </a:rPr>
                        <a:t>Lekha Athota,</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Vinod Kumar Shukla,</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Nitin Pandey,Ajay Rana</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Conference Paper :</a:t>
                      </a:r>
                      <a:r>
                        <a:rPr lang="en-US" sz="1200" u="none" cap="none" strike="noStrike">
                          <a:latin typeface="Times New Roman"/>
                          <a:ea typeface="Times New Roman"/>
                          <a:cs typeface="Times New Roman"/>
                          <a:sym typeface="Times New Roman"/>
                        </a:rPr>
                        <a:t> 2020 8th International Conference on Reliability, Infocom Technologies and Optimization</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June 2020</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Proposed research introduces an AI-based chatbot system for personalized health recommendations. It aims to improve healthcare access in underserved areas with limited medical facilities, utilizing users' symptoms and medical history. The study highlights the potential of AI and chatbots in enhancing healthcare delivery and accessibility in resource-constrained settings.</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Research gap: Lack of ethical and legal considerations on AI in healthcare, including privacy and informed consent. Long-term impact on patient outcomes and satisfaction needs evaluation.</a:t>
                      </a:r>
                      <a:endParaRPr sz="1200" u="none" cap="none" strike="noStrike">
                        <a:latin typeface="Times New Roman"/>
                        <a:ea typeface="Times New Roman"/>
                        <a:cs typeface="Times New Roman"/>
                        <a:sym typeface="Times New Roman"/>
                      </a:endParaRPr>
                    </a:p>
                  </a:txBody>
                  <a:tcPr marT="45725" marB="45725" marR="91450" marL="91450"/>
                </a:tc>
              </a:tr>
              <a:tr h="1250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2.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b="1" lang="en-US" sz="1200" u="none" cap="none" strike="noStrike">
                          <a:latin typeface="Times New Roman"/>
                          <a:ea typeface="Times New Roman"/>
                          <a:cs typeface="Times New Roman"/>
                          <a:sym typeface="Times New Roman"/>
                        </a:rPr>
                        <a:t>Title name :</a:t>
                      </a:r>
                      <a:r>
                        <a:rPr lang="en-US" sz="1200" u="none" cap="none" strike="noStrike">
                          <a:latin typeface="Times New Roman"/>
                          <a:ea typeface="Times New Roman"/>
                          <a:cs typeface="Times New Roman"/>
                          <a:sym typeface="Times New Roman"/>
                        </a:rPr>
                        <a:t> Voice Assistant Integrated with Chat GPT</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lang="en-US" sz="1200" u="none" cap="none" strike="noStrike">
                          <a:latin typeface="Times New Roman"/>
                          <a:ea typeface="Times New Roman"/>
                          <a:cs typeface="Times New Roman"/>
                          <a:sym typeface="Times New Roman"/>
                        </a:rPr>
                        <a:t>Authors : </a:t>
                      </a:r>
                      <a:r>
                        <a:rPr lang="en-US" sz="1200" u="none" cap="none" strike="noStrike">
                          <a:latin typeface="Times New Roman"/>
                          <a:ea typeface="Times New Roman"/>
                          <a:cs typeface="Times New Roman"/>
                          <a:sym typeface="Times New Roman"/>
                        </a:rPr>
                        <a:t>Abdulla Shafeeg, Ilman Shazhaev, Dimitry Mihaylov, Arbi Tularov, Islam Shazhaev</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lang="en-US" sz="1200" u="none" cap="none" strike="noStrike">
                          <a:latin typeface="Times New Roman"/>
                          <a:ea typeface="Times New Roman"/>
                          <a:cs typeface="Times New Roman"/>
                          <a:sym typeface="Times New Roman"/>
                        </a:rPr>
                        <a:t>Journal :</a:t>
                      </a:r>
                      <a:r>
                        <a:rPr lang="en-US" sz="1200" u="none" cap="none" strike="noStrike">
                          <a:latin typeface="Times New Roman"/>
                          <a:ea typeface="Times New Roman"/>
                          <a:cs typeface="Times New Roman"/>
                          <a:sym typeface="Times New Roman"/>
                        </a:rPr>
                        <a:t> Indonesian Journal of Computer Science Volume 12. No. 1 (2023)</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February 2023</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AI chatbots, like ChatGPT with memory, offer potential in customer service, time savings, and user experience enhancement. They revolutionize business processes and everyday interactions with their efficiency and memory capabilities.</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Research gap: Limited consideration of risks and challenges in widespread adoption of AI-enabled chatbots, including privacy and security concerns. Further research needed to understand and mitigate potential risks associated with their use.</a:t>
                      </a:r>
                      <a:endParaRPr sz="1200" u="none" cap="none" strike="noStrike">
                        <a:latin typeface="Times New Roman"/>
                        <a:ea typeface="Times New Roman"/>
                        <a:cs typeface="Times New Roman"/>
                        <a:sym typeface="Times New Roman"/>
                      </a:endParaRPr>
                    </a:p>
                  </a:txBody>
                  <a:tcPr marT="45725" marB="45725" marR="91450" marL="91450"/>
                </a:tc>
              </a:tr>
              <a:tr h="15545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3.</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b="1" lang="en-US" sz="1200" u="none" cap="none" strike="noStrike">
                          <a:latin typeface="Times New Roman"/>
                          <a:ea typeface="Times New Roman"/>
                          <a:cs typeface="Times New Roman"/>
                          <a:sym typeface="Times New Roman"/>
                        </a:rPr>
                        <a:t>Title name :</a:t>
                      </a:r>
                      <a:r>
                        <a:rPr lang="en-US" sz="1200" u="none" cap="none" strike="noStrike">
                          <a:latin typeface="Times New Roman"/>
                          <a:ea typeface="Times New Roman"/>
                          <a:cs typeface="Times New Roman"/>
                          <a:sym typeface="Times New Roman"/>
                        </a:rPr>
                        <a:t> FaceChat: An Emotion-Aware Face-to-face Dialogue Framework</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lang="en-US" sz="1200" u="none" cap="none" strike="noStrike">
                          <a:latin typeface="Times New Roman"/>
                          <a:ea typeface="Times New Roman"/>
                          <a:cs typeface="Times New Roman"/>
                          <a:sym typeface="Times New Roman"/>
                        </a:rPr>
                        <a:t>Authors : </a:t>
                      </a:r>
                      <a:r>
                        <a:rPr lang="en-US" sz="1200" u="none" cap="none" strike="noStrike">
                          <a:latin typeface="Times New Roman"/>
                          <a:ea typeface="Times New Roman"/>
                          <a:cs typeface="Times New Roman"/>
                          <a:sym typeface="Times New Roman"/>
                        </a:rPr>
                        <a:t>Alnuhait, D., Wu, Q., &amp; Yu, Z.</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lang="en-US" sz="1200" u="none" cap="none" strike="noStrike">
                          <a:latin typeface="Times New Roman"/>
                          <a:ea typeface="Times New Roman"/>
                          <a:cs typeface="Times New Roman"/>
                          <a:sym typeface="Times New Roman"/>
                        </a:rPr>
                        <a:t>Journal :</a:t>
                      </a:r>
                      <a:r>
                        <a:rPr lang="en-US" sz="1200" u="none" cap="none" strike="noStrike">
                          <a:latin typeface="Times New Roman"/>
                          <a:ea typeface="Times New Roman"/>
                          <a:cs typeface="Times New Roman"/>
                          <a:sym typeface="Times New Roman"/>
                        </a:rPr>
                        <a:t> arXiv preprint arXiv:2303.07316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Mar 2023</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This paper presents an innovative approach to improve human-human communication via emotion detection and response. It includes a clear methodology with detailed dataset, feature extraction, model architecture, and evaluation metrics. Experiments demonstrate the framework's applicability to real-world scenarios, with comprehensive result discussions and future research directions. Significant contribution to emotion-aware dialogue frameworks.</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Research gap: No direct comparison of proposed framework with existing emotion-aware dialogue frameworks in literature. Comparative analysis could reveal strengths, weaknesses, and areas for improvement, aiding in further research.</a:t>
                      </a:r>
                      <a:endParaRPr sz="1200" u="none" cap="none" strike="noStrike">
                        <a:latin typeface="Times New Roman"/>
                        <a:ea typeface="Times New Roman"/>
                        <a:cs typeface="Times New Roman"/>
                        <a:sym typeface="Times New Roman"/>
                      </a:endParaRPr>
                    </a:p>
                  </a:txBody>
                  <a:tcPr marT="45725" marB="45725" marR="91450" marL="91450"/>
                </a:tc>
              </a:tr>
            </a:tbl>
          </a:graphicData>
        </a:graphic>
      </p:graphicFrame>
      <p:cxnSp>
        <p:nvCxnSpPr>
          <p:cNvPr id="118" name="Google Shape;118;p2"/>
          <p:cNvCxnSpPr/>
          <p:nvPr/>
        </p:nvCxnSpPr>
        <p:spPr>
          <a:xfrm>
            <a:off x="1229100" y="740725"/>
            <a:ext cx="98961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                    </a:t>
            </a:r>
            <a:r>
              <a:rPr lang="en-US">
                <a:latin typeface="Times New Roman"/>
                <a:ea typeface="Times New Roman"/>
                <a:cs typeface="Times New Roman"/>
                <a:sym typeface="Times New Roman"/>
              </a:rPr>
              <a:t>Problem Statement</a:t>
            </a:r>
            <a:endParaRPr/>
          </a:p>
        </p:txBody>
      </p:sp>
      <p:sp>
        <p:nvSpPr>
          <p:cNvPr id="124" name="Google Shape;124;p3"/>
          <p:cNvSpPr txBox="1"/>
          <p:nvPr>
            <p:ph idx="1" type="body"/>
          </p:nvPr>
        </p:nvSpPr>
        <p:spPr>
          <a:xfrm>
            <a:off x="1154080" y="2362234"/>
            <a:ext cx="10058400" cy="4023300"/>
          </a:xfrm>
          <a:prstGeom prst="rect">
            <a:avLst/>
          </a:prstGeom>
          <a:noFill/>
          <a:ln>
            <a:noFill/>
          </a:ln>
        </p:spPr>
        <p:txBody>
          <a:bodyPr anchorCtr="0" anchor="t" bIns="45700" lIns="0" spcFirstLastPara="1" rIns="0" wrap="square" tIns="45700">
            <a:normAutofit/>
          </a:bodyPr>
          <a:lstStyle/>
          <a:p>
            <a:pPr indent="0" lvl="0" marL="0" rtl="0" algn="ctr">
              <a:lnSpc>
                <a:spcPct val="100000"/>
              </a:lnSpc>
              <a:spcBef>
                <a:spcPts val="1800"/>
              </a:spcBef>
              <a:spcAft>
                <a:spcPts val="0"/>
              </a:spcAft>
              <a:buClr>
                <a:schemeClr val="dk1"/>
              </a:buClr>
              <a:buSzPts val="1100"/>
              <a:buFont typeface="Arial"/>
              <a:buNone/>
            </a:pPr>
            <a:r>
              <a:rPr b="1" lang="en-US" sz="2100">
                <a:solidFill>
                  <a:schemeClr val="dk1"/>
                </a:solidFill>
                <a:latin typeface="Times New Roman"/>
                <a:ea typeface="Times New Roman"/>
                <a:cs typeface="Times New Roman"/>
                <a:sym typeface="Times New Roman"/>
              </a:rPr>
              <a:t>Create voice-controlled interface for Chat-GPT3 to improve user experience, accessibility, and broaden applications.</a:t>
            </a:r>
            <a:endParaRPr sz="2400"/>
          </a:p>
          <a:p>
            <a:pPr indent="0" lvl="0" marL="0" rtl="0" algn="l">
              <a:lnSpc>
                <a:spcPct val="90000"/>
              </a:lnSpc>
              <a:spcBef>
                <a:spcPts val="400"/>
              </a:spcBef>
              <a:spcAft>
                <a:spcPts val="0"/>
              </a:spcAft>
              <a:buClr>
                <a:schemeClr val="dk1"/>
              </a:buClr>
              <a:buSzPts val="1100"/>
              <a:buFont typeface="Arial"/>
              <a:buNone/>
            </a:pPr>
            <a:r>
              <a:t/>
            </a:r>
            <a:endParaRPr/>
          </a:p>
          <a:p>
            <a:pPr indent="457200" lvl="0" marL="0" rtl="0" algn="l">
              <a:lnSpc>
                <a:spcPct val="90000"/>
              </a:lnSpc>
              <a:spcBef>
                <a:spcPts val="0"/>
              </a:spcBef>
              <a:spcAft>
                <a:spcPts val="0"/>
              </a:spcAft>
              <a:buClr>
                <a:schemeClr val="dk1"/>
              </a:buClr>
              <a:buSzPts val="1100"/>
              <a:buFont typeface="Arial"/>
              <a:buNone/>
            </a:pPr>
            <a:r>
              <a:rPr lang="en-US"/>
              <a:t>The problem statement is to develop a voice-controlled interface for the Chat-GPT3 language model, which is currently only accessible through text input. The goal is to provide a more convenient and natural way for users to interact with the Chat-GPT3 model, allowing them to speak their questions and receive responses through voice commands.</a:t>
            </a:r>
            <a:endParaRPr/>
          </a:p>
          <a:p>
            <a:pPr indent="0" lvl="0" marL="0" rtl="0" algn="l">
              <a:lnSpc>
                <a:spcPct val="90000"/>
              </a:lnSpc>
              <a:spcBef>
                <a:spcPts val="0"/>
              </a:spcBef>
              <a:spcAft>
                <a:spcPts val="0"/>
              </a:spcAft>
              <a:buClr>
                <a:schemeClr val="dk1"/>
              </a:buClr>
              <a:buSzPts val="1100"/>
              <a:buFont typeface="Arial"/>
              <a:buNone/>
            </a:pPr>
            <a:r>
              <a:t/>
            </a:r>
            <a:endParaRPr/>
          </a:p>
          <a:p>
            <a:pPr indent="457200" lvl="0" marL="0" rtl="0" algn="l">
              <a:lnSpc>
                <a:spcPct val="90000"/>
              </a:lnSpc>
              <a:spcBef>
                <a:spcPts val="0"/>
              </a:spcBef>
              <a:spcAft>
                <a:spcPts val="0"/>
              </a:spcAft>
              <a:buSzPts val="2000"/>
              <a:buNone/>
            </a:pPr>
            <a:r>
              <a:t/>
            </a:r>
            <a:endParaRPr/>
          </a:p>
        </p:txBody>
      </p:sp>
      <p:sp>
        <p:nvSpPr>
          <p:cNvPr id="125" name="Google Shape;125;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4/6/2023</a:t>
            </a:r>
            <a:endParaRPr/>
          </a:p>
        </p:txBody>
      </p:sp>
      <p:sp>
        <p:nvSpPr>
          <p:cNvPr id="126" name="Google Shape;126;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 </a:t>
            </a:r>
            <a:r>
              <a:rPr lang="en-US">
                <a:latin typeface="Times New Roman"/>
                <a:ea typeface="Times New Roman"/>
                <a:cs typeface="Times New Roman"/>
                <a:sym typeface="Times New Roman"/>
              </a:rPr>
              <a:t>Requirements</a:t>
            </a:r>
            <a:r>
              <a:rPr lang="en-US"/>
              <a:t> </a:t>
            </a:r>
            <a:r>
              <a:rPr lang="en-US">
                <a:latin typeface="Times New Roman"/>
                <a:ea typeface="Times New Roman"/>
                <a:cs typeface="Times New Roman"/>
                <a:sym typeface="Times New Roman"/>
              </a:rPr>
              <a:t>Gathering</a:t>
            </a:r>
            <a:endParaRPr/>
          </a:p>
        </p:txBody>
      </p:sp>
      <p:sp>
        <p:nvSpPr>
          <p:cNvPr id="132" name="Google Shape;132;p4"/>
          <p:cNvSpPr txBox="1"/>
          <p:nvPr>
            <p:ph idx="1" type="body"/>
          </p:nvPr>
        </p:nvSpPr>
        <p:spPr>
          <a:xfrm>
            <a:off x="359375" y="1769525"/>
            <a:ext cx="11474400" cy="4678800"/>
          </a:xfrm>
          <a:prstGeom prst="rect">
            <a:avLst/>
          </a:prstGeom>
          <a:noFill/>
          <a:ln>
            <a:noFill/>
          </a:ln>
        </p:spPr>
        <p:txBody>
          <a:bodyPr anchorCtr="0" anchor="t" bIns="45700" lIns="0" spcFirstLastPara="1" rIns="0" wrap="square" tIns="45700">
            <a:noAutofit/>
          </a:bodyPr>
          <a:lstStyle/>
          <a:p>
            <a:pPr indent="0" lvl="0" marL="0" rtl="0" algn="just">
              <a:lnSpc>
                <a:spcPct val="115000"/>
              </a:lnSpc>
              <a:spcBef>
                <a:spcPts val="0"/>
              </a:spcBef>
              <a:spcAft>
                <a:spcPts val="0"/>
              </a:spcAft>
              <a:buSzPts val="2000"/>
              <a:buNone/>
            </a:pPr>
            <a:r>
              <a:rPr lang="en-US"/>
              <a:t>Software requirements: </a:t>
            </a:r>
            <a:endParaRPr/>
          </a:p>
          <a:p>
            <a:pPr indent="-342900" lvl="0" marL="457200" rtl="0" algn="just">
              <a:lnSpc>
                <a:spcPct val="115000"/>
              </a:lnSpc>
              <a:spcBef>
                <a:spcPts val="1000"/>
              </a:spcBef>
              <a:spcAft>
                <a:spcPts val="0"/>
              </a:spcAft>
              <a:buSzPts val="1800"/>
              <a:buAutoNum type="arabicPeriod"/>
            </a:pPr>
            <a:r>
              <a:rPr lang="en-US"/>
              <a:t>Python: You need to have Python installed on your computer. </a:t>
            </a:r>
            <a:endParaRPr/>
          </a:p>
          <a:p>
            <a:pPr indent="-342900" lvl="0" marL="457200" rtl="0" algn="just">
              <a:lnSpc>
                <a:spcPct val="115000"/>
              </a:lnSpc>
              <a:spcBef>
                <a:spcPts val="0"/>
              </a:spcBef>
              <a:spcAft>
                <a:spcPts val="0"/>
              </a:spcAft>
              <a:buSzPts val="1800"/>
              <a:buAutoNum type="arabicPeriod"/>
            </a:pPr>
            <a:r>
              <a:rPr lang="en-US"/>
              <a:t>Whisper API:You will need to sign up for a Whisper API key, which also requires creating an account and being approved by the provider. Once you have the API key, you can use it to make API requests to Whisper</a:t>
            </a:r>
            <a:endParaRPr/>
          </a:p>
          <a:p>
            <a:pPr indent="-342900" lvl="0" marL="457200" rtl="0" algn="just">
              <a:lnSpc>
                <a:spcPct val="115000"/>
              </a:lnSpc>
              <a:spcBef>
                <a:spcPts val="0"/>
              </a:spcBef>
              <a:spcAft>
                <a:spcPts val="0"/>
              </a:spcAft>
              <a:buSzPts val="1800"/>
              <a:buAutoNum type="arabicPeriod"/>
            </a:pPr>
            <a:r>
              <a:rPr lang="en-US"/>
              <a:t>OpenAi API:You will need to sign up for an OpenAI API key, which requires creating an account and being approved by OpenAI. Once you have the API key, you can use it to make API requests to OpenAI.</a:t>
            </a:r>
            <a:endParaRPr/>
          </a:p>
          <a:p>
            <a:pPr indent="-342900" lvl="0" marL="457200" rtl="0" algn="just">
              <a:lnSpc>
                <a:spcPct val="115000"/>
              </a:lnSpc>
              <a:spcBef>
                <a:spcPts val="0"/>
              </a:spcBef>
              <a:spcAft>
                <a:spcPts val="0"/>
              </a:spcAft>
              <a:buSzPts val="1800"/>
              <a:buAutoNum type="arabicPeriod"/>
            </a:pPr>
            <a:r>
              <a:rPr lang="en-US"/>
              <a:t>pyttsx 3: You need to install the pyttsx3 library to use it for text-to-speech.</a:t>
            </a:r>
            <a:endParaRPr/>
          </a:p>
          <a:p>
            <a:pPr indent="-342900" lvl="0" marL="457200" rtl="0" algn="just">
              <a:lnSpc>
                <a:spcPct val="115000"/>
              </a:lnSpc>
              <a:spcBef>
                <a:spcPts val="0"/>
              </a:spcBef>
              <a:spcAft>
                <a:spcPts val="0"/>
              </a:spcAft>
              <a:buSzPts val="1800"/>
              <a:buAutoNum type="arabicPeriod"/>
            </a:pPr>
            <a:r>
              <a:rPr lang="en-US"/>
              <a:t>Network connection: You will need a stable network connection to make API requests to OpenAI and Whisper API. Make sure to test your project in different network conditions to ensure it works properly.</a:t>
            </a:r>
            <a:endParaRPr/>
          </a:p>
          <a:p>
            <a:pPr indent="-342900" lvl="0" marL="457200" rtl="0" algn="just">
              <a:lnSpc>
                <a:spcPct val="115000"/>
              </a:lnSpc>
              <a:spcBef>
                <a:spcPts val="0"/>
              </a:spcBef>
              <a:spcAft>
                <a:spcPts val="0"/>
              </a:spcAft>
              <a:buSzPts val="1800"/>
              <a:buAutoNum type="arabicPeriod"/>
            </a:pPr>
            <a:r>
              <a:rPr lang="en-US"/>
              <a:t>Django: You need to install Django to create a web application. </a:t>
            </a:r>
            <a:endParaRPr/>
          </a:p>
          <a:p>
            <a:pPr indent="-342900" lvl="0" marL="457200" rtl="0" algn="just">
              <a:lnSpc>
                <a:spcPct val="115000"/>
              </a:lnSpc>
              <a:spcBef>
                <a:spcPts val="0"/>
              </a:spcBef>
              <a:spcAft>
                <a:spcPts val="0"/>
              </a:spcAft>
              <a:buSzPts val="1800"/>
              <a:buAutoNum type="arabicPeriod"/>
            </a:pPr>
            <a:r>
              <a:rPr lang="en-US"/>
              <a:t>Heroku CLI: You will need the Heroku Command Line Interface (CLI) to deploy your Django web application on Heroku.</a:t>
            </a:r>
            <a:endParaRPr/>
          </a:p>
        </p:txBody>
      </p:sp>
      <p:sp>
        <p:nvSpPr>
          <p:cNvPr id="133" name="Google Shape;133;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4/6/2023</a:t>
            </a:r>
            <a:endParaRPr/>
          </a:p>
        </p:txBody>
      </p:sp>
      <p:sp>
        <p:nvSpPr>
          <p:cNvPr id="134" name="Google Shape;134;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1097280" y="263527"/>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latin typeface="Times New Roman"/>
                <a:ea typeface="Times New Roman"/>
                <a:cs typeface="Times New Roman"/>
                <a:sym typeface="Times New Roman"/>
              </a:rPr>
              <a:t>Project Timeline Diagram</a:t>
            </a:r>
            <a:endParaRPr/>
          </a:p>
        </p:txBody>
      </p:sp>
      <p:sp>
        <p:nvSpPr>
          <p:cNvPr id="140" name="Google Shape;140;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4/6/2023</a:t>
            </a:r>
            <a:endParaRPr/>
          </a:p>
        </p:txBody>
      </p:sp>
      <p:sp>
        <p:nvSpPr>
          <p:cNvPr id="141" name="Google Shape;141;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42" name="Google Shape;142;p5"/>
          <p:cNvPicPr preferRelativeResize="0"/>
          <p:nvPr/>
        </p:nvPicPr>
        <p:blipFill rotWithShape="1">
          <a:blip r:embed="rId4">
            <a:alphaModFix/>
          </a:blip>
          <a:srcRect b="0" l="0" r="0" t="0"/>
          <a:stretch/>
        </p:blipFill>
        <p:spPr>
          <a:xfrm>
            <a:off x="324450" y="1800825"/>
            <a:ext cx="7298695" cy="4547800"/>
          </a:xfrm>
          <a:prstGeom prst="rect">
            <a:avLst/>
          </a:prstGeom>
          <a:noFill/>
          <a:ln>
            <a:noFill/>
          </a:ln>
        </p:spPr>
      </p:pic>
      <p:sp>
        <p:nvSpPr>
          <p:cNvPr id="143" name="Google Shape;143;p5"/>
          <p:cNvSpPr txBox="1"/>
          <p:nvPr/>
        </p:nvSpPr>
        <p:spPr>
          <a:xfrm>
            <a:off x="7863850" y="1908450"/>
            <a:ext cx="33486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Link for the Timeline Diagram</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sng" cap="none" strike="noStrike">
                <a:solidFill>
                  <a:schemeClr val="hlink"/>
                </a:solidFill>
                <a:latin typeface="Calibri"/>
                <a:ea typeface="Calibri"/>
                <a:cs typeface="Calibri"/>
                <a:sym typeface="Calibri"/>
                <a:hlinkClick r:id="rId5"/>
              </a:rPr>
              <a:t>https://1drv.ms/x/s!AoE-tOtyR5U9jGJdSZ8HbPqli8u6</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idx="1" type="body"/>
          </p:nvPr>
        </p:nvSpPr>
        <p:spPr>
          <a:xfrm>
            <a:off x="445775" y="1749425"/>
            <a:ext cx="10908000" cy="4710300"/>
          </a:xfrm>
          <a:prstGeom prst="rect">
            <a:avLst/>
          </a:prstGeom>
          <a:noFill/>
          <a:ln>
            <a:noFill/>
          </a:ln>
        </p:spPr>
        <p:txBody>
          <a:bodyPr anchorCtr="0" anchor="t" bIns="45700" lIns="0" spcFirstLastPara="1" rIns="0" wrap="square" tIns="45700">
            <a:noAutofit/>
          </a:bodyPr>
          <a:lstStyle/>
          <a:p>
            <a:pPr indent="-346075" lvl="0" marL="457200" rtl="0" algn="just">
              <a:lnSpc>
                <a:spcPct val="100000"/>
              </a:lnSpc>
              <a:spcBef>
                <a:spcPts val="0"/>
              </a:spcBef>
              <a:spcAft>
                <a:spcPts val="0"/>
              </a:spcAft>
              <a:buClr>
                <a:schemeClr val="dk1"/>
              </a:buClr>
              <a:buSzPts val="1850"/>
              <a:buAutoNum type="arabicPeriod"/>
            </a:pPr>
            <a:r>
              <a:rPr lang="en-US" sz="1850"/>
              <a:t>Module 1: Language Setup</a:t>
            </a:r>
            <a:endParaRPr sz="1850"/>
          </a:p>
          <a:p>
            <a:pPr indent="-346075" lvl="1" marL="914400" rtl="0" algn="just">
              <a:lnSpc>
                <a:spcPct val="100000"/>
              </a:lnSpc>
              <a:spcBef>
                <a:spcPts val="0"/>
              </a:spcBef>
              <a:spcAft>
                <a:spcPts val="0"/>
              </a:spcAft>
              <a:buClr>
                <a:schemeClr val="dk1"/>
              </a:buClr>
              <a:buSzPts val="1850"/>
              <a:buAutoNum type="alphaLcPeriod"/>
            </a:pPr>
            <a:r>
              <a:rPr b="1" lang="en-US" sz="1850"/>
              <a:t>Speech Recognition</a:t>
            </a:r>
            <a:r>
              <a:rPr lang="en-US" sz="1850"/>
              <a:t>: Converts spoken commands into text input for the language model.</a:t>
            </a:r>
            <a:endParaRPr sz="1850"/>
          </a:p>
          <a:p>
            <a:pPr indent="-346075" lvl="1" marL="914400" rtl="0" algn="just">
              <a:lnSpc>
                <a:spcPct val="100000"/>
              </a:lnSpc>
              <a:spcBef>
                <a:spcPts val="0"/>
              </a:spcBef>
              <a:spcAft>
                <a:spcPts val="0"/>
              </a:spcAft>
              <a:buClr>
                <a:schemeClr val="dk1"/>
              </a:buClr>
              <a:buSzPts val="1850"/>
              <a:buAutoNum type="alphaLcPeriod"/>
            </a:pPr>
            <a:r>
              <a:rPr b="1" lang="en-US" sz="1850"/>
              <a:t>Google Text-to-Speech</a:t>
            </a:r>
            <a:r>
              <a:rPr lang="en-US" sz="1850"/>
              <a:t>: Converts generated text responses into natural-sounding speech output.</a:t>
            </a:r>
            <a:endParaRPr sz="1850"/>
          </a:p>
          <a:p>
            <a:pPr indent="-346075" lvl="0" marL="457200" rtl="0" algn="just">
              <a:lnSpc>
                <a:spcPct val="100000"/>
              </a:lnSpc>
              <a:spcBef>
                <a:spcPts val="0"/>
              </a:spcBef>
              <a:spcAft>
                <a:spcPts val="0"/>
              </a:spcAft>
              <a:buClr>
                <a:schemeClr val="dk1"/>
              </a:buClr>
              <a:buSzPts val="1850"/>
              <a:buAutoNum type="arabicPeriod"/>
            </a:pPr>
            <a:r>
              <a:rPr lang="en-US" sz="1850"/>
              <a:t>Module 2: API Interfacing and User Interface</a:t>
            </a:r>
            <a:endParaRPr sz="1850"/>
          </a:p>
          <a:p>
            <a:pPr indent="-346075" lvl="1" marL="914400" rtl="0" algn="just">
              <a:lnSpc>
                <a:spcPct val="100000"/>
              </a:lnSpc>
              <a:spcBef>
                <a:spcPts val="0"/>
              </a:spcBef>
              <a:spcAft>
                <a:spcPts val="0"/>
              </a:spcAft>
              <a:buClr>
                <a:schemeClr val="dk1"/>
              </a:buClr>
              <a:buSzPts val="1850"/>
              <a:buAutoNum type="alphaLcPeriod"/>
            </a:pPr>
            <a:r>
              <a:rPr b="1" lang="en-US" sz="1850"/>
              <a:t>Chat-GPT3 and Whisper ASW API/Interface</a:t>
            </a:r>
            <a:r>
              <a:rPr lang="en-US" sz="1850"/>
              <a:t>: Facilitates interaction with the Chat-GPT3 API or interface for text inputs and outputs.</a:t>
            </a:r>
            <a:endParaRPr b="1" sz="1850"/>
          </a:p>
          <a:p>
            <a:pPr indent="-346075" lvl="1" marL="914400" rtl="0" algn="just">
              <a:lnSpc>
                <a:spcPct val="100000"/>
              </a:lnSpc>
              <a:spcBef>
                <a:spcPts val="0"/>
              </a:spcBef>
              <a:spcAft>
                <a:spcPts val="0"/>
              </a:spcAft>
              <a:buClr>
                <a:schemeClr val="dk1"/>
              </a:buClr>
              <a:buSzPts val="1850"/>
              <a:buAutoNum type="alphaLcPeriod"/>
            </a:pPr>
            <a:r>
              <a:rPr b="1" lang="en-US" sz="1850"/>
              <a:t>User Interface and Designing</a:t>
            </a:r>
            <a:r>
              <a:rPr lang="en-US" sz="1850"/>
              <a:t>: Provides a user-friendly interface for voice commands, audio responses, and user input.</a:t>
            </a:r>
            <a:endParaRPr sz="1850"/>
          </a:p>
          <a:p>
            <a:pPr indent="-346075" lvl="0" marL="457200" rtl="0" algn="just">
              <a:lnSpc>
                <a:spcPct val="100000"/>
              </a:lnSpc>
              <a:spcBef>
                <a:spcPts val="0"/>
              </a:spcBef>
              <a:spcAft>
                <a:spcPts val="0"/>
              </a:spcAft>
              <a:buClr>
                <a:schemeClr val="dk1"/>
              </a:buClr>
              <a:buSzPts val="1850"/>
              <a:buAutoNum type="arabicPeriod"/>
            </a:pPr>
            <a:r>
              <a:rPr lang="en-US" sz="1850"/>
              <a:t>Module 3: Cloud Deployment</a:t>
            </a:r>
            <a:endParaRPr sz="1850"/>
          </a:p>
          <a:p>
            <a:pPr indent="-346075" lvl="1" marL="914400" rtl="0" algn="just">
              <a:lnSpc>
                <a:spcPct val="100000"/>
              </a:lnSpc>
              <a:spcBef>
                <a:spcPts val="0"/>
              </a:spcBef>
              <a:spcAft>
                <a:spcPts val="0"/>
              </a:spcAft>
              <a:buClr>
                <a:schemeClr val="dk1"/>
              </a:buClr>
              <a:buSzPts val="1850"/>
              <a:buAutoNum type="alphaLcPeriod"/>
            </a:pPr>
            <a:r>
              <a:rPr b="1" lang="en-US" sz="1850"/>
              <a:t>Cloud-Based Hosting</a:t>
            </a:r>
            <a:r>
              <a:rPr lang="en-US" sz="1850"/>
              <a:t>: Hosts the system on a cloud-based infrastructure for accessibility and efficient processing.</a:t>
            </a:r>
            <a:endParaRPr sz="1850"/>
          </a:p>
          <a:p>
            <a:pPr indent="-346075" lvl="0" marL="457200" rtl="0" algn="just">
              <a:lnSpc>
                <a:spcPct val="100000"/>
              </a:lnSpc>
              <a:spcBef>
                <a:spcPts val="0"/>
              </a:spcBef>
              <a:spcAft>
                <a:spcPts val="0"/>
              </a:spcAft>
              <a:buClr>
                <a:schemeClr val="dk1"/>
              </a:buClr>
              <a:buSzPts val="1850"/>
              <a:buAutoNum type="arabicPeriod"/>
            </a:pPr>
            <a:r>
              <a:rPr lang="en-US" sz="1850"/>
              <a:t>Module 4: Data Analysis and Embedding</a:t>
            </a:r>
            <a:endParaRPr sz="1850"/>
          </a:p>
          <a:p>
            <a:pPr indent="-346075" lvl="1" marL="914400" rtl="0" algn="just">
              <a:lnSpc>
                <a:spcPct val="100000"/>
              </a:lnSpc>
              <a:spcBef>
                <a:spcPts val="0"/>
              </a:spcBef>
              <a:spcAft>
                <a:spcPts val="0"/>
              </a:spcAft>
              <a:buClr>
                <a:schemeClr val="dk1"/>
              </a:buClr>
              <a:buSzPts val="1850"/>
              <a:buAutoNum type="alphaLcPeriod"/>
            </a:pPr>
            <a:r>
              <a:rPr b="1" lang="en-US" sz="1850"/>
              <a:t>Scalability and Performance</a:t>
            </a:r>
            <a:r>
              <a:rPr lang="en-US" sz="1850"/>
              <a:t>: Ensures scalability and optimized system performance for real-time responsiveness and a seamless user experience. Real-time data incorporation is also taken into account.</a:t>
            </a:r>
            <a:endParaRPr sz="1850"/>
          </a:p>
          <a:p>
            <a:pPr indent="-346075" lvl="1" marL="914400" rtl="0" algn="just">
              <a:lnSpc>
                <a:spcPct val="100000"/>
              </a:lnSpc>
              <a:spcBef>
                <a:spcPts val="0"/>
              </a:spcBef>
              <a:spcAft>
                <a:spcPts val="0"/>
              </a:spcAft>
              <a:buClr>
                <a:schemeClr val="dk1"/>
              </a:buClr>
              <a:buSzPts val="1850"/>
              <a:buAutoNum type="alphaLcPeriod"/>
            </a:pPr>
            <a:r>
              <a:rPr b="1" lang="en-US" sz="1850"/>
              <a:t>Data Analysis and Data Encoding: </a:t>
            </a:r>
            <a:r>
              <a:rPr lang="en-US" sz="1850"/>
              <a:t>Training ChatGPT with the data</a:t>
            </a:r>
            <a:endParaRPr sz="1850"/>
          </a:p>
          <a:p>
            <a:pPr indent="-346075" lvl="0" marL="457200" rtl="0" algn="just">
              <a:lnSpc>
                <a:spcPct val="100000"/>
              </a:lnSpc>
              <a:spcBef>
                <a:spcPts val="0"/>
              </a:spcBef>
              <a:spcAft>
                <a:spcPts val="0"/>
              </a:spcAft>
              <a:buClr>
                <a:schemeClr val="dk1"/>
              </a:buClr>
              <a:buSzPts val="1850"/>
              <a:buAutoNum type="arabicPeriod"/>
            </a:pPr>
            <a:r>
              <a:rPr lang="en-US" sz="1850"/>
              <a:t>Module 5: Implementation</a:t>
            </a:r>
            <a:endParaRPr sz="1850"/>
          </a:p>
        </p:txBody>
      </p:sp>
      <p:sp>
        <p:nvSpPr>
          <p:cNvPr id="149" name="Google Shape;149;p6"/>
          <p:cNvSpPr txBox="1"/>
          <p:nvPr>
            <p:ph type="title"/>
          </p:nvPr>
        </p:nvSpPr>
        <p:spPr>
          <a:xfrm>
            <a:off x="1097280" y="1342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latin typeface="Times New Roman"/>
                <a:ea typeface="Times New Roman"/>
                <a:cs typeface="Times New Roman"/>
                <a:sym typeface="Times New Roman"/>
              </a:rPr>
              <a:t>System Design</a:t>
            </a:r>
            <a:endParaRPr/>
          </a:p>
        </p:txBody>
      </p:sp>
      <p:sp>
        <p:nvSpPr>
          <p:cNvPr id="150" name="Google Shape;150;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4/6/2023</a:t>
            </a:r>
            <a:endParaRPr/>
          </a:p>
        </p:txBody>
      </p:sp>
      <p:sp>
        <p:nvSpPr>
          <p:cNvPr id="151" name="Google Shape;151;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2c4160a49a_0_0"/>
          <p:cNvSpPr txBox="1"/>
          <p:nvPr>
            <p:ph idx="1" type="body"/>
          </p:nvPr>
        </p:nvSpPr>
        <p:spPr>
          <a:xfrm>
            <a:off x="838200" y="1749975"/>
            <a:ext cx="10728300" cy="4922400"/>
          </a:xfrm>
          <a:prstGeom prst="rect">
            <a:avLst/>
          </a:prstGeom>
          <a:noFill/>
          <a:ln>
            <a:noFill/>
          </a:ln>
        </p:spPr>
        <p:txBody>
          <a:bodyPr anchorCtr="0" anchor="t" bIns="45700" lIns="0" spcFirstLastPara="1" rIns="0" wrap="square" tIns="45700">
            <a:normAutofit/>
          </a:bodyPr>
          <a:lstStyle/>
          <a:p>
            <a:pPr indent="0" lvl="0" marL="0" rtl="0" algn="just">
              <a:lnSpc>
                <a:spcPct val="115000"/>
              </a:lnSpc>
              <a:spcBef>
                <a:spcPts val="1400"/>
              </a:spcBef>
              <a:spcAft>
                <a:spcPts val="0"/>
              </a:spcAft>
              <a:buSzPts val="1800"/>
              <a:buNone/>
            </a:pPr>
            <a:r>
              <a:rPr lang="en-US"/>
              <a:t>Language setup is a crucial part of this project as both input and output is in speech format. it has 2 parts: 1. Speech to text Conversion</a:t>
            </a:r>
            <a:endParaRPr/>
          </a:p>
          <a:p>
            <a:pPr indent="-342900" lvl="0" marL="457200" rtl="0" algn="just">
              <a:lnSpc>
                <a:spcPct val="115000"/>
              </a:lnSpc>
              <a:spcBef>
                <a:spcPts val="1400"/>
              </a:spcBef>
              <a:spcAft>
                <a:spcPts val="0"/>
              </a:spcAft>
              <a:buClr>
                <a:srgbClr val="3F3F3F"/>
              </a:buClr>
              <a:buSzPts val="1800"/>
              <a:buAutoNum type="arabicPeriod"/>
            </a:pPr>
            <a:r>
              <a:rPr b="1" lang="en-US"/>
              <a:t>Audio Input: </a:t>
            </a:r>
            <a:r>
              <a:rPr lang="en-US"/>
              <a:t>The system would need a way to receive audio input, such as through a microphone, and pass it to the speech recognition component.</a:t>
            </a:r>
            <a:endParaRPr/>
          </a:p>
          <a:p>
            <a:pPr indent="-342900" lvl="0" marL="457200" rtl="0" algn="just">
              <a:lnSpc>
                <a:spcPct val="115000"/>
              </a:lnSpc>
              <a:spcBef>
                <a:spcPts val="0"/>
              </a:spcBef>
              <a:spcAft>
                <a:spcPts val="0"/>
              </a:spcAft>
              <a:buClr>
                <a:srgbClr val="3F3F3F"/>
              </a:buClr>
              <a:buSzPts val="1800"/>
              <a:buAutoNum type="arabicPeriod"/>
            </a:pPr>
            <a:r>
              <a:rPr b="1" lang="en-US"/>
              <a:t>Whisper API Integration: </a:t>
            </a:r>
            <a:r>
              <a:rPr lang="en-US"/>
              <a:t>The Whisper API would be integrated into the system to perform the speech recognition. The audio input would be passed to the Whisper API, which would convert it to text.</a:t>
            </a:r>
            <a:endParaRPr/>
          </a:p>
          <a:p>
            <a:pPr indent="-342900" lvl="0" marL="457200" rtl="0" algn="just">
              <a:lnSpc>
                <a:spcPct val="115000"/>
              </a:lnSpc>
              <a:spcBef>
                <a:spcPts val="0"/>
              </a:spcBef>
              <a:spcAft>
                <a:spcPts val="0"/>
              </a:spcAft>
              <a:buClr>
                <a:srgbClr val="3F3F3F"/>
              </a:buClr>
              <a:buSzPts val="1800"/>
              <a:buAutoNum type="arabicPeriod"/>
            </a:pPr>
            <a:r>
              <a:rPr b="1" lang="en-US"/>
              <a:t>Natural Language Processing: </a:t>
            </a:r>
            <a:r>
              <a:rPr lang="en-US"/>
              <a:t>After the text is generated, natural language processing techniques could be used to analyze the text and extract information.</a:t>
            </a:r>
            <a:endParaRPr/>
          </a:p>
          <a:p>
            <a:pPr indent="-342900" lvl="0" marL="457200" rtl="0" algn="just">
              <a:lnSpc>
                <a:spcPct val="115000"/>
              </a:lnSpc>
              <a:spcBef>
                <a:spcPts val="0"/>
              </a:spcBef>
              <a:spcAft>
                <a:spcPts val="0"/>
              </a:spcAft>
              <a:buClr>
                <a:srgbClr val="3F3F3F"/>
              </a:buClr>
              <a:buSzPts val="1800"/>
              <a:buAutoNum type="arabicPeriod"/>
            </a:pPr>
            <a:r>
              <a:rPr b="1" lang="en-US"/>
              <a:t>Information Extraction: </a:t>
            </a:r>
            <a:r>
              <a:rPr lang="en-US"/>
              <a:t>The extracted information could be used to perform some action, such as providing an answer to a user's query, or to trigger a follow-up action.</a:t>
            </a:r>
            <a:endParaRPr b="1"/>
          </a:p>
        </p:txBody>
      </p:sp>
      <p:sp>
        <p:nvSpPr>
          <p:cNvPr id="157" name="Google Shape;157;g22c4160a49a_0_0"/>
          <p:cNvSpPr txBox="1"/>
          <p:nvPr>
            <p:ph type="title"/>
          </p:nvPr>
        </p:nvSpPr>
        <p:spPr>
          <a:xfrm>
            <a:off x="838200" y="257175"/>
            <a:ext cx="10876800" cy="1416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110"/>
              <a:buFont typeface="Times New Roman"/>
              <a:buNone/>
            </a:pPr>
            <a:r>
              <a:rPr lang="en-US" sz="3110">
                <a:latin typeface="Times New Roman"/>
                <a:ea typeface="Times New Roman"/>
                <a:cs typeface="Times New Roman"/>
                <a:sym typeface="Times New Roman"/>
              </a:rPr>
              <a:t>System Design - Module 1: Language Setup </a:t>
            </a:r>
            <a:endParaRPr>
              <a:latin typeface="Times New Roman"/>
              <a:ea typeface="Times New Roman"/>
              <a:cs typeface="Times New Roman"/>
              <a:sym typeface="Times New Roman"/>
            </a:endParaRPr>
          </a:p>
        </p:txBody>
      </p:sp>
      <p:sp>
        <p:nvSpPr>
          <p:cNvPr id="158" name="Google Shape;158;g22c4160a49a_0_0"/>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4/6/2023</a:t>
            </a:r>
            <a:endParaRPr/>
          </a:p>
        </p:txBody>
      </p:sp>
      <p:sp>
        <p:nvSpPr>
          <p:cNvPr id="159" name="Google Shape;159;g22c4160a49a_0_0"/>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2c4160a49a_0_17"/>
          <p:cNvSpPr txBox="1"/>
          <p:nvPr>
            <p:ph idx="1" type="body"/>
          </p:nvPr>
        </p:nvSpPr>
        <p:spPr>
          <a:xfrm>
            <a:off x="838200" y="1749975"/>
            <a:ext cx="10728300" cy="4922400"/>
          </a:xfrm>
          <a:prstGeom prst="rect">
            <a:avLst/>
          </a:prstGeom>
          <a:noFill/>
          <a:ln>
            <a:noFill/>
          </a:ln>
        </p:spPr>
        <p:txBody>
          <a:bodyPr anchorCtr="0" anchor="t" bIns="45700" lIns="0" spcFirstLastPara="1" rIns="0" wrap="square" tIns="45700">
            <a:normAutofit/>
          </a:bodyPr>
          <a:lstStyle/>
          <a:p>
            <a:pPr indent="0" lvl="0" marL="0" rtl="0" algn="just">
              <a:lnSpc>
                <a:spcPct val="115000"/>
              </a:lnSpc>
              <a:spcBef>
                <a:spcPts val="1400"/>
              </a:spcBef>
              <a:spcAft>
                <a:spcPts val="0"/>
              </a:spcAft>
              <a:buSzPts val="1800"/>
              <a:buNone/>
            </a:pPr>
            <a:r>
              <a:rPr lang="en-US"/>
              <a:t>2. Text to speech conversion:</a:t>
            </a:r>
            <a:endParaRPr/>
          </a:p>
          <a:p>
            <a:pPr indent="-342900" lvl="0" marL="457200" rtl="0" algn="just">
              <a:lnSpc>
                <a:spcPct val="115000"/>
              </a:lnSpc>
              <a:spcBef>
                <a:spcPts val="1400"/>
              </a:spcBef>
              <a:spcAft>
                <a:spcPts val="0"/>
              </a:spcAft>
              <a:buClr>
                <a:srgbClr val="3F3F3F"/>
              </a:buClr>
              <a:buSzPts val="1800"/>
              <a:buAutoNum type="arabicPeriod"/>
            </a:pPr>
            <a:r>
              <a:rPr b="1" lang="en-US"/>
              <a:t>Text Input:</a:t>
            </a:r>
            <a:r>
              <a:rPr lang="en-US"/>
              <a:t> The system would receive text input from the user or another system.</a:t>
            </a:r>
            <a:endParaRPr/>
          </a:p>
          <a:p>
            <a:pPr indent="-342900" lvl="0" marL="457200" rtl="0" algn="just">
              <a:lnSpc>
                <a:spcPct val="115000"/>
              </a:lnSpc>
              <a:spcBef>
                <a:spcPts val="0"/>
              </a:spcBef>
              <a:spcAft>
                <a:spcPts val="0"/>
              </a:spcAft>
              <a:buClr>
                <a:srgbClr val="3F3F3F"/>
              </a:buClr>
              <a:buSzPts val="1800"/>
              <a:buAutoNum type="arabicPeriod"/>
            </a:pPr>
            <a:r>
              <a:rPr b="1" lang="en-US"/>
              <a:t>Google API Integration:</a:t>
            </a:r>
            <a:r>
              <a:rPr lang="en-US"/>
              <a:t> The Google API would be integrated into the system to perform the text-to-speech conversion. The text input would be passed to the Google API, which would generate an audio output file.</a:t>
            </a:r>
            <a:endParaRPr/>
          </a:p>
          <a:p>
            <a:pPr indent="-342900" lvl="0" marL="457200" rtl="0" algn="just">
              <a:lnSpc>
                <a:spcPct val="115000"/>
              </a:lnSpc>
              <a:spcBef>
                <a:spcPts val="0"/>
              </a:spcBef>
              <a:spcAft>
                <a:spcPts val="0"/>
              </a:spcAft>
              <a:buClr>
                <a:srgbClr val="3F3F3F"/>
              </a:buClr>
              <a:buSzPts val="1800"/>
              <a:buAutoNum type="arabicPeriod"/>
            </a:pPr>
            <a:r>
              <a:rPr b="1" lang="en-US"/>
              <a:t>Audio Output:</a:t>
            </a:r>
            <a:r>
              <a:rPr lang="en-US"/>
              <a:t> The audio output file would be played through the system's audio output, such as speakers or headphones.</a:t>
            </a:r>
            <a:endParaRPr/>
          </a:p>
          <a:p>
            <a:pPr indent="-342900" lvl="0" marL="457200" rtl="0" algn="just">
              <a:lnSpc>
                <a:spcPct val="115000"/>
              </a:lnSpc>
              <a:spcBef>
                <a:spcPts val="0"/>
              </a:spcBef>
              <a:spcAft>
                <a:spcPts val="0"/>
              </a:spcAft>
              <a:buClr>
                <a:srgbClr val="3F3F3F"/>
              </a:buClr>
              <a:buSzPts val="1800"/>
              <a:buAutoNum type="arabicPeriod"/>
            </a:pPr>
            <a:r>
              <a:rPr b="1" lang="en-US"/>
              <a:t>Voice Selection:</a:t>
            </a:r>
            <a:r>
              <a:rPr lang="en-US"/>
              <a:t> The system could allow the user to select the desired voice for the text-to-speech conversion, or it could automatically select a voice based on the user's preferences or the context of the text.</a:t>
            </a:r>
            <a:endParaRPr/>
          </a:p>
        </p:txBody>
      </p:sp>
      <p:sp>
        <p:nvSpPr>
          <p:cNvPr id="165" name="Google Shape;165;g22c4160a49a_0_17"/>
          <p:cNvSpPr txBox="1"/>
          <p:nvPr>
            <p:ph type="title"/>
          </p:nvPr>
        </p:nvSpPr>
        <p:spPr>
          <a:xfrm>
            <a:off x="838200" y="257175"/>
            <a:ext cx="10876800" cy="1416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110"/>
              <a:buFont typeface="Times New Roman"/>
              <a:buNone/>
            </a:pPr>
            <a:r>
              <a:rPr lang="en-US" sz="3110">
                <a:latin typeface="Times New Roman"/>
                <a:ea typeface="Times New Roman"/>
                <a:cs typeface="Times New Roman"/>
                <a:sym typeface="Times New Roman"/>
              </a:rPr>
              <a:t>System Design - Module 1: Language Setup </a:t>
            </a:r>
            <a:endParaRPr>
              <a:latin typeface="Times New Roman"/>
              <a:ea typeface="Times New Roman"/>
              <a:cs typeface="Times New Roman"/>
              <a:sym typeface="Times New Roman"/>
            </a:endParaRPr>
          </a:p>
        </p:txBody>
      </p:sp>
      <p:sp>
        <p:nvSpPr>
          <p:cNvPr id="166" name="Google Shape;166;g22c4160a49a_0_17"/>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4/6/2023</a:t>
            </a:r>
            <a:endParaRPr/>
          </a:p>
        </p:txBody>
      </p:sp>
      <p:sp>
        <p:nvSpPr>
          <p:cNvPr id="167" name="Google Shape;167;g22c4160a49a_0_17"/>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2c4160a49a_0_9"/>
          <p:cNvSpPr txBox="1"/>
          <p:nvPr>
            <p:ph idx="1" type="body"/>
          </p:nvPr>
        </p:nvSpPr>
        <p:spPr>
          <a:xfrm>
            <a:off x="838200" y="1749975"/>
            <a:ext cx="10728300" cy="4922400"/>
          </a:xfrm>
          <a:prstGeom prst="rect">
            <a:avLst/>
          </a:prstGeom>
          <a:noFill/>
          <a:ln>
            <a:noFill/>
          </a:ln>
        </p:spPr>
        <p:txBody>
          <a:bodyPr anchorCtr="0" anchor="t" bIns="45700" lIns="0" spcFirstLastPara="1" rIns="0" wrap="square" tIns="45700">
            <a:normAutofit/>
          </a:bodyPr>
          <a:lstStyle/>
          <a:p>
            <a:pPr indent="0" lvl="0" marL="0" rtl="0" algn="just">
              <a:lnSpc>
                <a:spcPct val="115000"/>
              </a:lnSpc>
              <a:spcBef>
                <a:spcPts val="1400"/>
              </a:spcBef>
              <a:spcAft>
                <a:spcPts val="0"/>
              </a:spcAft>
              <a:buSzPts val="1800"/>
              <a:buNone/>
            </a:pPr>
            <a:r>
              <a:rPr lang="en-US">
                <a:solidFill>
                  <a:srgbClr val="3F3F3F"/>
                </a:solidFill>
              </a:rPr>
              <a:t>Attention module is a crucial component used in Chat-GPT, a language model that uses the transformer architecture.</a:t>
            </a:r>
            <a:endParaRPr>
              <a:solidFill>
                <a:srgbClr val="3F3F3F"/>
              </a:solidFill>
            </a:endParaRPr>
          </a:p>
          <a:p>
            <a:pPr indent="-342900" lvl="0" marL="457200" rtl="0" algn="just">
              <a:lnSpc>
                <a:spcPct val="115000"/>
              </a:lnSpc>
              <a:spcBef>
                <a:spcPts val="1400"/>
              </a:spcBef>
              <a:spcAft>
                <a:spcPts val="0"/>
              </a:spcAft>
              <a:buClr>
                <a:srgbClr val="3F3F3F"/>
              </a:buClr>
              <a:buSzPts val="1800"/>
              <a:buAutoNum type="arabicPeriod"/>
            </a:pPr>
            <a:r>
              <a:rPr b="1" lang="en-US">
                <a:solidFill>
                  <a:srgbClr val="3F3F3F"/>
                </a:solidFill>
              </a:rPr>
              <a:t>Attention Mechanism</a:t>
            </a:r>
            <a:r>
              <a:rPr lang="en-US">
                <a:solidFill>
                  <a:srgbClr val="3F3F3F"/>
                </a:solidFill>
              </a:rPr>
              <a:t>: It allows the model to focus on different parts of the input sequence with varying weights, giving more importance to relevant information.</a:t>
            </a:r>
            <a:endParaRPr>
              <a:solidFill>
                <a:srgbClr val="3F3F3F"/>
              </a:solidFill>
            </a:endParaRPr>
          </a:p>
          <a:p>
            <a:pPr indent="-342900" lvl="0" marL="457200" rtl="0" algn="just">
              <a:lnSpc>
                <a:spcPct val="115000"/>
              </a:lnSpc>
              <a:spcBef>
                <a:spcPts val="0"/>
              </a:spcBef>
              <a:spcAft>
                <a:spcPts val="0"/>
              </a:spcAft>
              <a:buClr>
                <a:srgbClr val="3F3F3F"/>
              </a:buClr>
              <a:buSzPts val="1800"/>
              <a:buAutoNum type="arabicPeriod"/>
            </a:pPr>
            <a:r>
              <a:rPr b="1" lang="en-US">
                <a:solidFill>
                  <a:srgbClr val="3F3F3F"/>
                </a:solidFill>
              </a:rPr>
              <a:t>Multi-Head Attention</a:t>
            </a:r>
            <a:r>
              <a:rPr lang="en-US">
                <a:solidFill>
                  <a:srgbClr val="3F3F3F"/>
                </a:solidFill>
              </a:rPr>
              <a:t>: Chat-GPT typically uses multi-head attention, where multiple attention heads are utilized to capture different aspects of the input.</a:t>
            </a:r>
            <a:endParaRPr>
              <a:solidFill>
                <a:srgbClr val="3F3F3F"/>
              </a:solidFill>
            </a:endParaRPr>
          </a:p>
          <a:p>
            <a:pPr indent="-342900" lvl="0" marL="457200" rtl="0" algn="just">
              <a:lnSpc>
                <a:spcPct val="115000"/>
              </a:lnSpc>
              <a:spcBef>
                <a:spcPts val="0"/>
              </a:spcBef>
              <a:spcAft>
                <a:spcPts val="0"/>
              </a:spcAft>
              <a:buClr>
                <a:srgbClr val="3F3F3F"/>
              </a:buClr>
              <a:buSzPts val="1800"/>
              <a:buAutoNum type="arabicPeriod"/>
            </a:pPr>
            <a:r>
              <a:rPr b="1" lang="en-US">
                <a:solidFill>
                  <a:srgbClr val="3F3F3F"/>
                </a:solidFill>
              </a:rPr>
              <a:t>Information Fusion</a:t>
            </a:r>
            <a:r>
              <a:rPr lang="en-US">
                <a:solidFill>
                  <a:srgbClr val="3F3F3F"/>
                </a:solidFill>
              </a:rPr>
              <a:t>: The attention module helps in aggregating information from different parts of the input sequence, enabling the model to generate more accurate and contextually relevant responses.</a:t>
            </a:r>
            <a:endParaRPr>
              <a:solidFill>
                <a:srgbClr val="3F3F3F"/>
              </a:solidFill>
            </a:endParaRPr>
          </a:p>
          <a:p>
            <a:pPr indent="-342900" lvl="0" marL="457200" rtl="0" algn="just">
              <a:lnSpc>
                <a:spcPct val="115000"/>
              </a:lnSpc>
              <a:spcBef>
                <a:spcPts val="0"/>
              </a:spcBef>
              <a:spcAft>
                <a:spcPts val="0"/>
              </a:spcAft>
              <a:buClr>
                <a:srgbClr val="3F3F3F"/>
              </a:buClr>
              <a:buSzPts val="1800"/>
              <a:buAutoNum type="arabicPeriod"/>
            </a:pPr>
            <a:r>
              <a:rPr b="1" lang="en-US">
                <a:solidFill>
                  <a:srgbClr val="3F3F3F"/>
                </a:solidFill>
              </a:rPr>
              <a:t>Enhancing Model Performance</a:t>
            </a:r>
            <a:r>
              <a:rPr lang="en-US">
                <a:solidFill>
                  <a:srgbClr val="3F3F3F"/>
                </a:solidFill>
              </a:rPr>
              <a:t>: The attention module aids in improving the model's ability to understand complex relationships and dependencies within the input data, resulting in higher quality responses in a chat-based conversation.</a:t>
            </a:r>
            <a:endParaRPr>
              <a:solidFill>
                <a:srgbClr val="3F3F3F"/>
              </a:solidFill>
            </a:endParaRPr>
          </a:p>
        </p:txBody>
      </p:sp>
      <p:sp>
        <p:nvSpPr>
          <p:cNvPr id="173" name="Google Shape;173;g22c4160a49a_0_9"/>
          <p:cNvSpPr txBox="1"/>
          <p:nvPr>
            <p:ph type="title"/>
          </p:nvPr>
        </p:nvSpPr>
        <p:spPr>
          <a:xfrm>
            <a:off x="838200" y="257175"/>
            <a:ext cx="10876800" cy="1416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110"/>
              <a:buFont typeface="Times New Roman"/>
              <a:buNone/>
            </a:pPr>
            <a:r>
              <a:rPr lang="en-US" sz="3110">
                <a:latin typeface="Times New Roman"/>
                <a:ea typeface="Times New Roman"/>
                <a:cs typeface="Times New Roman"/>
                <a:sym typeface="Times New Roman"/>
              </a:rPr>
              <a:t>System Design - Module 2: ChatGPT system and Integration</a:t>
            </a:r>
            <a:endParaRPr>
              <a:latin typeface="Times New Roman"/>
              <a:ea typeface="Times New Roman"/>
              <a:cs typeface="Times New Roman"/>
              <a:sym typeface="Times New Roman"/>
            </a:endParaRPr>
          </a:p>
        </p:txBody>
      </p:sp>
      <p:sp>
        <p:nvSpPr>
          <p:cNvPr id="174" name="Google Shape;174;g22c4160a49a_0_9"/>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4/6/2023</a:t>
            </a:r>
            <a:endParaRPr/>
          </a:p>
        </p:txBody>
      </p:sp>
      <p:sp>
        <p:nvSpPr>
          <p:cNvPr id="175" name="Google Shape;175;g22c4160a49a_0_9"/>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2022-09-29T04:27:00Z</dcterms:created>
  <dc:creator>Aparna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A9396DD16B334660BD701200E14A16E8</vt:lpwstr>
  </property>
  <property fmtid="{D5CDD505-2E9C-101B-9397-08002B2CF9AE}" pid="3" name="KSOProductBuildVer">
    <vt:lpwstr>1033-11.2.0.11486</vt:lpwstr>
  </property>
</Properties>
</file>