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C5AE3-9A1D-40F9-90F0-58AE6BD504E1}"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405871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C5AE3-9A1D-40F9-90F0-58AE6BD504E1}"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279510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C5AE3-9A1D-40F9-90F0-58AE6BD504E1}"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417451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C5AE3-9A1D-40F9-90F0-58AE6BD504E1}"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322099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C5AE3-9A1D-40F9-90F0-58AE6BD504E1}"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322373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C5AE3-9A1D-40F9-90F0-58AE6BD504E1}"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298589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C5AE3-9A1D-40F9-90F0-58AE6BD504E1}" type="datetimeFigureOut">
              <a:rPr lang="en-IN" smtClean="0"/>
              <a:t>15-10-2021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1496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C5AE3-9A1D-40F9-90F0-58AE6BD504E1}" type="datetimeFigureOut">
              <a:rPr lang="en-IN" smtClean="0"/>
              <a:t>15-10-2021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428793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C5AE3-9A1D-40F9-90F0-58AE6BD504E1}" type="datetimeFigureOut">
              <a:rPr lang="en-IN" smtClean="0"/>
              <a:t>15-10-2021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211190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C5AE3-9A1D-40F9-90F0-58AE6BD504E1}"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411476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C5AE3-9A1D-40F9-90F0-58AE6BD504E1}"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2F5EA3-EDF1-451A-B34C-98779B35377C}" type="slidenum">
              <a:rPr lang="en-IN" smtClean="0"/>
              <a:t>‹#›</a:t>
            </a:fld>
            <a:endParaRPr lang="en-IN"/>
          </a:p>
        </p:txBody>
      </p:sp>
    </p:spTree>
    <p:extLst>
      <p:ext uri="{BB962C8B-B14F-4D97-AF65-F5344CB8AC3E}">
        <p14:creationId xmlns:p14="http://schemas.microsoft.com/office/powerpoint/2010/main" val="281552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C5AE3-9A1D-40F9-90F0-58AE6BD504E1}" type="datetimeFigureOut">
              <a:rPr lang="en-IN" smtClean="0"/>
              <a:t>15-10-2021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F5EA3-EDF1-451A-B34C-98779B35377C}" type="slidenum">
              <a:rPr lang="en-IN" smtClean="0"/>
              <a:t>‹#›</a:t>
            </a:fld>
            <a:endParaRPr lang="en-IN"/>
          </a:p>
        </p:txBody>
      </p:sp>
    </p:spTree>
    <p:extLst>
      <p:ext uri="{BB962C8B-B14F-4D97-AF65-F5344CB8AC3E}">
        <p14:creationId xmlns:p14="http://schemas.microsoft.com/office/powerpoint/2010/main" val="208154215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18B1-8705-446B-BBCA-5202C79F4048}"/>
              </a:ext>
            </a:extLst>
          </p:cNvPr>
          <p:cNvSpPr>
            <a:spLocks noGrp="1"/>
          </p:cNvSpPr>
          <p:nvPr>
            <p:ph type="ctrTitle"/>
          </p:nvPr>
        </p:nvSpPr>
        <p:spPr/>
        <p:txBody>
          <a:bodyPr>
            <a:normAutofit/>
          </a:bodyPr>
          <a:lstStyle/>
          <a:p>
            <a:r>
              <a:rPr lang="en-IN" sz="4000" dirty="0"/>
              <a:t>“</a:t>
            </a:r>
            <a:r>
              <a:rPr lang="en-IN" sz="4000" b="1" dirty="0"/>
              <a:t>STOCK MARKET PREDICTION USING MACHINE LEARNING</a:t>
            </a:r>
            <a:r>
              <a:rPr lang="en-IN" sz="4000" dirty="0"/>
              <a:t>”</a:t>
            </a:r>
          </a:p>
        </p:txBody>
      </p:sp>
      <p:sp>
        <p:nvSpPr>
          <p:cNvPr id="3" name="Subtitle 2">
            <a:extLst>
              <a:ext uri="{FF2B5EF4-FFF2-40B4-BE49-F238E27FC236}">
                <a16:creationId xmlns:a16="http://schemas.microsoft.com/office/drawing/2014/main" id="{4195E25D-6DC4-4A0F-8537-7571135DD99C}"/>
              </a:ext>
            </a:extLst>
          </p:cNvPr>
          <p:cNvSpPr>
            <a:spLocks noGrp="1"/>
          </p:cNvSpPr>
          <p:nvPr>
            <p:ph type="subTitle" idx="1"/>
          </p:nvPr>
        </p:nvSpPr>
        <p:spPr>
          <a:xfrm>
            <a:off x="1524000" y="3509963"/>
            <a:ext cx="9144000" cy="3126095"/>
          </a:xfrm>
        </p:spPr>
        <p:txBody>
          <a:bodyPr>
            <a:normAutofit fontScale="47500" lnSpcReduction="20000"/>
          </a:bodyPr>
          <a:lstStyle/>
          <a:p>
            <a:r>
              <a:rPr lang="en-IN" sz="3800" b="1" dirty="0"/>
              <a:t>SUBMITTED TO REGEX SOFTWARES</a:t>
            </a:r>
          </a:p>
          <a:p>
            <a:endParaRPr lang="en-IN" dirty="0"/>
          </a:p>
          <a:p>
            <a:r>
              <a:rPr lang="en-IN" sz="3300" b="1" dirty="0"/>
              <a:t>BY</a:t>
            </a:r>
            <a:br>
              <a:rPr lang="en-IN" sz="3300" b="1" dirty="0"/>
            </a:br>
            <a:br>
              <a:rPr lang="en-IN" sz="3300" b="1" dirty="0"/>
            </a:br>
            <a:r>
              <a:rPr lang="en-IN" sz="3300" b="1" dirty="0"/>
              <a:t>TEAM 1</a:t>
            </a:r>
          </a:p>
          <a:p>
            <a:endParaRPr lang="en-IN" b="1" dirty="0"/>
          </a:p>
          <a:p>
            <a:r>
              <a:rPr lang="en-IN" sz="3600" b="1" dirty="0"/>
              <a:t>MIHIR VATSA (HEAD)</a:t>
            </a:r>
          </a:p>
          <a:p>
            <a:r>
              <a:rPr lang="en-IN" sz="3600" b="1" dirty="0"/>
              <a:t>GAURAV BHOGALE (VICE – HEAD)</a:t>
            </a:r>
          </a:p>
          <a:p>
            <a:r>
              <a:rPr lang="en-IN" sz="3600" b="1" dirty="0"/>
              <a:t>MRINMOY M. DUTTA (MEMBER)</a:t>
            </a:r>
          </a:p>
          <a:p>
            <a:r>
              <a:rPr lang="en-IN" sz="3600" b="1" dirty="0"/>
              <a:t>SHUBHAM SALOKHE (MEMBER)</a:t>
            </a:r>
          </a:p>
          <a:p>
            <a:r>
              <a:rPr lang="en-IN" sz="3800" b="1" dirty="0"/>
              <a:t>Chetan Bansal(Member)</a:t>
            </a:r>
          </a:p>
        </p:txBody>
      </p:sp>
      <p:pic>
        <p:nvPicPr>
          <p:cNvPr id="5" name="Picture 4">
            <a:extLst>
              <a:ext uri="{FF2B5EF4-FFF2-40B4-BE49-F238E27FC236}">
                <a16:creationId xmlns:a16="http://schemas.microsoft.com/office/drawing/2014/main" id="{26A103CB-5F53-4F81-92BC-04FD6DCC9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206" y="221942"/>
            <a:ext cx="5699463" cy="1619274"/>
          </a:xfrm>
          <a:prstGeom prst="rect">
            <a:avLst/>
          </a:prstGeom>
        </p:spPr>
      </p:pic>
    </p:spTree>
    <p:extLst>
      <p:ext uri="{BB962C8B-B14F-4D97-AF65-F5344CB8AC3E}">
        <p14:creationId xmlns:p14="http://schemas.microsoft.com/office/powerpoint/2010/main" val="119720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E0AD6-40ED-4298-BF1F-1B0B7E81A316}"/>
              </a:ext>
            </a:extLst>
          </p:cNvPr>
          <p:cNvSpPr>
            <a:spLocks noGrp="1"/>
          </p:cNvSpPr>
          <p:nvPr>
            <p:ph idx="1"/>
          </p:nvPr>
        </p:nvSpPr>
        <p:spPr>
          <a:xfrm>
            <a:off x="838200" y="337350"/>
            <a:ext cx="10515600" cy="6161103"/>
          </a:xfrm>
        </p:spPr>
        <p:txBody>
          <a:bodyPr>
            <a:normAutofit/>
          </a:bodyPr>
          <a:lstStyle/>
          <a:p>
            <a:r>
              <a:rPr lang="en-US" sz="2200" b="1" u="sng" dirty="0"/>
              <a:t>Random Forest Algorithm</a:t>
            </a:r>
            <a:br>
              <a:rPr lang="en-US" dirty="0"/>
            </a:br>
            <a:br>
              <a:rPr lang="en-US" dirty="0"/>
            </a:br>
            <a:r>
              <a:rPr lang="en-US" sz="2100" dirty="0"/>
              <a:t>Random forest algorithm is being used for the stock market prediction. Since it has been termed as one of the easiest to use and flexible machine learning algorithm, it gives good accuracy in the prediction. This is usually used in the classification tasks. Because of the high volatility in the stock market, the task of predicting is quite challenging. In stock market prediction we are using random forest classifier which has the same hyperparameters as of a decision tree.</a:t>
            </a:r>
            <a:br>
              <a:rPr lang="en-US" sz="2100" dirty="0"/>
            </a:br>
            <a:br>
              <a:rPr lang="en-US" sz="2100" dirty="0"/>
            </a:br>
            <a:r>
              <a:rPr lang="en-US" sz="2100" dirty="0"/>
              <a:t>The decision tool has a model similar to that of a tree. It takes the decision based on possible consequences, which includes variables like event outcome, resource cost, and utility. The random forest algorithm represents an algorithm where it randomly selects different observations and features to build several decision tree and then takes the aggregate of the several decision trees outcomes. The data is split into partitions based on the questions on a label or an attribute.</a:t>
            </a:r>
            <a:br>
              <a:rPr lang="en-US" sz="2100" dirty="0"/>
            </a:br>
            <a:br>
              <a:rPr lang="en-US" sz="2100" dirty="0"/>
            </a:br>
            <a:r>
              <a:rPr lang="en-US" sz="2100" dirty="0"/>
              <a:t>The data set - 80 % of data was used to train the machine and the rest 20 % to test the data. The basic approach of the supervised learning model is to learn the patterns and relationships in the data from the training set and then reproduce them for the test data.</a:t>
            </a:r>
            <a:endParaRPr lang="en-IN" sz="2100" dirty="0"/>
          </a:p>
        </p:txBody>
      </p:sp>
    </p:spTree>
    <p:extLst>
      <p:ext uri="{BB962C8B-B14F-4D97-AF65-F5344CB8AC3E}">
        <p14:creationId xmlns:p14="http://schemas.microsoft.com/office/powerpoint/2010/main" val="223163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DE1D7-B177-483C-B799-2F2EFE413F07}"/>
              </a:ext>
            </a:extLst>
          </p:cNvPr>
          <p:cNvSpPr>
            <a:spLocks noGrp="1"/>
          </p:cNvSpPr>
          <p:nvPr>
            <p:ph idx="1"/>
          </p:nvPr>
        </p:nvSpPr>
        <p:spPr>
          <a:xfrm>
            <a:off x="838200" y="275208"/>
            <a:ext cx="10515600" cy="6223246"/>
          </a:xfrm>
        </p:spPr>
        <p:txBody>
          <a:bodyPr>
            <a:normAutofit/>
          </a:bodyPr>
          <a:lstStyle/>
          <a:p>
            <a:r>
              <a:rPr lang="en-IN" sz="2200" b="1" u="sng" dirty="0"/>
              <a:t>Support Vector Machine Algorithm</a:t>
            </a:r>
            <a:br>
              <a:rPr lang="en-IN" dirty="0"/>
            </a:br>
            <a:br>
              <a:rPr lang="en-IN" dirty="0"/>
            </a:br>
            <a:r>
              <a:rPr lang="en-US" sz="2100" dirty="0"/>
              <a:t>The main task of the support machine algorithm is to identify an N-dimensional space that distinguishably categorizes the data points. Here, N stands for a number of features. Between two classes of data points, there can be multiple possible hyperplanes that can be chosen. The objective of this algorithm is to find a plane that has maximum margin.</a:t>
            </a:r>
            <a:br>
              <a:rPr lang="en-US" sz="2100" dirty="0"/>
            </a:br>
            <a:br>
              <a:rPr lang="en-US" sz="2100" dirty="0"/>
            </a:br>
            <a:r>
              <a:rPr lang="en-US" sz="2100" dirty="0"/>
              <a:t>Maximizing margin refers to the distance between data points of both classes. The benefit associated with maximizing the margin is that it provides is that it provides some reinforcement so that future data points can be more easily classified. Decision boundaries that help classify data points are called hyperplanes. Based on the position of the data points relative to the hyperplane they are attributed to different classes.</a:t>
            </a:r>
            <a:br>
              <a:rPr lang="en-US" sz="2100" dirty="0"/>
            </a:br>
            <a:br>
              <a:rPr lang="en-US" sz="2100" dirty="0"/>
            </a:br>
            <a:r>
              <a:rPr lang="en-US" sz="2100" dirty="0"/>
              <a:t>The dimension of the hyperplane relies on the number of attributes, if the number of attributes is two then the hyperplane is just a line, if the number of attributes is three then the hyperplane is two dimensional.</a:t>
            </a:r>
            <a:endParaRPr lang="en-IN" sz="2100" dirty="0"/>
          </a:p>
        </p:txBody>
      </p:sp>
    </p:spTree>
    <p:extLst>
      <p:ext uri="{BB962C8B-B14F-4D97-AF65-F5344CB8AC3E}">
        <p14:creationId xmlns:p14="http://schemas.microsoft.com/office/powerpoint/2010/main" val="55143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DB30-C089-4BD4-98A7-0BD2F2C2DA56}"/>
              </a:ext>
            </a:extLst>
          </p:cNvPr>
          <p:cNvSpPr>
            <a:spLocks noGrp="1"/>
          </p:cNvSpPr>
          <p:nvPr>
            <p:ph type="title"/>
          </p:nvPr>
        </p:nvSpPr>
        <p:spPr>
          <a:xfrm>
            <a:off x="838200" y="365126"/>
            <a:ext cx="10515600" cy="469376"/>
          </a:xfrm>
        </p:spPr>
        <p:txBody>
          <a:bodyPr>
            <a:noAutofit/>
          </a:bodyPr>
          <a:lstStyle/>
          <a:p>
            <a:pPr algn="ctr"/>
            <a:r>
              <a:rPr lang="en-IN" sz="4000" b="1" u="sng" dirty="0">
                <a:latin typeface="+mn-lt"/>
                <a:ea typeface="+mn-ea"/>
                <a:cs typeface="+mn-cs"/>
              </a:rPr>
              <a:t>Steps</a:t>
            </a:r>
          </a:p>
        </p:txBody>
      </p:sp>
      <p:sp>
        <p:nvSpPr>
          <p:cNvPr id="3" name="Content Placeholder 2">
            <a:extLst>
              <a:ext uri="{FF2B5EF4-FFF2-40B4-BE49-F238E27FC236}">
                <a16:creationId xmlns:a16="http://schemas.microsoft.com/office/drawing/2014/main" id="{7AA598AF-14C6-45D7-92B8-747884C7479E}"/>
              </a:ext>
            </a:extLst>
          </p:cNvPr>
          <p:cNvSpPr>
            <a:spLocks noGrp="1"/>
          </p:cNvSpPr>
          <p:nvPr>
            <p:ph idx="1"/>
          </p:nvPr>
        </p:nvSpPr>
        <p:spPr>
          <a:xfrm>
            <a:off x="838200" y="967666"/>
            <a:ext cx="10515600" cy="5619565"/>
          </a:xfrm>
        </p:spPr>
        <p:txBody>
          <a:bodyPr>
            <a:noAutofit/>
          </a:bodyPr>
          <a:lstStyle/>
          <a:p>
            <a:r>
              <a:rPr lang="en-US" sz="1600" b="1" u="sng" dirty="0"/>
              <a:t>Data Collection</a:t>
            </a:r>
            <a:br>
              <a:rPr lang="en-US" sz="1600" dirty="0"/>
            </a:br>
            <a:br>
              <a:rPr lang="en-US" sz="1600" dirty="0"/>
            </a:br>
            <a:r>
              <a:rPr lang="en-US" sz="1600" dirty="0"/>
              <a:t>Data collection is a very basic module and the initial step towards the project. It generally deals with the collection of the right dataset. The dataset that is to be used in the market prediction has to be used to be filtered based on various aspects. Data collection also complements to enhance the dataset by adding more data that are external. Our data mainly consists of the previous year stock prices. Initially, we will be analyzing the Kaggle dataset and according to the accuracy, we will be using the model with the data to analyze the predictions accurately</a:t>
            </a:r>
            <a:r>
              <a:rPr lang="en-IN" sz="1600" dirty="0"/>
              <a:t>.</a:t>
            </a:r>
          </a:p>
          <a:p>
            <a:r>
              <a:rPr lang="en-US" sz="1600" b="1" u="sng" dirty="0"/>
              <a:t>Pre Processing</a:t>
            </a:r>
            <a:br>
              <a:rPr lang="en-US" sz="1600" dirty="0"/>
            </a:br>
            <a:br>
              <a:rPr lang="en-US" sz="1600" dirty="0"/>
            </a:br>
            <a:r>
              <a:rPr lang="en-US" sz="1600" dirty="0"/>
              <a:t>Data pre-processing is a part of data mining, which involves transforming raw data into a more coherent format. Raw data is usually, inconsistent or incomplete and usually contains many errors. The data pre-processing involves checking out for missing values, looking for categorical values, splitting the data-set into training and test set and finally do a feature scaling to limit the range of variables so that they can be compared on common environs.</a:t>
            </a:r>
          </a:p>
          <a:p>
            <a:r>
              <a:rPr lang="en-US" sz="1600" b="1" u="sng" dirty="0"/>
              <a:t>Training the Machine</a:t>
            </a:r>
            <a:br>
              <a:rPr lang="en-US" sz="1600" dirty="0"/>
            </a:br>
            <a:br>
              <a:rPr lang="en-US" sz="1600" dirty="0"/>
            </a:br>
            <a:r>
              <a:rPr lang="en-US" sz="1600" dirty="0"/>
              <a:t>Training the machine is similar to feeding the data to the algorithm to touch up the test data. The training sets are used to tune and fit the models. The test sets are untouched, as a model should not be judged based on unseen data. The training of the model includes cross-validation where we get a well-grounded approximate performance of the model using the training data. Tuning models are meant to specifically tune the hyperparameters like the number of trees in a random forest. We perform the entire cross-validation loop on each set of hyperparameter values. Finally, we will calculate a cross-validated score, for individual sets of hyperparameters. Then, we select the best hyperparameters. The idea behind the training of the model is that we some initial values with the dataset and then optimize the parameters which we want to in the model. This is kept on repetition until we get the optimal values. Thus, we take the predictions from the trained model on the inputs from the test dataset. Hence, it is divided in the ratio of 80:20 where 80% is for the training set and the rest 20% for a testing set of the data.</a:t>
            </a:r>
          </a:p>
        </p:txBody>
      </p:sp>
    </p:spTree>
    <p:extLst>
      <p:ext uri="{BB962C8B-B14F-4D97-AF65-F5344CB8AC3E}">
        <p14:creationId xmlns:p14="http://schemas.microsoft.com/office/powerpoint/2010/main" val="144559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B9A4D-9EBC-4AE4-B8B6-07166F568603}"/>
              </a:ext>
            </a:extLst>
          </p:cNvPr>
          <p:cNvSpPr>
            <a:spLocks noGrp="1"/>
          </p:cNvSpPr>
          <p:nvPr>
            <p:ph idx="1"/>
          </p:nvPr>
        </p:nvSpPr>
        <p:spPr>
          <a:xfrm>
            <a:off x="838200" y="301840"/>
            <a:ext cx="10515600" cy="6312024"/>
          </a:xfrm>
        </p:spPr>
        <p:txBody>
          <a:bodyPr/>
          <a:lstStyle/>
          <a:p>
            <a:r>
              <a:rPr lang="en-US" sz="1600" b="1" u="sng" dirty="0"/>
              <a:t>Data Scoring</a:t>
            </a:r>
            <a:br>
              <a:rPr lang="en-US" dirty="0"/>
            </a:br>
            <a:br>
              <a:rPr lang="en-US" dirty="0"/>
            </a:br>
            <a:r>
              <a:rPr lang="en-US" sz="1600" dirty="0"/>
              <a:t>The process of applying a predictive model to a set of data is referred to as scoring the data. The technique used to process the dataset is the Random Forest Algorithm. Random forest involves an ensemble method, which is usually used, for classification and as well as regression. Based on the learning models, we achieve interesting results. The last module thus describes how the result of the model can help to predict the probability of a stock to rise and sink based on certain parameters. It also shows the vulnerabilities of a particular stock or entity. The user authentication system control is implemented to make sure that only the authorized entities are accessing the results</a:t>
            </a:r>
            <a:endParaRPr lang="en-IN" sz="1600" dirty="0"/>
          </a:p>
        </p:txBody>
      </p:sp>
    </p:spTree>
    <p:extLst>
      <p:ext uri="{BB962C8B-B14F-4D97-AF65-F5344CB8AC3E}">
        <p14:creationId xmlns:p14="http://schemas.microsoft.com/office/powerpoint/2010/main" val="415735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A694-AE28-4707-9852-25B6C07A4C86}"/>
              </a:ext>
            </a:extLst>
          </p:cNvPr>
          <p:cNvSpPr>
            <a:spLocks noGrp="1"/>
          </p:cNvSpPr>
          <p:nvPr>
            <p:ph type="title"/>
          </p:nvPr>
        </p:nvSpPr>
        <p:spPr>
          <a:xfrm>
            <a:off x="838200" y="365125"/>
            <a:ext cx="10515600" cy="540397"/>
          </a:xfrm>
        </p:spPr>
        <p:txBody>
          <a:bodyPr>
            <a:normAutofit/>
          </a:bodyPr>
          <a:lstStyle/>
          <a:p>
            <a:pPr algn="ctr"/>
            <a:r>
              <a:rPr lang="en-IN" sz="3200" b="1" i="0" u="sng" strike="noStrike" baseline="0" dirty="0">
                <a:solidFill>
                  <a:schemeClr val="tx1">
                    <a:lumMod val="95000"/>
                  </a:schemeClr>
                </a:solidFill>
                <a:latin typeface="Times New Roman" panose="02020603050405020304" pitchFamily="18" charset="0"/>
              </a:rPr>
              <a:t>Abstract </a:t>
            </a:r>
            <a:endParaRPr lang="en-IN" sz="3200" u="sng" dirty="0">
              <a:solidFill>
                <a:schemeClr val="tx1">
                  <a:lumMod val="95000"/>
                </a:schemeClr>
              </a:solidFill>
            </a:endParaRPr>
          </a:p>
        </p:txBody>
      </p:sp>
      <p:sp>
        <p:nvSpPr>
          <p:cNvPr id="3" name="Content Placeholder 2">
            <a:extLst>
              <a:ext uri="{FF2B5EF4-FFF2-40B4-BE49-F238E27FC236}">
                <a16:creationId xmlns:a16="http://schemas.microsoft.com/office/drawing/2014/main" id="{A01791DD-F98C-4465-A0C8-45F7ED39C31C}"/>
              </a:ext>
            </a:extLst>
          </p:cNvPr>
          <p:cNvSpPr>
            <a:spLocks noGrp="1"/>
          </p:cNvSpPr>
          <p:nvPr>
            <p:ph idx="1"/>
          </p:nvPr>
        </p:nvSpPr>
        <p:spPr>
          <a:xfrm>
            <a:off x="838200" y="1100830"/>
            <a:ext cx="10515600" cy="5539667"/>
          </a:xfrm>
        </p:spPr>
        <p:txBody>
          <a:bodyPr>
            <a:noAutofit/>
          </a:bodyPr>
          <a:lstStyle/>
          <a:p>
            <a:r>
              <a:rPr lang="en-US" sz="1750" dirty="0">
                <a:solidFill>
                  <a:schemeClr val="tx1">
                    <a:lumMod val="95000"/>
                  </a:schemeClr>
                </a:solidFill>
                <a:latin typeface="Times New Roman" panose="02020603050405020304" pitchFamily="18" charset="0"/>
                <a:ea typeface="+mj-ea"/>
                <a:cs typeface="+mj-cs"/>
              </a:rPr>
              <a:t>Algorithmic trades (AT) and their activity in the esteem revelation process on the S&amp;P 500 summary associations are being assessed. Extraction of the association tickers and their individual stock data is being done. Gotten some answers concerning different AI classifiers and their importance in Algorithmic Trading .Algorithmic trading act purposely by checking the market for liquidity and deviations of expense from focal regard. Algorithmic Trading chooses the three fundamental conditions of the securities trade whether to buy, sell, or hold a stock. Different data controls were done and numerous abilities were made which were mapped to different names and using classifiers endeavored to anticipate the three conditions of the securities trade. </a:t>
            </a:r>
          </a:p>
          <a:p>
            <a:r>
              <a:rPr lang="en-US" sz="1750" dirty="0">
                <a:solidFill>
                  <a:schemeClr val="tx1">
                    <a:lumMod val="95000"/>
                  </a:schemeClr>
                </a:solidFill>
                <a:latin typeface="Times New Roman" panose="02020603050405020304" pitchFamily="18" charset="0"/>
                <a:ea typeface="+mj-ea"/>
                <a:cs typeface="+mj-cs"/>
              </a:rPr>
              <a:t>Overall, budgetary trade estimate is an extraordinarily confounding system, to control stocks as demonstrated by your necessities, incorporates cumbersome data of stocks and how these stocks can change their advancements and by the sum they will climb or down in light of some financial circumstances. Issue is that, can a Machine foresee these advancements and devise a sort of trading strategy according to the given data using particular AI models. </a:t>
            </a:r>
          </a:p>
          <a:p>
            <a:r>
              <a:rPr lang="en-US" sz="1750" dirty="0">
                <a:solidFill>
                  <a:schemeClr val="tx1">
                    <a:lumMod val="95000"/>
                  </a:schemeClr>
                </a:solidFill>
                <a:latin typeface="Times New Roman" panose="02020603050405020304" pitchFamily="18" charset="0"/>
                <a:ea typeface="+mj-ea"/>
                <a:cs typeface="+mj-cs"/>
              </a:rPr>
              <a:t>Different shippers would look at different degrees of a particular approach, a couple of sellers likely won't put confidence in trading using machines, as they trust exhibit renders itself once there is a monstrous addition or lows. Vendors may use different classes with different parameters, and attempt to devise a strategy that best fits the given enlightening gathering. </a:t>
            </a:r>
          </a:p>
          <a:p>
            <a:r>
              <a:rPr lang="en-US" sz="1750" dirty="0">
                <a:solidFill>
                  <a:schemeClr val="tx1">
                    <a:lumMod val="95000"/>
                  </a:schemeClr>
                </a:solidFill>
                <a:latin typeface="Times New Roman" panose="02020603050405020304" pitchFamily="18" charset="0"/>
                <a:ea typeface="+mj-ea"/>
                <a:cs typeface="+mj-cs"/>
              </a:rPr>
              <a:t>One way to deal with develop a procedure is believing that, in a market a couple of associations are significantly related, unfavorably related, and some presumably won't be associated in any way shape or form. Using the associations machine can settle on a choice on what basics the data has been given, given the Classifiers, in the wake of removing feature sets and mapping them to names, the Classifiers take those abilities and fit the given data according to the foreordained coordinated.</a:t>
            </a:r>
            <a:r>
              <a:rPr lang="en-US" sz="1800" dirty="0">
                <a:solidFill>
                  <a:schemeClr val="tx1">
                    <a:lumMod val="95000"/>
                  </a:schemeClr>
                </a:solidFill>
                <a:latin typeface="Times New Roman" panose="02020603050405020304" pitchFamily="18" charset="0"/>
                <a:ea typeface="+mj-ea"/>
                <a:cs typeface="+mj-cs"/>
              </a:rPr>
              <a:t> </a:t>
            </a:r>
            <a:endParaRPr lang="en-IN" sz="1800" dirty="0">
              <a:solidFill>
                <a:schemeClr val="tx1">
                  <a:lumMod val="95000"/>
                </a:schemeClr>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66139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DD76-C7B8-4041-AD10-FADE0B4F9071}"/>
              </a:ext>
            </a:extLst>
          </p:cNvPr>
          <p:cNvSpPr>
            <a:spLocks noGrp="1"/>
          </p:cNvSpPr>
          <p:nvPr>
            <p:ph type="title"/>
          </p:nvPr>
        </p:nvSpPr>
        <p:spPr>
          <a:xfrm>
            <a:off x="838200" y="365125"/>
            <a:ext cx="10515600" cy="717951"/>
          </a:xfrm>
        </p:spPr>
        <p:txBody>
          <a:bodyPr/>
          <a:lstStyle/>
          <a:p>
            <a:pPr algn="ctr"/>
            <a:r>
              <a:rPr lang="en-IN" sz="3200" b="1" i="0" u="sng" strike="noStrike" baseline="0" dirty="0">
                <a:solidFill>
                  <a:schemeClr val="tx1">
                    <a:lumMod val="95000"/>
                  </a:schemeClr>
                </a:solidFill>
                <a:latin typeface="Times New Roman" panose="02020603050405020304" pitchFamily="18" charset="0"/>
              </a:rPr>
              <a:t>Introduction</a:t>
            </a:r>
            <a:r>
              <a:rPr lang="en-IN" sz="1800" b="1" i="0" u="none" strike="noStrike" baseline="0" dirty="0">
                <a:solidFill>
                  <a:schemeClr val="tx1">
                    <a:lumMod val="95000"/>
                  </a:schemeClr>
                </a:solidFill>
                <a:latin typeface="Times New Roman" panose="02020603050405020304" pitchFamily="18" charset="0"/>
              </a:rPr>
              <a:t> </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1A9CCC93-B880-484C-B4B7-16342B659BEF}"/>
              </a:ext>
            </a:extLst>
          </p:cNvPr>
          <p:cNvSpPr>
            <a:spLocks noGrp="1"/>
          </p:cNvSpPr>
          <p:nvPr>
            <p:ph idx="1"/>
          </p:nvPr>
        </p:nvSpPr>
        <p:spPr>
          <a:xfrm>
            <a:off x="838200" y="1296140"/>
            <a:ext cx="10515600" cy="5007006"/>
          </a:xfrm>
        </p:spPr>
        <p:txBody>
          <a:bodyPr>
            <a:normAutofit fontScale="92500" lnSpcReduction="10000"/>
          </a:bodyPr>
          <a:lstStyle/>
          <a:p>
            <a:pPr marL="0" indent="0" algn="ctr">
              <a:buNone/>
            </a:pPr>
            <a:r>
              <a:rPr lang="en-IN" sz="1800" b="1" i="0" u="sng" strike="noStrike" baseline="0" dirty="0">
                <a:solidFill>
                  <a:schemeClr val="tx1">
                    <a:lumMod val="95000"/>
                  </a:schemeClr>
                </a:solidFill>
                <a:latin typeface="Times New Roman" panose="02020603050405020304" pitchFamily="18" charset="0"/>
              </a:rPr>
              <a:t>Problem Definition</a:t>
            </a:r>
            <a:r>
              <a:rPr lang="en-IN" sz="1800" b="1" i="0" u="none" strike="noStrike" baseline="0" dirty="0">
                <a:solidFill>
                  <a:schemeClr val="tx1">
                    <a:lumMod val="95000"/>
                  </a:schemeClr>
                </a:solidFill>
                <a:latin typeface="Times New Roman" panose="02020603050405020304" pitchFamily="18" charset="0"/>
              </a:rPr>
              <a:t>: </a:t>
            </a:r>
            <a:endParaRPr lang="en-IN" sz="1800" b="0" i="0" u="none" strike="noStrike" baseline="0" dirty="0">
              <a:solidFill>
                <a:schemeClr val="tx1">
                  <a:lumMod val="95000"/>
                </a:schemeClr>
              </a:solidFill>
              <a:latin typeface="Times New Roman" panose="02020603050405020304" pitchFamily="18" charset="0"/>
            </a:endParaRPr>
          </a:p>
          <a:p>
            <a:r>
              <a:rPr lang="en-US" sz="1900" dirty="0">
                <a:solidFill>
                  <a:schemeClr val="tx1">
                    <a:lumMod val="95000"/>
                  </a:schemeClr>
                </a:solidFill>
                <a:latin typeface="Times New Roman" panose="02020603050405020304" pitchFamily="18" charset="0"/>
                <a:ea typeface="+mj-ea"/>
                <a:cs typeface="+mj-cs"/>
              </a:rPr>
              <a:t>The Stock market check is an exceptionally fascinating errand which joins high substances of how the budgetary exchange limits, and what unconventionalities can be prompted in a market in light of different conditions. While a few venders may battle that the market itself is functional, and that if there is new check or any assortment from the standard in a market it charms it by auditing itself, thusly making no space for conjectures, while several vendors may battle that on the off chance that the information is orchestrated well, by then machine can make a sort out of procedure that is persuading can affect high continue exchanging or HFT, which is just conceivable through Algorithmic Trading Systems or Automated Systems of Trade. </a:t>
            </a:r>
          </a:p>
          <a:p>
            <a:r>
              <a:rPr lang="en-US" sz="1900" dirty="0">
                <a:solidFill>
                  <a:schemeClr val="tx1">
                    <a:lumMod val="95000"/>
                  </a:schemeClr>
                </a:solidFill>
                <a:latin typeface="Times New Roman" panose="02020603050405020304" pitchFamily="18" charset="0"/>
                <a:ea typeface="+mj-ea"/>
                <a:cs typeface="+mj-cs"/>
              </a:rPr>
              <a:t>Money related authorities think about the expression, Buy low, Move high yet this does not give enough setting to settle on proper endeavor decisions. Before an investigator places assets into any stock, He should realize how money markets continues .Setting assets into a wonderful stock regardless at a horrible time can have awful results, while vitality for a common stock at the fortunate time can hold up under focal points. Cash related monetary pros of today are going toward this issue of trading as they don't for the most part understand concerning which stocks to buy or which stocks to offer with the authentic objective to get impeccable focal points. Envisioning whole game plan estimation of the stock is commonly clear than foreseeing on day-to-day premise as the stocks change rapidly reliably subject to world events. </a:t>
            </a:r>
          </a:p>
          <a:p>
            <a:r>
              <a:rPr lang="en-US" sz="1900" dirty="0">
                <a:solidFill>
                  <a:schemeClr val="tx1">
                    <a:lumMod val="95000"/>
                  </a:schemeClr>
                </a:solidFill>
                <a:latin typeface="Times New Roman" panose="02020603050405020304" pitchFamily="18" charset="0"/>
                <a:ea typeface="+mj-ea"/>
                <a:cs typeface="+mj-cs"/>
              </a:rPr>
              <a:t>The answer for this issue requests the utilization of instruments and advances identified with the field of information mining, design acknowledgment, machine learning and information forecast. The application will foresee the stock costs for the following exchanging day. The necessities and the usefulness of this application corresponds it to the class. </a:t>
            </a:r>
            <a:endParaRPr lang="en-IN" sz="1900" dirty="0">
              <a:solidFill>
                <a:schemeClr val="tx1">
                  <a:lumMod val="95000"/>
                </a:schemeClr>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02182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2CEE-36F1-4DA0-95D9-CE6C7075385F}"/>
              </a:ext>
            </a:extLst>
          </p:cNvPr>
          <p:cNvSpPr>
            <a:spLocks noGrp="1"/>
          </p:cNvSpPr>
          <p:nvPr>
            <p:ph type="title"/>
          </p:nvPr>
        </p:nvSpPr>
        <p:spPr>
          <a:xfrm>
            <a:off x="838200" y="365125"/>
            <a:ext cx="10515600" cy="931015"/>
          </a:xfrm>
        </p:spPr>
        <p:txBody>
          <a:bodyPr/>
          <a:lstStyle/>
          <a:p>
            <a:pPr algn="ctr"/>
            <a:r>
              <a:rPr lang="en-IN" sz="3200" b="1" u="sng" dirty="0">
                <a:solidFill>
                  <a:schemeClr val="tx1">
                    <a:lumMod val="95000"/>
                  </a:schemeClr>
                </a:solidFill>
                <a:latin typeface="Times New Roman" panose="02020603050405020304" pitchFamily="18" charset="0"/>
              </a:rPr>
              <a:t>Project Overview and Specifications </a:t>
            </a:r>
          </a:p>
        </p:txBody>
      </p:sp>
      <p:sp>
        <p:nvSpPr>
          <p:cNvPr id="3" name="Content Placeholder 2">
            <a:extLst>
              <a:ext uri="{FF2B5EF4-FFF2-40B4-BE49-F238E27FC236}">
                <a16:creationId xmlns:a16="http://schemas.microsoft.com/office/drawing/2014/main" id="{9DD70F21-93A2-4D23-9ACC-23B5FF20C88A}"/>
              </a:ext>
            </a:extLst>
          </p:cNvPr>
          <p:cNvSpPr>
            <a:spLocks noGrp="1"/>
          </p:cNvSpPr>
          <p:nvPr>
            <p:ph idx="1"/>
          </p:nvPr>
        </p:nvSpPr>
        <p:spPr>
          <a:xfrm>
            <a:off x="838200" y="1473693"/>
            <a:ext cx="10515600" cy="4838330"/>
          </a:xfrm>
        </p:spPr>
        <p:txBody>
          <a:bodyPr/>
          <a:lstStyle/>
          <a:p>
            <a:r>
              <a:rPr lang="en-US" sz="1800" dirty="0">
                <a:solidFill>
                  <a:schemeClr val="tx1">
                    <a:lumMod val="95000"/>
                  </a:schemeClr>
                </a:solidFill>
                <a:latin typeface="Times New Roman" panose="02020603050405020304" pitchFamily="18" charset="0"/>
                <a:ea typeface="+mj-ea"/>
                <a:cs typeface="+mj-cs"/>
              </a:rPr>
              <a:t>Artificial intelligence (AI) to play an integral role in our day to day life applications whether it be home environment applications like Alexa or financial applications like trading, it is a development towards a new era of technology. This project comprises of an application of AI on financial data, known as algorithmic trading. </a:t>
            </a:r>
          </a:p>
          <a:p>
            <a:r>
              <a:rPr lang="en-US" sz="1800" dirty="0">
                <a:solidFill>
                  <a:schemeClr val="tx1">
                    <a:lumMod val="95000"/>
                  </a:schemeClr>
                </a:solidFill>
                <a:latin typeface="Times New Roman" panose="02020603050405020304" pitchFamily="18" charset="0"/>
                <a:ea typeface="+mj-ea"/>
                <a:cs typeface="+mj-cs"/>
              </a:rPr>
              <a:t>Automated trading systems involves the use of complex AI systems to make extremely fast trading decisions like buy, hold, or sell. It involves high frequency trading or HFT to make millions of trade in a day. </a:t>
            </a:r>
          </a:p>
          <a:p>
            <a:r>
              <a:rPr lang="en-US" sz="1800" dirty="0">
                <a:solidFill>
                  <a:schemeClr val="tx1">
                    <a:lumMod val="95000"/>
                  </a:schemeClr>
                </a:solidFill>
                <a:latin typeface="Times New Roman" panose="02020603050405020304" pitchFamily="18" charset="0"/>
                <a:ea typeface="+mj-ea"/>
                <a:cs typeface="+mj-cs"/>
              </a:rPr>
              <a:t>Machine learning is a subset of AI and generally provides solutions which learn from experience without being explicitly programmed. </a:t>
            </a:r>
          </a:p>
          <a:p>
            <a:r>
              <a:rPr lang="en-US" sz="1800" dirty="0">
                <a:solidFill>
                  <a:schemeClr val="tx1">
                    <a:lumMod val="95000"/>
                  </a:schemeClr>
                </a:solidFill>
                <a:latin typeface="Times New Roman" panose="02020603050405020304" pitchFamily="18" charset="0"/>
                <a:ea typeface="+mj-ea"/>
                <a:cs typeface="+mj-cs"/>
              </a:rPr>
              <a:t>In simple words, just the machine learning models are selected and fed with data the model then automatically adjusts its parameters and improves its outcome. </a:t>
            </a:r>
            <a:endParaRPr lang="en-IN" sz="1800" dirty="0">
              <a:solidFill>
                <a:schemeClr val="tx1">
                  <a:lumMod val="95000"/>
                </a:schemeClr>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47742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600A-08D5-460E-A46D-562121292016}"/>
              </a:ext>
            </a:extLst>
          </p:cNvPr>
          <p:cNvSpPr>
            <a:spLocks noGrp="1"/>
          </p:cNvSpPr>
          <p:nvPr>
            <p:ph type="title"/>
          </p:nvPr>
        </p:nvSpPr>
        <p:spPr>
          <a:xfrm>
            <a:off x="838200" y="261891"/>
            <a:ext cx="10515600" cy="558153"/>
          </a:xfrm>
        </p:spPr>
        <p:txBody>
          <a:bodyPr/>
          <a:lstStyle/>
          <a:p>
            <a:pPr algn="ctr"/>
            <a:r>
              <a:rPr lang="en-IN" sz="3200" b="1" u="sng" dirty="0">
                <a:solidFill>
                  <a:schemeClr val="tx1">
                    <a:lumMod val="95000"/>
                  </a:schemeClr>
                </a:solidFill>
                <a:latin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4C19CA4E-51E9-4186-A5AD-ED51E144650B}"/>
              </a:ext>
            </a:extLst>
          </p:cNvPr>
          <p:cNvSpPr>
            <a:spLocks noGrp="1"/>
          </p:cNvSpPr>
          <p:nvPr>
            <p:ph idx="1"/>
          </p:nvPr>
        </p:nvSpPr>
        <p:spPr>
          <a:xfrm>
            <a:off x="838200" y="887767"/>
            <a:ext cx="10515600" cy="5708342"/>
          </a:xfrm>
        </p:spPr>
        <p:txBody>
          <a:bodyPr>
            <a:normAutofit fontScale="92500" lnSpcReduction="10000"/>
          </a:bodyPr>
          <a:lstStyle/>
          <a:p>
            <a:r>
              <a:rPr lang="en-IN" sz="1800" b="1" u="sng" dirty="0">
                <a:solidFill>
                  <a:schemeClr val="tx1">
                    <a:lumMod val="95000"/>
                  </a:schemeClr>
                </a:solidFill>
                <a:latin typeface="Times New Roman" panose="02020603050405020304" pitchFamily="18" charset="0"/>
                <a:ea typeface="+mj-ea"/>
                <a:cs typeface="+mj-cs"/>
              </a:rPr>
              <a:t>NumPy</a:t>
            </a:r>
            <a:br>
              <a:rPr lang="en-IN" sz="1800" u="sng" dirty="0">
                <a:solidFill>
                  <a:srgbClr val="000000"/>
                </a:solidFill>
                <a:latin typeface="Times New Roman" panose="02020603050405020304" pitchFamily="18" charset="0"/>
                <a:ea typeface="+mj-ea"/>
                <a:cs typeface="+mj-cs"/>
              </a:rPr>
            </a:br>
            <a:br>
              <a:rPr lang="en-IN" sz="1800" u="sng" dirty="0">
                <a:solidFill>
                  <a:srgbClr val="000000"/>
                </a:solidFill>
                <a:latin typeface="Times New Roman" panose="02020603050405020304" pitchFamily="18" charset="0"/>
                <a:ea typeface="+mj-ea"/>
                <a:cs typeface="+mj-cs"/>
              </a:rPr>
            </a:br>
            <a:r>
              <a:rPr lang="en-US" sz="1800" dirty="0">
                <a:solidFill>
                  <a:schemeClr val="tx1">
                    <a:lumMod val="95000"/>
                  </a:schemeClr>
                </a:solidFill>
                <a:latin typeface="Times New Roman" panose="02020603050405020304" pitchFamily="18" charset="0"/>
                <a:ea typeface="+mj-ea"/>
                <a:cs typeface="+mj-cs"/>
              </a:rPr>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a:p>
            <a:r>
              <a:rPr lang="en-US" sz="1800" b="1" u="sng" dirty="0">
                <a:solidFill>
                  <a:schemeClr val="tx1">
                    <a:lumMod val="95000"/>
                  </a:schemeClr>
                </a:solidFill>
                <a:latin typeface="Times New Roman" panose="02020603050405020304" pitchFamily="18" charset="0"/>
                <a:ea typeface="+mj-ea"/>
                <a:cs typeface="+mj-cs"/>
              </a:rPr>
              <a:t>Pandas</a:t>
            </a:r>
            <a:br>
              <a:rPr lang="en-US" sz="1800" dirty="0">
                <a:solidFill>
                  <a:schemeClr val="tx1">
                    <a:lumMod val="95000"/>
                  </a:schemeClr>
                </a:solidFill>
                <a:latin typeface="Times New Roman" panose="02020603050405020304" pitchFamily="18" charset="0"/>
                <a:ea typeface="+mj-ea"/>
                <a:cs typeface="+mj-cs"/>
              </a:rPr>
            </a:br>
            <a:br>
              <a:rPr lang="en-US" sz="1800" dirty="0">
                <a:solidFill>
                  <a:schemeClr val="tx1">
                    <a:lumMod val="95000"/>
                  </a:schemeClr>
                </a:solidFill>
                <a:latin typeface="Times New Roman" panose="02020603050405020304" pitchFamily="18" charset="0"/>
                <a:ea typeface="+mj-ea"/>
                <a:cs typeface="+mj-cs"/>
              </a:rPr>
            </a:br>
            <a:r>
              <a:rPr lang="en-US" sz="1800" dirty="0" err="1">
                <a:solidFill>
                  <a:schemeClr val="tx1">
                    <a:lumMod val="95000"/>
                  </a:schemeClr>
                </a:solidFill>
                <a:latin typeface="Times New Roman" panose="02020603050405020304" pitchFamily="18" charset="0"/>
                <a:ea typeface="+mj-ea"/>
                <a:cs typeface="+mj-cs"/>
              </a:rPr>
              <a:t>Pandas</a:t>
            </a:r>
            <a:r>
              <a:rPr lang="en-US" sz="1800" dirty="0">
                <a:solidFill>
                  <a:schemeClr val="tx1">
                    <a:lumMod val="95000"/>
                  </a:schemeClr>
                </a:solidFill>
                <a:latin typeface="Times New Roman" panose="02020603050405020304" pitchFamily="18" charset="0"/>
                <a:ea typeface="+mj-ea"/>
                <a:cs typeface="+mj-cs"/>
              </a:rPr>
              <a:t> is a software library written for the Python programming language for data manipulation and analysis. In particular, it offers data structures and operations for manipulating numerical tables and time series.</a:t>
            </a:r>
          </a:p>
          <a:p>
            <a:r>
              <a:rPr lang="en-US" sz="1800" b="1" u="sng" dirty="0">
                <a:solidFill>
                  <a:schemeClr val="tx1">
                    <a:lumMod val="95000"/>
                  </a:schemeClr>
                </a:solidFill>
                <a:latin typeface="Times New Roman" panose="02020603050405020304" pitchFamily="18" charset="0"/>
                <a:ea typeface="+mj-ea"/>
                <a:cs typeface="+mj-cs"/>
              </a:rPr>
              <a:t>Matplotlib</a:t>
            </a:r>
            <a:br>
              <a:rPr lang="en-US" sz="1800" dirty="0">
                <a:solidFill>
                  <a:schemeClr val="tx1">
                    <a:lumMod val="95000"/>
                  </a:schemeClr>
                </a:solidFill>
                <a:latin typeface="Times New Roman" panose="02020603050405020304" pitchFamily="18" charset="0"/>
                <a:ea typeface="+mj-ea"/>
                <a:cs typeface="+mj-cs"/>
              </a:rPr>
            </a:br>
            <a:br>
              <a:rPr lang="en-US" sz="1800" dirty="0">
                <a:solidFill>
                  <a:schemeClr val="tx1">
                    <a:lumMod val="95000"/>
                  </a:schemeClr>
                </a:solidFill>
                <a:latin typeface="Times New Roman" panose="02020603050405020304" pitchFamily="18" charset="0"/>
                <a:ea typeface="+mj-ea"/>
                <a:cs typeface="+mj-cs"/>
              </a:rPr>
            </a:br>
            <a:r>
              <a:rPr lang="en-US" sz="1800" dirty="0">
                <a:solidFill>
                  <a:schemeClr val="tx1">
                    <a:lumMod val="95000"/>
                  </a:schemeClr>
                </a:solidFill>
                <a:latin typeface="Times New Roman" panose="02020603050405020304" pitchFamily="18" charset="0"/>
                <a:ea typeface="+mj-ea"/>
                <a:cs typeface="+mj-cs"/>
              </a:rPr>
              <a:t>It is a comprehensive library for creating static, animated, and interactive visualizations in Python.</a:t>
            </a:r>
          </a:p>
          <a:p>
            <a:r>
              <a:rPr lang="en-US" sz="1800" b="1" u="sng" dirty="0" err="1">
                <a:solidFill>
                  <a:schemeClr val="tx1">
                    <a:lumMod val="95000"/>
                  </a:schemeClr>
                </a:solidFill>
                <a:latin typeface="Times New Roman" panose="02020603050405020304" pitchFamily="18" charset="0"/>
                <a:ea typeface="+mj-ea"/>
                <a:cs typeface="+mj-cs"/>
              </a:rPr>
              <a:t>Keras</a:t>
            </a:r>
            <a:br>
              <a:rPr lang="en-US" sz="1800" dirty="0">
                <a:solidFill>
                  <a:schemeClr val="tx1">
                    <a:lumMod val="95000"/>
                  </a:schemeClr>
                </a:solidFill>
                <a:latin typeface="Times New Roman" panose="02020603050405020304" pitchFamily="18" charset="0"/>
                <a:ea typeface="+mj-ea"/>
                <a:cs typeface="+mj-cs"/>
              </a:rPr>
            </a:br>
            <a:br>
              <a:rPr lang="en-US" sz="1800" dirty="0">
                <a:solidFill>
                  <a:schemeClr val="tx1">
                    <a:lumMod val="95000"/>
                  </a:schemeClr>
                </a:solidFill>
                <a:latin typeface="Times New Roman" panose="02020603050405020304" pitchFamily="18" charset="0"/>
                <a:ea typeface="+mj-ea"/>
                <a:cs typeface="+mj-cs"/>
              </a:rPr>
            </a:br>
            <a:r>
              <a:rPr lang="en-US" sz="1800" dirty="0" err="1">
                <a:solidFill>
                  <a:schemeClr val="tx1">
                    <a:lumMod val="95000"/>
                  </a:schemeClr>
                </a:solidFill>
                <a:latin typeface="Times New Roman" panose="02020603050405020304" pitchFamily="18" charset="0"/>
                <a:ea typeface="+mj-ea"/>
                <a:cs typeface="+mj-cs"/>
              </a:rPr>
              <a:t>Keras</a:t>
            </a:r>
            <a:r>
              <a:rPr lang="en-US" sz="1800" dirty="0">
                <a:solidFill>
                  <a:schemeClr val="tx1">
                    <a:lumMod val="95000"/>
                  </a:schemeClr>
                </a:solidFill>
                <a:latin typeface="Times New Roman" panose="02020603050405020304" pitchFamily="18" charset="0"/>
                <a:ea typeface="+mj-ea"/>
                <a:cs typeface="+mj-cs"/>
              </a:rPr>
              <a:t> is an API designed for human beings, not machines. </a:t>
            </a:r>
            <a:r>
              <a:rPr lang="en-US" sz="1800" dirty="0" err="1">
                <a:solidFill>
                  <a:schemeClr val="tx1">
                    <a:lumMod val="95000"/>
                  </a:schemeClr>
                </a:solidFill>
                <a:latin typeface="Times New Roman" panose="02020603050405020304" pitchFamily="18" charset="0"/>
                <a:ea typeface="+mj-ea"/>
                <a:cs typeface="+mj-cs"/>
              </a:rPr>
              <a:t>Keras</a:t>
            </a:r>
            <a:r>
              <a:rPr lang="en-US" sz="1800" dirty="0">
                <a:solidFill>
                  <a:schemeClr val="tx1">
                    <a:lumMod val="95000"/>
                  </a:schemeClr>
                </a:solidFill>
                <a:latin typeface="Times New Roman" panose="02020603050405020304" pitchFamily="18" charset="0"/>
                <a:ea typeface="+mj-ea"/>
                <a:cs typeface="+mj-cs"/>
              </a:rPr>
              <a:t> follows best practices for reducing cognitive load: it offers consistent &amp; simple APIs, it minimizes the number of user actions required for common use cases, and it provides clear &amp; actionable error messages. It also has extensive documentation and developer guides.</a:t>
            </a:r>
          </a:p>
          <a:p>
            <a:r>
              <a:rPr lang="en-US" sz="1800" b="1" u="sng" dirty="0" err="1">
                <a:solidFill>
                  <a:schemeClr val="tx1">
                    <a:lumMod val="95000"/>
                  </a:schemeClr>
                </a:solidFill>
                <a:latin typeface="Times New Roman" panose="02020603050405020304" pitchFamily="18" charset="0"/>
                <a:ea typeface="+mj-ea"/>
                <a:cs typeface="+mj-cs"/>
              </a:rPr>
              <a:t>Tensorflow</a:t>
            </a:r>
            <a:br>
              <a:rPr lang="en-US" sz="1800" dirty="0">
                <a:solidFill>
                  <a:schemeClr val="tx1">
                    <a:lumMod val="95000"/>
                  </a:schemeClr>
                </a:solidFill>
                <a:latin typeface="Times New Roman" panose="02020603050405020304" pitchFamily="18" charset="0"/>
                <a:ea typeface="+mj-ea"/>
                <a:cs typeface="+mj-cs"/>
              </a:rPr>
            </a:br>
            <a:br>
              <a:rPr lang="en-US" sz="1800" dirty="0">
                <a:solidFill>
                  <a:schemeClr val="tx1">
                    <a:lumMod val="95000"/>
                  </a:schemeClr>
                </a:solidFill>
                <a:latin typeface="Times New Roman" panose="02020603050405020304" pitchFamily="18" charset="0"/>
                <a:ea typeface="+mj-ea"/>
                <a:cs typeface="+mj-cs"/>
              </a:rPr>
            </a:br>
            <a:r>
              <a:rPr lang="en-US" sz="1800" dirty="0">
                <a:solidFill>
                  <a:schemeClr val="tx1">
                    <a:lumMod val="95000"/>
                  </a:schemeClr>
                </a:solidFill>
                <a:latin typeface="Times New Roman" panose="02020603050405020304" pitchFamily="18" charset="0"/>
                <a:ea typeface="+mj-ea"/>
                <a:cs typeface="+mj-cs"/>
              </a:rPr>
              <a:t>TensorFlow is an end-to-end open source platform for machine learning. It has a comprehensive, flexible ecosystem of tools, libraries and community resources that lets researchers push the state-of-the-art in ML and developers easily build and deploy ML powered applications.</a:t>
            </a:r>
            <a:br>
              <a:rPr lang="en-US" sz="1800" dirty="0">
                <a:solidFill>
                  <a:schemeClr val="tx1">
                    <a:lumMod val="95000"/>
                  </a:schemeClr>
                </a:solidFill>
                <a:latin typeface="Times New Roman" panose="02020603050405020304" pitchFamily="18" charset="0"/>
                <a:ea typeface="+mj-ea"/>
                <a:cs typeface="+mj-cs"/>
              </a:rPr>
            </a:br>
            <a:endParaRPr lang="en-US" sz="1800" dirty="0">
              <a:solidFill>
                <a:schemeClr val="tx1">
                  <a:lumMod val="95000"/>
                </a:schemeClr>
              </a:solidFill>
              <a:latin typeface="Times New Roman" panose="02020603050405020304" pitchFamily="18" charset="0"/>
              <a:ea typeface="+mj-ea"/>
              <a:cs typeface="+mj-cs"/>
            </a:endParaRPr>
          </a:p>
          <a:p>
            <a:endParaRPr lang="en-IN" sz="1800" dirty="0">
              <a:solidFill>
                <a:schemeClr val="tx1">
                  <a:lumMod val="95000"/>
                </a:schemeClr>
              </a:solidFill>
              <a:latin typeface="Times New Roman" panose="02020603050405020304" pitchFamily="18" charset="0"/>
              <a:ea typeface="+mj-ea"/>
              <a:cs typeface="+mj-cs"/>
            </a:endParaRPr>
          </a:p>
          <a:p>
            <a:pPr marL="0" indent="0" algn="l">
              <a:buNone/>
            </a:pPr>
            <a:endParaRPr lang="en-IN"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7144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72F7-0074-4AD2-B3CA-E31E0443E9B4}"/>
              </a:ext>
            </a:extLst>
          </p:cNvPr>
          <p:cNvSpPr>
            <a:spLocks noGrp="1"/>
          </p:cNvSpPr>
          <p:nvPr>
            <p:ph type="title"/>
          </p:nvPr>
        </p:nvSpPr>
        <p:spPr>
          <a:xfrm>
            <a:off x="838200" y="365125"/>
            <a:ext cx="10515600" cy="664685"/>
          </a:xfrm>
        </p:spPr>
        <p:txBody>
          <a:bodyPr/>
          <a:lstStyle/>
          <a:p>
            <a:pPr algn="ctr"/>
            <a:r>
              <a:rPr lang="en-IN" sz="3200" b="1" u="sng" dirty="0">
                <a:solidFill>
                  <a:schemeClr val="tx1">
                    <a:lumMod val="95000"/>
                  </a:schemeClr>
                </a:solidFill>
                <a:latin typeface="Times New Roman" panose="02020603050405020304" pitchFamily="18" charset="0"/>
              </a:rPr>
              <a:t>DEEP LEARNING USING LSTM</a:t>
            </a:r>
          </a:p>
        </p:txBody>
      </p:sp>
      <p:sp>
        <p:nvSpPr>
          <p:cNvPr id="3" name="Content Placeholder 2">
            <a:extLst>
              <a:ext uri="{FF2B5EF4-FFF2-40B4-BE49-F238E27FC236}">
                <a16:creationId xmlns:a16="http://schemas.microsoft.com/office/drawing/2014/main" id="{1000CE66-1325-468E-BCC0-1098A929ADB2}"/>
              </a:ext>
            </a:extLst>
          </p:cNvPr>
          <p:cNvSpPr>
            <a:spLocks noGrp="1"/>
          </p:cNvSpPr>
          <p:nvPr>
            <p:ph idx="1"/>
          </p:nvPr>
        </p:nvSpPr>
        <p:spPr>
          <a:xfrm>
            <a:off x="838200" y="1251751"/>
            <a:ext cx="10515600" cy="5241124"/>
          </a:xfrm>
        </p:spPr>
        <p:txBody>
          <a:bodyPr>
            <a:normAutofit/>
          </a:bodyPr>
          <a:lstStyle/>
          <a:p>
            <a:pPr algn="l"/>
            <a:r>
              <a:rPr lang="en-US" sz="2100" dirty="0">
                <a:solidFill>
                  <a:schemeClr val="tx1">
                    <a:lumMod val="95000"/>
                  </a:schemeClr>
                </a:solidFill>
                <a:latin typeface="Times New Roman" panose="02020603050405020304" pitchFamily="18" charset="0"/>
                <a:ea typeface="+mj-ea"/>
                <a:cs typeface="+mj-cs"/>
              </a:rPr>
              <a:t>Long Short Term Memory cells are like mini neural networks designed to allow for memory in a larger neural network. This is achieved through the use of a recurrent node inside the LSTM cell. This node has an edge looping back on itself with a weight of one, meaning at every feedforward iteration the cell can hold onto information from the previous step, as well as all previous steps. Since the looping connection’s weight is one, old memories wont fade over time like they would in traditional RNNs.</a:t>
            </a:r>
          </a:p>
          <a:p>
            <a:pPr algn="l"/>
            <a:r>
              <a:rPr lang="en-US" sz="2100" dirty="0">
                <a:solidFill>
                  <a:schemeClr val="tx1">
                    <a:lumMod val="95000"/>
                  </a:schemeClr>
                </a:solidFill>
                <a:latin typeface="Times New Roman" panose="02020603050405020304" pitchFamily="18" charset="0"/>
                <a:ea typeface="+mj-ea"/>
                <a:cs typeface="+mj-cs"/>
              </a:rPr>
              <a:t>LTSMs and recurrent neural networks are as a result good at working with time series data thanks to their ability to remember the past. By storing some of the old state in these recurrent nodes, RNNs and LSTMs can reason about current information as well as information the network had seen one, ten or a thousand steps ago. Even better, I don’t have to write my own implementation of an LSTM cell; they are a default layer in </a:t>
            </a:r>
            <a:r>
              <a:rPr lang="en-US" sz="2100" dirty="0" err="1">
                <a:solidFill>
                  <a:schemeClr val="tx1">
                    <a:lumMod val="95000"/>
                  </a:schemeClr>
                </a:solidFill>
                <a:latin typeface="Times New Roman" panose="02020603050405020304" pitchFamily="18" charset="0"/>
                <a:ea typeface="+mj-ea"/>
                <a:cs typeface="+mj-cs"/>
              </a:rPr>
              <a:t>Tensorflow’s</a:t>
            </a:r>
            <a:r>
              <a:rPr lang="en-US" sz="2100" dirty="0">
                <a:solidFill>
                  <a:schemeClr val="tx1">
                    <a:lumMod val="95000"/>
                  </a:schemeClr>
                </a:solidFill>
                <a:latin typeface="Times New Roman" panose="02020603050405020304" pitchFamily="18" charset="0"/>
                <a:ea typeface="+mj-ea"/>
                <a:cs typeface="+mj-cs"/>
              </a:rPr>
              <a:t> </a:t>
            </a:r>
            <a:r>
              <a:rPr lang="en-US" sz="2100" dirty="0" err="1">
                <a:solidFill>
                  <a:schemeClr val="tx1">
                    <a:lumMod val="95000"/>
                  </a:schemeClr>
                </a:solidFill>
                <a:latin typeface="Times New Roman" panose="02020603050405020304" pitchFamily="18" charset="0"/>
                <a:ea typeface="+mj-ea"/>
                <a:cs typeface="+mj-cs"/>
              </a:rPr>
              <a:t>Keras</a:t>
            </a:r>
            <a:r>
              <a:rPr lang="en-US" sz="2100" dirty="0">
                <a:solidFill>
                  <a:schemeClr val="tx1">
                    <a:lumMod val="95000"/>
                  </a:schemeClr>
                </a:solidFill>
                <a:latin typeface="Times New Roman" panose="02020603050405020304" pitchFamily="18" charset="0"/>
                <a:ea typeface="+mj-ea"/>
                <a:cs typeface="+mj-cs"/>
              </a:rPr>
              <a:t>.</a:t>
            </a:r>
          </a:p>
          <a:p>
            <a:pPr algn="l"/>
            <a:r>
              <a:rPr lang="en-US" sz="2100" dirty="0">
                <a:solidFill>
                  <a:schemeClr val="tx1">
                    <a:lumMod val="95000"/>
                  </a:schemeClr>
                </a:solidFill>
                <a:latin typeface="Times New Roman" panose="02020603050405020304" pitchFamily="18" charset="0"/>
                <a:ea typeface="+mj-ea"/>
                <a:cs typeface="+mj-cs"/>
              </a:rPr>
              <a:t>We are going to use LSTMs and </a:t>
            </a:r>
            <a:r>
              <a:rPr lang="en-US" sz="2100" dirty="0" err="1">
                <a:solidFill>
                  <a:schemeClr val="tx1">
                    <a:lumMod val="95000"/>
                  </a:schemeClr>
                </a:solidFill>
                <a:latin typeface="Times New Roman" panose="02020603050405020304" pitchFamily="18" charset="0"/>
                <a:ea typeface="+mj-ea"/>
                <a:cs typeface="+mj-cs"/>
              </a:rPr>
              <a:t>Keras</a:t>
            </a:r>
            <a:r>
              <a:rPr lang="en-US" sz="2100" dirty="0">
                <a:solidFill>
                  <a:schemeClr val="tx1">
                    <a:lumMod val="95000"/>
                  </a:schemeClr>
                </a:solidFill>
                <a:latin typeface="Times New Roman" panose="02020603050405020304" pitchFamily="18" charset="0"/>
                <a:ea typeface="+mj-ea"/>
                <a:cs typeface="+mj-cs"/>
              </a:rPr>
              <a:t> to predict the stock market, and perhaps even make some money.</a:t>
            </a:r>
          </a:p>
          <a:p>
            <a:endParaRPr lang="en-IN" dirty="0"/>
          </a:p>
        </p:txBody>
      </p:sp>
    </p:spTree>
    <p:extLst>
      <p:ext uri="{BB962C8B-B14F-4D97-AF65-F5344CB8AC3E}">
        <p14:creationId xmlns:p14="http://schemas.microsoft.com/office/powerpoint/2010/main" val="62805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DA7D-AFB7-4D5F-92E1-E8DA89337313}"/>
              </a:ext>
            </a:extLst>
          </p:cNvPr>
          <p:cNvSpPr>
            <a:spLocks noGrp="1"/>
          </p:cNvSpPr>
          <p:nvPr>
            <p:ph type="title"/>
          </p:nvPr>
        </p:nvSpPr>
        <p:spPr>
          <a:xfrm>
            <a:off x="838200" y="365125"/>
            <a:ext cx="10515600" cy="602541"/>
          </a:xfrm>
        </p:spPr>
        <p:txBody>
          <a:bodyPr>
            <a:normAutofit/>
          </a:bodyPr>
          <a:lstStyle/>
          <a:p>
            <a:pPr algn="ctr"/>
            <a:r>
              <a:rPr lang="en-US" sz="3200" b="1" u="sng" dirty="0">
                <a:solidFill>
                  <a:schemeClr val="tx1">
                    <a:lumMod val="95000"/>
                  </a:schemeClr>
                </a:solidFill>
                <a:latin typeface="Times New Roman" panose="02020603050405020304" pitchFamily="18" charset="0"/>
              </a:rPr>
              <a:t>DISADVANTAGES OF THE EXISTING SYSTEM </a:t>
            </a:r>
            <a:endParaRPr lang="en-IN" sz="3200" b="1" u="sng" dirty="0">
              <a:solidFill>
                <a:schemeClr val="tx1">
                  <a:lumMod val="95000"/>
                </a:schemeClr>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1A154FE1-1244-4B72-9323-41807E33BD9C}"/>
              </a:ext>
            </a:extLst>
          </p:cNvPr>
          <p:cNvSpPr>
            <a:spLocks noGrp="1"/>
          </p:cNvSpPr>
          <p:nvPr>
            <p:ph idx="1"/>
          </p:nvPr>
        </p:nvSpPr>
        <p:spPr>
          <a:xfrm>
            <a:off x="838200" y="1065320"/>
            <a:ext cx="10515600" cy="5255581"/>
          </a:xfrm>
        </p:spPr>
        <p:txBody>
          <a:bodyPr>
            <a:normAutofit/>
          </a:bodyPr>
          <a:lstStyle/>
          <a:p>
            <a:r>
              <a:rPr lang="en-US" sz="2100" dirty="0">
                <a:solidFill>
                  <a:schemeClr val="tx1">
                    <a:lumMod val="95000"/>
                  </a:schemeClr>
                </a:solidFill>
                <a:latin typeface="Times New Roman" panose="02020603050405020304" pitchFamily="18" charset="0"/>
                <a:ea typeface="+mj-ea"/>
                <a:cs typeface="+mj-cs"/>
              </a:rPr>
              <a:t>The existing system fails when there are rare outcomes or predictors, as the algorithm is based on bootstrap sampling.</a:t>
            </a:r>
          </a:p>
          <a:p>
            <a:r>
              <a:rPr lang="en-US" sz="2100" dirty="0">
                <a:solidFill>
                  <a:schemeClr val="tx1">
                    <a:lumMod val="95000"/>
                  </a:schemeClr>
                </a:solidFill>
                <a:latin typeface="Times New Roman" panose="02020603050405020304" pitchFamily="18" charset="0"/>
                <a:ea typeface="+mj-ea"/>
                <a:cs typeface="+mj-cs"/>
              </a:rPr>
              <a:t>The previous results indicate that the stock price is unpredictable when the traditional classifier is used.</a:t>
            </a:r>
          </a:p>
          <a:p>
            <a:r>
              <a:rPr lang="en-US" sz="2100" dirty="0">
                <a:solidFill>
                  <a:schemeClr val="tx1">
                    <a:lumMod val="95000"/>
                  </a:schemeClr>
                </a:solidFill>
                <a:latin typeface="Times New Roman" panose="02020603050405020304" pitchFamily="18" charset="0"/>
                <a:ea typeface="+mj-ea"/>
                <a:cs typeface="+mj-cs"/>
              </a:rPr>
              <a:t>The existence system reported highly predictive values, by selecting an appropriate time period for their experiment to obtain highly predictive scores.</a:t>
            </a:r>
          </a:p>
          <a:p>
            <a:r>
              <a:rPr lang="en-US" sz="2100" dirty="0">
                <a:solidFill>
                  <a:schemeClr val="tx1">
                    <a:lumMod val="95000"/>
                  </a:schemeClr>
                </a:solidFill>
                <a:latin typeface="Times New Roman" panose="02020603050405020304" pitchFamily="18" charset="0"/>
                <a:ea typeface="+mj-ea"/>
                <a:cs typeface="+mj-cs"/>
              </a:rPr>
              <a:t>The existing system does not perform well when there is a change in the operating environment.</a:t>
            </a:r>
          </a:p>
          <a:p>
            <a:r>
              <a:rPr lang="en-US" sz="2100" dirty="0">
                <a:solidFill>
                  <a:schemeClr val="tx1">
                    <a:lumMod val="95000"/>
                  </a:schemeClr>
                </a:solidFill>
                <a:latin typeface="Times New Roman" panose="02020603050405020304" pitchFamily="18" charset="0"/>
                <a:ea typeface="+mj-ea"/>
                <a:cs typeface="+mj-cs"/>
              </a:rPr>
              <a:t>It doesn’t focus on external events in the environment, like news events or social media.</a:t>
            </a:r>
          </a:p>
          <a:p>
            <a:r>
              <a:rPr lang="en-US" sz="2100" dirty="0">
                <a:solidFill>
                  <a:schemeClr val="tx1">
                    <a:lumMod val="95000"/>
                  </a:schemeClr>
                </a:solidFill>
                <a:latin typeface="Times New Roman" panose="02020603050405020304" pitchFamily="18" charset="0"/>
                <a:ea typeface="+mj-ea"/>
                <a:cs typeface="+mj-cs"/>
              </a:rPr>
              <a:t>It exploits only one data source, thus highly biased.</a:t>
            </a:r>
          </a:p>
          <a:p>
            <a:r>
              <a:rPr lang="en-US" sz="2100" dirty="0">
                <a:solidFill>
                  <a:schemeClr val="tx1">
                    <a:lumMod val="95000"/>
                  </a:schemeClr>
                </a:solidFill>
                <a:latin typeface="Times New Roman" panose="02020603050405020304" pitchFamily="18" charset="0"/>
                <a:ea typeface="+mj-ea"/>
                <a:cs typeface="+mj-cs"/>
              </a:rPr>
              <a:t>The existing system needs some form of input interpretation, thus need of scaling.</a:t>
            </a:r>
          </a:p>
          <a:p>
            <a:r>
              <a:rPr lang="en-US" sz="2100" dirty="0">
                <a:solidFill>
                  <a:schemeClr val="tx1">
                    <a:lumMod val="95000"/>
                  </a:schemeClr>
                </a:solidFill>
                <a:latin typeface="Times New Roman" panose="02020603050405020304" pitchFamily="18" charset="0"/>
                <a:ea typeface="+mj-ea"/>
                <a:cs typeface="+mj-cs"/>
              </a:rPr>
              <a:t>It </a:t>
            </a:r>
            <a:r>
              <a:rPr lang="en-US" sz="2100" dirty="0" err="1">
                <a:solidFill>
                  <a:schemeClr val="tx1">
                    <a:lumMod val="95000"/>
                  </a:schemeClr>
                </a:solidFill>
                <a:latin typeface="Times New Roman" panose="02020603050405020304" pitchFamily="18" charset="0"/>
                <a:ea typeface="+mj-ea"/>
                <a:cs typeface="+mj-cs"/>
              </a:rPr>
              <a:t>doesn</a:t>
            </a:r>
            <a:r>
              <a:rPr lang="en-US" sz="2100" dirty="0">
                <a:solidFill>
                  <a:schemeClr val="tx1">
                    <a:lumMod val="95000"/>
                  </a:schemeClr>
                </a:solidFill>
                <a:latin typeface="Times New Roman" panose="02020603050405020304" pitchFamily="18" charset="0"/>
                <a:ea typeface="+mj-ea"/>
                <a:cs typeface="+mj-cs"/>
              </a:rPr>
              <a:t>’ exploit data pre-processing techniques to remove inconsistency and incompleteness of the data.</a:t>
            </a:r>
            <a:endParaRPr lang="en-IN" sz="2100" dirty="0">
              <a:solidFill>
                <a:schemeClr val="tx1">
                  <a:lumMod val="95000"/>
                </a:schemeClr>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10217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208A-C9DC-4B19-9EC5-9CAC36BA6B59}"/>
              </a:ext>
            </a:extLst>
          </p:cNvPr>
          <p:cNvSpPr>
            <a:spLocks noGrp="1"/>
          </p:cNvSpPr>
          <p:nvPr>
            <p:ph type="title"/>
          </p:nvPr>
        </p:nvSpPr>
        <p:spPr>
          <a:xfrm>
            <a:off x="838200" y="365126"/>
            <a:ext cx="10515600" cy="575908"/>
          </a:xfrm>
        </p:spPr>
        <p:txBody>
          <a:bodyPr>
            <a:normAutofit/>
          </a:bodyPr>
          <a:lstStyle/>
          <a:p>
            <a:pPr algn="ctr"/>
            <a:r>
              <a:rPr lang="en-IN" sz="3200" b="1" u="sng" dirty="0">
                <a:solidFill>
                  <a:schemeClr val="tx1">
                    <a:lumMod val="95000"/>
                  </a:schemeClr>
                </a:solidFill>
                <a:latin typeface="Times New Roman" panose="02020603050405020304" pitchFamily="18" charset="0"/>
              </a:rPr>
              <a:t>Methodologies</a:t>
            </a:r>
          </a:p>
        </p:txBody>
      </p:sp>
      <p:sp>
        <p:nvSpPr>
          <p:cNvPr id="3" name="Content Placeholder 2">
            <a:extLst>
              <a:ext uri="{FF2B5EF4-FFF2-40B4-BE49-F238E27FC236}">
                <a16:creationId xmlns:a16="http://schemas.microsoft.com/office/drawing/2014/main" id="{838AA6F4-69DD-4007-8F8C-E4D496E15E15}"/>
              </a:ext>
            </a:extLst>
          </p:cNvPr>
          <p:cNvSpPr>
            <a:spLocks noGrp="1"/>
          </p:cNvSpPr>
          <p:nvPr>
            <p:ph idx="1"/>
          </p:nvPr>
        </p:nvSpPr>
        <p:spPr>
          <a:xfrm>
            <a:off x="838200" y="941034"/>
            <a:ext cx="10515600" cy="5273335"/>
          </a:xfrm>
        </p:spPr>
        <p:txBody>
          <a:bodyPr>
            <a:noAutofit/>
          </a:bodyPr>
          <a:lstStyle/>
          <a:p>
            <a:r>
              <a:rPr lang="en-US" sz="1800" b="1" u="sng" dirty="0"/>
              <a:t>Classification</a:t>
            </a:r>
            <a:r>
              <a:rPr lang="en-US" sz="1800" u="sng" dirty="0"/>
              <a:t>:</a:t>
            </a:r>
            <a:br>
              <a:rPr lang="en-US" sz="1800" u="sng" dirty="0"/>
            </a:br>
            <a:br>
              <a:rPr lang="en-US" sz="1800" dirty="0"/>
            </a:br>
            <a:r>
              <a:rPr lang="en-US" sz="1800" dirty="0"/>
              <a:t>Classification is an instance of supervised learning where a set is analyzed and categorized based on a common attribute. From the values or the data are given, classification draws some conclusion from the observed value. If more than one input is given then classification will try to predict one or more outcomes for the same. A few classifiers that are used here for the stock market prediction includes the random forest classifier, SVM classifier.</a:t>
            </a:r>
          </a:p>
          <a:p>
            <a:r>
              <a:rPr lang="en-US" sz="1800" b="1" u="sng" dirty="0"/>
              <a:t>Random Forest Classifier</a:t>
            </a:r>
            <a:r>
              <a:rPr lang="en-US" sz="1800" u="sng" dirty="0"/>
              <a:t>:</a:t>
            </a:r>
            <a:br>
              <a:rPr lang="en-US" sz="1800" dirty="0"/>
            </a:br>
            <a:br>
              <a:rPr lang="en-US" sz="1800" dirty="0"/>
            </a:br>
            <a:r>
              <a:rPr lang="en-US" sz="1800" dirty="0"/>
              <a:t>Random forest classifier is a type of ensemble classifier and also a supervised algorithm. It basically creates a set of decision trees, that yields some result. The basic approach of random class classifier is to take the decision aggregate of random subset decision tress and yield a final class or result based on the votes of the random subset of decision trees.</a:t>
            </a:r>
            <a:br>
              <a:rPr lang="en-US" sz="1800" dirty="0"/>
            </a:br>
            <a:br>
              <a:rPr lang="en-US" sz="1800" dirty="0"/>
            </a:br>
            <a:r>
              <a:rPr lang="en-US" sz="1800" u="sng" dirty="0"/>
              <a:t>Parameters</a:t>
            </a:r>
            <a:br>
              <a:rPr lang="en-US" sz="1800" dirty="0"/>
            </a:br>
            <a:r>
              <a:rPr lang="en-US" sz="1800" dirty="0"/>
              <a:t>The parameters included in the random forest classifier are </a:t>
            </a:r>
            <a:r>
              <a:rPr lang="en-US" sz="1800" dirty="0" err="1"/>
              <a:t>n_estimators</a:t>
            </a:r>
            <a:r>
              <a:rPr lang="en-US" sz="1800" dirty="0"/>
              <a:t> which is total number of decision trees, and other hyper parameters like </a:t>
            </a:r>
            <a:r>
              <a:rPr lang="en-US" sz="1800" dirty="0" err="1"/>
              <a:t>oobscore</a:t>
            </a:r>
            <a:r>
              <a:rPr lang="en-US" sz="1800" dirty="0"/>
              <a:t> to determine the generalization accuracy of the random forest, </a:t>
            </a:r>
            <a:r>
              <a:rPr lang="en-US" sz="1800" dirty="0" err="1"/>
              <a:t>max_features</a:t>
            </a:r>
            <a:r>
              <a:rPr lang="en-US" sz="1800" dirty="0"/>
              <a:t> which includes the number of features for best-split. </a:t>
            </a:r>
            <a:r>
              <a:rPr lang="en-US" sz="1800" dirty="0" err="1"/>
              <a:t>min_weight_fraction_leaf</a:t>
            </a:r>
            <a:r>
              <a:rPr lang="en-US" sz="1800" dirty="0"/>
              <a:t> is the minimum weighted fraction of the sum total of weights of all the input samples required to be at a leaf node. Samples have equal weight when sample weight is not provided.</a:t>
            </a:r>
          </a:p>
        </p:txBody>
      </p:sp>
    </p:spTree>
    <p:extLst>
      <p:ext uri="{BB962C8B-B14F-4D97-AF65-F5344CB8AC3E}">
        <p14:creationId xmlns:p14="http://schemas.microsoft.com/office/powerpoint/2010/main" val="190225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1847A-269C-49F2-80B7-57A8C6E3C31C}"/>
              </a:ext>
            </a:extLst>
          </p:cNvPr>
          <p:cNvSpPr>
            <a:spLocks noGrp="1"/>
          </p:cNvSpPr>
          <p:nvPr>
            <p:ph idx="1"/>
          </p:nvPr>
        </p:nvSpPr>
        <p:spPr>
          <a:xfrm>
            <a:off x="838200" y="355107"/>
            <a:ext cx="10515600" cy="6232124"/>
          </a:xfrm>
        </p:spPr>
        <p:txBody>
          <a:bodyPr>
            <a:normAutofit/>
          </a:bodyPr>
          <a:lstStyle/>
          <a:p>
            <a:r>
              <a:rPr lang="en-US" sz="2000" b="1" u="sng" dirty="0"/>
              <a:t>SVM classifier</a:t>
            </a:r>
            <a:r>
              <a:rPr lang="en-US" sz="1900" u="sng" dirty="0"/>
              <a:t>:</a:t>
            </a:r>
            <a:br>
              <a:rPr lang="en-US" sz="1900" dirty="0"/>
            </a:br>
            <a:br>
              <a:rPr lang="en-US" sz="1900" dirty="0"/>
            </a:br>
            <a:r>
              <a:rPr lang="en-US" sz="1900" dirty="0"/>
              <a:t>SVM classifier is a type of discriminative classifier. The SVM uses supervised learning i.e. a labeled training data. The output are hyperplanes which categorizes the new dataset. They are supervised learning models that uses associated learning algorithm for classification and as well as regression.</a:t>
            </a:r>
            <a:br>
              <a:rPr lang="en-US" sz="1900" dirty="0"/>
            </a:br>
            <a:br>
              <a:rPr lang="en-US" sz="1900" dirty="0"/>
            </a:br>
            <a:r>
              <a:rPr lang="en-US" sz="1900" u="sng" dirty="0"/>
              <a:t>Parameters</a:t>
            </a:r>
            <a:br>
              <a:rPr lang="en-US" sz="1900" dirty="0"/>
            </a:br>
            <a:r>
              <a:rPr lang="en-US" sz="1900" dirty="0"/>
              <a:t>The tuning parameters of SVM classifier are kernel parameter, gamma parameter and regularization parameter.</a:t>
            </a:r>
          </a:p>
          <a:p>
            <a:r>
              <a:rPr lang="en-US" sz="1900" dirty="0"/>
              <a:t>Kernels can be categorized as linear and polynomial kernels calculates the prediction line. In linear kernels prediction for a new input is calculated by the dot product between the input and the support vector.</a:t>
            </a:r>
          </a:p>
          <a:p>
            <a:r>
              <a:rPr lang="en-US" sz="1900" dirty="0"/>
              <a:t>C parameter is known as the regularization parameter; it determines whether the accuracy of model is increases or decreases. The default value of c=10.Lower regularization value leads to misclassification.</a:t>
            </a:r>
          </a:p>
          <a:p>
            <a:r>
              <a:rPr lang="en-US" sz="1900" dirty="0"/>
              <a:t>Gamma parameter measures the influence of a single training on the model. Low values signifies far from the plausible margin and high values signifies closeness from the plausible margin.</a:t>
            </a:r>
            <a:endParaRPr lang="en-IN" sz="1900" dirty="0"/>
          </a:p>
          <a:p>
            <a:endParaRPr lang="en-IN" dirty="0"/>
          </a:p>
        </p:txBody>
      </p:sp>
    </p:spTree>
    <p:extLst>
      <p:ext uri="{BB962C8B-B14F-4D97-AF65-F5344CB8AC3E}">
        <p14:creationId xmlns:p14="http://schemas.microsoft.com/office/powerpoint/2010/main" val="82180866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230</TotalTime>
  <Words>2877</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“STOCK MARKET PREDICTION USING MACHINE LEARNING”</vt:lpstr>
      <vt:lpstr>Abstract </vt:lpstr>
      <vt:lpstr>Introduction </vt:lpstr>
      <vt:lpstr>Project Overview and Specifications </vt:lpstr>
      <vt:lpstr>Technologies used</vt:lpstr>
      <vt:lpstr>DEEP LEARNING USING LSTM</vt:lpstr>
      <vt:lpstr>DISADVANTAGES OF THE EXISTING SYSTEM </vt:lpstr>
      <vt:lpstr>Methodologies</vt:lpstr>
      <vt:lpstr>PowerPoint Presentation</vt:lpstr>
      <vt:lpstr>PowerPoint Presentation</vt:lpstr>
      <vt:lpstr>PowerPoint Presentation</vt:lpstr>
      <vt:lpstr>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MACHINE LEARNING”</dc:title>
  <dc:creator>Mrinmoy Dutta</dc:creator>
  <cp:lastModifiedBy>Gaurav Bhogale</cp:lastModifiedBy>
  <cp:revision>4</cp:revision>
  <dcterms:created xsi:type="dcterms:W3CDTF">2021-09-20T14:02:31Z</dcterms:created>
  <dcterms:modified xsi:type="dcterms:W3CDTF">2021-10-15T17:52:19Z</dcterms:modified>
</cp:coreProperties>
</file>