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8"/>
  </p:notesMasterIdLst>
  <p:handoutMasterIdLst>
    <p:handoutMasterId r:id="rId19"/>
  </p:handoutMasterIdLst>
  <p:sldIdLst>
    <p:sldId id="256" r:id="rId2"/>
    <p:sldId id="273" r:id="rId3"/>
    <p:sldId id="262" r:id="rId4"/>
    <p:sldId id="263" r:id="rId5"/>
    <p:sldId id="258" r:id="rId6"/>
    <p:sldId id="259" r:id="rId7"/>
    <p:sldId id="264" r:id="rId8"/>
    <p:sldId id="265" r:id="rId9"/>
    <p:sldId id="266" r:id="rId10"/>
    <p:sldId id="267" r:id="rId11"/>
    <p:sldId id="268" r:id="rId12"/>
    <p:sldId id="269" r:id="rId13"/>
    <p:sldId id="270" r:id="rId14"/>
    <p:sldId id="271" r:id="rId15"/>
    <p:sldId id="272"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4" autoAdjust="0"/>
    <p:restoredTop sz="94648" autoAdjust="0"/>
  </p:normalViewPr>
  <p:slideViewPr>
    <p:cSldViewPr snapToGrid="0">
      <p:cViewPr varScale="1">
        <p:scale>
          <a:sx n="86" d="100"/>
          <a:sy n="86" d="100"/>
        </p:scale>
        <p:origin x="331"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5/2/2022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15254" y="944244"/>
            <a:ext cx="11138242" cy="2484756"/>
          </a:xfrm>
        </p:spPr>
        <p:txBody>
          <a:bodyPr>
            <a:normAutofit fontScale="90000"/>
          </a:bodyPr>
          <a:lstStyle/>
          <a:p>
            <a:r>
              <a:rPr lang="en-US" sz="6000" dirty="0">
                <a:solidFill>
                  <a:schemeClr val="bg1"/>
                </a:solidFill>
              </a:rPr>
              <a:t>COMPUTER NETWORKS INDUSTRY 									PROBLEM II</a:t>
            </a:r>
            <a:br>
              <a:rPr lang="en-US" sz="6000" dirty="0">
                <a:solidFill>
                  <a:schemeClr val="bg1"/>
                </a:solidFill>
              </a:rPr>
            </a:br>
            <a:r>
              <a:rPr lang="en-US" sz="6000" dirty="0">
                <a:solidFill>
                  <a:schemeClr val="bg1"/>
                </a:solidFill>
              </a:rPr>
              <a:t>DHCP       											RFC-2131</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82601" y="4486671"/>
            <a:ext cx="10993546" cy="1683309"/>
          </a:xfrm>
        </p:spPr>
        <p:txBody>
          <a:bodyPr>
            <a:normAutofit/>
          </a:bodyPr>
          <a:lstStyle/>
          <a:p>
            <a:r>
              <a:rPr lang="en-US" dirty="0">
                <a:solidFill>
                  <a:srgbClr val="7CEBFF"/>
                </a:solidFill>
              </a:rPr>
              <a:t>RFC READING</a:t>
            </a:r>
          </a:p>
          <a:p>
            <a:r>
              <a:rPr lang="en-US" dirty="0">
                <a:solidFill>
                  <a:srgbClr val="7CEBFF"/>
                </a:solidFill>
              </a:rPr>
              <a:t>BY: GAURAV MAHAJAN</a:t>
            </a:r>
          </a:p>
          <a:p>
            <a:r>
              <a:rPr lang="en-US" dirty="0">
                <a:solidFill>
                  <a:srgbClr val="7CEBFF"/>
                </a:solidFill>
              </a:rPr>
              <a:t>SEM 4-C</a:t>
            </a:r>
          </a:p>
          <a:p>
            <a:r>
              <a:rPr lang="en-US" dirty="0">
                <a:solidFill>
                  <a:srgbClr val="7CEBFF"/>
                </a:solidFill>
              </a:rPr>
              <a:t>SRN: PES1UG20CS150</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72E4-3E75-4145-B86E-D51E4E240A81}"/>
              </a:ext>
            </a:extLst>
          </p:cNvPr>
          <p:cNvSpPr>
            <a:spLocks noGrp="1"/>
          </p:cNvSpPr>
          <p:nvPr>
            <p:ph type="title"/>
          </p:nvPr>
        </p:nvSpPr>
        <p:spPr/>
        <p:txBody>
          <a:bodyPr/>
          <a:lstStyle/>
          <a:p>
            <a:r>
              <a:rPr lang="en-IN" dirty="0"/>
              <a:t>USAGE</a:t>
            </a:r>
            <a:br>
              <a:rPr lang="en-IN" dirty="0"/>
            </a:br>
            <a:r>
              <a:rPr lang="en-IN" dirty="0"/>
              <a:t>1.DHCP AS A CONFIGURATION PARAMETERS REPOSITORY </a:t>
            </a:r>
          </a:p>
        </p:txBody>
      </p:sp>
      <p:sp>
        <p:nvSpPr>
          <p:cNvPr id="5" name="Content Placeholder 4">
            <a:extLst>
              <a:ext uri="{FF2B5EF4-FFF2-40B4-BE49-F238E27FC236}">
                <a16:creationId xmlns:a16="http://schemas.microsoft.com/office/drawing/2014/main" id="{A5346BD4-02D2-446D-9E50-AD3D45F8338B}"/>
              </a:ext>
            </a:extLst>
          </p:cNvPr>
          <p:cNvSpPr>
            <a:spLocks noGrp="1"/>
          </p:cNvSpPr>
          <p:nvPr>
            <p:ph idx="1"/>
          </p:nvPr>
        </p:nvSpPr>
        <p:spPr>
          <a:xfrm>
            <a:off x="581193" y="1848892"/>
            <a:ext cx="11029615" cy="4306951"/>
          </a:xfrm>
        </p:spPr>
        <p:txBody>
          <a:bodyPr>
            <a:normAutofit/>
          </a:bodyPr>
          <a:lstStyle/>
          <a:p>
            <a:pPr marL="0" indent="0" algn="l">
              <a:buNone/>
            </a:pPr>
            <a:r>
              <a:rPr lang="en-US" sz="3000" dirty="0">
                <a:solidFill>
                  <a:srgbClr val="002060"/>
                </a:solidFill>
                <a:latin typeface="+mj-lt"/>
              </a:rPr>
              <a:t>SERVER END</a:t>
            </a:r>
            <a:endParaRPr lang="en-US" sz="3000" b="0" i="0" u="none" strike="noStrike" baseline="0" dirty="0">
              <a:solidFill>
                <a:srgbClr val="002060"/>
              </a:solidFill>
              <a:highlight>
                <a:srgbClr val="000080"/>
              </a:highlight>
              <a:latin typeface="+mj-lt"/>
            </a:endParaRPr>
          </a:p>
          <a:p>
            <a:pPr algn="l"/>
            <a:r>
              <a:rPr lang="en-US" sz="1800" b="0" i="0" u="none" strike="noStrike" baseline="0" dirty="0"/>
              <a:t>The first service provided by DHCP is to provide persistent storage of network parameters for network clients. The model of DHCP persistent storage is that the DHCP service stores a key-value entry for each client, where the key is some unique identifier. and the value contains the configuration parameters for the </a:t>
            </a:r>
            <a:r>
              <a:rPr lang="en-IN" sz="1800" b="0" i="0" u="none" strike="noStrike" baseline="0" dirty="0"/>
              <a:t>client.</a:t>
            </a:r>
          </a:p>
          <a:p>
            <a:pPr algn="l"/>
            <a:r>
              <a:rPr lang="en-US" sz="1800" b="0" i="0" u="none" strike="noStrike" baseline="0" dirty="0"/>
              <a:t>the key might be the pair </a:t>
            </a:r>
            <a:r>
              <a:rPr lang="en-IN" sz="1800" b="0" i="0" u="none" strike="noStrike" baseline="0" dirty="0"/>
              <a:t>(IP-subnet-number, hardware address)</a:t>
            </a:r>
            <a:r>
              <a:rPr lang="en-US" sz="1800" b="0" i="0" u="none" strike="noStrike" baseline="0" dirty="0"/>
              <a:t>allowing for serial or concurrent reuse of a hardware address on different subnets.</a:t>
            </a:r>
          </a:p>
          <a:p>
            <a:pPr algn="l"/>
            <a:r>
              <a:rPr lang="en-US" sz="1800" b="0" i="0" u="none" strike="noStrike" baseline="0" dirty="0"/>
              <a:t>the key might be the pair (IP-subnet-number, hostname), allowing the server to assign parameters intelligently to a DHCP client that has been moved to a different subnet or has changed hardware addresses.</a:t>
            </a:r>
          </a:p>
          <a:p>
            <a:pPr algn="l"/>
            <a:endParaRPr lang="en-IN" dirty="0"/>
          </a:p>
        </p:txBody>
      </p:sp>
    </p:spTree>
    <p:extLst>
      <p:ext uri="{BB962C8B-B14F-4D97-AF65-F5344CB8AC3E}">
        <p14:creationId xmlns:p14="http://schemas.microsoft.com/office/powerpoint/2010/main" val="47785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288E-9D68-4FF2-8804-E4DE902B850F}"/>
              </a:ext>
            </a:extLst>
          </p:cNvPr>
          <p:cNvSpPr>
            <a:spLocks noGrp="1"/>
          </p:cNvSpPr>
          <p:nvPr>
            <p:ph type="title"/>
          </p:nvPr>
        </p:nvSpPr>
        <p:spPr/>
        <p:txBody>
          <a:bodyPr/>
          <a:lstStyle/>
          <a:p>
            <a:r>
              <a:rPr lang="en-IN" dirty="0"/>
              <a:t>1.DHCP AS A CONFIGURATION PARAMETERS REPOSITORY</a:t>
            </a:r>
          </a:p>
        </p:txBody>
      </p:sp>
      <p:sp>
        <p:nvSpPr>
          <p:cNvPr id="3" name="Content Placeholder 2">
            <a:extLst>
              <a:ext uri="{FF2B5EF4-FFF2-40B4-BE49-F238E27FC236}">
                <a16:creationId xmlns:a16="http://schemas.microsoft.com/office/drawing/2014/main" id="{C4E1E2F7-E43E-4EB3-B59E-D0FA69C3B8A1}"/>
              </a:ext>
            </a:extLst>
          </p:cNvPr>
          <p:cNvSpPr>
            <a:spLocks noGrp="1"/>
          </p:cNvSpPr>
          <p:nvPr>
            <p:ph idx="1"/>
          </p:nvPr>
        </p:nvSpPr>
        <p:spPr>
          <a:xfrm>
            <a:off x="581191" y="2254927"/>
            <a:ext cx="11029615" cy="1348943"/>
          </a:xfrm>
        </p:spPr>
        <p:txBody>
          <a:bodyPr>
            <a:normAutofit/>
          </a:bodyPr>
          <a:lstStyle/>
          <a:p>
            <a:pPr marL="0" indent="0">
              <a:buNone/>
            </a:pPr>
            <a:r>
              <a:rPr lang="en-IN" sz="2800" dirty="0">
                <a:solidFill>
                  <a:srgbClr val="002060"/>
                </a:solidFill>
                <a:latin typeface="+mj-lt"/>
              </a:rPr>
              <a:t>CLIENT SIDE</a:t>
            </a:r>
          </a:p>
          <a:p>
            <a:pPr algn="l"/>
            <a:r>
              <a:rPr lang="en-US" sz="1800" b="0" i="0" u="none" strike="noStrike" baseline="0" dirty="0"/>
              <a:t>The client interface to the configuration parameters repository consists of protocol messages to request configuration parameters and responses from the server </a:t>
            </a:r>
            <a:r>
              <a:rPr lang="en-IN" sz="1800" b="0" i="0" u="none" strike="noStrike" baseline="0" dirty="0"/>
              <a:t>carrying the configuration parameters.</a:t>
            </a:r>
            <a:endParaRPr lang="en-IN" dirty="0">
              <a:solidFill>
                <a:srgbClr val="002060"/>
              </a:solidFill>
            </a:endParaRPr>
          </a:p>
        </p:txBody>
      </p:sp>
      <p:pic>
        <p:nvPicPr>
          <p:cNvPr id="8194" name="Picture 2" descr="What is DHCP? It assigns addresses dynamically – BlueCat Networks">
            <a:extLst>
              <a:ext uri="{FF2B5EF4-FFF2-40B4-BE49-F238E27FC236}">
                <a16:creationId xmlns:a16="http://schemas.microsoft.com/office/drawing/2014/main" id="{2EBE3CB6-BE74-40B8-98B0-9280FDABD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620"/>
          <a:stretch/>
        </p:blipFill>
        <p:spPr bwMode="auto">
          <a:xfrm>
            <a:off x="3468209" y="4195588"/>
            <a:ext cx="5255581" cy="158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00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2CF6-CFF8-4207-B384-C8F8AFB70D6E}"/>
              </a:ext>
            </a:extLst>
          </p:cNvPr>
          <p:cNvSpPr>
            <a:spLocks noGrp="1"/>
          </p:cNvSpPr>
          <p:nvPr>
            <p:ph type="title"/>
          </p:nvPr>
        </p:nvSpPr>
        <p:spPr/>
        <p:txBody>
          <a:bodyPr/>
          <a:lstStyle/>
          <a:p>
            <a:r>
              <a:rPr lang="en-IN" dirty="0"/>
              <a:t>Usage</a:t>
            </a:r>
            <a:br>
              <a:rPr lang="en-IN" dirty="0"/>
            </a:br>
            <a:r>
              <a:rPr lang="en-IN" dirty="0"/>
              <a:t>ii. dynamic allocation of network addresses</a:t>
            </a:r>
          </a:p>
        </p:txBody>
      </p:sp>
      <p:pic>
        <p:nvPicPr>
          <p:cNvPr id="1028" name="Picture 4" descr="How to Configure DHCP Server on CentOS/RHEL 7/6/5">
            <a:extLst>
              <a:ext uri="{FF2B5EF4-FFF2-40B4-BE49-F238E27FC236}">
                <a16:creationId xmlns:a16="http://schemas.microsoft.com/office/drawing/2014/main" id="{526190B0-89F2-4DE6-9017-015BD402DDC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30104" y="2228002"/>
            <a:ext cx="5571314" cy="363304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1B7F5043-FC1C-4CAF-B4E1-B6250ED0EB99}"/>
              </a:ext>
            </a:extLst>
          </p:cNvPr>
          <p:cNvSpPr>
            <a:spLocks noGrp="1"/>
          </p:cNvSpPr>
          <p:nvPr>
            <p:ph sz="half" idx="2"/>
          </p:nvPr>
        </p:nvSpPr>
        <p:spPr/>
        <p:txBody>
          <a:bodyPr/>
          <a:lstStyle/>
          <a:p>
            <a:pPr marL="0" indent="0" algn="l">
              <a:buNone/>
            </a:pPr>
            <a:r>
              <a:rPr lang="en-US" sz="2800" b="0" i="0" u="none" strike="noStrike" baseline="0" dirty="0">
                <a:solidFill>
                  <a:srgbClr val="002060"/>
                </a:solidFill>
                <a:latin typeface="+mj-lt"/>
              </a:rPr>
              <a:t>DHCP DISCOVER</a:t>
            </a:r>
          </a:p>
          <a:p>
            <a:pPr algn="l"/>
            <a:r>
              <a:rPr lang="en-US" sz="1800" b="0" i="0" u="none" strike="noStrike" baseline="0" dirty="0"/>
              <a:t>The client broadcasts a DHCPDISCOVER message on its local physical subnet. The DHCPDISCOVER message MAY include options that suggest values for the network address and lease duration. BOOTP relay agents may pass the message on to DHCP servers not on the same </a:t>
            </a:r>
            <a:r>
              <a:rPr lang="en-IN" sz="1800" b="0" i="0" u="none" strike="noStrike" baseline="0" dirty="0"/>
              <a:t>physical subnet.</a:t>
            </a:r>
            <a:endParaRPr lang="en-IN" dirty="0"/>
          </a:p>
        </p:txBody>
      </p:sp>
    </p:spTree>
    <p:extLst>
      <p:ext uri="{BB962C8B-B14F-4D97-AF65-F5344CB8AC3E}">
        <p14:creationId xmlns:p14="http://schemas.microsoft.com/office/powerpoint/2010/main" val="262514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EC0B-D961-462B-BC38-186A5092C324}"/>
              </a:ext>
            </a:extLst>
          </p:cNvPr>
          <p:cNvSpPr>
            <a:spLocks noGrp="1"/>
          </p:cNvSpPr>
          <p:nvPr>
            <p:ph type="title"/>
          </p:nvPr>
        </p:nvSpPr>
        <p:spPr/>
        <p:txBody>
          <a:bodyPr/>
          <a:lstStyle/>
          <a:p>
            <a:r>
              <a:rPr lang="en-IN" dirty="0"/>
              <a:t>ii. dynamic allocation of network addresses</a:t>
            </a:r>
          </a:p>
        </p:txBody>
      </p:sp>
      <p:sp>
        <p:nvSpPr>
          <p:cNvPr id="4" name="Content Placeholder 3">
            <a:extLst>
              <a:ext uri="{FF2B5EF4-FFF2-40B4-BE49-F238E27FC236}">
                <a16:creationId xmlns:a16="http://schemas.microsoft.com/office/drawing/2014/main" id="{BF77BEE2-8EC9-4588-BFAE-CBDA100C78FC}"/>
              </a:ext>
            </a:extLst>
          </p:cNvPr>
          <p:cNvSpPr>
            <a:spLocks noGrp="1"/>
          </p:cNvSpPr>
          <p:nvPr>
            <p:ph sz="half" idx="2"/>
          </p:nvPr>
        </p:nvSpPr>
        <p:spPr/>
        <p:txBody>
          <a:bodyPr>
            <a:normAutofit lnSpcReduction="10000"/>
          </a:bodyPr>
          <a:lstStyle/>
          <a:p>
            <a:pPr marL="0" indent="0" algn="l">
              <a:buNone/>
            </a:pPr>
            <a:r>
              <a:rPr lang="en-US" sz="2800" b="0" i="0" u="none" strike="noStrike" baseline="0" dirty="0"/>
              <a:t>DHCP OFFER</a:t>
            </a:r>
          </a:p>
          <a:p>
            <a:pPr algn="l"/>
            <a:r>
              <a:rPr lang="en-US" sz="1800" b="0" i="0" u="none" strike="noStrike" baseline="0" dirty="0"/>
              <a:t>Each server may respond with a DHCPOFFER message that includes an available network address in the ’</a:t>
            </a:r>
            <a:r>
              <a:rPr lang="en-US" sz="1800" b="0" i="0" u="none" strike="noStrike" baseline="0" dirty="0" err="1"/>
              <a:t>yiaddr</a:t>
            </a:r>
            <a:r>
              <a:rPr lang="en-US" sz="1800" b="0" i="0" u="none" strike="noStrike" baseline="0" dirty="0"/>
              <a:t>’ field. Servers need not reserve the offered network address, although the protocol will work more efficiently if the server avoids allocating the offered network address to another client. When allocating a new address, servers SHOULD check that the offered network address is not </a:t>
            </a:r>
            <a:r>
              <a:rPr lang="en-IN" sz="1800" b="0" i="0" u="none" strike="noStrike" baseline="0" dirty="0"/>
              <a:t>already in use </a:t>
            </a:r>
            <a:r>
              <a:rPr lang="en-US" sz="1800" b="0" i="0" u="none" strike="noStrike" baseline="0" dirty="0"/>
              <a:t>The server transmits the DHCPOFFER message to the client, using the BOOTP relay agent if necessary.</a:t>
            </a:r>
            <a:endParaRPr lang="en-IN" dirty="0"/>
          </a:p>
        </p:txBody>
      </p:sp>
      <p:pic>
        <p:nvPicPr>
          <p:cNvPr id="5" name="Content Placeholder 4" descr="How to Configure DHCP Server on CentOS/RHEL 7/6/5">
            <a:extLst>
              <a:ext uri="{FF2B5EF4-FFF2-40B4-BE49-F238E27FC236}">
                <a16:creationId xmlns:a16="http://schemas.microsoft.com/office/drawing/2014/main" id="{C33509A0-C20F-4F68-ACDB-DD7F48C67D1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0684" y="2228003"/>
            <a:ext cx="5422900" cy="363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64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7C0B-05EA-446A-9069-04582A12F7D7}"/>
              </a:ext>
            </a:extLst>
          </p:cNvPr>
          <p:cNvSpPr>
            <a:spLocks noGrp="1"/>
          </p:cNvSpPr>
          <p:nvPr>
            <p:ph type="title"/>
          </p:nvPr>
        </p:nvSpPr>
        <p:spPr/>
        <p:txBody>
          <a:bodyPr/>
          <a:lstStyle/>
          <a:p>
            <a:r>
              <a:rPr lang="en-IN" dirty="0"/>
              <a:t>ii. dynamic allocation of network addresses</a:t>
            </a:r>
          </a:p>
        </p:txBody>
      </p:sp>
      <p:sp>
        <p:nvSpPr>
          <p:cNvPr id="4" name="Content Placeholder 3">
            <a:extLst>
              <a:ext uri="{FF2B5EF4-FFF2-40B4-BE49-F238E27FC236}">
                <a16:creationId xmlns:a16="http://schemas.microsoft.com/office/drawing/2014/main" id="{2E7F0689-AF48-4EB4-BCF3-743A784559C1}"/>
              </a:ext>
            </a:extLst>
          </p:cNvPr>
          <p:cNvSpPr>
            <a:spLocks noGrp="1"/>
          </p:cNvSpPr>
          <p:nvPr>
            <p:ph sz="half" idx="2"/>
          </p:nvPr>
        </p:nvSpPr>
        <p:spPr/>
        <p:txBody>
          <a:bodyPr>
            <a:normAutofit lnSpcReduction="10000"/>
          </a:bodyPr>
          <a:lstStyle/>
          <a:p>
            <a:pPr marL="0" indent="0">
              <a:buNone/>
            </a:pPr>
            <a:r>
              <a:rPr lang="en-IN" sz="2800" dirty="0">
                <a:solidFill>
                  <a:srgbClr val="002060"/>
                </a:solidFill>
              </a:rPr>
              <a:t>DHCP REQUEST</a:t>
            </a:r>
          </a:p>
          <a:p>
            <a:pPr algn="l"/>
            <a:r>
              <a:rPr lang="en-US" sz="1800" b="0" i="0" u="none" strike="noStrike" baseline="0" dirty="0"/>
              <a:t>The client receives one or more DHCPOFFER messages from one or more servers. The client may choose to wait for multiple responses. The client broadcasts a DHCPREQUEST message that MUST include the ’server identifier’ option to indicate which server it has selected, and that MAY include other options specifying desired configuration values. The ’requested IP address’ option MUST be set to the value of ’</a:t>
            </a:r>
            <a:r>
              <a:rPr lang="en-US" sz="1800" b="0" i="0" u="none" strike="noStrike" baseline="0" dirty="0" err="1"/>
              <a:t>yiaddr</a:t>
            </a:r>
            <a:r>
              <a:rPr lang="en-US" sz="1800" b="0" i="0" u="none" strike="noStrike" baseline="0" dirty="0"/>
              <a:t>’ in the DHCPOFFER message from the server. This DHCPREQUEST message is broadcast and relayed through DHCP/BOOTP relay agents.</a:t>
            </a:r>
            <a:endParaRPr lang="en-IN" sz="2800" dirty="0">
              <a:solidFill>
                <a:srgbClr val="002060"/>
              </a:solidFill>
            </a:endParaRPr>
          </a:p>
        </p:txBody>
      </p:sp>
      <p:pic>
        <p:nvPicPr>
          <p:cNvPr id="7" name="Content Placeholder 4" descr="How to Configure DHCP Server on CentOS/RHEL 7/6/5">
            <a:extLst>
              <a:ext uri="{FF2B5EF4-FFF2-40B4-BE49-F238E27FC236}">
                <a16:creationId xmlns:a16="http://schemas.microsoft.com/office/drawing/2014/main" id="{7E6904C4-5561-4D93-B371-4F76D6166CD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0684" y="2228002"/>
            <a:ext cx="5422900" cy="363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02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5EA8-2890-4DE6-835D-5753141907F2}"/>
              </a:ext>
            </a:extLst>
          </p:cNvPr>
          <p:cNvSpPr>
            <a:spLocks noGrp="1"/>
          </p:cNvSpPr>
          <p:nvPr>
            <p:ph type="title"/>
          </p:nvPr>
        </p:nvSpPr>
        <p:spPr/>
        <p:txBody>
          <a:bodyPr/>
          <a:lstStyle/>
          <a:p>
            <a:r>
              <a:rPr lang="en-IN" dirty="0"/>
              <a:t>ii. dynamic allocation of network addresses</a:t>
            </a:r>
          </a:p>
        </p:txBody>
      </p:sp>
      <p:sp>
        <p:nvSpPr>
          <p:cNvPr id="4" name="Content Placeholder 3">
            <a:extLst>
              <a:ext uri="{FF2B5EF4-FFF2-40B4-BE49-F238E27FC236}">
                <a16:creationId xmlns:a16="http://schemas.microsoft.com/office/drawing/2014/main" id="{D4B581B2-FD1E-4CA7-9582-BB9C5C935A1A}"/>
              </a:ext>
            </a:extLst>
          </p:cNvPr>
          <p:cNvSpPr>
            <a:spLocks noGrp="1"/>
          </p:cNvSpPr>
          <p:nvPr>
            <p:ph sz="half" idx="2"/>
          </p:nvPr>
        </p:nvSpPr>
        <p:spPr/>
        <p:txBody>
          <a:bodyPr>
            <a:normAutofit fontScale="62500" lnSpcReduction="20000"/>
          </a:bodyPr>
          <a:lstStyle/>
          <a:p>
            <a:pPr marL="0" indent="0">
              <a:buNone/>
            </a:pPr>
            <a:r>
              <a:rPr lang="en-IN" sz="2800" dirty="0">
                <a:solidFill>
                  <a:srgbClr val="002060"/>
                </a:solidFill>
                <a:latin typeface="+mj-lt"/>
              </a:rPr>
              <a:t>DHCP ACK</a:t>
            </a:r>
          </a:p>
          <a:p>
            <a:pPr algn="l"/>
            <a:r>
              <a:rPr lang="en-US" sz="2600" b="0" i="0" u="none" strike="noStrike" baseline="0" dirty="0"/>
              <a:t>The server selected in the DHCPREQUEST message commits the binding for the client to persistent storage and responds with a DHCPACK message containing the configuration parameters for the requesting client. The combination of ’client identifier’ or ’</a:t>
            </a:r>
            <a:r>
              <a:rPr lang="en-US" sz="2600" b="0" i="0" u="none" strike="noStrike" baseline="0" dirty="0" err="1"/>
              <a:t>chaddr</a:t>
            </a:r>
            <a:r>
              <a:rPr lang="en-US" sz="2600" b="0" i="0" u="none" strike="noStrike" baseline="0" dirty="0"/>
              <a:t>’ and assigned network address constitute a unique</a:t>
            </a:r>
            <a:r>
              <a:rPr lang="en-US" sz="2600" dirty="0"/>
              <a:t> </a:t>
            </a:r>
            <a:r>
              <a:rPr lang="en-US" sz="2600" b="0" i="0" u="none" strike="noStrike" baseline="0" dirty="0"/>
              <a:t>identifier for the client’s lease and are used by both the client and server to identify a lease referred to in any DHCP messages. Any configuration parameters in the DHCPACK message SHOULD NOT conflict with those in the earlier DHCPOFFER message to which the </a:t>
            </a:r>
            <a:r>
              <a:rPr lang="en-IN" sz="2600" b="0" i="0" u="none" strike="noStrike" baseline="0" dirty="0"/>
              <a:t>client is responding.</a:t>
            </a:r>
            <a:r>
              <a:rPr lang="en-US" sz="2600" b="0" i="0" u="none" strike="noStrike" baseline="0" dirty="0"/>
              <a:t> The client receives the DHCPACK message with configuration </a:t>
            </a:r>
            <a:r>
              <a:rPr lang="en-IN" sz="2600" b="0" i="0" u="none" strike="noStrike" baseline="0" dirty="0"/>
              <a:t>parameters. At this</a:t>
            </a:r>
            <a:r>
              <a:rPr lang="en-US" sz="2600" dirty="0"/>
              <a:t> </a:t>
            </a:r>
            <a:r>
              <a:rPr lang="en-US" sz="2600" b="0" i="0" u="none" strike="noStrike" baseline="0" dirty="0"/>
              <a:t>point, the client is configured.</a:t>
            </a:r>
            <a:endParaRPr lang="en-IN" sz="2600" dirty="0">
              <a:solidFill>
                <a:srgbClr val="002060"/>
              </a:solidFill>
            </a:endParaRPr>
          </a:p>
        </p:txBody>
      </p:sp>
      <p:pic>
        <p:nvPicPr>
          <p:cNvPr id="5" name="Content Placeholder 4" descr="How to Configure DHCP Server on CentOS/RHEL 7/6/5">
            <a:extLst>
              <a:ext uri="{FF2B5EF4-FFF2-40B4-BE49-F238E27FC236}">
                <a16:creationId xmlns:a16="http://schemas.microsoft.com/office/drawing/2014/main" id="{7790F682-6353-43F3-9F1E-69BD0C70085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1191" y="2228002"/>
            <a:ext cx="5422900" cy="363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09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495930" y="780650"/>
            <a:ext cx="2388094" cy="1793873"/>
          </a:xfrm>
        </p:spPr>
        <p:txBody>
          <a:bodyPr>
            <a:normAutofit/>
          </a:bodyPr>
          <a:lstStyle/>
          <a:p>
            <a:r>
              <a:rPr lang="en-US" dirty="0">
                <a:solidFill>
                  <a:srgbClr val="FFFFFF"/>
                </a:solidFill>
              </a:rPr>
              <a:t>SPECIAL</a:t>
            </a:r>
            <a:br>
              <a:rPr lang="en-US" dirty="0">
                <a:solidFill>
                  <a:srgbClr val="FFFFFF"/>
                </a:solidFill>
              </a:rPr>
            </a:br>
            <a:r>
              <a:rPr lang="en-US" dirty="0">
                <a:solidFill>
                  <a:srgbClr val="FFFFFF"/>
                </a:solidFill>
              </a:rPr>
              <a:t>ThankS TO:</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495930" y="5016222"/>
            <a:ext cx="2571202" cy="578013"/>
          </a:xfrm>
        </p:spPr>
        <p:txBody>
          <a:bodyPr>
            <a:normAutofit/>
          </a:bodyPr>
          <a:lstStyle/>
          <a:p>
            <a:r>
              <a:rPr lang="en-US" dirty="0">
                <a:solidFill>
                  <a:schemeClr val="bg2"/>
                </a:solidFill>
              </a:rPr>
              <a:t>PROF.ASHWINI M JOSHI</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268807" y="864870"/>
            <a:ext cx="7498616" cy="5676901"/>
          </a:xfrm>
          <a:prstGeom prst="rect">
            <a:avLst/>
          </a:prstGeom>
        </p:spPr>
      </p:pic>
      <p:sp>
        <p:nvSpPr>
          <p:cNvPr id="4" name="AutoShape 2">
            <a:extLst>
              <a:ext uri="{FF2B5EF4-FFF2-40B4-BE49-F238E27FC236}">
                <a16:creationId xmlns:a16="http://schemas.microsoft.com/office/drawing/2014/main" id="{64A05048-75FC-4569-9337-41919D25C0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a:extLst>
              <a:ext uri="{FF2B5EF4-FFF2-40B4-BE49-F238E27FC236}">
                <a16:creationId xmlns:a16="http://schemas.microsoft.com/office/drawing/2014/main" id="{1F9F5B32-162E-412E-89DD-706B62844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8993" y="2814389"/>
            <a:ext cx="1961967" cy="196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BAB4-09F2-455A-AD99-8C0B3ABF92F4}"/>
              </a:ext>
            </a:extLst>
          </p:cNvPr>
          <p:cNvSpPr>
            <a:spLocks noGrp="1"/>
          </p:cNvSpPr>
          <p:nvPr>
            <p:ph type="title"/>
          </p:nvPr>
        </p:nvSpPr>
        <p:spPr/>
        <p:txBody>
          <a:bodyPr>
            <a:normAutofit/>
          </a:bodyPr>
          <a:lstStyle/>
          <a:p>
            <a:pPr algn="ctr"/>
            <a:r>
              <a:rPr lang="en-IN" sz="4400" dirty="0"/>
              <a:t>HISTORY</a:t>
            </a:r>
          </a:p>
        </p:txBody>
      </p:sp>
      <p:sp>
        <p:nvSpPr>
          <p:cNvPr id="3" name="Content Placeholder 2">
            <a:extLst>
              <a:ext uri="{FF2B5EF4-FFF2-40B4-BE49-F238E27FC236}">
                <a16:creationId xmlns:a16="http://schemas.microsoft.com/office/drawing/2014/main" id="{CC954E66-12D2-477E-8F08-810E61E8DC11}"/>
              </a:ext>
            </a:extLst>
          </p:cNvPr>
          <p:cNvSpPr>
            <a:spLocks noGrp="1"/>
          </p:cNvSpPr>
          <p:nvPr>
            <p:ph idx="1"/>
          </p:nvPr>
        </p:nvSpPr>
        <p:spPr/>
        <p:txBody>
          <a:bodyPr>
            <a:normAutofit lnSpcReduction="10000"/>
          </a:bodyPr>
          <a:lstStyle/>
          <a:p>
            <a:r>
              <a:rPr lang="en-US" altLang="en-US" sz="1800" dirty="0"/>
              <a:t>DHCP was created by the Dynamic Host Configuration Working Group of the Internet Engineering Task Force</a:t>
            </a:r>
          </a:p>
          <a:p>
            <a:pPr>
              <a:buFont typeface="Wingdings" panose="05000000000000000000" pitchFamily="2" charset="2"/>
              <a:buNone/>
            </a:pPr>
            <a:endParaRPr lang="en-US" altLang="en-US" sz="1800" dirty="0"/>
          </a:p>
          <a:p>
            <a:r>
              <a:rPr lang="en-US" altLang="en-US" sz="1800" dirty="0"/>
              <a:t>October 1993: RFC 1531 initially defined DHCP as a standard-track protocol succeeding the Bootstrap Protocol (BOOTP), which is a network protocol used by a network client to obtain an IP address from a configuration server </a:t>
            </a:r>
          </a:p>
          <a:p>
            <a:pPr>
              <a:buFont typeface="Wingdings" panose="05000000000000000000" pitchFamily="2" charset="2"/>
              <a:buNone/>
            </a:pPr>
            <a:endParaRPr lang="en-US" altLang="en-US" sz="1800" dirty="0"/>
          </a:p>
          <a:p>
            <a:r>
              <a:rPr lang="en-US" altLang="en-US" sz="1800" dirty="0"/>
              <a:t>October 1997: RFC 2131 released is the current DHCP definition for Internet Protocol version 4 (IPv4) networks</a:t>
            </a:r>
          </a:p>
          <a:p>
            <a:pPr>
              <a:buFont typeface="Wingdings" panose="05000000000000000000" pitchFamily="2" charset="2"/>
              <a:buNone/>
            </a:pPr>
            <a:endParaRPr lang="en-US" altLang="en-US" sz="1800" dirty="0"/>
          </a:p>
          <a:p>
            <a:r>
              <a:rPr lang="en-US" altLang="en-US" sz="1800" dirty="0"/>
              <a:t>The extensions of DHCP for IPv6 (DHCPv6) were published as RFC 3315 </a:t>
            </a:r>
          </a:p>
          <a:p>
            <a:pPr marL="0" indent="0">
              <a:buNone/>
            </a:pPr>
            <a:endParaRPr lang="en-IN" dirty="0"/>
          </a:p>
        </p:txBody>
      </p:sp>
      <p:pic>
        <p:nvPicPr>
          <p:cNvPr id="4" name="Picture 7">
            <a:extLst>
              <a:ext uri="{FF2B5EF4-FFF2-40B4-BE49-F238E27FC236}">
                <a16:creationId xmlns:a16="http://schemas.microsoft.com/office/drawing/2014/main" id="{12B85572-6895-4B80-BB10-1E3F0141D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241654" y="4826340"/>
            <a:ext cx="1813665" cy="18785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7212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266A-9F5D-4C36-908A-E67678FED585}"/>
              </a:ext>
            </a:extLst>
          </p:cNvPr>
          <p:cNvSpPr>
            <a:spLocks noGrp="1"/>
          </p:cNvSpPr>
          <p:nvPr>
            <p:ph type="title"/>
          </p:nvPr>
        </p:nvSpPr>
        <p:spPr/>
        <p:txBody>
          <a:bodyPr/>
          <a:lstStyle/>
          <a:p>
            <a:pPr algn="just"/>
            <a:r>
              <a:rPr lang="en-US" dirty="0"/>
              <a:t>						</a:t>
            </a:r>
            <a:r>
              <a:rPr lang="en-US" sz="4400" dirty="0"/>
              <a:t>INTRODUCTION</a:t>
            </a:r>
            <a:endParaRPr lang="en-IN" sz="4400" dirty="0"/>
          </a:p>
        </p:txBody>
      </p:sp>
      <p:sp>
        <p:nvSpPr>
          <p:cNvPr id="3" name="Content Placeholder 2">
            <a:extLst>
              <a:ext uri="{FF2B5EF4-FFF2-40B4-BE49-F238E27FC236}">
                <a16:creationId xmlns:a16="http://schemas.microsoft.com/office/drawing/2014/main" id="{C856828E-C211-4AEE-9D35-BA2AD70AF988}"/>
              </a:ext>
            </a:extLst>
          </p:cNvPr>
          <p:cNvSpPr>
            <a:spLocks noGrp="1"/>
          </p:cNvSpPr>
          <p:nvPr>
            <p:ph idx="1"/>
          </p:nvPr>
        </p:nvSpPr>
        <p:spPr>
          <a:xfrm>
            <a:off x="435006" y="1828800"/>
            <a:ext cx="11301274" cy="4029999"/>
          </a:xfrm>
        </p:spPr>
        <p:txBody>
          <a:bodyPr/>
          <a:lstStyle/>
          <a:p>
            <a:r>
              <a:rPr lang="en-US" dirty="0"/>
              <a:t>The protocol chosen is :-DHCP</a:t>
            </a:r>
          </a:p>
          <a:p>
            <a:r>
              <a:rPr lang="en-US" dirty="0"/>
              <a:t>It stands for Dynamic Host Configuration Protocol.</a:t>
            </a:r>
          </a:p>
          <a:p>
            <a:r>
              <a:rPr lang="en-US" dirty="0"/>
              <a:t>It is present in RFC schedule 2131.</a:t>
            </a:r>
          </a:p>
          <a:p>
            <a:pPr algn="l"/>
            <a:r>
              <a:rPr lang="en-IN" sz="1800" b="0" i="0" u="none" strike="noStrike" baseline="0" dirty="0"/>
              <a:t>the dynamic host configuration protocol (DHCP) provides configuration parameters to internet hosts.</a:t>
            </a:r>
          </a:p>
          <a:p>
            <a:pPr algn="l"/>
            <a:r>
              <a:rPr lang="en-US" dirty="0"/>
              <a:t>DHCP</a:t>
            </a:r>
            <a:r>
              <a:rPr lang="en-US" sz="1800" b="0" i="0" u="none" strike="noStrike" baseline="0" dirty="0"/>
              <a:t> is built on a client-server model, where designated DHCP server hosts allocate network addresses and deliver configuration parameters </a:t>
            </a:r>
            <a:r>
              <a:rPr lang="en-IN" sz="1800" b="0" i="0" u="none" strike="noStrike" baseline="0" dirty="0"/>
              <a:t>to dynamically configured hosts.</a:t>
            </a:r>
            <a:endParaRPr lang="en-US" dirty="0"/>
          </a:p>
          <a:p>
            <a:endParaRPr lang="en-IN" dirty="0"/>
          </a:p>
        </p:txBody>
      </p:sp>
      <p:sp>
        <p:nvSpPr>
          <p:cNvPr id="4" name="Rectangle 3" descr="Network">
            <a:extLst>
              <a:ext uri="{FF2B5EF4-FFF2-40B4-BE49-F238E27FC236}">
                <a16:creationId xmlns:a16="http://schemas.microsoft.com/office/drawing/2014/main" id="{FA7569C8-BE51-471D-A3E5-D3DAC9AD7AFE}"/>
              </a:ext>
            </a:extLst>
          </p:cNvPr>
          <p:cNvSpPr/>
          <p:nvPr/>
        </p:nvSpPr>
        <p:spPr>
          <a:xfrm>
            <a:off x="10155390" y="941458"/>
            <a:ext cx="1455418" cy="1484443"/>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Rectangle 4" descr="Link">
            <a:extLst>
              <a:ext uri="{FF2B5EF4-FFF2-40B4-BE49-F238E27FC236}">
                <a16:creationId xmlns:a16="http://schemas.microsoft.com/office/drawing/2014/main" id="{7107584F-CD41-4E42-9B84-BB69F9E1CED3}"/>
              </a:ext>
            </a:extLst>
          </p:cNvPr>
          <p:cNvSpPr/>
          <p:nvPr/>
        </p:nvSpPr>
        <p:spPr>
          <a:xfrm>
            <a:off x="10155390" y="4807242"/>
            <a:ext cx="1455418" cy="156209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85602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FA26-F292-4363-84DF-866902A2589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7A55B18-CF4C-4984-8F6F-3FBFA17E7377}"/>
              </a:ext>
            </a:extLst>
          </p:cNvPr>
          <p:cNvSpPr>
            <a:spLocks noGrp="1"/>
          </p:cNvSpPr>
          <p:nvPr>
            <p:ph idx="1"/>
          </p:nvPr>
        </p:nvSpPr>
        <p:spPr/>
        <p:txBody>
          <a:bodyPr/>
          <a:lstStyle/>
          <a:p>
            <a:pPr algn="l"/>
            <a:r>
              <a:rPr lang="en-US" sz="1800" b="0" i="0" u="none" strike="noStrike" baseline="0" dirty="0"/>
              <a:t>DHCP consists of two components: </a:t>
            </a:r>
          </a:p>
          <a:p>
            <a:pPr marL="0" indent="0" algn="l">
              <a:buNone/>
            </a:pPr>
            <a:r>
              <a:rPr lang="en-US" dirty="0">
                <a:sym typeface="Wingdings" panose="05000000000000000000" pitchFamily="2" charset="2"/>
              </a:rPr>
              <a:t></a:t>
            </a:r>
            <a:r>
              <a:rPr lang="en-US" sz="1800" b="0" i="0" u="none" strike="noStrike" baseline="0" dirty="0"/>
              <a:t>a protocol for delivering host-specific configuration parameters from a</a:t>
            </a:r>
          </a:p>
          <a:p>
            <a:pPr marL="0" indent="0" algn="l">
              <a:buNone/>
            </a:pPr>
            <a:r>
              <a:rPr lang="en-US" sz="1800" b="0" i="0" u="none" strike="noStrike" baseline="0" dirty="0"/>
              <a:t>DHCP server to a host and </a:t>
            </a:r>
          </a:p>
          <a:p>
            <a:pPr marL="0" indent="0" algn="l">
              <a:buNone/>
            </a:pPr>
            <a:r>
              <a:rPr lang="en-US" dirty="0">
                <a:sym typeface="Wingdings" panose="05000000000000000000" pitchFamily="2" charset="2"/>
              </a:rPr>
              <a:t></a:t>
            </a:r>
            <a:r>
              <a:rPr lang="en-US" sz="1800" b="0" i="0" u="none" strike="noStrike" baseline="0" dirty="0"/>
              <a:t>a mechanism for allocation of network  </a:t>
            </a:r>
            <a:r>
              <a:rPr lang="en-IN" sz="1800" b="0" i="0" u="none" strike="noStrike" baseline="0" dirty="0"/>
              <a:t>addresses to hosts.</a:t>
            </a:r>
          </a:p>
        </p:txBody>
      </p:sp>
      <p:pic>
        <p:nvPicPr>
          <p:cNvPr id="6154" name="Picture 10" descr="Dhcp Images, Stock Photos &amp; Vectors | Shutterstock">
            <a:extLst>
              <a:ext uri="{FF2B5EF4-FFF2-40B4-BE49-F238E27FC236}">
                <a16:creationId xmlns:a16="http://schemas.microsoft.com/office/drawing/2014/main" id="{3FC2E2D9-2D58-4FF8-A926-B90DD1DD32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537"/>
          <a:stretch/>
        </p:blipFill>
        <p:spPr bwMode="auto">
          <a:xfrm>
            <a:off x="7438054" y="2471294"/>
            <a:ext cx="3743325" cy="235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00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ctr"/>
            <a:r>
              <a:rPr lang="en-US" sz="4400" dirty="0"/>
              <a:t>PURPOSE</a:t>
            </a:r>
            <a:endParaRPr lang="en-US" dirty="0"/>
          </a:p>
        </p:txBody>
      </p:sp>
      <p:sp>
        <p:nvSpPr>
          <p:cNvPr id="5" name="Content Placeholder 4">
            <a:extLst>
              <a:ext uri="{FF2B5EF4-FFF2-40B4-BE49-F238E27FC236}">
                <a16:creationId xmlns:a16="http://schemas.microsoft.com/office/drawing/2014/main" id="{3B9CE208-FED3-46FD-8292-22B173F94E27}"/>
              </a:ext>
            </a:extLst>
          </p:cNvPr>
          <p:cNvSpPr>
            <a:spLocks noGrp="1"/>
          </p:cNvSpPr>
          <p:nvPr>
            <p:ph idx="1"/>
          </p:nvPr>
        </p:nvSpPr>
        <p:spPr>
          <a:xfrm>
            <a:off x="452761" y="1828799"/>
            <a:ext cx="11310151" cy="4216893"/>
          </a:xfrm>
        </p:spPr>
        <p:txBody>
          <a:bodyPr>
            <a:normAutofit/>
          </a:bodyPr>
          <a:lstStyle/>
          <a:p>
            <a:r>
              <a:rPr lang="en-US" b="0" i="0" dirty="0">
                <a:solidFill>
                  <a:srgbClr val="4B4B4B"/>
                </a:solidFill>
                <a:effectLst/>
              </a:rPr>
              <a:t> To automate the process of configuring devices on IP networks.</a:t>
            </a:r>
          </a:p>
          <a:p>
            <a:r>
              <a:rPr lang="en-US" dirty="0">
                <a:solidFill>
                  <a:srgbClr val="4B4B4B"/>
                </a:solidFill>
              </a:rPr>
              <a:t>T</a:t>
            </a:r>
            <a:r>
              <a:rPr lang="en-US" b="0" i="0" dirty="0">
                <a:solidFill>
                  <a:srgbClr val="4B4B4B"/>
                </a:solidFill>
                <a:effectLst/>
              </a:rPr>
              <a:t>hus allowing them to use network services such as DNS, NTP, and any communication protocol based on UDP or TCP.</a:t>
            </a:r>
            <a:endParaRPr lang="en-US" dirty="0">
              <a:solidFill>
                <a:srgbClr val="4B4B4B"/>
              </a:solidFill>
            </a:endParaRPr>
          </a:p>
          <a:p>
            <a:r>
              <a:rPr lang="en-US" dirty="0">
                <a:solidFill>
                  <a:srgbClr val="4B4B4B"/>
                </a:solidFill>
              </a:rPr>
              <a:t>A</a:t>
            </a:r>
            <a:r>
              <a:rPr lang="en-US" b="0" i="0" dirty="0">
                <a:solidFill>
                  <a:srgbClr val="4B4B4B"/>
                </a:solidFill>
                <a:effectLst/>
              </a:rPr>
              <a:t> DHCP server dynamically assigns an IP address and other network configuration parameters to each device on a network so they can communicate with other IP networks.</a:t>
            </a:r>
          </a:p>
          <a:p>
            <a:r>
              <a:rPr lang="en-US" b="0" i="0" dirty="0">
                <a:solidFill>
                  <a:srgbClr val="4B4B4B"/>
                </a:solidFill>
                <a:effectLst/>
              </a:rPr>
              <a:t>DHCP is an important part of the DDI SOLUTION(DNS-DHCP-IPAM).</a:t>
            </a:r>
            <a:endParaRPr lang="en-US" dirty="0">
              <a:solidFill>
                <a:srgbClr val="4B4B4B"/>
              </a:solidFill>
            </a:endParaRPr>
          </a:p>
          <a:p>
            <a:r>
              <a:rPr lang="en-US" dirty="0">
                <a:solidFill>
                  <a:srgbClr val="4B4B4B"/>
                </a:solidFill>
              </a:rPr>
              <a:t>O</a:t>
            </a:r>
            <a:r>
              <a:rPr lang="en-US" b="0" i="0" dirty="0">
                <a:solidFill>
                  <a:srgbClr val="4B4B4B"/>
                </a:solidFill>
                <a:effectLst/>
              </a:rPr>
              <a:t>peration tasks are reduced: the network administrator no longer needs to manually configure each client before it can use the network </a:t>
            </a:r>
          </a:p>
          <a:p>
            <a:r>
              <a:rPr lang="en-US" b="0" i="0" dirty="0">
                <a:solidFill>
                  <a:srgbClr val="4B4B4B"/>
                </a:solidFill>
                <a:effectLst/>
              </a:rPr>
              <a:t>The IP addressing plan is optimized: addresses no longer being used are freed up and made available to new clients connecting</a:t>
            </a:r>
            <a:endParaRPr lang="en-US" dirty="0">
              <a:solidFill>
                <a:srgbClr val="4B4B4B"/>
              </a:solidFill>
            </a:endParaRPr>
          </a:p>
          <a:p>
            <a:r>
              <a:rPr lang="en-US" b="0" i="0" dirty="0">
                <a:solidFill>
                  <a:srgbClr val="4B4B4B"/>
                </a:solidFill>
                <a:effectLst/>
              </a:rPr>
              <a:t> User mobility is easily managed: the administrator doesn’t need to manually reconfigure a client when its network access point changes.</a:t>
            </a:r>
            <a:endParaRPr lang="en-IN" dirty="0"/>
          </a:p>
        </p:txBody>
      </p:sp>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sz="4400" dirty="0"/>
              <a:t>MESSAGE FORMAT</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92768016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9EEE0609-8F46-408C-BEAD-7269BE1086A8}"/>
              </a:ext>
            </a:extLst>
          </p:cNvPr>
          <p:cNvPicPr>
            <a:picLocks noChangeAspect="1"/>
          </p:cNvPicPr>
          <p:nvPr/>
        </p:nvPicPr>
        <p:blipFill>
          <a:blip r:embed="rId9"/>
          <a:stretch>
            <a:fillRect/>
          </a:stretch>
        </p:blipFill>
        <p:spPr>
          <a:xfrm>
            <a:off x="1620323" y="2017903"/>
            <a:ext cx="5243014" cy="3924640"/>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8C48-396E-4693-A1F5-6C46CB474A3D}"/>
              </a:ext>
            </a:extLst>
          </p:cNvPr>
          <p:cNvSpPr>
            <a:spLocks noGrp="1"/>
          </p:cNvSpPr>
          <p:nvPr>
            <p:ph type="title"/>
          </p:nvPr>
        </p:nvSpPr>
        <p:spPr/>
        <p:txBody>
          <a:bodyPr/>
          <a:lstStyle/>
          <a:p>
            <a:r>
              <a:rPr lang="en-IN" dirty="0"/>
              <a:t>MESSAGE FORMAT</a:t>
            </a:r>
          </a:p>
        </p:txBody>
      </p:sp>
      <p:sp>
        <p:nvSpPr>
          <p:cNvPr id="4" name="Content Placeholder 3">
            <a:extLst>
              <a:ext uri="{FF2B5EF4-FFF2-40B4-BE49-F238E27FC236}">
                <a16:creationId xmlns:a16="http://schemas.microsoft.com/office/drawing/2014/main" id="{53371C09-FB46-46E1-B5C9-C70507EA2B0B}"/>
              </a:ext>
            </a:extLst>
          </p:cNvPr>
          <p:cNvSpPr>
            <a:spLocks noGrp="1"/>
          </p:cNvSpPr>
          <p:nvPr>
            <p:ph sz="half" idx="1"/>
          </p:nvPr>
        </p:nvSpPr>
        <p:spPr/>
        <p:txBody>
          <a:bodyPr>
            <a:normAutofit fontScale="92500" lnSpcReduction="20000"/>
          </a:bodyPr>
          <a:lstStyle/>
          <a:p>
            <a:endParaRPr lang="en-IN"/>
          </a:p>
        </p:txBody>
      </p:sp>
      <p:sp>
        <p:nvSpPr>
          <p:cNvPr id="5" name="Content Placeholder 4">
            <a:extLst>
              <a:ext uri="{FF2B5EF4-FFF2-40B4-BE49-F238E27FC236}">
                <a16:creationId xmlns:a16="http://schemas.microsoft.com/office/drawing/2014/main" id="{329BA854-52E4-4AB4-AAC9-C9159BDE26A9}"/>
              </a:ext>
            </a:extLst>
          </p:cNvPr>
          <p:cNvSpPr>
            <a:spLocks noGrp="1"/>
          </p:cNvSpPr>
          <p:nvPr>
            <p:ph sz="half" idx="2"/>
          </p:nvPr>
        </p:nvSpPr>
        <p:spPr>
          <a:xfrm>
            <a:off x="6188417" y="2228003"/>
            <a:ext cx="5422392" cy="3633047"/>
          </a:xfrm>
        </p:spPr>
        <p:txBody>
          <a:bodyPr>
            <a:normAutofit fontScale="92500" lnSpcReduction="20000"/>
          </a:bodyPr>
          <a:lstStyle/>
          <a:p>
            <a:pPr marL="0" indent="0" algn="just">
              <a:buNone/>
            </a:pPr>
            <a:endParaRPr lang="en-IN" dirty="0"/>
          </a:p>
          <a:p>
            <a:pPr algn="just"/>
            <a:r>
              <a:rPr lang="en-IN" dirty="0"/>
              <a:t>op = Opcode  (message code/type)-1 Byte</a:t>
            </a:r>
          </a:p>
          <a:p>
            <a:r>
              <a:rPr lang="en-IN" dirty="0">
                <a:sym typeface="Wingdings" panose="05000000000000000000" pitchFamily="2" charset="2"/>
              </a:rPr>
              <a:t>htype = Hardware Address type-1Byte</a:t>
            </a:r>
          </a:p>
          <a:p>
            <a:r>
              <a:rPr lang="en-IN" dirty="0">
                <a:sym typeface="Wingdings" panose="05000000000000000000" pitchFamily="2" charset="2"/>
              </a:rPr>
              <a:t>hlen = </a:t>
            </a:r>
            <a:r>
              <a:rPr lang="en-IN" sz="1800" b="0" i="0" u="none" strike="noStrike" baseline="0" dirty="0"/>
              <a:t>Hardware address length – 1 Byte</a:t>
            </a:r>
          </a:p>
          <a:p>
            <a:pPr algn="l"/>
            <a:r>
              <a:rPr lang="en-IN" dirty="0">
                <a:sym typeface="Wingdings" panose="05000000000000000000" pitchFamily="2" charset="2"/>
              </a:rPr>
              <a:t>hops = </a:t>
            </a:r>
            <a:r>
              <a:rPr lang="en-US" sz="1800" b="0" i="0" u="none" strike="noStrike" baseline="0" dirty="0"/>
              <a:t>Client sets to zero, optionally used by relay agents when booting via a relay agent – 1 Byte</a:t>
            </a:r>
          </a:p>
          <a:p>
            <a:pPr algn="l"/>
            <a:r>
              <a:rPr lang="en-US" dirty="0">
                <a:sym typeface="Wingdings" panose="05000000000000000000" pitchFamily="2" charset="2"/>
              </a:rPr>
              <a:t>xid = </a:t>
            </a:r>
            <a:r>
              <a:rPr lang="en-US" sz="1800" b="0" i="0" u="none" strike="noStrike" baseline="0" dirty="0"/>
              <a:t>Transaction ID, a random number chosen by the client, used by the client and server to associate messages and responses between a client and a </a:t>
            </a:r>
            <a:r>
              <a:rPr lang="en-IN" sz="1800" b="0" i="0" u="none" strike="noStrike" baseline="0" dirty="0"/>
              <a:t>server – 4 Bytes</a:t>
            </a:r>
          </a:p>
          <a:p>
            <a:pPr algn="l"/>
            <a:r>
              <a:rPr lang="en-IN" dirty="0">
                <a:sym typeface="Wingdings" panose="05000000000000000000" pitchFamily="2" charset="2"/>
              </a:rPr>
              <a:t>secs = </a:t>
            </a:r>
            <a:r>
              <a:rPr lang="en-US" sz="1800" b="0" i="0" u="none" strike="noStrike" baseline="0" dirty="0"/>
              <a:t>Filled in by client, seconds elapsed since client began address acquisition or renewal process - 2 Bytes</a:t>
            </a:r>
            <a:endParaRPr lang="en-IN" dirty="0">
              <a:sym typeface="Wingdings" panose="05000000000000000000" pitchFamily="2" charset="2"/>
            </a:endParaRPr>
          </a:p>
        </p:txBody>
      </p:sp>
      <p:pic>
        <p:nvPicPr>
          <p:cNvPr id="1026" name="Picture 2" descr="DHCP message format">
            <a:extLst>
              <a:ext uri="{FF2B5EF4-FFF2-40B4-BE49-F238E27FC236}">
                <a16:creationId xmlns:a16="http://schemas.microsoft.com/office/drawing/2014/main" id="{31C35860-C0F3-45AB-B0EC-51703A003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1899822"/>
            <a:ext cx="5422391" cy="433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26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097A-B57E-46CC-843D-3BF32EEF3C9D}"/>
              </a:ext>
            </a:extLst>
          </p:cNvPr>
          <p:cNvSpPr>
            <a:spLocks noGrp="1"/>
          </p:cNvSpPr>
          <p:nvPr>
            <p:ph type="title"/>
          </p:nvPr>
        </p:nvSpPr>
        <p:spPr/>
        <p:txBody>
          <a:bodyPr/>
          <a:lstStyle/>
          <a:p>
            <a:r>
              <a:rPr lang="en-IN" dirty="0"/>
              <a:t>MESSAGE FORMAT</a:t>
            </a:r>
          </a:p>
        </p:txBody>
      </p:sp>
      <p:sp>
        <p:nvSpPr>
          <p:cNvPr id="4" name="Content Placeholder 3">
            <a:extLst>
              <a:ext uri="{FF2B5EF4-FFF2-40B4-BE49-F238E27FC236}">
                <a16:creationId xmlns:a16="http://schemas.microsoft.com/office/drawing/2014/main" id="{E305EDA9-DCB9-452B-82F2-9AA2EE05F213}"/>
              </a:ext>
            </a:extLst>
          </p:cNvPr>
          <p:cNvSpPr>
            <a:spLocks noGrp="1"/>
          </p:cNvSpPr>
          <p:nvPr>
            <p:ph sz="half" idx="2"/>
          </p:nvPr>
        </p:nvSpPr>
        <p:spPr/>
        <p:txBody>
          <a:bodyPr>
            <a:normAutofit fontScale="85000" lnSpcReduction="20000"/>
          </a:bodyPr>
          <a:lstStyle/>
          <a:p>
            <a:r>
              <a:rPr lang="en-IN" dirty="0"/>
              <a:t>flags = flag values – 2 Bytes</a:t>
            </a:r>
          </a:p>
          <a:p>
            <a:endParaRPr lang="en-IN" dirty="0"/>
          </a:p>
          <a:p>
            <a:endParaRPr lang="en-IN" dirty="0"/>
          </a:p>
          <a:p>
            <a:endParaRPr lang="en-IN" dirty="0"/>
          </a:p>
          <a:p>
            <a:endParaRPr lang="en-IN" dirty="0"/>
          </a:p>
          <a:p>
            <a:pPr algn="l"/>
            <a:r>
              <a:rPr lang="en-IN" dirty="0"/>
              <a:t>ciaddr = </a:t>
            </a:r>
            <a:r>
              <a:rPr lang="en-IN" sz="1800" b="0" i="0" u="none" strike="noStrike" baseline="0" dirty="0"/>
              <a:t>Client IP address – 4 Bytes;</a:t>
            </a:r>
            <a:r>
              <a:rPr lang="en-US" sz="1800" b="0" i="0" u="none" strike="noStrike" baseline="0" dirty="0">
                <a:latin typeface="Courier"/>
              </a:rPr>
              <a:t> </a:t>
            </a:r>
            <a:r>
              <a:rPr lang="en-US" sz="1800" b="0" i="0" u="none" strike="noStrike" baseline="0" dirty="0"/>
              <a:t>only filled in if client is in BOUND, RENEW or REBINDING state and can respond </a:t>
            </a:r>
            <a:r>
              <a:rPr lang="en-IN" sz="1800" b="0" i="0" u="none" strike="noStrike" baseline="0" dirty="0"/>
              <a:t>to ARP requests.</a:t>
            </a:r>
          </a:p>
          <a:p>
            <a:r>
              <a:rPr lang="en-IN" dirty="0"/>
              <a:t>yiaddr  = </a:t>
            </a:r>
            <a:r>
              <a:rPr lang="en-IN" sz="1800" b="0" i="0" u="none" strike="noStrike" baseline="0" dirty="0"/>
              <a:t>’your’ (client) IP address – 4 Bytes</a:t>
            </a:r>
          </a:p>
          <a:p>
            <a:r>
              <a:rPr lang="en-IN" dirty="0"/>
              <a:t>siaddr = </a:t>
            </a:r>
            <a:r>
              <a:rPr lang="en-US" sz="1800" b="0" i="0" u="none" strike="noStrike" baseline="0" dirty="0"/>
              <a:t>IP address of next server to use in bootstrap – 4 Bytes</a:t>
            </a:r>
          </a:p>
          <a:p>
            <a:pPr algn="l"/>
            <a:r>
              <a:rPr lang="en-US" dirty="0"/>
              <a:t>giaddr = </a:t>
            </a:r>
            <a:r>
              <a:rPr lang="en-US" sz="1800" b="0" i="0" u="none" strike="noStrike" baseline="0" dirty="0"/>
              <a:t>Relay agent IP address, used in booting via a </a:t>
            </a:r>
            <a:r>
              <a:rPr lang="en-IN" sz="1800" b="0" i="0" u="none" strike="noStrike" baseline="0" dirty="0"/>
              <a:t>relay agent </a:t>
            </a:r>
            <a:r>
              <a:rPr lang="en-IN" dirty="0"/>
              <a:t>– 4 Bytes</a:t>
            </a:r>
          </a:p>
          <a:p>
            <a:pPr algn="l"/>
            <a:r>
              <a:rPr lang="en-IN" sz="1800" b="0" i="0" u="none" strike="noStrike" baseline="0" dirty="0"/>
              <a:t>chaddr = Client hardware address – 16 Bytes</a:t>
            </a:r>
          </a:p>
        </p:txBody>
      </p:sp>
      <p:pic>
        <p:nvPicPr>
          <p:cNvPr id="5" name="Picture 2" descr="DHCP message format">
            <a:extLst>
              <a:ext uri="{FF2B5EF4-FFF2-40B4-BE49-F238E27FC236}">
                <a16:creationId xmlns:a16="http://schemas.microsoft.com/office/drawing/2014/main" id="{E3F58162-EE6B-4F01-89BB-6B40637A68D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4319" y="1901901"/>
            <a:ext cx="5489608" cy="4463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D73353F-C68A-4692-BEC9-DC6B74A7ADFE}"/>
              </a:ext>
            </a:extLst>
          </p:cNvPr>
          <p:cNvPicPr>
            <a:picLocks noChangeAspect="1"/>
          </p:cNvPicPr>
          <p:nvPr/>
        </p:nvPicPr>
        <p:blipFill>
          <a:blip r:embed="rId3"/>
          <a:stretch>
            <a:fillRect/>
          </a:stretch>
        </p:blipFill>
        <p:spPr>
          <a:xfrm>
            <a:off x="6188417" y="2620309"/>
            <a:ext cx="3219382" cy="1010658"/>
          </a:xfrm>
          <a:prstGeom prst="rect">
            <a:avLst/>
          </a:prstGeom>
        </p:spPr>
      </p:pic>
    </p:spTree>
    <p:extLst>
      <p:ext uri="{BB962C8B-B14F-4D97-AF65-F5344CB8AC3E}">
        <p14:creationId xmlns:p14="http://schemas.microsoft.com/office/powerpoint/2010/main" val="167163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60C2-F84D-45E2-A7F9-03C1A54B9B39}"/>
              </a:ext>
            </a:extLst>
          </p:cNvPr>
          <p:cNvSpPr>
            <a:spLocks noGrp="1"/>
          </p:cNvSpPr>
          <p:nvPr>
            <p:ph type="title"/>
          </p:nvPr>
        </p:nvSpPr>
        <p:spPr/>
        <p:txBody>
          <a:bodyPr/>
          <a:lstStyle/>
          <a:p>
            <a:r>
              <a:rPr lang="en-IN" dirty="0"/>
              <a:t>MESSAGE FORMAT</a:t>
            </a:r>
          </a:p>
        </p:txBody>
      </p:sp>
      <p:sp>
        <p:nvSpPr>
          <p:cNvPr id="4" name="Content Placeholder 3">
            <a:extLst>
              <a:ext uri="{FF2B5EF4-FFF2-40B4-BE49-F238E27FC236}">
                <a16:creationId xmlns:a16="http://schemas.microsoft.com/office/drawing/2014/main" id="{AC0329E8-67BF-4200-9BC8-AA913D547E69}"/>
              </a:ext>
            </a:extLst>
          </p:cNvPr>
          <p:cNvSpPr>
            <a:spLocks noGrp="1"/>
          </p:cNvSpPr>
          <p:nvPr>
            <p:ph sz="half" idx="2"/>
          </p:nvPr>
        </p:nvSpPr>
        <p:spPr/>
        <p:txBody>
          <a:bodyPr/>
          <a:lstStyle/>
          <a:p>
            <a:r>
              <a:rPr lang="en-IN" dirty="0" err="1"/>
              <a:t>sname</a:t>
            </a:r>
            <a:r>
              <a:rPr lang="en-IN" dirty="0"/>
              <a:t> = </a:t>
            </a:r>
            <a:r>
              <a:rPr lang="en-US" sz="1800" b="0" i="0" u="none" strike="noStrike" baseline="0" dirty="0"/>
              <a:t>Optional server host name, null terminated string - 64 Bytes</a:t>
            </a:r>
          </a:p>
          <a:p>
            <a:pPr algn="l"/>
            <a:r>
              <a:rPr lang="en-US" dirty="0"/>
              <a:t>file = </a:t>
            </a:r>
            <a:r>
              <a:rPr lang="en-US" sz="1800" b="0" i="0" u="none" strike="noStrike" baseline="0" dirty="0"/>
              <a:t>name or null in DHCPDISCOVER, fully qualified </a:t>
            </a:r>
            <a:r>
              <a:rPr lang="en-IN" sz="1800" b="0" i="0" u="none" strike="noStrike" baseline="0" dirty="0"/>
              <a:t>directory-path name in DHCPOFFER -128 Bytes </a:t>
            </a:r>
          </a:p>
          <a:p>
            <a:pPr algn="l"/>
            <a:r>
              <a:rPr lang="en-IN" dirty="0"/>
              <a:t>options = </a:t>
            </a:r>
            <a:r>
              <a:rPr lang="en-IN" sz="1800" b="0" i="0" u="none" strike="noStrike" baseline="0" dirty="0"/>
              <a:t>Optional parameters field – variable length</a:t>
            </a:r>
            <a:endParaRPr lang="en-IN" dirty="0"/>
          </a:p>
        </p:txBody>
      </p:sp>
      <p:pic>
        <p:nvPicPr>
          <p:cNvPr id="5" name="Picture 2" descr="DHCP message format">
            <a:extLst>
              <a:ext uri="{FF2B5EF4-FFF2-40B4-BE49-F238E27FC236}">
                <a16:creationId xmlns:a16="http://schemas.microsoft.com/office/drawing/2014/main" id="{138F78DC-1775-4D22-AF1A-3C36D01C687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22074" y="2003679"/>
            <a:ext cx="5680246" cy="393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7707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1563</TotalTime>
  <Words>1164</Words>
  <Application>Microsoft Office PowerPoint</Application>
  <PresentationFormat>Widescreen</PresentationFormat>
  <Paragraphs>81</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vt:lpstr>
      <vt:lpstr>Gill Sans MT</vt:lpstr>
      <vt:lpstr>Wingdings</vt:lpstr>
      <vt:lpstr>Wingdings 2</vt:lpstr>
      <vt:lpstr>Dividend</vt:lpstr>
      <vt:lpstr>COMPUTER NETWORKS INDUSTRY          PROBLEM II DHCP                  RFC-2131</vt:lpstr>
      <vt:lpstr>HISTORY</vt:lpstr>
      <vt:lpstr>      INTRODUCTION</vt:lpstr>
      <vt:lpstr>INTRODUCTION</vt:lpstr>
      <vt:lpstr>PURPOSE</vt:lpstr>
      <vt:lpstr>MESSAGE FORMAT</vt:lpstr>
      <vt:lpstr>MESSAGE FORMAT</vt:lpstr>
      <vt:lpstr>MESSAGE FORMAT</vt:lpstr>
      <vt:lpstr>MESSAGE FORMAT</vt:lpstr>
      <vt:lpstr>USAGE 1.DHCP AS A CONFIGURATION PARAMETERS REPOSITORY </vt:lpstr>
      <vt:lpstr>1.DHCP AS A CONFIGURATION PARAMETERS REPOSITORY</vt:lpstr>
      <vt:lpstr>Usage ii. dynamic allocation of network addresses</vt:lpstr>
      <vt:lpstr>ii. dynamic allocation of network addresses</vt:lpstr>
      <vt:lpstr>ii. dynamic allocation of network addresses</vt:lpstr>
      <vt:lpstr>ii. dynamic allocation of network addresses</vt:lpstr>
      <vt:lpstr>SPECIAL ThankS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INDUSTRY PROBLEM II</dc:title>
  <dc:creator>RR CSE 4C GAURAV DNYANESH MAHAJAN</dc:creator>
  <cp:lastModifiedBy>GAURAV MAHAJAN</cp:lastModifiedBy>
  <cp:revision>8</cp:revision>
  <dcterms:created xsi:type="dcterms:W3CDTF">2022-04-29T06:47:21Z</dcterms:created>
  <dcterms:modified xsi:type="dcterms:W3CDTF">2022-05-02T14:06:56Z</dcterms:modified>
</cp:coreProperties>
</file>