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2549" r:id="rId2"/>
    <p:sldId id="2552" r:id="rId3"/>
    <p:sldId id="2553" r:id="rId4"/>
    <p:sldId id="2559" r:id="rId5"/>
    <p:sldId id="2547" r:id="rId6"/>
    <p:sldId id="271" r:id="rId7"/>
    <p:sldId id="2548" r:id="rId8"/>
    <p:sldId id="2554" r:id="rId9"/>
    <p:sldId id="255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Businessman:</a:t>
          </a:r>
          <a:endParaRPr lang="en-US" sz="2000" dirty="0">
            <a:solidFill>
              <a:schemeClr val="bg2"/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1701CF-77C7-46C0-A913-8CC39517BAB8}">
      <dgm:prSet phldrT="[Text]" custT="1"/>
      <dgm:spPr/>
      <dgm:t>
        <a:bodyPr/>
        <a:lstStyle/>
        <a:p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₹9M, ₹9M</a:t>
          </a:r>
          <a:endParaRPr lang="en-US" sz="2000" dirty="0">
            <a:solidFill>
              <a:schemeClr val="bg1"/>
            </a:solidFill>
          </a:endParaRP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Govt:</a:t>
          </a:r>
          <a:endParaRPr lang="en-US" sz="2000" dirty="0">
            <a:solidFill>
              <a:schemeClr val="bg2"/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Blue-collar:</a:t>
          </a:r>
          <a:endParaRPr lang="en-US" sz="2000" dirty="0">
            <a:solidFill>
              <a:schemeClr val="bg2"/>
            </a:solidFill>
          </a:endParaRP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921081-529B-4D1C-83A4-C416BB4C5224}">
      <dgm:prSet custT="1"/>
      <dgm:spPr/>
      <dgm:t>
        <a:bodyPr/>
        <a:lstStyle/>
        <a:p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₹5M</a:t>
          </a:r>
          <a:endParaRPr lang="en-US" sz="2000" dirty="0">
            <a:solidFill>
              <a:schemeClr val="bg2"/>
            </a:solidFill>
          </a:endParaRP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B04A44-4013-4CA7-90FD-29AFC3C15E37}">
      <dgm:prSet custT="1"/>
      <dgm:spPr/>
      <dgm:t>
        <a:bodyPr/>
        <a:lstStyle/>
        <a:p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 ₹3M, ₹4M</a:t>
          </a:r>
          <a:endParaRPr lang="en-US" sz="2000" dirty="0">
            <a:solidFill>
              <a:schemeClr val="bg2"/>
            </a:solidFill>
          </a:endParaRP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Self-employed:</a:t>
          </a:r>
          <a:endParaRPr lang="en-US" sz="2000" dirty="0">
            <a:solidFill>
              <a:schemeClr val="bg2"/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EE5C11-34AE-4EB7-8907-9BED418EA471}">
      <dgm:prSet custT="1"/>
      <dgm:spPr/>
      <dgm:t>
        <a:bodyPr/>
        <a:lstStyle/>
        <a:p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 ₹5M, ₹3M</a:t>
          </a:r>
          <a:endParaRPr lang="en-US" sz="2000" dirty="0">
            <a:solidFill>
              <a:schemeClr val="bg2"/>
            </a:solidFill>
          </a:endParaRP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IN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Retirees:</a:t>
          </a:r>
          <a:endParaRPr lang="en-US" b="0" i="1" dirty="0">
            <a:solidFill>
              <a:schemeClr val="bg2"/>
            </a:solidFill>
          </a:endParaRP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IN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White-collar:</a:t>
          </a:r>
          <a:endParaRPr lang="en-US" b="0" i="1" dirty="0">
            <a:solidFill>
              <a:schemeClr val="bg2"/>
            </a:solidFill>
          </a:endParaRP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A069F3-397F-40D5-94A6-32C3E355C277}">
      <dgm:prSet custT="1"/>
      <dgm:spPr/>
      <dgm:t>
        <a:bodyPr/>
        <a:lstStyle/>
        <a:p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 ₹7M</a:t>
          </a:r>
          <a:endParaRPr lang="en-US" sz="2000" i="1" dirty="0">
            <a:solidFill>
              <a:schemeClr val="bg2"/>
            </a:solidFill>
          </a:endParaRP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529C6E-C939-479A-A075-9E9B02837B50}">
      <dgm:prSet custT="1"/>
      <dgm:spPr/>
      <dgm:t>
        <a:bodyPr/>
        <a:lstStyle/>
        <a:p>
          <a:r>
            <a:rPr lang="en-IN" sz="2000" b="0" i="0" u="none" strike="noStrike" baseline="0" dirty="0">
              <a:solidFill>
                <a:schemeClr val="bg2"/>
              </a:solidFill>
              <a:latin typeface="Times New Roman" panose="02020603050405020304" pitchFamily="18" charset="0"/>
            </a:rPr>
            <a:t> ₹3M</a:t>
          </a:r>
          <a:endParaRPr lang="en-US" sz="2000" dirty="0">
            <a:solidFill>
              <a:schemeClr val="bg2"/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/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987E6208-6FBF-4818-8D82-020440E776B4}" type="presOf" srcId="{9DCEA5FC-4640-45AF-B712-7A4FD94AEF0D}" destId="{85C50C56-6DC8-4C47-8DBC-4FD6B1554AA4}" srcOrd="0" destOrd="0" presId="urn:microsoft.com/office/officeart/2017/3/layout/DropPinTimeline"/>
    <dgm:cxn modelId="{995FAD0D-905C-4246-BEA6-E4CD468035A2}" type="presOf" srcId="{096A9AF0-0DAE-4EB3-B448-4501DA034F4A}" destId="{C1E34084-406C-48D5-88FE-7226282DBC49}" srcOrd="0" destOrd="0" presId="urn:microsoft.com/office/officeart/2017/3/layout/DropPinTimeline"/>
    <dgm:cxn modelId="{60631413-8B80-40CB-9203-B81CD7EC7CD0}" type="presOf" srcId="{1E529C6E-C939-479A-A075-9E9B02837B50}" destId="{5C5070CD-E29E-4F50-9A43-342A2DE968FF}" srcOrd="0" destOrd="0" presId="urn:microsoft.com/office/officeart/2017/3/layout/DropPinTimeline"/>
    <dgm:cxn modelId="{1C1A9A2A-3385-4187-A01C-97035BFB0369}" type="presOf" srcId="{A2560FD2-F12F-4A06-A96F-B86674952111}" destId="{6FED4196-A0D3-4E5C-83DA-99291A8FFFC3}" srcOrd="0" destOrd="0" presId="urn:microsoft.com/office/officeart/2017/3/layout/DropPinTimeline"/>
    <dgm:cxn modelId="{2CC2803D-31E2-494C-ADFC-FD81060C6D02}" type="presOf" srcId="{2AEE5C11-34AE-4EB7-8907-9BED418EA471}" destId="{D1646913-A3FA-4470-A3E9-C64B0A13A62A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63AB0265-EE84-426B-AD79-2D63AA53D68A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30821C78-AFB0-420D-8288-048EDC6649CD}" type="presOf" srcId="{212ADAAB-D5CB-4BBC-8DAF-7340FD334994}" destId="{6EC2FC68-E1B8-4274-8090-C2C96A4CD82C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17EA6585-A3CA-49D9-A4E8-4EA5E8670A02}" type="presOf" srcId="{4EA069F3-397F-40D5-94A6-32C3E355C277}" destId="{FC8603F2-85FC-4134-978C-4054E468209C}" srcOrd="0" destOrd="0" presId="urn:microsoft.com/office/officeart/2017/3/layout/DropPinTimeline"/>
    <dgm:cxn modelId="{D0B1DC87-C933-4D24-BC28-BB96D1BE402A}" type="presOf" srcId="{CA6B1BA0-B2FC-48AD-8EDA-F4AAA4AF2782}" destId="{3DA36ABE-9810-4ED4-9A55-2905E7588D06}" srcOrd="0" destOrd="0" presId="urn:microsoft.com/office/officeart/2017/3/layout/DropPinTimeline"/>
    <dgm:cxn modelId="{07F9AA91-E82B-4509-B7B2-312257F1270F}" type="presOf" srcId="{92921081-529B-4D1C-83A4-C416BB4C5224}" destId="{B608C5A1-CE9E-4410-9F2F-F714CC6AB069}" srcOrd="0" destOrd="0" presId="urn:microsoft.com/office/officeart/2017/3/layout/DropPinTimeline"/>
    <dgm:cxn modelId="{4731C8A4-66FB-42EB-9357-E1DC5B2CFC3F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87DFA5B7-83B7-4BCA-980A-FF288AD983E5}" type="presOf" srcId="{3CB04A44-4013-4CA7-90FD-29AFC3C15E37}" destId="{FE564261-183D-47F9-8E7E-BCFC5023A815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71EE67DA-1AFB-47E2-AE9F-162E771373B8}" type="presParOf" srcId="{46A6B157-7198-41C4-9D25-C4F8885F1B6F}" destId="{578E6A06-6F61-48BD-9F1A-48E731D6E26D}" srcOrd="0" destOrd="0" presId="urn:microsoft.com/office/officeart/2017/3/layout/DropPinTimeline"/>
    <dgm:cxn modelId="{DC74F29E-5521-4E9A-AE99-15A4777F9679}" type="presParOf" srcId="{578E6A06-6F61-48BD-9F1A-48E731D6E26D}" destId="{9F727168-E825-43C1-AF50-41E115F59C0C}" srcOrd="0" destOrd="0" presId="urn:microsoft.com/office/officeart/2017/3/layout/DropPinTimeline"/>
    <dgm:cxn modelId="{0F3C3050-EEFA-491F-B6D7-F4FC47260C29}" type="presParOf" srcId="{578E6A06-6F61-48BD-9F1A-48E731D6E26D}" destId="{0C380CA5-521A-4949-A022-450DA9C217F5}" srcOrd="1" destOrd="0" presId="urn:microsoft.com/office/officeart/2017/3/layout/DropPinTimeline"/>
    <dgm:cxn modelId="{7A3048AA-FDF2-4867-B85B-AC1915F18957}" type="presParOf" srcId="{0C380CA5-521A-4949-A022-450DA9C217F5}" destId="{19EF924A-339B-436A-9151-9C7B0B0377B9}" srcOrd="0" destOrd="0" presId="urn:microsoft.com/office/officeart/2017/3/layout/DropPinTimeline"/>
    <dgm:cxn modelId="{DA5A680B-108C-436B-9F6F-C2983AA7A769}" type="presParOf" srcId="{0C380CA5-521A-4949-A022-450DA9C217F5}" destId="{846B4BA4-33F0-43CE-A60E-B95E195AD5A9}" srcOrd="1" destOrd="0" presId="urn:microsoft.com/office/officeart/2017/3/layout/DropPinTimeline"/>
    <dgm:cxn modelId="{96B78FE3-9ABB-4A77-BABB-E52EC6124441}" type="presParOf" srcId="{578E6A06-6F61-48BD-9F1A-48E731D6E26D}" destId="{A782CF5D-A585-4990-846A-5EDBD19A9BDB}" srcOrd="2" destOrd="0" presId="urn:microsoft.com/office/officeart/2017/3/layout/DropPinTimeline"/>
    <dgm:cxn modelId="{BB2FC6F5-3544-45AC-930D-A6FC8C1198F5}" type="presParOf" srcId="{578E6A06-6F61-48BD-9F1A-48E731D6E26D}" destId="{85C50C56-6DC8-4C47-8DBC-4FD6B1554AA4}" srcOrd="3" destOrd="0" presId="urn:microsoft.com/office/officeart/2017/3/layout/DropPinTimeline"/>
    <dgm:cxn modelId="{1DF134D0-04A7-4AA1-A8CC-CBFA9135F98D}" type="presParOf" srcId="{578E6A06-6F61-48BD-9F1A-48E731D6E26D}" destId="{4F322B1B-F357-4BCD-BF34-8A0D705A1CE7}" srcOrd="4" destOrd="0" presId="urn:microsoft.com/office/officeart/2017/3/layout/DropPinTimeline"/>
    <dgm:cxn modelId="{538822C3-D342-4107-A9D5-F110AD9A616E}" type="presParOf" srcId="{578E6A06-6F61-48BD-9F1A-48E731D6E26D}" destId="{9FF32B1E-94FD-475E-9959-8E0546070C5B}" srcOrd="5" destOrd="0" presId="urn:microsoft.com/office/officeart/2017/3/layout/DropPinTimeline"/>
    <dgm:cxn modelId="{84BE10DC-749F-4BB3-BB1B-3CED24198736}" type="presParOf" srcId="{46A6B157-7198-41C4-9D25-C4F8885F1B6F}" destId="{C9E000F5-B650-46EB-A3B0-FBA6593CE548}" srcOrd="1" destOrd="0" presId="urn:microsoft.com/office/officeart/2017/3/layout/DropPinTimeline"/>
    <dgm:cxn modelId="{E7FF6C9D-05DB-49D9-BC17-49E3C7F3D181}" type="presParOf" srcId="{46A6B157-7198-41C4-9D25-C4F8885F1B6F}" destId="{64373A7D-C7A5-4C0C-9781-58743159539A}" srcOrd="2" destOrd="0" presId="urn:microsoft.com/office/officeart/2017/3/layout/DropPinTimeline"/>
    <dgm:cxn modelId="{FACF2D92-8500-4179-8F6A-C624B05FAEC1}" type="presParOf" srcId="{64373A7D-C7A5-4C0C-9781-58743159539A}" destId="{B57996C3-16BE-4CEB-B9E2-6FFC42938F41}" srcOrd="0" destOrd="0" presId="urn:microsoft.com/office/officeart/2017/3/layout/DropPinTimeline"/>
    <dgm:cxn modelId="{12FE0388-B819-4ABC-9721-3A9223FCADF4}" type="presParOf" srcId="{64373A7D-C7A5-4C0C-9781-58743159539A}" destId="{BC71368F-DA7E-405D-93AC-3A6767BF9FC6}" srcOrd="1" destOrd="0" presId="urn:microsoft.com/office/officeart/2017/3/layout/DropPinTimeline"/>
    <dgm:cxn modelId="{8D35E9BB-DA99-48E0-A867-949CAEAAA6D6}" type="presParOf" srcId="{BC71368F-DA7E-405D-93AC-3A6767BF9FC6}" destId="{5B4632EA-1574-417A-A3FA-D711159FBAD1}" srcOrd="0" destOrd="0" presId="urn:microsoft.com/office/officeart/2017/3/layout/DropPinTimeline"/>
    <dgm:cxn modelId="{D0388358-6C68-40DD-8CD3-BE893129D935}" type="presParOf" srcId="{BC71368F-DA7E-405D-93AC-3A6767BF9FC6}" destId="{032E0966-F86B-4BBD-BE80-8FAB861AF0E8}" srcOrd="1" destOrd="0" presId="urn:microsoft.com/office/officeart/2017/3/layout/DropPinTimeline"/>
    <dgm:cxn modelId="{E0FCD920-481D-4C5F-A576-55F0C1D5B3B7}" type="presParOf" srcId="{64373A7D-C7A5-4C0C-9781-58743159539A}" destId="{B608C5A1-CE9E-4410-9F2F-F714CC6AB069}" srcOrd="2" destOrd="0" presId="urn:microsoft.com/office/officeart/2017/3/layout/DropPinTimeline"/>
    <dgm:cxn modelId="{49B5B1AE-6FCE-42D4-9414-E335D81C76D0}" type="presParOf" srcId="{64373A7D-C7A5-4C0C-9781-58743159539A}" destId="{C1E34084-406C-48D5-88FE-7226282DBC49}" srcOrd="3" destOrd="0" presId="urn:microsoft.com/office/officeart/2017/3/layout/DropPinTimeline"/>
    <dgm:cxn modelId="{667712A9-633D-4DBA-A692-E37A521937E5}" type="presParOf" srcId="{64373A7D-C7A5-4C0C-9781-58743159539A}" destId="{33168228-1414-4AAF-B7E5-C08A80BBB2F1}" srcOrd="4" destOrd="0" presId="urn:microsoft.com/office/officeart/2017/3/layout/DropPinTimeline"/>
    <dgm:cxn modelId="{360C951A-2AD1-4A99-AAA9-B7B53FC1B0C7}" type="presParOf" srcId="{64373A7D-C7A5-4C0C-9781-58743159539A}" destId="{C791BCDD-76D3-4E0E-98B9-0C4903CF0E94}" srcOrd="5" destOrd="0" presId="urn:microsoft.com/office/officeart/2017/3/layout/DropPinTimeline"/>
    <dgm:cxn modelId="{35346C2A-6E88-41AD-BD47-ECD72929FCE5}" type="presParOf" srcId="{46A6B157-7198-41C4-9D25-C4F8885F1B6F}" destId="{3B1DA912-FDB7-4F73-8823-B30C56F7DE86}" srcOrd="3" destOrd="0" presId="urn:microsoft.com/office/officeart/2017/3/layout/DropPinTimeline"/>
    <dgm:cxn modelId="{E59057FA-847A-4126-8700-B9A4F3696325}" type="presParOf" srcId="{46A6B157-7198-41C4-9D25-C4F8885F1B6F}" destId="{DCEEC7C0-6CAC-4153-B66A-D920E3B7F504}" srcOrd="4" destOrd="0" presId="urn:microsoft.com/office/officeart/2017/3/layout/DropPinTimeline"/>
    <dgm:cxn modelId="{B82CCAF6-442B-46AB-9B68-6E7B4D62FD9B}" type="presParOf" srcId="{DCEEC7C0-6CAC-4153-B66A-D920E3B7F504}" destId="{56361E50-9FEC-48AD-A369-C1A8379B35EC}" srcOrd="0" destOrd="0" presId="urn:microsoft.com/office/officeart/2017/3/layout/DropPinTimeline"/>
    <dgm:cxn modelId="{FB91546B-98B7-42EC-A236-9D4B68AB7E57}" type="presParOf" srcId="{DCEEC7C0-6CAC-4153-B66A-D920E3B7F504}" destId="{70AC7E27-D774-4261-A80F-683BBD09A81D}" srcOrd="1" destOrd="0" presId="urn:microsoft.com/office/officeart/2017/3/layout/DropPinTimeline"/>
    <dgm:cxn modelId="{128291DE-3A47-4667-A1F6-84B5CC1950A2}" type="presParOf" srcId="{70AC7E27-D774-4261-A80F-683BBD09A81D}" destId="{7BC09B8D-1C75-4604-9F35-AEC078447C45}" srcOrd="0" destOrd="0" presId="urn:microsoft.com/office/officeart/2017/3/layout/DropPinTimeline"/>
    <dgm:cxn modelId="{F0A235D5-6DBF-4491-AD12-E87E187B0F86}" type="presParOf" srcId="{70AC7E27-D774-4261-A80F-683BBD09A81D}" destId="{DFE91A1F-E910-48AB-A4C9-128002268483}" srcOrd="1" destOrd="0" presId="urn:microsoft.com/office/officeart/2017/3/layout/DropPinTimeline"/>
    <dgm:cxn modelId="{629159BF-4A21-4870-8C08-E54A5441F29B}" type="presParOf" srcId="{DCEEC7C0-6CAC-4153-B66A-D920E3B7F504}" destId="{FC8603F2-85FC-4134-978C-4054E468209C}" srcOrd="2" destOrd="0" presId="urn:microsoft.com/office/officeart/2017/3/layout/DropPinTimeline"/>
    <dgm:cxn modelId="{3971FE38-66D8-41D3-BE10-92A1B7610DA7}" type="presParOf" srcId="{DCEEC7C0-6CAC-4153-B66A-D920E3B7F504}" destId="{4EB3AA5C-1289-44C6-9F3E-859ABA28E18F}" srcOrd="3" destOrd="0" presId="urn:microsoft.com/office/officeart/2017/3/layout/DropPinTimeline"/>
    <dgm:cxn modelId="{24B473FE-5054-4EAD-B373-555E7D091AD5}" type="presParOf" srcId="{DCEEC7C0-6CAC-4153-B66A-D920E3B7F504}" destId="{0BB03C0E-97EC-4D66-9B09-35D689DAB28C}" srcOrd="4" destOrd="0" presId="urn:microsoft.com/office/officeart/2017/3/layout/DropPinTimeline"/>
    <dgm:cxn modelId="{2B1D1BBE-6BAE-45B9-9995-CBBA5ED2EAC5}" type="presParOf" srcId="{DCEEC7C0-6CAC-4153-B66A-D920E3B7F504}" destId="{1A7A92CB-81F0-42D4-87BF-4008DEFA9CA8}" srcOrd="5" destOrd="0" presId="urn:microsoft.com/office/officeart/2017/3/layout/DropPinTimeline"/>
    <dgm:cxn modelId="{4B2CE620-6FD2-4B47-808E-767E9CD6E11B}" type="presParOf" srcId="{46A6B157-7198-41C4-9D25-C4F8885F1B6F}" destId="{ABE3202B-256B-4398-8B41-CB40EDB06266}" srcOrd="5" destOrd="0" presId="urn:microsoft.com/office/officeart/2017/3/layout/DropPinTimeline"/>
    <dgm:cxn modelId="{0A9A6102-F00A-4BE8-99F2-80FE0510D070}" type="presParOf" srcId="{46A6B157-7198-41C4-9D25-C4F8885F1B6F}" destId="{B744CD57-FD23-4E62-9589-4CAC57B034E9}" srcOrd="6" destOrd="0" presId="urn:microsoft.com/office/officeart/2017/3/layout/DropPinTimeline"/>
    <dgm:cxn modelId="{80501AE2-53E9-4D67-A594-F44DD214D7C2}" type="presParOf" srcId="{B744CD57-FD23-4E62-9589-4CAC57B034E9}" destId="{D891B168-1DA5-4124-931F-A51FCB8EFC11}" srcOrd="0" destOrd="0" presId="urn:microsoft.com/office/officeart/2017/3/layout/DropPinTimeline"/>
    <dgm:cxn modelId="{4D35DB16-6124-4B05-B478-8F4429226C6A}" type="presParOf" srcId="{B744CD57-FD23-4E62-9589-4CAC57B034E9}" destId="{42206762-CD73-4F82-B16A-D168E2503215}" srcOrd="1" destOrd="0" presId="urn:microsoft.com/office/officeart/2017/3/layout/DropPinTimeline"/>
    <dgm:cxn modelId="{AFAA8AC7-581B-4388-BFDB-A430EF0404FD}" type="presParOf" srcId="{42206762-CD73-4F82-B16A-D168E2503215}" destId="{C0DBECBF-E3AA-450B-95D4-8349AA21B4F8}" srcOrd="0" destOrd="0" presId="urn:microsoft.com/office/officeart/2017/3/layout/DropPinTimeline"/>
    <dgm:cxn modelId="{105641F0-544B-453F-B1D8-5713903E4682}" type="presParOf" srcId="{42206762-CD73-4F82-B16A-D168E2503215}" destId="{6EDDD44C-F5E4-49AD-B1D9-346B8B8AEE8F}" srcOrd="1" destOrd="0" presId="urn:microsoft.com/office/officeart/2017/3/layout/DropPinTimeline"/>
    <dgm:cxn modelId="{23AA1CD9-5481-4A25-AA47-1E309DD4E86A}" type="presParOf" srcId="{B744CD57-FD23-4E62-9589-4CAC57B034E9}" destId="{FE564261-183D-47F9-8E7E-BCFC5023A815}" srcOrd="2" destOrd="0" presId="urn:microsoft.com/office/officeart/2017/3/layout/DropPinTimeline"/>
    <dgm:cxn modelId="{6F6D3A0F-FECD-4629-BF0C-38737E381D62}" type="presParOf" srcId="{B744CD57-FD23-4E62-9589-4CAC57B034E9}" destId="{3DA36ABE-9810-4ED4-9A55-2905E7588D06}" srcOrd="3" destOrd="0" presId="urn:microsoft.com/office/officeart/2017/3/layout/DropPinTimeline"/>
    <dgm:cxn modelId="{18ABBD94-4B15-4F9E-B420-EF8067A53E59}" type="presParOf" srcId="{B744CD57-FD23-4E62-9589-4CAC57B034E9}" destId="{4B9F5909-A57C-4893-9C8A-D5960FE9BE37}" srcOrd="4" destOrd="0" presId="urn:microsoft.com/office/officeart/2017/3/layout/DropPinTimeline"/>
    <dgm:cxn modelId="{3A6EE7AF-C1D7-4FFA-BDB4-755BC98362FD}" type="presParOf" srcId="{B744CD57-FD23-4E62-9589-4CAC57B034E9}" destId="{DEDCEF89-DB8F-4197-B2D2-2D39426E0B96}" srcOrd="5" destOrd="0" presId="urn:microsoft.com/office/officeart/2017/3/layout/DropPinTimeline"/>
    <dgm:cxn modelId="{7B15E33A-34F5-40D3-9CD6-849B365E3CBA}" type="presParOf" srcId="{46A6B157-7198-41C4-9D25-C4F8885F1B6F}" destId="{4A96FD2F-C127-41DC-AA54-1EEBED6BA483}" srcOrd="7" destOrd="0" presId="urn:microsoft.com/office/officeart/2017/3/layout/DropPinTimeline"/>
    <dgm:cxn modelId="{8C7BB85F-FA93-45E7-9CE6-E6668DA2157F}" type="presParOf" srcId="{46A6B157-7198-41C4-9D25-C4F8885F1B6F}" destId="{A1AE2BC4-A99C-4DD3-A84D-EB3461D18287}" srcOrd="8" destOrd="0" presId="urn:microsoft.com/office/officeart/2017/3/layout/DropPinTimeline"/>
    <dgm:cxn modelId="{9BDE40F9-332B-43F6-B5F2-904336B3E2E2}" type="presParOf" srcId="{A1AE2BC4-A99C-4DD3-A84D-EB3461D18287}" destId="{278CF1E0-B1C4-4B10-A5EC-FD7EF0557E2D}" srcOrd="0" destOrd="0" presId="urn:microsoft.com/office/officeart/2017/3/layout/DropPinTimeline"/>
    <dgm:cxn modelId="{A45F876D-0399-4209-99E5-BAF9A0A9A0FA}" type="presParOf" srcId="{A1AE2BC4-A99C-4DD3-A84D-EB3461D18287}" destId="{27B65FB4-BE6A-41E6-BBE9-8DC9F7B73486}" srcOrd="1" destOrd="0" presId="urn:microsoft.com/office/officeart/2017/3/layout/DropPinTimeline"/>
    <dgm:cxn modelId="{294D0375-99E3-4A04-94E3-5D7DA36F61E4}" type="presParOf" srcId="{27B65FB4-BE6A-41E6-BBE9-8DC9F7B73486}" destId="{488CC4C6-DFBC-460C-A9ED-BEDA8CC682D4}" srcOrd="0" destOrd="0" presId="urn:microsoft.com/office/officeart/2017/3/layout/DropPinTimeline"/>
    <dgm:cxn modelId="{29335C10-EF6A-47DE-B0D3-9F04E5635A46}" type="presParOf" srcId="{27B65FB4-BE6A-41E6-BBE9-8DC9F7B73486}" destId="{48CA82DA-B677-461B-A08D-337683480059}" srcOrd="1" destOrd="0" presId="urn:microsoft.com/office/officeart/2017/3/layout/DropPinTimeline"/>
    <dgm:cxn modelId="{2F8CDC64-8858-4EB2-9148-A1F1844C0E3C}" type="presParOf" srcId="{A1AE2BC4-A99C-4DD3-A84D-EB3461D18287}" destId="{D1646913-A3FA-4470-A3E9-C64B0A13A62A}" srcOrd="2" destOrd="0" presId="urn:microsoft.com/office/officeart/2017/3/layout/DropPinTimeline"/>
    <dgm:cxn modelId="{D14EE3E2-BA3E-42AC-BEA2-572DF977A427}" type="presParOf" srcId="{A1AE2BC4-A99C-4DD3-A84D-EB3461D18287}" destId="{6EC2FC68-E1B8-4274-8090-C2C96A4CD82C}" srcOrd="3" destOrd="0" presId="urn:microsoft.com/office/officeart/2017/3/layout/DropPinTimeline"/>
    <dgm:cxn modelId="{923BB741-8273-439D-B9E2-1712691E3DE7}" type="presParOf" srcId="{A1AE2BC4-A99C-4DD3-A84D-EB3461D18287}" destId="{4F41BF23-550C-4E7F-977E-3D22E3AF7B51}" srcOrd="4" destOrd="0" presId="urn:microsoft.com/office/officeart/2017/3/layout/DropPinTimeline"/>
    <dgm:cxn modelId="{DD7D202E-CFA7-477E-AD34-2617E864E544}" type="presParOf" srcId="{A1AE2BC4-A99C-4DD3-A84D-EB3461D18287}" destId="{5018695D-CFD4-49F8-8967-BA8A0C0A0DE1}" srcOrd="5" destOrd="0" presId="urn:microsoft.com/office/officeart/2017/3/layout/DropPinTimeline"/>
    <dgm:cxn modelId="{D3E93E96-16D8-4A3E-BC6E-D4D386449E5E}" type="presParOf" srcId="{46A6B157-7198-41C4-9D25-C4F8885F1B6F}" destId="{61EA613E-57A8-485F-A4A9-29037092E83A}" srcOrd="9" destOrd="0" presId="urn:microsoft.com/office/officeart/2017/3/layout/DropPinTimeline"/>
    <dgm:cxn modelId="{CFE01775-C14B-4EDE-9E85-145F934516E5}" type="presParOf" srcId="{46A6B157-7198-41C4-9D25-C4F8885F1B6F}" destId="{0F3B3032-C16A-44EB-AE28-CB7C1D797D2B}" srcOrd="10" destOrd="0" presId="urn:microsoft.com/office/officeart/2017/3/layout/DropPinTimeline"/>
    <dgm:cxn modelId="{1C4D72CA-B300-4FEC-B5A9-D34FA56FE7E7}" type="presParOf" srcId="{0F3B3032-C16A-44EB-AE28-CB7C1D797D2B}" destId="{A64C6D16-2F77-439A-848A-F1081C5E5CBE}" srcOrd="0" destOrd="0" presId="urn:microsoft.com/office/officeart/2017/3/layout/DropPinTimeline"/>
    <dgm:cxn modelId="{7F9D72D2-5D75-4FF9-9F60-DE1AEFC42171}" type="presParOf" srcId="{0F3B3032-C16A-44EB-AE28-CB7C1D797D2B}" destId="{8EFC6EAF-71E5-48C3-9F69-6FB96640B14F}" srcOrd="1" destOrd="0" presId="urn:microsoft.com/office/officeart/2017/3/layout/DropPinTimeline"/>
    <dgm:cxn modelId="{D6418E4F-48ED-4E39-B9D9-FA010EF76866}" type="presParOf" srcId="{8EFC6EAF-71E5-48C3-9F69-6FB96640B14F}" destId="{73F98938-B973-410F-B6E0-43437FA146E6}" srcOrd="0" destOrd="0" presId="urn:microsoft.com/office/officeart/2017/3/layout/DropPinTimeline"/>
    <dgm:cxn modelId="{3E887726-7BD7-4074-8164-C71F4A6DAEE0}" type="presParOf" srcId="{8EFC6EAF-71E5-48C3-9F69-6FB96640B14F}" destId="{26BE64BD-02BC-4C6F-AC50-F9617E59754D}" srcOrd="1" destOrd="0" presId="urn:microsoft.com/office/officeart/2017/3/layout/DropPinTimeline"/>
    <dgm:cxn modelId="{6B3983BD-FDD8-4464-99B0-B737226ED090}" type="presParOf" srcId="{0F3B3032-C16A-44EB-AE28-CB7C1D797D2B}" destId="{5C5070CD-E29E-4F50-9A43-342A2DE968FF}" srcOrd="2" destOrd="0" presId="urn:microsoft.com/office/officeart/2017/3/layout/DropPinTimeline"/>
    <dgm:cxn modelId="{E040483A-E1D0-4CB5-AE78-35D83557FA15}" type="presParOf" srcId="{0F3B3032-C16A-44EB-AE28-CB7C1D797D2B}" destId="{6FED4196-A0D3-4E5C-83DA-99291A8FFFC3}" srcOrd="3" destOrd="0" presId="urn:microsoft.com/office/officeart/2017/3/layout/DropPinTimeline"/>
    <dgm:cxn modelId="{875E4306-BBD7-4464-A7BB-9A46E06C2634}" type="presParOf" srcId="{0F3B3032-C16A-44EB-AE28-CB7C1D797D2B}" destId="{54DE4918-169B-4E9C-B946-44A9D45AEC94}" srcOrd="4" destOrd="0" presId="urn:microsoft.com/office/officeart/2017/3/layout/DropPinTimeline"/>
    <dgm:cxn modelId="{14880338-8CF6-48F7-B22F-D70D12F904EB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Graduate: </a:t>
          </a:r>
        </a:p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₹10M, ₹13M</a:t>
          </a:r>
          <a:endParaRPr lang="en-US" sz="1600" dirty="0">
            <a:solidFill>
              <a:schemeClr val="tx1"/>
            </a:solidFill>
          </a:endParaRP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High School: </a:t>
          </a:r>
        </a:p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₹5M, ₹6M</a:t>
          </a:r>
          <a:endParaRPr lang="en-US" sz="1600" dirty="0">
            <a:solidFill>
              <a:schemeClr val="tx1"/>
            </a:solidFill>
          </a:endParaRP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Unknown: </a:t>
          </a:r>
        </a:p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₹4M, ₹4M</a:t>
          </a:r>
          <a:endParaRPr lang="en-US" sz="1600" dirty="0">
            <a:solidFill>
              <a:schemeClr val="tx1"/>
            </a:solidFill>
          </a:endParaRP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Uneducated: </a:t>
          </a:r>
        </a:p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₹5M</a:t>
          </a:r>
          <a:endParaRPr lang="en-US" sz="1600" dirty="0">
            <a:solidFill>
              <a:schemeClr val="tx1"/>
            </a:solidFill>
          </a:endParaRP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Post-Graduate:</a:t>
          </a:r>
        </a:p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 ₹5M</a:t>
          </a:r>
          <a:endParaRPr lang="en-US" sz="1600" dirty="0">
            <a:solidFill>
              <a:schemeClr val="tx1"/>
            </a:solidFill>
          </a:endParaRP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Doctorate: </a:t>
          </a:r>
        </a:p>
        <a:p>
          <a:r>
            <a:rPr lang="en-IN" sz="16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rPr>
            <a:t>₹4M</a:t>
          </a:r>
          <a:endParaRPr lang="en-US" sz="1600" dirty="0">
            <a:solidFill>
              <a:schemeClr val="tx1"/>
            </a:solidFill>
          </a:endParaRP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65995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98133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15199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₹9M, ₹9M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5199" y="802500"/>
        <a:ext cx="2482378" cy="1164412"/>
      </dsp:txXfrm>
    </dsp:sp>
    <dsp:sp modelId="{85C50C56-6DC8-4C47-8DBC-4FD6B1554AA4}">
      <dsp:nvSpPr>
        <dsp:cNvPr id="0" name=""/>
        <dsp:cNvSpPr/>
      </dsp:nvSpPr>
      <dsp:spPr>
        <a:xfrm>
          <a:off x="415199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Businessman: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415199" y="393382"/>
        <a:ext cx="2482378" cy="409117"/>
      </dsp:txXfrm>
    </dsp:sp>
    <dsp:sp modelId="{4F322B1B-F357-4BCD-BF34-8A0D705A1CE7}">
      <dsp:nvSpPr>
        <dsp:cNvPr id="0" name=""/>
        <dsp:cNvSpPr/>
      </dsp:nvSpPr>
      <dsp:spPr>
        <a:xfrm>
          <a:off x="210640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73101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556136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588274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5340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₹5M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1905340" y="1966912"/>
        <a:ext cx="2482378" cy="1164412"/>
      </dsp:txXfrm>
    </dsp:sp>
    <dsp:sp modelId="{C1E34084-406C-48D5-88FE-7226282DBC49}">
      <dsp:nvSpPr>
        <dsp:cNvPr id="0" name=""/>
        <dsp:cNvSpPr/>
      </dsp:nvSpPr>
      <dsp:spPr>
        <a:xfrm>
          <a:off x="1905340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Govt: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1905340" y="3131324"/>
        <a:ext cx="2482378" cy="409117"/>
      </dsp:txXfrm>
    </dsp:sp>
    <dsp:sp modelId="{33168228-1414-4AAF-B7E5-C08A80BBB2F1}">
      <dsp:nvSpPr>
        <dsp:cNvPr id="0" name=""/>
        <dsp:cNvSpPr/>
      </dsp:nvSpPr>
      <dsp:spPr>
        <a:xfrm>
          <a:off x="1700781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663243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046278" y="453296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078415" y="485434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395482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 ₹7M</a:t>
          </a:r>
          <a:endParaRPr lang="en-US" sz="2000" i="1" kern="1200" dirty="0">
            <a:solidFill>
              <a:schemeClr val="bg2"/>
            </a:solidFill>
          </a:endParaRPr>
        </a:p>
      </dsp:txBody>
      <dsp:txXfrm>
        <a:off x="3395482" y="802500"/>
        <a:ext cx="2482378" cy="1164412"/>
      </dsp:txXfrm>
    </dsp:sp>
    <dsp:sp modelId="{4EB3AA5C-1289-44C6-9F3E-859ABA28E18F}">
      <dsp:nvSpPr>
        <dsp:cNvPr id="0" name=""/>
        <dsp:cNvSpPr/>
      </dsp:nvSpPr>
      <dsp:spPr>
        <a:xfrm>
          <a:off x="3395482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White-collar:</a:t>
          </a:r>
          <a:endParaRPr lang="en-US" sz="2000" b="0" i="1" kern="1200" dirty="0">
            <a:solidFill>
              <a:schemeClr val="bg2"/>
            </a:solidFill>
          </a:endParaRPr>
        </a:p>
      </dsp:txBody>
      <dsp:txXfrm>
        <a:off x="3395482" y="393382"/>
        <a:ext cx="2482378" cy="409117"/>
      </dsp:txXfrm>
    </dsp:sp>
    <dsp:sp modelId="{0BB03C0E-97EC-4D66-9B09-35D689DAB28C}">
      <dsp:nvSpPr>
        <dsp:cNvPr id="0" name=""/>
        <dsp:cNvSpPr/>
      </dsp:nvSpPr>
      <dsp:spPr>
        <a:xfrm>
          <a:off x="3190923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153384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536419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568557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885623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 ₹3M, ₹4M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4885623" y="1966912"/>
        <a:ext cx="2482378" cy="1164412"/>
      </dsp:txXfrm>
    </dsp:sp>
    <dsp:sp modelId="{3DA36ABE-9810-4ED4-9A55-2905E7588D06}">
      <dsp:nvSpPr>
        <dsp:cNvPr id="0" name=""/>
        <dsp:cNvSpPr/>
      </dsp:nvSpPr>
      <dsp:spPr>
        <a:xfrm>
          <a:off x="4885623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Blue-collar: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4885623" y="3131324"/>
        <a:ext cx="2482378" cy="409117"/>
      </dsp:txXfrm>
    </dsp:sp>
    <dsp:sp modelId="{4B9F5909-A57C-4893-9C8A-D5960FE9BE37}">
      <dsp:nvSpPr>
        <dsp:cNvPr id="0" name=""/>
        <dsp:cNvSpPr/>
      </dsp:nvSpPr>
      <dsp:spPr>
        <a:xfrm>
          <a:off x="4681064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643525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026560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058698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375764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 ₹5M, ₹3M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375764" y="802500"/>
        <a:ext cx="2482378" cy="1164412"/>
      </dsp:txXfrm>
    </dsp:sp>
    <dsp:sp modelId="{6EC2FC68-E1B8-4274-8090-C2C96A4CD82C}">
      <dsp:nvSpPr>
        <dsp:cNvPr id="0" name=""/>
        <dsp:cNvSpPr/>
      </dsp:nvSpPr>
      <dsp:spPr>
        <a:xfrm>
          <a:off x="6375764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Self-employed: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6375764" y="393382"/>
        <a:ext cx="2482378" cy="409117"/>
      </dsp:txXfrm>
    </dsp:sp>
    <dsp:sp modelId="{4F41BF23-550C-4E7F-977E-3D22E3AF7B51}">
      <dsp:nvSpPr>
        <dsp:cNvPr id="0" name=""/>
        <dsp:cNvSpPr/>
      </dsp:nvSpPr>
      <dsp:spPr>
        <a:xfrm>
          <a:off x="6171205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133667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516702" y="3191238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548839" y="3223376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865906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 ₹3M</a:t>
          </a:r>
          <a:endParaRPr lang="en-US" sz="2000" kern="1200" dirty="0">
            <a:solidFill>
              <a:schemeClr val="bg2"/>
            </a:solidFill>
          </a:endParaRPr>
        </a:p>
      </dsp:txBody>
      <dsp:txXfrm>
        <a:off x="7865906" y="1966912"/>
        <a:ext cx="2482378" cy="1164412"/>
      </dsp:txXfrm>
    </dsp:sp>
    <dsp:sp modelId="{6FED4196-A0D3-4E5C-83DA-99291A8FFFC3}">
      <dsp:nvSpPr>
        <dsp:cNvPr id="0" name=""/>
        <dsp:cNvSpPr/>
      </dsp:nvSpPr>
      <dsp:spPr>
        <a:xfrm>
          <a:off x="7865906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0" i="0" u="none" strike="noStrike" kern="1200" baseline="0" dirty="0">
              <a:solidFill>
                <a:schemeClr val="bg2"/>
              </a:solidFill>
              <a:latin typeface="Times New Roman" panose="02020603050405020304" pitchFamily="18" charset="0"/>
            </a:rPr>
            <a:t>Retirees:</a:t>
          </a:r>
          <a:endParaRPr lang="en-US" sz="2000" b="0" i="1" kern="1200" dirty="0">
            <a:solidFill>
              <a:schemeClr val="bg2"/>
            </a:solidFill>
          </a:endParaRPr>
        </a:p>
      </dsp:txBody>
      <dsp:txXfrm>
        <a:off x="7865906" y="3131324"/>
        <a:ext cx="2482378" cy="409117"/>
      </dsp:txXfrm>
    </dsp:sp>
    <dsp:sp modelId="{54DE4918-169B-4E9C-B946-44A9D45AEC94}">
      <dsp:nvSpPr>
        <dsp:cNvPr id="0" name=""/>
        <dsp:cNvSpPr/>
      </dsp:nvSpPr>
      <dsp:spPr>
        <a:xfrm>
          <a:off x="7661347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623808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596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Graduate: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₹10M, ₹13M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31107"/>
        <a:ext cx="2324742" cy="1394845"/>
      </dsp:txXfrm>
    </dsp:sp>
    <dsp:sp modelId="{7A5B3E65-9777-4EF6-A5E1-C35B895D487A}">
      <dsp:nvSpPr>
        <dsp:cNvPr id="0" name=""/>
        <dsp:cNvSpPr/>
      </dsp:nvSpPr>
      <dsp:spPr>
        <a:xfrm>
          <a:off x="2557812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High School: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₹5M, ₹6M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1107"/>
        <a:ext cx="2324742" cy="1394845"/>
      </dsp:txXfrm>
    </dsp:sp>
    <dsp:sp modelId="{98736366-53F9-49EF-9094-E77CAF66F377}">
      <dsp:nvSpPr>
        <dsp:cNvPr id="0" name=""/>
        <dsp:cNvSpPr/>
      </dsp:nvSpPr>
      <dsp:spPr>
        <a:xfrm>
          <a:off x="596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Unknown: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₹4M, ₹4M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165842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Uneducated: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₹5M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165842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596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Post-Graduate: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 ₹5M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96" y="3285746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Doctorate: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₹4M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557812" y="3285746"/>
        <a:ext cx="2324742" cy="1394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12/13/2024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ndia-map-en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Credit Card Customer Report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The dashboard also includes filters for different quarters (Q1, Q2, Q3, Q4), card types (Gold, Silver, Blue, Platinum), and transaction types (Swipe, Online, Chip). There is also a dropdown for selecting the week start date.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22" name="Picture Placeholder 21" descr="A group of people in a room at an easel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/>
        </p:blipFill>
        <p:spPr>
          <a:xfrm>
            <a:off x="413824" y="483782"/>
            <a:ext cx="11365992" cy="2457856"/>
          </a:xfrm>
        </p:spPr>
      </p:pic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994" y="-618523"/>
            <a:ext cx="4845068" cy="1858617"/>
          </a:xfrm>
        </p:spPr>
        <p:txBody>
          <a:bodyPr/>
          <a:lstStyle/>
          <a:p>
            <a:r>
              <a:rPr lang="en-IN" b="0" i="0" u="none" strike="noStrike" kern="1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Key Metrics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0" y="1625600"/>
            <a:ext cx="5415280" cy="4700587"/>
          </a:xfrm>
        </p:spPr>
        <p:txBody>
          <a:bodyPr>
            <a:normAutofit/>
          </a:bodyPr>
          <a:lstStyle/>
          <a:p>
            <a:pPr marR="0" lvl="0" rtl="0">
              <a:buFont typeface="Wingdings" panose="05000000000000000000" pitchFamily="2" charset="2"/>
              <a:buChar char="v"/>
            </a:pPr>
            <a:r>
              <a:rPr lang="en-IN" b="0" i="0" u="none" strike="noStrike" kern="1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Total Revenue: ₹57,517,011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b="0" i="0" u="none" strike="noStrike" kern="100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b="0" i="0" u="none" strike="noStrike" kern="1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Total Interest: ₹8,040,480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b="0" i="0" u="none" strike="noStrike" kern="100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b="0" i="0" u="none" strike="noStrike" kern="1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Total Income: ₹588,320,192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b="0" i="0" u="none" strike="noStrike" kern="100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b="0" i="0" u="none" strike="noStrike" kern="1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Customer Satisfaction: 3.2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69938" y="519680"/>
            <a:ext cx="6048000" cy="6048000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068" y="1189383"/>
            <a:ext cx="4426932" cy="1858617"/>
          </a:xfrm>
        </p:spPr>
        <p:txBody>
          <a:bodyPr/>
          <a:lstStyle/>
          <a:p>
            <a:r>
              <a:rPr lang="en-US" dirty="0"/>
              <a:t>Revenue By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630" y="3429000"/>
            <a:ext cx="3815482" cy="2576410"/>
          </a:xfrm>
        </p:spPr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en-US" sz="2400" b="0" i="0" u="none" strike="noStrike" kern="100" baseline="0" dirty="0">
                <a:latin typeface="Times New Roman" panose="02020603050405020304" pitchFamily="18" charset="0"/>
              </a:rPr>
              <a:t>A line graph showing the sum of revenue from January 2023 to October 2023, with two lines representing different data series.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F84EEF9-99EB-D946-9D26-4C931C143C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7280" y="330912"/>
            <a:ext cx="6419441" cy="6217440"/>
          </a:xfrm>
        </p:spPr>
      </p:pic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laceholder Timeline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16771"/>
              </p:ext>
            </p:extLst>
          </p:nvPr>
        </p:nvGraphicFramePr>
        <p:xfrm>
          <a:off x="931863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Job Basis</a:t>
            </a: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0199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Revenue by Education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5EAE-3A37-43DE-9737-13DDF056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20-30: ₹4M, ₹6M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sz="2000" b="0" i="0" u="none" strike="noStrike" kern="100" baseline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30-40: ₹11M, ₹14M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sz="2000" b="0" i="0" u="none" strike="noStrike" kern="100" baseline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40-50: ₹11M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sz="2000" b="0" i="0" u="none" strike="noStrike" kern="100" baseline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50-60: ₹9M, ₹10M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sz="2000" b="0" i="0" u="none" strike="noStrike" kern="100" baseline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60+: ₹1M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9C09C-6E20-48F6-AE6D-C893A0F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5661510" cy="910492"/>
          </a:xfrm>
        </p:spPr>
        <p:txBody>
          <a:bodyPr>
            <a:normAutofit/>
          </a:bodyPr>
          <a:lstStyle/>
          <a:p>
            <a:r>
              <a:rPr lang="en-US" dirty="0"/>
              <a:t>Revenue By Age</a:t>
            </a:r>
          </a:p>
        </p:txBody>
      </p:sp>
      <p:pic>
        <p:nvPicPr>
          <p:cNvPr id="20" name="Picture Placeholder 19" descr="people looking at something on table">
            <a:extLst>
              <a:ext uri="{FF2B5EF4-FFF2-40B4-BE49-F238E27FC236}">
                <a16:creationId xmlns:a16="http://schemas.microsoft.com/office/drawing/2014/main" id="{73A69289-D803-3943-9979-42FED843A2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145" t="9922" r="10867" b="16594"/>
          <a:stretch/>
        </p:blipFill>
        <p:spPr>
          <a:xfrm>
            <a:off x="3727491" y="0"/>
            <a:ext cx="8464509" cy="6858000"/>
          </a:xfrm>
        </p:spPr>
      </p:pic>
    </p:spTree>
    <p:extLst>
      <p:ext uri="{BB962C8B-B14F-4D97-AF65-F5344CB8AC3E}">
        <p14:creationId xmlns:p14="http://schemas.microsoft.com/office/powerpoint/2010/main" val="405099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00" y="1609159"/>
            <a:ext cx="5865700" cy="3639682"/>
          </a:xfrm>
        </p:spPr>
        <p:txBody>
          <a:bodyPr>
            <a:normAutofit fontScale="90000"/>
          </a:bodyPr>
          <a:lstStyle/>
          <a:p>
            <a:pPr marR="0" lvl="0" rtl="0"/>
            <a:r>
              <a:rPr lang="en-IN" sz="44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Revenue by Marital Status</a:t>
            </a:r>
            <a:br>
              <a:rPr lang="en-IN" sz="44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br>
              <a:rPr lang="en-US" sz="3600" dirty="0"/>
            </a:br>
            <a:r>
              <a:rPr lang="en-IN" sz="27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Married: ₹13M, ₹16M</a:t>
            </a:r>
            <a:br>
              <a:rPr lang="en-IN" sz="27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br>
              <a:rPr lang="en-IN" sz="27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IN" sz="27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Single: ₹11M, ₹13M</a:t>
            </a:r>
            <a:br>
              <a:rPr lang="en-IN" sz="27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br>
              <a:rPr lang="en-IN" sz="27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IN" sz="27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Unknown: ₹1M</a:t>
            </a:r>
            <a:br>
              <a:rPr lang="en-IN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Picture Placeholder 7" descr="group of hands in a &quot;Go Team&quot; fashion">
            <a:extLst>
              <a:ext uri="{FF2B5EF4-FFF2-40B4-BE49-F238E27FC236}">
                <a16:creationId xmlns:a16="http://schemas.microsoft.com/office/drawing/2014/main" id="{A09F623E-2819-2D41-ADE0-C7B64EF0EC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</a:t>
            </a:r>
            <a:br>
              <a:rPr lang="en-US" dirty="0"/>
            </a:br>
            <a:r>
              <a:rPr lang="en-US" sz="2800" dirty="0"/>
              <a:t>Top 5 State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11440" y="793580"/>
            <a:ext cx="3811265" cy="5270839"/>
          </a:xfrm>
        </p:spPr>
        <p:txBody>
          <a:bodyPr>
            <a:normAutofit/>
          </a:bodyPr>
          <a:lstStyle/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20-30: ₹4M, ₹6M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sz="2000" b="0" i="0" u="none" strike="noStrike" kern="100" baseline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30-40: ₹11M, ₹14M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sz="2000" b="0" i="0" u="none" strike="noStrike" kern="100" baseline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40-50: ₹11M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sz="2000" b="0" i="0" u="none" strike="noStrike" kern="100" baseline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50-60: ₹9M, ₹10M</a:t>
            </a:r>
          </a:p>
          <a:p>
            <a:pPr marR="0" lvl="0" rtl="0">
              <a:buFont typeface="Wingdings" panose="05000000000000000000" pitchFamily="2" charset="2"/>
              <a:buChar char="v"/>
            </a:pPr>
            <a:endParaRPr lang="en-IN" sz="2000" b="0" i="0" u="none" strike="noStrike" kern="100" baseline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R="0" lvl="0" rtl="0">
              <a:buFont typeface="Wingdings" panose="05000000000000000000" pitchFamily="2" charset="2"/>
              <a:buChar char="v"/>
            </a:pPr>
            <a:r>
              <a:rPr lang="en-IN" sz="20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60+: ₹1M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" y="0"/>
            <a:ext cx="5232399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239A44-D81E-3A8A-29D5-1E88E9731319}"/>
              </a:ext>
            </a:extLst>
          </p:cNvPr>
          <p:cNvSpPr txBox="1"/>
          <p:nvPr/>
        </p:nvSpPr>
        <p:spPr>
          <a:xfrm>
            <a:off x="1" y="6858000"/>
            <a:ext cx="5232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mmons.wikimedia.org/wiki/File:India-map-en.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4" y="2464270"/>
            <a:ext cx="6202735" cy="727700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By Income Group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D4B10F-ADAA-B74F-8461-59D7CAF3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457200" rtl="0">
              <a:buFont typeface="Wingdings" panose="05000000000000000000" pitchFamily="2" charset="2"/>
              <a:buChar char="v"/>
            </a:pPr>
            <a:r>
              <a:rPr lang="en-IN" sz="26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High: ₹7M, ₹23M</a:t>
            </a:r>
          </a:p>
          <a:p>
            <a:pPr marL="457200" marR="0" lvl="0" indent="-457200" rtl="0">
              <a:buFont typeface="Wingdings" panose="05000000000000000000" pitchFamily="2" charset="2"/>
              <a:buChar char="v"/>
            </a:pPr>
            <a:r>
              <a:rPr lang="en-IN" sz="26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Med: ₹10M, ₹8M</a:t>
            </a:r>
          </a:p>
          <a:p>
            <a:pPr marL="457200" marR="0" lvl="0" indent="-457200" rtl="0">
              <a:buFont typeface="Wingdings" panose="05000000000000000000" pitchFamily="2" charset="2"/>
              <a:buChar char="v"/>
            </a:pPr>
            <a:r>
              <a:rPr lang="en-IN" sz="2600" b="0" i="0" u="none" strike="noStrike" kern="10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Low: ₹8M</a:t>
            </a:r>
          </a:p>
          <a:p>
            <a:endParaRPr lang="en-US" dirty="0"/>
          </a:p>
        </p:txBody>
      </p:sp>
      <p:pic>
        <p:nvPicPr>
          <p:cNvPr id="32" name="Picture Placeholder 31" descr="Person at desk talking.">
            <a:extLst>
              <a:ext uri="{FF2B5EF4-FFF2-40B4-BE49-F238E27FC236}">
                <a16:creationId xmlns:a16="http://schemas.microsoft.com/office/drawing/2014/main" id="{96E64F75-DC38-A047-84B3-5B96136A96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93262" y="0"/>
            <a:ext cx="7598736" cy="6858000"/>
          </a:xfrm>
        </p:spPr>
      </p:pic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60</TotalTime>
  <Words>310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Wingdings</vt:lpstr>
      <vt:lpstr>RetrospectVTI</vt:lpstr>
      <vt:lpstr>Credit Card Customer Report</vt:lpstr>
      <vt:lpstr>Key Metrics</vt:lpstr>
      <vt:lpstr>Revenue By Week</vt:lpstr>
      <vt:lpstr>Revenue by Job Basis</vt:lpstr>
      <vt:lpstr>Revenue by Education</vt:lpstr>
      <vt:lpstr>Revenue By Age</vt:lpstr>
      <vt:lpstr>Revenue by Marital Status  Married: ₹13M, ₹16M  Single: ₹11M, ₹13M  Unknown: ₹1M </vt:lpstr>
      <vt:lpstr>Revenue By  Top 5 State</vt:lpstr>
      <vt:lpstr>Revenue By Income Group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LAPTOP</dc:creator>
  <cp:lastModifiedBy>ASUS LAPTOP</cp:lastModifiedBy>
  <cp:revision>1</cp:revision>
  <dcterms:created xsi:type="dcterms:W3CDTF">2024-12-13T09:31:04Z</dcterms:created>
  <dcterms:modified xsi:type="dcterms:W3CDTF">2024-12-13T10:31:13Z</dcterms:modified>
</cp:coreProperties>
</file>