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411" r:id="rId2"/>
    <p:sldId id="412" r:id="rId3"/>
    <p:sldId id="413" r:id="rId4"/>
    <p:sldId id="414" r:id="rId5"/>
    <p:sldId id="415" r:id="rId6"/>
    <p:sldId id="416" r:id="rId7"/>
    <p:sldId id="41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5" autoAdjust="0"/>
    <p:restoredTop sz="94660"/>
  </p:normalViewPr>
  <p:slideViewPr>
    <p:cSldViewPr snapToGrid="0">
      <p:cViewPr varScale="1">
        <p:scale>
          <a:sx n="126" d="100"/>
          <a:sy n="126" d="100"/>
        </p:scale>
        <p:origin x="200" y="4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t>17/05/22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1AAA1-5EED-45C1-A8CC-2692A48FCA5B}"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86A9F-105A-45FD-A610-F581EBE318E5}"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556EE-BA75-4293-9005-9A3AC5F963A1}"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10" name="Picture 2" descr="C:\Users\Srinidhi\Desktop\logo.png"/>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08FE0-85C4-4B5E-8D92-47082CCA6BB8}"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4F4C7-2495-43FA-A051-996DC06F529F}"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2AB57-2563-4C1E-AACE-ECD6AF9D6338}" type="datetime1">
              <a:rPr lang="en-IN" smtClean="0"/>
              <a:t>17/05/22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E361E-13EA-4D71-AB87-006735CEC8A3}" type="datetime1">
              <a:rPr lang="en-IN" smtClean="0"/>
              <a:t>17/05/22</a:t>
            </a:fld>
            <a:endParaRPr lang="en-IN"/>
          </a:p>
        </p:txBody>
      </p:sp>
      <p:sp>
        <p:nvSpPr>
          <p:cNvPr id="8" name="Footer Placeholder 7"/>
          <p:cNvSpPr>
            <a:spLocks noGrp="1"/>
          </p:cNvSpPr>
          <p:nvPr>
            <p:ph type="ftr" sz="quarter" idx="11"/>
          </p:nvPr>
        </p:nvSpPr>
        <p:spPr/>
        <p:txBody>
          <a:body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433A5-CDF5-414D-BB2C-C9DF07A7F631}" type="datetime1">
              <a:rPr lang="en-IN" smtClean="0"/>
              <a:t>17/05/22</a:t>
            </a:fld>
            <a:endParaRPr lang="en-IN"/>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a:t>
            </a:fld>
            <a:endParaRPr lang="en-IN"/>
          </a:p>
        </p:txBody>
      </p:sp>
      <p:pic>
        <p:nvPicPr>
          <p:cNvPr id="7" name="Picture 2" descr="C:\Users\Srinidhi\Desktop\logo.png"/>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89EB3-2841-4B74-BD08-6FDA6A2C0AA5}" type="datetime1">
              <a:rPr lang="en-IN" smtClean="0"/>
              <a:t>17/05/22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1A98C1-704E-4145-A2C8-692D73D56B98}" type="datetime1">
              <a:rPr lang="en-IN" smtClean="0"/>
              <a:t>17/05/22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t>‹#›</a:t>
            </a:fld>
            <a:endParaRPr lang="en-IN"/>
          </a:p>
        </p:txBody>
      </p: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075D4-600E-4A33-99CC-B8F0EB0A7ACC}" type="datetime1">
              <a:rPr lang="en-IN" smtClean="0"/>
              <a:t>17/05/22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1245FD78-8DE1-44B0-BD44-E067D054697C}" type="slidenum">
              <a:rPr lang="en-IN" smtClean="0"/>
              <a:t>‹#›</a:t>
            </a:fld>
            <a:endParaRPr lang="en-IN"/>
          </a:p>
        </p:txBody>
      </p:sp>
      <p:pic>
        <p:nvPicPr>
          <p:cNvPr id="11" name="Picture 2" descr="C:\Users\Srinidhi\Desktop\logo.png"/>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705F69-1B7A-4F89-B7EA-F9E7165CA2C2}" type="datetime1">
              <a:rPr lang="en-IN" smtClean="0"/>
              <a:t>17/05/22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KAJsdgTPJpU" TargetMode="External"/><Relationship Id="rId2" Type="http://schemas.openxmlformats.org/officeDocument/2006/relationships/hyperlink" Target="https://uascampusschool.ac.in/" TargetMode="External"/><Relationship Id="rId1" Type="http://schemas.openxmlformats.org/officeDocument/2006/relationships/slideLayout" Target="../slideLayouts/slideLayout2.xml"/><Relationship Id="rId4" Type="http://schemas.openxmlformats.org/officeDocument/2006/relationships/hyperlink" Target="https://youtu.be/HPJKxAhLw5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49" y="1425836"/>
            <a:ext cx="11163300" cy="2362394"/>
          </a:xfrm>
        </p:spPr>
        <p:txBody>
          <a:bodyPr>
            <a:normAutofit fontScale="90000"/>
          </a:bodyPr>
          <a:lstStyle/>
          <a:p>
            <a:pPr algn="ctr">
              <a:lnSpc>
                <a:spcPct val="10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SAPLING PLANTATION </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100 Point Activity Evaluation Presentation)</a:t>
            </a:r>
            <a:br>
              <a:rPr lang="en-IN" sz="20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22</a:t>
            </a:r>
            <a:r>
              <a:rPr lang="en-IN" sz="2400" b="1" baseline="30000" dirty="0">
                <a:latin typeface="Times New Roman" panose="02020603050405020304" pitchFamily="18" charset="0"/>
                <a:cs typeface="Times New Roman" panose="02020603050405020304" pitchFamily="18" charset="0"/>
              </a:rPr>
              <a:t>nd</a:t>
            </a:r>
            <a:r>
              <a:rPr lang="en-IN" sz="2400" b="1" dirty="0">
                <a:solidFill>
                  <a:schemeClr val="tx1"/>
                </a:solidFill>
                <a:latin typeface="Times New Roman" panose="02020603050405020304" pitchFamily="18" charset="0"/>
                <a:cs typeface="Times New Roman" panose="02020603050405020304" pitchFamily="18" charset="0"/>
              </a:rPr>
              <a:t> November 2019</a:t>
            </a:r>
            <a:br>
              <a:rPr lang="en-IN" sz="2400" b="1" dirty="0">
                <a:solidFill>
                  <a:schemeClr val="tx1"/>
                </a:solidFill>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itle 1"/>
          <p:cNvSpPr txBox="1"/>
          <p:nvPr/>
        </p:nvSpPr>
        <p:spPr bwMode="auto">
          <a:xfrm>
            <a:off x="1894115" y="135816"/>
            <a:ext cx="8229600" cy="1143000"/>
          </a:xfrm>
          <a:prstGeom prst="rect">
            <a:avLst/>
          </a:prstGeom>
          <a:noFill/>
          <a:ln w="9525">
            <a:noFill/>
            <a:miter lim="800000"/>
          </a:ln>
        </p:spPr>
        <p:txBody>
          <a:bodyPr anchor="ct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94957" y="4292365"/>
            <a:ext cx="4217534" cy="92333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Presented by</a:t>
            </a:r>
            <a:r>
              <a:rPr lang="en-IN" b="1"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52816108"/>
              </p:ext>
            </p:extLst>
          </p:nvPr>
        </p:nvGraphicFramePr>
        <p:xfrm>
          <a:off x="1286397" y="4707337"/>
          <a:ext cx="3190534" cy="335280"/>
        </p:xfrm>
        <a:graphic>
          <a:graphicData uri="http://schemas.openxmlformats.org/drawingml/2006/table">
            <a:tbl>
              <a:tblPr firstRow="1" bandRow="1">
                <a:tableStyleId>{69CF1AB2-1976-4502-BF36-3FF5EA218861}</a:tableStyleId>
              </a:tblPr>
              <a:tblGrid>
                <a:gridCol w="1437934">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17625">
                <a:tc>
                  <a:txBody>
                    <a:bodyPr/>
                    <a:lstStyle/>
                    <a:p>
                      <a:r>
                        <a:rPr lang="en-US" sz="1600" b="0" dirty="0">
                          <a:latin typeface="Times New Roman" panose="02020603050405020304" pitchFamily="18" charset="0"/>
                          <a:cs typeface="Times New Roman" panose="02020603050405020304" pitchFamily="18" charset="0"/>
                        </a:rPr>
                        <a:t>1MS18CS046</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GAURAV V</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7" name="TextBox 2"/>
          <p:cNvSpPr txBox="1"/>
          <p:nvPr/>
        </p:nvSpPr>
        <p:spPr>
          <a:xfrm>
            <a:off x="9369696" y="4385750"/>
            <a:ext cx="3071813" cy="82994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Proctor:</a:t>
            </a:r>
          </a:p>
          <a:p>
            <a:r>
              <a:rPr lang="en-US" sz="1600" dirty="0">
                <a:latin typeface="Times New Roman" panose="02020603050405020304" pitchFamily="18" charset="0"/>
                <a:cs typeface="Times New Roman" panose="02020603050405020304" pitchFamily="18" charset="0"/>
              </a:rPr>
              <a:t>Dr. Geetha J</a:t>
            </a:r>
          </a:p>
          <a:p>
            <a:r>
              <a:rPr lang="en-US" sz="1600" dirty="0">
                <a:latin typeface="Times New Roman" panose="02020603050405020304" pitchFamily="18" charset="0"/>
                <a:cs typeface="Times New Roman" panose="02020603050405020304" pitchFamily="18" charset="0"/>
              </a:rPr>
              <a:t>Associate Professor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t>2</a:t>
            </a:fld>
            <a:endParaRPr lang="en-US"/>
          </a:p>
        </p:txBody>
      </p:sp>
      <p:sp>
        <p:nvSpPr>
          <p:cNvPr id="3" name="Content Placeholder 2"/>
          <p:cNvSpPr>
            <a:spLocks noGrp="1"/>
          </p:cNvSpPr>
          <p:nvPr>
            <p:ph idx="1"/>
          </p:nvPr>
        </p:nvSpPr>
        <p:spPr>
          <a:xfrm>
            <a:off x="1148080" y="1845734"/>
            <a:ext cx="10007600" cy="4023360"/>
          </a:xfrm>
        </p:spPr>
        <p:txBody>
          <a:bodyPr>
            <a:normAutofit/>
          </a:bodyPr>
          <a:lstStyle/>
          <a:p>
            <a:r>
              <a:rPr lang="en-IN" sz="1800" dirty="0">
                <a:latin typeface="Times New Roman" panose="02020603050405020304" pitchFamily="18" charset="0"/>
                <a:cs typeface="Times New Roman" panose="02020603050405020304" pitchFamily="18" charset="0"/>
              </a:rPr>
              <a:t>1. Introduction </a:t>
            </a:r>
          </a:p>
          <a:p>
            <a:r>
              <a:rPr lang="en-IN" sz="1800" dirty="0">
                <a:latin typeface="Times New Roman" panose="02020603050405020304" pitchFamily="18" charset="0"/>
                <a:cs typeface="Times New Roman" panose="02020603050405020304" pitchFamily="18" charset="0"/>
              </a:rPr>
              <a:t>2. Benefits of Social activity </a:t>
            </a:r>
          </a:p>
          <a:p>
            <a:r>
              <a:rPr lang="en-IN" sz="1800" dirty="0">
                <a:latin typeface="Times New Roman" panose="02020603050405020304" pitchFamily="18" charset="0"/>
                <a:cs typeface="Times New Roman" panose="02020603050405020304" pitchFamily="18" charset="0"/>
              </a:rPr>
              <a:t>3. Details of implementation of social activity </a:t>
            </a:r>
          </a:p>
          <a:p>
            <a:r>
              <a:rPr lang="en-IN" sz="1800" dirty="0">
                <a:latin typeface="Times New Roman" panose="02020603050405020304" pitchFamily="18" charset="0"/>
                <a:cs typeface="Times New Roman" panose="02020603050405020304" pitchFamily="18" charset="0"/>
              </a:rPr>
              <a:t>4. Advantages &amp; Outcome analysis of Social activity</a:t>
            </a:r>
          </a:p>
          <a:p>
            <a:r>
              <a:rPr lang="en-IN" sz="1800" dirty="0">
                <a:latin typeface="Times New Roman" panose="02020603050405020304" pitchFamily="18" charset="0"/>
                <a:cs typeface="Times New Roman" panose="02020603050405020304" pitchFamily="18" charset="0"/>
              </a:rPr>
              <a:t>5. Conclusion &amp; References</a:t>
            </a:r>
          </a:p>
          <a:p>
            <a:pPr>
              <a:lnSpc>
                <a:spcPct val="120000"/>
              </a:lnSpc>
              <a:spcBef>
                <a:spcPts val="0"/>
              </a:spcBef>
              <a:spcAft>
                <a:spcPts val="0"/>
              </a:spcAft>
            </a:pPr>
            <a:endParaRPr lang="en-IN" sz="1800"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48080" y="1227949"/>
            <a:ext cx="11945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ea typeface="Tahoma" panose="020B0604030504040204" pitchFamily="34" charset="0"/>
                <a:cs typeface="Times New Roman" panose="02020603050405020304" pitchFamily="18" charset="0"/>
              </a:rPr>
              <a:t>Introduction</a:t>
            </a:r>
          </a:p>
        </p:txBody>
      </p:sp>
      <p:sp>
        <p:nvSpPr>
          <p:cNvPr id="3" name="Content Placeholder 2"/>
          <p:cNvSpPr>
            <a:spLocks noGrp="1"/>
          </p:cNvSpPr>
          <p:nvPr>
            <p:ph idx="1"/>
          </p:nvPr>
        </p:nvSpPr>
        <p:spPr>
          <a:xfrm>
            <a:off x="1209040" y="1845733"/>
            <a:ext cx="10003443" cy="4413023"/>
          </a:xfrm>
        </p:spPr>
        <p:txBody>
          <a:bodyPr>
            <a:normAutofit fontScale="92500" lnSpcReduction="10000"/>
          </a:bodyPr>
          <a:lstStyle/>
          <a:p>
            <a:pP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Trees have the capability to be the solution to climate change, pollution and global warming. Trees also become a lively habitat for the various species that inhabit that region. They cause rain, form sources of a variety of resources, ranging from wood, cotton, rubber, and so on. Its values are immeasurable. </a:t>
            </a:r>
          </a:p>
          <a:p>
            <a:pP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My activity involved planting trees, learning about the benefits and significance of doing so, and teaching young children the same. </a:t>
            </a:r>
          </a:p>
          <a:p>
            <a:pP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I carried out the activity at the UAS campus in Bangalore, Karnataka. Permission was taken from the campus authorities.</a:t>
            </a:r>
          </a:p>
          <a:p>
            <a:pP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I bought some saplings from a nursery in </a:t>
            </a:r>
            <a:r>
              <a:rPr lang="en-IN" sz="1900" dirty="0" err="1">
                <a:latin typeface="Times New Roman" panose="02020603050405020304" pitchFamily="18" charset="0"/>
                <a:cs typeface="Times New Roman" panose="02020603050405020304" pitchFamily="18" charset="0"/>
              </a:rPr>
              <a:t>Yeshwanthpur</a:t>
            </a:r>
            <a:r>
              <a:rPr lang="en-IN" sz="1900" dirty="0">
                <a:latin typeface="Times New Roman" panose="02020603050405020304" pitchFamily="18" charset="0"/>
                <a:cs typeface="Times New Roman" panose="02020603050405020304" pitchFamily="18" charset="0"/>
              </a:rPr>
              <a:t>, and on the way took some sweets for the kids in the school. With the help of my classmates, I planted the saplings by first finding a spot with hydrated and moist land and dug up some mud, placed the sapling, covered up the roots carefully with the mud and watered it thoroughly. </a:t>
            </a:r>
          </a:p>
          <a:p>
            <a:pP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The kids whom I thought the same process promised to continue watering the plants every day during their break time.</a:t>
            </a:r>
          </a:p>
          <a:p>
            <a:pP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The kids had a wonderful time, spending time in the open, experience the closeness with nature and plants </a:t>
            </a: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Benefits of social activity</a:t>
            </a:r>
          </a:p>
        </p:txBody>
      </p:sp>
      <p:sp>
        <p:nvSpPr>
          <p:cNvPr id="3" name="Content Placeholder 2"/>
          <p:cNvSpPr>
            <a:spLocks noGrp="1"/>
          </p:cNvSpPr>
          <p:nvPr>
            <p:ph idx="1"/>
          </p:nvPr>
        </p:nvSpPr>
        <p:spPr>
          <a:xfrm>
            <a:off x="1168400" y="1855824"/>
            <a:ext cx="9987280" cy="4512520"/>
          </a:xfrm>
        </p:spPr>
        <p:txBody>
          <a:bodyPr>
            <a:normAutofit/>
          </a:bodyPr>
          <a:lstStyle/>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benefits of  this Social Activities are too many to list.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activist, Greta Thunberg, recently stood up for climate change. In her speech, addressing the United Nations, she brings out the need for saving our nature, the necessity of societal activities and the increasing benefits of it.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Another example of societal activities giving back to the nature comes from the YouTube channel, </a:t>
            </a:r>
            <a:r>
              <a:rPr lang="en-IN" sz="1800" dirty="0" err="1">
                <a:latin typeface="Times New Roman" panose="02020603050405020304" pitchFamily="18" charset="0"/>
                <a:cs typeface="Times New Roman" panose="02020603050405020304" pitchFamily="18" charset="0"/>
              </a:rPr>
              <a:t>MrBeast</a:t>
            </a:r>
            <a:r>
              <a:rPr lang="en-IN" sz="1800" dirty="0">
                <a:latin typeface="Times New Roman" panose="02020603050405020304" pitchFamily="18" charset="0"/>
                <a:cs typeface="Times New Roman" panose="02020603050405020304" pitchFamily="18" charset="0"/>
              </a:rPr>
              <a:t>, who started the campaign to plant 20 million trees all around the world. </a:t>
            </a:r>
            <a:r>
              <a:rPr lang="en-IN" sz="1800" dirty="0" err="1">
                <a:latin typeface="Times New Roman" panose="02020603050405020304" pitchFamily="18" charset="0"/>
                <a:cs typeface="Times New Roman" panose="02020603050405020304" pitchFamily="18" charset="0"/>
              </a:rPr>
              <a:t>MrBeast</a:t>
            </a:r>
            <a:r>
              <a:rPr lang="en-IN" sz="1800" dirty="0">
                <a:latin typeface="Times New Roman" panose="02020603050405020304" pitchFamily="18" charset="0"/>
                <a:cs typeface="Times New Roman" panose="02020603050405020304" pitchFamily="18" charset="0"/>
              </a:rPr>
              <a:t> launched the #</a:t>
            </a:r>
            <a:r>
              <a:rPr lang="en-IN" sz="1800" dirty="0" err="1">
                <a:latin typeface="Times New Roman" panose="02020603050405020304" pitchFamily="18" charset="0"/>
                <a:cs typeface="Times New Roman" panose="02020603050405020304" pitchFamily="18" charset="0"/>
              </a:rPr>
              <a:t>TeamTrees</a:t>
            </a:r>
            <a:r>
              <a:rPr lang="en-IN" sz="1800" dirty="0">
                <a:latin typeface="Times New Roman" panose="02020603050405020304" pitchFamily="18" charset="0"/>
                <a:cs typeface="Times New Roman" panose="02020603050405020304" pitchFamily="18" charset="0"/>
              </a:rPr>
              <a:t> campaign in October after fans bombarded him with memes suggesting he commemorate reaching 20 million YouTube subscribers by planting 20 million trees.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TeamTrees</a:t>
            </a:r>
            <a:r>
              <a:rPr lang="en-IN" sz="1800" dirty="0">
                <a:latin typeface="Times New Roman" panose="02020603050405020304" pitchFamily="18" charset="0"/>
                <a:cs typeface="Times New Roman" panose="02020603050405020304" pitchFamily="18" charset="0"/>
              </a:rPr>
              <a:t> has drawn donations upwards of tens of thousands of dollars from some of the most popular YouTube stars, and more than $1 million from two tech CEOs as well. </a:t>
            </a:r>
          </a:p>
          <a:p>
            <a:pP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Details of implementation</a:t>
            </a:r>
          </a:p>
        </p:txBody>
      </p:sp>
      <p:sp>
        <p:nvSpPr>
          <p:cNvPr id="3" name="Content Placeholder 2"/>
          <p:cNvSpPr>
            <a:spLocks noGrp="1"/>
          </p:cNvSpPr>
          <p:nvPr>
            <p:ph idx="1"/>
          </p:nvPr>
        </p:nvSpPr>
        <p:spPr>
          <a:xfrm>
            <a:off x="1188720" y="1835573"/>
            <a:ext cx="10023763" cy="4422987"/>
          </a:xfrm>
        </p:spPr>
        <p:txBody>
          <a:bodyPr>
            <a:normAutofit/>
          </a:bodyPr>
          <a:lstStyle/>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On the 21st of November 2019, I, along with my classmates from RIT, went to the UAS campus in Bangalore, Karnataka using different modes of transport. We bought sweets for kids and faculty, saplings from a nursery (each coating Rs10) on the way to the school.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We began by invited the children of lower primary class to the ground where we were planting our saplings.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kids helped us to plant the saplings, gave us their own opinions on how they wanted to continue to become citizens who took care of the nature. It was wonderful to see that sort of passion and enthusiasm in young kids who still didn’t know the complete affects and effects of something so trivial, planting a tree each.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We ended our activity by playing few games and distributing the sweets we had bought. We departed with one last promise made from the kids: continue to water the plants we had planted and nourish them and cater to them because we all know, plants breathe and grow just like human beings. </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Advantages and outcome analysis</a:t>
            </a:r>
          </a:p>
        </p:txBody>
      </p:sp>
      <p:sp>
        <p:nvSpPr>
          <p:cNvPr id="3" name="Content Placeholder 2"/>
          <p:cNvSpPr>
            <a:spLocks noGrp="1"/>
          </p:cNvSpPr>
          <p:nvPr>
            <p:ph idx="1"/>
          </p:nvPr>
        </p:nvSpPr>
        <p:spPr>
          <a:xfrm>
            <a:off x="1198880" y="1845733"/>
            <a:ext cx="9956800" cy="4421901"/>
          </a:xfrm>
        </p:spPr>
        <p:txBody>
          <a:bodyPr>
            <a:normAutofit/>
          </a:bodyPr>
          <a:lstStyle/>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Trees can save us, sustain us, and live as much as we do. Some of the benefits of my activities are so significant that if every person in my college did this activity with me, we’d have fresh air, reduce pollution by a significant amount.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wood we use to construct our buildings and other items comes from the bark of trees.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More trees are directly proportional to the amount of Oxygen produced, rainfall, less corrosion and erosion, wildlife, building material resources, fruits, vegetables, greens, and increase in underground table, economy, trade rates and profits.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benefits to planting trees has an immense impact on every aspect of the Society.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 total, 120 saplings were planted, which in total cost Rs. 1200. The water was taken from the campus. 20 students accompanied me to the school. We worked for 3 hours. </a:t>
            </a:r>
          </a:p>
          <a:p>
            <a:pP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 and references</a:t>
            </a:r>
          </a:p>
        </p:txBody>
      </p:sp>
      <p:sp>
        <p:nvSpPr>
          <p:cNvPr id="3" name="Content Placeholder 2"/>
          <p:cNvSpPr>
            <a:spLocks noGrp="1"/>
          </p:cNvSpPr>
          <p:nvPr>
            <p:ph idx="1"/>
          </p:nvPr>
        </p:nvSpPr>
        <p:spPr>
          <a:xfrm>
            <a:off x="1198879" y="1915964"/>
            <a:ext cx="9956801" cy="4421901"/>
          </a:xfrm>
        </p:spPr>
        <p:txBody>
          <a:bodyPr>
            <a:normAutofit/>
          </a:bodyPr>
          <a:lstStyle/>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activity thought me about the benefits of learning, implementing and teaching the benefits of planting trees and its long-lasting impact.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advantages of trees and their importance surpass what we can even imagine. I carried out the activity with utmost interest, determination and enthusiasm.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References</a:t>
            </a:r>
            <a:endParaRPr lang="en-IN" sz="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UAS Campus school website: </a:t>
            </a:r>
            <a:r>
              <a:rPr lang="en-IN" sz="1800" dirty="0">
                <a:latin typeface="Times New Roman" panose="02020603050405020304" pitchFamily="18" charset="0"/>
                <a:cs typeface="Times New Roman" panose="02020603050405020304" pitchFamily="18" charset="0"/>
                <a:hlinkClick r:id="rId2"/>
              </a:rPr>
              <a:t>https://uascampusschool.ac.in</a:t>
            </a:r>
            <a:r>
              <a:rPr lang="en-IN" sz="18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Greta Thunberg Speech at the United Nations: </a:t>
            </a:r>
            <a:r>
              <a:rPr lang="en-IN" sz="1800" dirty="0">
                <a:latin typeface="Times New Roman" panose="02020603050405020304" pitchFamily="18" charset="0"/>
                <a:cs typeface="Times New Roman" panose="02020603050405020304" pitchFamily="18" charset="0"/>
                <a:hlinkClick r:id="rId3"/>
              </a:rPr>
              <a:t>https://</a:t>
            </a:r>
            <a:r>
              <a:rPr lang="en-IN" sz="1800" dirty="0" err="1">
                <a:latin typeface="Times New Roman" panose="02020603050405020304" pitchFamily="18" charset="0"/>
                <a:cs typeface="Times New Roman" panose="02020603050405020304" pitchFamily="18" charset="0"/>
                <a:hlinkClick r:id="rId3"/>
              </a:rPr>
              <a:t>youtu.be</a:t>
            </a:r>
            <a:r>
              <a:rPr lang="en-IN" sz="1800" dirty="0">
                <a:latin typeface="Times New Roman" panose="02020603050405020304" pitchFamily="18" charset="0"/>
                <a:cs typeface="Times New Roman" panose="02020603050405020304" pitchFamily="18" charset="0"/>
                <a:hlinkClick r:id="rId3"/>
              </a:rPr>
              <a:t>/</a:t>
            </a:r>
            <a:r>
              <a:rPr lang="en-IN" sz="1800" dirty="0" err="1">
                <a:latin typeface="Times New Roman" panose="02020603050405020304" pitchFamily="18" charset="0"/>
                <a:cs typeface="Times New Roman" panose="02020603050405020304" pitchFamily="18" charset="0"/>
                <a:hlinkClick r:id="rId3"/>
              </a:rPr>
              <a:t>KAJsdgTPJpU</a:t>
            </a:r>
            <a:r>
              <a:rPr lang="en-IN" sz="18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Mr.Beast</a:t>
            </a:r>
            <a:r>
              <a:rPr lang="en-IN" sz="1800" dirty="0">
                <a:latin typeface="Times New Roman" panose="02020603050405020304" pitchFamily="18" charset="0"/>
                <a:cs typeface="Times New Roman" panose="02020603050405020304" pitchFamily="18" charset="0"/>
              </a:rPr>
              <a:t> planting 20 million trees: </a:t>
            </a:r>
            <a:r>
              <a:rPr lang="en-IN" sz="1800" dirty="0">
                <a:latin typeface="Times New Roman" panose="02020603050405020304" pitchFamily="18" charset="0"/>
                <a:cs typeface="Times New Roman" panose="02020603050405020304" pitchFamily="18" charset="0"/>
                <a:hlinkClick r:id="rId4"/>
              </a:rPr>
              <a:t>https://youtu.be/HPJKxAhLw5I</a:t>
            </a:r>
            <a:r>
              <a:rPr lang="en-IN" sz="1800"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7</a:t>
            </a:fld>
            <a:endParaRPr lang="en-IN"/>
          </a:p>
        </p:txBody>
      </p:sp>
      <p:cxnSp>
        <p:nvCxnSpPr>
          <p:cNvPr id="7" name="Straight Connector 6">
            <a:extLst>
              <a:ext uri="{FF2B5EF4-FFF2-40B4-BE49-F238E27FC236}">
                <a16:creationId xmlns:a16="http://schemas.microsoft.com/office/drawing/2014/main" id="{225F8635-5D2E-C7A6-C8EA-5B09288CBF69}"/>
              </a:ext>
            </a:extLst>
          </p:cNvPr>
          <p:cNvCxnSpPr>
            <a:cxnSpLocks/>
            <a:stCxn id="3" idx="1"/>
            <a:endCxn id="3" idx="3"/>
          </p:cNvCxnSpPr>
          <p:nvPr/>
        </p:nvCxnSpPr>
        <p:spPr>
          <a:xfrm>
            <a:off x="1198879" y="4126915"/>
            <a:ext cx="9956801"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TotalTime>
  <Words>942</Words>
  <Application>Microsoft Macintosh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  SAPLING PLANTATION   (100 Point Activity Evaluation Presentation) 22nd November 2019  </vt:lpstr>
      <vt:lpstr>PowerPoint Presentation</vt:lpstr>
      <vt:lpstr>Introduction</vt:lpstr>
      <vt:lpstr>Benefits of social activity</vt:lpstr>
      <vt:lpstr>Details of implementation</vt:lpstr>
      <vt:lpstr>Advantages and outcome analysis</vt:lpstr>
      <vt:lpstr>Conclusion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Gaurav V</cp:lastModifiedBy>
  <cp:revision>124</cp:revision>
  <dcterms:created xsi:type="dcterms:W3CDTF">2020-08-26T05:56:00Z</dcterms:created>
  <dcterms:modified xsi:type="dcterms:W3CDTF">2022-05-17T13:42:20Z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C:\Users\madhusudan\Downloads\100-point-activity-ppt-template (2).pptx</vt:lpwstr>
  </property>
  <property fmtid="{D5CDD505-2E9C-101B-9397-08002B2CF9AE}" pid="3" name="ICV">
    <vt:lpwstr>3148C2FB72694F74A14DA803B3FF3101</vt:lpwstr>
  </property>
  <property fmtid="{D5CDD505-2E9C-101B-9397-08002B2CF9AE}" pid="4" name="KSOProductBuildVer">
    <vt:lpwstr>1033-11.2.0.11130</vt:lpwstr>
  </property>
</Properties>
</file>