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411" r:id="rId2"/>
    <p:sldId id="412" r:id="rId3"/>
    <p:sldId id="413" r:id="rId4"/>
    <p:sldId id="414" r:id="rId5"/>
    <p:sldId id="415" r:id="rId6"/>
    <p:sldId id="416" r:id="rId7"/>
    <p:sldId id="41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varScale="1">
        <p:scale>
          <a:sx n="126" d="100"/>
          <a:sy n="126" d="100"/>
        </p:scale>
        <p:origin x="200" y="4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t>17/05/22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1AAA1-5EED-45C1-A8CC-2692A48FCA5B}"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586A9F-105A-45FD-A610-F581EBE318E5}"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3556EE-BA75-4293-9005-9A3AC5F963A1}"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10" name="Picture 2" descr="C:\Users\Srinidhi\Desktop\logo.png"/>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08FE0-85C4-4B5E-8D92-47082CCA6BB8}"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pic>
        <p:nvPicPr>
          <p:cNvPr id="8" name="Picture 2" descr="C:\Users\Srinidhi\Desktop\logo.png"/>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4F4C7-2495-43FA-A051-996DC06F529F}" type="datetime1">
              <a:rPr lang="en-IN" smtClean="0"/>
              <a:t>17/05/22</a:t>
            </a:fld>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1245FD78-8DE1-44B0-BD44-E067D054697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2AB57-2563-4C1E-AACE-ECD6AF9D6338}" type="datetime1">
              <a:rPr lang="en-IN" smtClean="0"/>
              <a:t>17/05/22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1E361E-13EA-4D71-AB87-006735CEC8A3}" type="datetime1">
              <a:rPr lang="en-IN" smtClean="0"/>
              <a:t>17/05/22</a:t>
            </a:fld>
            <a:endParaRPr lang="en-IN"/>
          </a:p>
        </p:txBody>
      </p:sp>
      <p:sp>
        <p:nvSpPr>
          <p:cNvPr id="8" name="Footer Placeholder 7"/>
          <p:cNvSpPr>
            <a:spLocks noGrp="1"/>
          </p:cNvSpPr>
          <p:nvPr>
            <p:ph type="ftr" sz="quarter" idx="11"/>
          </p:nvPr>
        </p:nvSpPr>
        <p:spPr/>
        <p:txBody>
          <a:body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E433A5-CDF5-414D-BB2C-C9DF07A7F631}" type="datetime1">
              <a:rPr lang="en-IN" smtClean="0"/>
              <a:t>17/05/22</a:t>
            </a:fld>
            <a:endParaRPr lang="en-IN"/>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a:t>
            </a:fld>
            <a:endParaRPr lang="en-IN"/>
          </a:p>
        </p:txBody>
      </p:sp>
      <p:pic>
        <p:nvPicPr>
          <p:cNvPr id="7" name="Picture 2" descr="C:\Users\Srinidhi\Desktop\logo.png"/>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89EB3-2841-4B74-BD08-6FDA6A2C0AA5}" type="datetime1">
              <a:rPr lang="en-IN" smtClean="0"/>
              <a:t>17/05/22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a:t>
            </a:r>
            <a:endParaRPr lang="en-IN"/>
          </a:p>
        </p:txBody>
      </p:sp>
      <p:sp>
        <p:nvSpPr>
          <p:cNvPr id="9" name="Slide Number Placeholder 8"/>
          <p:cNvSpPr>
            <a:spLocks noGrp="1"/>
          </p:cNvSpPr>
          <p:nvPr>
            <p:ph type="sldNum" sz="quarter" idx="12"/>
          </p:nvPr>
        </p:nvSpPr>
        <p:spPr/>
        <p:txBody>
          <a:bodyPr/>
          <a:lstStyle/>
          <a:p>
            <a:fld id="{1245FD78-8DE1-44B0-BD44-E067D054697C}" type="slidenum">
              <a:rPr lang="en-IN" smtClean="0"/>
              <a:t>‹#›</a:t>
            </a:fld>
            <a:endParaRPr lang="en-IN"/>
          </a:p>
        </p:txBody>
      </p:sp>
      <p:pic>
        <p:nvPicPr>
          <p:cNvPr id="2" name="Picture 2" descr="C:\Users\Srinidhi\Desktop\logo.png"/>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61A98C1-704E-4145-A2C8-692D73D56B98}" type="datetime1">
              <a:rPr lang="en-IN" smtClean="0"/>
              <a:t>17/05/22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and Engineering</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t>‹#›</a:t>
            </a:fld>
            <a:endParaRPr lang="en-IN"/>
          </a:p>
        </p:txBody>
      </p:sp>
      <p:pic>
        <p:nvPicPr>
          <p:cNvPr id="11" name="Picture 2" descr="C:\Users\Srinidhi\Desktop\logo.png"/>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075D4-600E-4A33-99CC-B8F0EB0A7ACC}" type="datetime1">
              <a:rPr lang="en-IN" smtClean="0"/>
              <a:t>17/05/22</a:t>
            </a:fld>
            <a:endParaRPr lang="en-IN"/>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7" name="Slide Number Placeholder 6"/>
          <p:cNvSpPr>
            <a:spLocks noGrp="1"/>
          </p:cNvSpPr>
          <p:nvPr>
            <p:ph type="sldNum" sz="quarter" idx="12"/>
          </p:nvPr>
        </p:nvSpPr>
        <p:spPr/>
        <p:txBody>
          <a:bodyPr/>
          <a:lstStyle/>
          <a:p>
            <a:fld id="{1245FD78-8DE1-44B0-BD44-E067D054697C}" type="slidenum">
              <a:rPr lang="en-IN" smtClean="0"/>
              <a:t>‹#›</a:t>
            </a:fld>
            <a:endParaRPr lang="en-IN"/>
          </a:p>
        </p:txBody>
      </p:sp>
      <p:pic>
        <p:nvPicPr>
          <p:cNvPr id="11" name="Picture 2" descr="C:\Users\Srinidhi\Desktop\logo.png"/>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705F69-1B7A-4F89-B7EA-F9E7165CA2C2}" type="datetime1">
              <a:rPr lang="en-IN" smtClean="0"/>
              <a:t>17/05/22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and Engineering</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tter" TargetMode="External"/><Relationship Id="rId2" Type="http://schemas.openxmlformats.org/officeDocument/2006/relationships/hyperlink" Target="https://in.pinterest.com/hemak5/do-not-litter-signs/" TargetMode="External"/><Relationship Id="rId1" Type="http://schemas.openxmlformats.org/officeDocument/2006/relationships/slideLayout" Target="../slideLayouts/slideLayout2.xml"/><Relationship Id="rId4" Type="http://schemas.openxmlformats.org/officeDocument/2006/relationships/hyperlink" Target="https://www.texasdisposal.com/blog/the-real-cost-of-litt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49" y="1425836"/>
            <a:ext cx="11163300" cy="2362394"/>
          </a:xfrm>
        </p:spPr>
        <p:txBody>
          <a:bodyPr>
            <a:normAutofit fontScale="90000"/>
          </a:bodyPr>
          <a:lstStyle/>
          <a:p>
            <a:pPr algn="ctr">
              <a:lnSpc>
                <a:spcPct val="100000"/>
              </a:lnSpc>
            </a:pP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MAKING SIGN BOARDS TO SPREAD AWARENESS TO NOT LITTER BY</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I LOVE TO CARE</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100 Point Activity Evaluation Presentation)</a:t>
            </a:r>
            <a:br>
              <a:rPr lang="en-IN" sz="2000" b="1" dirty="0">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16</a:t>
            </a:r>
            <a:r>
              <a:rPr lang="en-IN" sz="2400" b="1" baseline="30000" dirty="0">
                <a:solidFill>
                  <a:schemeClr val="tx1"/>
                </a:solidFill>
                <a:latin typeface="Times New Roman" panose="02020603050405020304" pitchFamily="18" charset="0"/>
                <a:cs typeface="Times New Roman" panose="02020603050405020304" pitchFamily="18" charset="0"/>
              </a:rPr>
              <a:t>th</a:t>
            </a:r>
            <a:r>
              <a:rPr lang="en-IN" sz="2400" b="1" dirty="0">
                <a:solidFill>
                  <a:schemeClr val="tx1"/>
                </a:solidFill>
                <a:latin typeface="Times New Roman" panose="02020603050405020304" pitchFamily="18" charset="0"/>
                <a:cs typeface="Times New Roman" panose="02020603050405020304" pitchFamily="18" charset="0"/>
              </a:rPr>
              <a:t> Sept 2021</a:t>
            </a:r>
            <a:br>
              <a:rPr lang="en-IN" sz="2400" b="1" dirty="0">
                <a:solidFill>
                  <a:schemeClr val="tx1"/>
                </a:solidFill>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5" name="Title 1"/>
          <p:cNvSpPr txBox="1"/>
          <p:nvPr/>
        </p:nvSpPr>
        <p:spPr bwMode="auto">
          <a:xfrm>
            <a:off x="1894115" y="135816"/>
            <a:ext cx="8229600" cy="1143000"/>
          </a:xfrm>
          <a:prstGeom prst="rect">
            <a:avLst/>
          </a:prstGeom>
          <a:noFill/>
          <a:ln w="9525">
            <a:noFill/>
            <a:miter lim="800000"/>
          </a:ln>
        </p:spPr>
        <p:txBody>
          <a:bodyPr anchor="ct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endParaRPr lang="en-IN"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367836" y="4339057"/>
            <a:ext cx="3071813" cy="82994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Proctor:</a:t>
            </a:r>
          </a:p>
          <a:p>
            <a:r>
              <a:rPr lang="en-US" sz="1600" dirty="0">
                <a:latin typeface="Times New Roman" panose="02020603050405020304" pitchFamily="18" charset="0"/>
                <a:cs typeface="Times New Roman" panose="02020603050405020304" pitchFamily="18" charset="0"/>
              </a:rPr>
              <a:t>Dr. Geetha J</a:t>
            </a:r>
          </a:p>
          <a:p>
            <a:r>
              <a:rPr lang="en-US" sz="1600" dirty="0">
                <a:latin typeface="Times New Roman" panose="02020603050405020304" pitchFamily="18" charset="0"/>
                <a:cs typeface="Times New Roman" panose="02020603050405020304" pitchFamily="18" charset="0"/>
              </a:rPr>
              <a:t>Associate Professor</a:t>
            </a:r>
          </a:p>
        </p:txBody>
      </p:sp>
      <p:sp>
        <p:nvSpPr>
          <p:cNvPr id="6" name="TextBox 5"/>
          <p:cNvSpPr txBox="1"/>
          <p:nvPr/>
        </p:nvSpPr>
        <p:spPr>
          <a:xfrm>
            <a:off x="1132432" y="4292365"/>
            <a:ext cx="4217534" cy="92333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a:t>
            </a:r>
            <a:r>
              <a:rPr lang="en-IN" b="1"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40099407"/>
              </p:ext>
            </p:extLst>
          </p:nvPr>
        </p:nvGraphicFramePr>
        <p:xfrm>
          <a:off x="1205117" y="4707337"/>
          <a:ext cx="3190534" cy="335280"/>
        </p:xfrm>
        <a:graphic>
          <a:graphicData uri="http://schemas.openxmlformats.org/drawingml/2006/table">
            <a:tbl>
              <a:tblPr firstRow="1" bandRow="1">
                <a:tableStyleId>{69CF1AB2-1976-4502-BF36-3FF5EA218861}</a:tableStyleId>
              </a:tblPr>
              <a:tblGrid>
                <a:gridCol w="1437934">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17625">
                <a:tc>
                  <a:txBody>
                    <a:bodyPr/>
                    <a:lstStyle/>
                    <a:p>
                      <a:r>
                        <a:rPr lang="en-US" sz="1600" b="0" dirty="0">
                          <a:latin typeface="Times New Roman" panose="02020603050405020304" pitchFamily="18" charset="0"/>
                          <a:cs typeface="Times New Roman" panose="02020603050405020304" pitchFamily="18" charset="0"/>
                        </a:rPr>
                        <a:t>1MS18CS046</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Gaurav V</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00AEE196-753A-C19D-5566-6B78FD812A23}"/>
              </a:ext>
            </a:extLst>
          </p:cNvPr>
          <p:cNvSpPr>
            <a:spLocks noGrp="1"/>
          </p:cNvSpPr>
          <p:nvPr>
            <p:ph type="sldNum" sz="quarter" idx="12"/>
          </p:nvPr>
        </p:nvSpPr>
        <p:spPr>
          <a:xfrm>
            <a:off x="9900458" y="6459785"/>
            <a:ext cx="1312025" cy="365125"/>
          </a:xfrm>
        </p:spPr>
        <p:txBody>
          <a:bodyPr/>
          <a:lstStyle/>
          <a:p>
            <a:pPr>
              <a:defRPr/>
            </a:pPr>
            <a:fld id="{EED0D648-989B-4034-9BD3-6FBF9A769E5B}" type="slidenum">
              <a:rPr lang="en-US" smtClean="0"/>
              <a:t>2</a:t>
            </a:fld>
            <a:endParaRPr lang="en-US"/>
          </a:p>
        </p:txBody>
      </p:sp>
      <p:sp>
        <p:nvSpPr>
          <p:cNvPr id="8" name="Content Placeholder 2">
            <a:extLst>
              <a:ext uri="{FF2B5EF4-FFF2-40B4-BE49-F238E27FC236}">
                <a16:creationId xmlns:a16="http://schemas.microsoft.com/office/drawing/2014/main" id="{936D6586-8B47-6CC5-632E-3DB360CAE1ED}"/>
              </a:ext>
            </a:extLst>
          </p:cNvPr>
          <p:cNvSpPr>
            <a:spLocks noGrp="1"/>
          </p:cNvSpPr>
          <p:nvPr>
            <p:ph idx="1"/>
          </p:nvPr>
        </p:nvSpPr>
        <p:spPr>
          <a:xfrm>
            <a:off x="1148080" y="1845734"/>
            <a:ext cx="10007600" cy="4023360"/>
          </a:xfrm>
        </p:spPr>
        <p:txBody>
          <a:bodyPr>
            <a:normAutofit/>
          </a:bodyPr>
          <a:lstStyle/>
          <a:p>
            <a:r>
              <a:rPr lang="en-IN" sz="1800" dirty="0">
                <a:latin typeface="Times New Roman" panose="02020603050405020304" pitchFamily="18" charset="0"/>
                <a:cs typeface="Times New Roman" panose="02020603050405020304" pitchFamily="18" charset="0"/>
              </a:rPr>
              <a:t>1. Introduction </a:t>
            </a:r>
          </a:p>
          <a:p>
            <a:r>
              <a:rPr lang="en-IN" sz="1800" dirty="0">
                <a:latin typeface="Times New Roman" panose="02020603050405020304" pitchFamily="18" charset="0"/>
                <a:cs typeface="Times New Roman" panose="02020603050405020304" pitchFamily="18" charset="0"/>
              </a:rPr>
              <a:t>2. Benefits of Social activity </a:t>
            </a:r>
          </a:p>
          <a:p>
            <a:r>
              <a:rPr lang="en-IN" sz="1800" dirty="0">
                <a:latin typeface="Times New Roman" panose="02020603050405020304" pitchFamily="18" charset="0"/>
                <a:cs typeface="Times New Roman" panose="02020603050405020304" pitchFamily="18" charset="0"/>
              </a:rPr>
              <a:t>3. Details of implementation of social activity </a:t>
            </a:r>
          </a:p>
          <a:p>
            <a:r>
              <a:rPr lang="en-IN" sz="1800" dirty="0">
                <a:latin typeface="Times New Roman" panose="02020603050405020304" pitchFamily="18" charset="0"/>
                <a:cs typeface="Times New Roman" panose="02020603050405020304" pitchFamily="18" charset="0"/>
              </a:rPr>
              <a:t>4. Advantages &amp; Outcome analysis of Social activity</a:t>
            </a:r>
          </a:p>
          <a:p>
            <a:r>
              <a:rPr lang="en-IN" sz="1800" dirty="0">
                <a:latin typeface="Times New Roman" panose="02020603050405020304" pitchFamily="18" charset="0"/>
                <a:cs typeface="Times New Roman" panose="02020603050405020304" pitchFamily="18" charset="0"/>
              </a:rPr>
              <a:t>5. Conclusion &amp; References</a:t>
            </a:r>
          </a:p>
          <a:p>
            <a:pPr>
              <a:lnSpc>
                <a:spcPct val="120000"/>
              </a:lnSpc>
              <a:spcBef>
                <a:spcPts val="0"/>
              </a:spcBef>
              <a:spcAft>
                <a:spcPts val="0"/>
              </a:spcAft>
            </a:pPr>
            <a:endParaRPr lang="en-IN" sz="1800" dirty="0">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9B243E9-0DB0-E19A-DEB4-8EAE53407BF8}"/>
              </a:ext>
            </a:extLst>
          </p:cNvPr>
          <p:cNvSpPr txBox="1"/>
          <p:nvPr/>
        </p:nvSpPr>
        <p:spPr>
          <a:xfrm>
            <a:off x="1148080" y="1227949"/>
            <a:ext cx="1194558"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219200" y="1909816"/>
            <a:ext cx="9936480" cy="4377513"/>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Litter can remain visible for extended periods of time before it eventually biodegrades, with some items made of condensed glass, </a:t>
            </a:r>
            <a:r>
              <a:rPr lang="en-US" sz="1800" dirty="0" err="1">
                <a:latin typeface="Times New Roman" panose="02020603050405020304" pitchFamily="18" charset="0"/>
                <a:cs typeface="Times New Roman" panose="02020603050405020304" pitchFamily="18" charset="0"/>
              </a:rPr>
              <a:t>styrofoam</a:t>
            </a:r>
            <a:r>
              <a:rPr lang="en-US" sz="1800" dirty="0">
                <a:latin typeface="Times New Roman" panose="02020603050405020304" pitchFamily="18" charset="0"/>
                <a:cs typeface="Times New Roman" panose="02020603050405020304" pitchFamily="18" charset="0"/>
              </a:rPr>
              <a:t> or plastic possibly remaining in the environment for over a million years.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About 18 percent of litter, usually traveling through stormwater systems, ends up in local streams, rivers, and waterways. Uncollected litter can accrete and flow into streams, local bays and estuaries.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Some litter that is collected can be recycled, however degraded litter cannot be recycled and eventually degrades to sludge, often toxic. The majority of litter that is collected goes to landfills. </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signboard is a piece of wood or paper which has been painted with pictures or words and which gives some information about a particular place, product, or event. The signs should be placed in high littered areas and those that are prone to littering, such as the streets near public transport stations.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According to a study, When an anti-littering sign appeared on an alley wall, the proportion of people who littered there declined from 47% to 39%.</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Benefits of social activity</a:t>
            </a:r>
          </a:p>
        </p:txBody>
      </p:sp>
      <p:sp>
        <p:nvSpPr>
          <p:cNvPr id="3" name="Content Placeholder 2"/>
          <p:cNvSpPr>
            <a:spLocks noGrp="1"/>
          </p:cNvSpPr>
          <p:nvPr>
            <p:ph idx="1"/>
          </p:nvPr>
        </p:nvSpPr>
        <p:spPr>
          <a:xfrm>
            <a:off x="1178560" y="1845734"/>
            <a:ext cx="9977120" cy="4372186"/>
          </a:xfrm>
        </p:spPr>
        <p:txBody>
          <a:bodyPr>
            <a:norm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Strategically placed, with proper color and lighting, signboards can convey a concise message to passing motorists.</a:t>
            </a:r>
          </a:p>
          <a:p>
            <a:pPr>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S</a:t>
            </a:r>
            <a:r>
              <a:rPr lang="en-US" sz="1800" b="0" i="0" dirty="0">
                <a:solidFill>
                  <a:srgbClr val="222222"/>
                </a:solidFill>
                <a:effectLst/>
                <a:latin typeface="Times New Roman" panose="02020603050405020304" pitchFamily="18" charset="0"/>
                <a:cs typeface="Times New Roman" panose="02020603050405020304" pitchFamily="18" charset="0"/>
              </a:rPr>
              <a:t>ignboards are the most subtle and sophisticated way to influence the audience. Adequate signages can inspire and change audience attitude and decisions.</a:t>
            </a:r>
          </a:p>
          <a:p>
            <a:pPr>
              <a:buFont typeface="Arial" panose="020B0604020202020204" pitchFamily="34" charset="0"/>
              <a:buChar char="•"/>
            </a:pPr>
            <a:r>
              <a:rPr lang="en-US" sz="1800" b="0" i="0" dirty="0">
                <a:solidFill>
                  <a:srgbClr val="4B4F58"/>
                </a:solidFill>
                <a:effectLst/>
                <a:latin typeface="Times New Roman" panose="02020603050405020304" pitchFamily="18" charset="0"/>
                <a:cs typeface="Times New Roman" panose="02020603050405020304" pitchFamily="18" charset="0"/>
              </a:rPr>
              <a:t>Litter can serve as a breeding ground for insects or pests. Making signboards that prevent littering will help in reducing these breeding grounds.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benefits of making signboards is that it always catches people’s attention and if it conveys a strong message of not littering it will have a much bigger impact on the environment.</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Details of implementation</a:t>
            </a:r>
          </a:p>
        </p:txBody>
      </p:sp>
      <p:sp>
        <p:nvSpPr>
          <p:cNvPr id="3" name="Content Placeholder 2"/>
          <p:cNvSpPr>
            <a:spLocks noGrp="1"/>
          </p:cNvSpPr>
          <p:nvPr>
            <p:ph idx="1"/>
          </p:nvPr>
        </p:nvSpPr>
        <p:spPr>
          <a:xfrm>
            <a:off x="1178560" y="1845734"/>
            <a:ext cx="9977120" cy="4260426"/>
          </a:xfrm>
        </p:spPr>
        <p:txBody>
          <a:bodyPr>
            <a:norm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 LOVE TO CARE (INDIA) is a charitable trust. This organization helps to improve the community and the environment by conducting many projects with NGOs.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activity was conducted in our 5</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semester on 5</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December,2020. Due to the ongoing Covid19 pandemic the representatives had meets on zoom and told us the various activities we can undertake to help the community. Some of the activities included making sign boards, reading stories to orphanages, etc.</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activity chosen by me was “Making sign boards to spread awareness to not litter”. The reason I chose this is because there are lot of people in my area who throw waste carelessly without thinking about the consequences caused to the environment.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After choosing the appropriate image, I got the necessary materials I went on to make the sign board.</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After making the sign board I took it and put it up on my door so that any passer-by and neighbors can see the sign and throw the waste into the necessary waste bins. After a few days I took the board outside to neighboring areas, to spread the message to many people in order to help reduce littering and further help to improve the environment.</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Advantages and outcome analysis</a:t>
            </a:r>
          </a:p>
        </p:txBody>
      </p:sp>
      <p:sp>
        <p:nvSpPr>
          <p:cNvPr id="3" name="Content Placeholder 2"/>
          <p:cNvSpPr>
            <a:spLocks noGrp="1"/>
          </p:cNvSpPr>
          <p:nvPr>
            <p:ph idx="1"/>
          </p:nvPr>
        </p:nvSpPr>
        <p:spPr>
          <a:xfrm>
            <a:off x="1188720" y="1890121"/>
            <a:ext cx="9966960" cy="4333125"/>
          </a:xfrm>
        </p:spPr>
        <p:txBody>
          <a:bodyPr>
            <a:normAutofit/>
          </a:bodyPr>
          <a:lstStyle/>
          <a:p>
            <a:pPr>
              <a:buFont typeface="Arial" panose="020B0604020202020204" pitchFamily="34" charset="0"/>
              <a:buChar char="•"/>
            </a:pPr>
            <a:r>
              <a:rPr lang="en-US" sz="1800" dirty="0"/>
              <a:t>As stated, when sign boards are used in alley ways and parks, it enables people to dispose waste properly in waste bins rather than just casually disposing them otherwise they might end up being judged by other people.</a:t>
            </a:r>
          </a:p>
          <a:p>
            <a:pPr>
              <a:buFont typeface="Arial" panose="020B0604020202020204" pitchFamily="34" charset="0"/>
              <a:buChar char="•"/>
            </a:pPr>
            <a:r>
              <a:rPr lang="en-US" sz="1800" dirty="0"/>
              <a:t>On disposing waste properly into waste bins, it reduces the burden on sanitary workers and enables to work more efficiently and help better maintain our parks, alleys, etc.</a:t>
            </a:r>
          </a:p>
          <a:p>
            <a:pPr>
              <a:buFont typeface="Arial" panose="020B0604020202020204" pitchFamily="34" charset="0"/>
              <a:buChar char="•"/>
            </a:pPr>
            <a:r>
              <a:rPr lang="en-US" sz="1800" dirty="0"/>
              <a:t>Using sign boards to convey the message about recycling has further reduced littering. Recycling will help reduce waste sent to landfills, prevent pollution, saves energy, increase economic security, etc.</a:t>
            </a:r>
          </a:p>
          <a:p>
            <a:pPr>
              <a:buFont typeface="Arial" panose="020B0604020202020204" pitchFamily="34" charset="0"/>
              <a:buChar char="•"/>
            </a:pPr>
            <a:r>
              <a:rPr lang="en-US" sz="1800" dirty="0"/>
              <a:t>Using sign boards will reducing littering and encourage people to clean their environment and help further improve the aesthetics of the land. </a:t>
            </a:r>
          </a:p>
          <a:p>
            <a:pPr>
              <a:buFont typeface="Arial" panose="020B0604020202020204" pitchFamily="34" charset="0"/>
              <a:buChar char="•"/>
            </a:pPr>
            <a:r>
              <a:rPr lang="en-US" sz="1800" dirty="0"/>
              <a:t>This activity helped me realize the importance of looking after the environment and the importance of properly disposing waste items.</a:t>
            </a:r>
          </a:p>
          <a:p>
            <a:pPr>
              <a:buFont typeface="Arial" panose="020B0604020202020204" pitchFamily="34" charset="0"/>
              <a:buChar char="•"/>
            </a:pPr>
            <a:r>
              <a:rPr lang="en-US" sz="1800" dirty="0"/>
              <a:t>This also helped me spread the message to many people and hopefully they will understand the importance to not litter.</a:t>
            </a:r>
          </a:p>
          <a:p>
            <a:pPr>
              <a:buFont typeface="Arial" panose="020B0604020202020204" pitchFamily="34" charset="0"/>
              <a:buChar char="•"/>
            </a:pPr>
            <a:endParaRPr lang="en-IN" sz="1800" dirty="0"/>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 and references</a:t>
            </a:r>
          </a:p>
        </p:txBody>
      </p:sp>
      <p:sp>
        <p:nvSpPr>
          <p:cNvPr id="3" name="Content Placeholder 2"/>
          <p:cNvSpPr>
            <a:spLocks noGrp="1"/>
          </p:cNvSpPr>
          <p:nvPr>
            <p:ph idx="1"/>
          </p:nvPr>
        </p:nvSpPr>
        <p:spPr>
          <a:xfrm>
            <a:off x="1188720" y="1845734"/>
            <a:ext cx="9966960" cy="4023360"/>
          </a:xfrm>
        </p:spPr>
        <p:txBody>
          <a:bodyPr>
            <a:normAutofit/>
          </a:bodyPr>
          <a:lstStyle/>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activity held by the I LOVE TO CARE(INDIA) trust helped me realize the importance to not litter.</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activity helped me spread the message to not litter to many people and help them understand the importance of keeping the environment clean and healthy.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Hopefully, these signboards will help keep parks and other areas clean and will hopefully reduce the workload of sanitation workers.</a:t>
            </a:r>
          </a:p>
          <a:p>
            <a:pPr marL="0" indent="0">
              <a:buNone/>
            </a:pPr>
            <a:r>
              <a:rPr lang="en-US" sz="2400" b="1" dirty="0">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2"/>
              </a:rPr>
              <a:t>https://in.pinterest.com/hemak5/do-not-litter-signs/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hlinkClick r:id="rId3"/>
              </a:rPr>
              <a:t>https://en.wikipedia.org/wiki/Litter</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hlinkClick r:id="rId4"/>
              </a:rPr>
              <a:t>https://www.texasdisposal.com/blog/the-real-cost-of-littering/</a:t>
            </a: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and Engineering</a:t>
            </a:r>
            <a:endParaRPr lang="en-IN"/>
          </a:p>
        </p:txBody>
      </p:sp>
      <p:sp>
        <p:nvSpPr>
          <p:cNvPr id="5" name="Slide Number Placeholder 4"/>
          <p:cNvSpPr>
            <a:spLocks noGrp="1"/>
          </p:cNvSpPr>
          <p:nvPr>
            <p:ph type="sldNum" sz="quarter" idx="12"/>
          </p:nvPr>
        </p:nvSpPr>
        <p:spPr/>
        <p:txBody>
          <a:bodyPr/>
          <a:lstStyle/>
          <a:p>
            <a:fld id="{1245FD78-8DE1-44B0-BD44-E067D054697C}" type="slidenum">
              <a:rPr lang="en-IN" smtClean="0"/>
              <a:t>7</a:t>
            </a:fld>
            <a:endParaRPr lang="en-IN"/>
          </a:p>
        </p:txBody>
      </p:sp>
      <p:cxnSp>
        <p:nvCxnSpPr>
          <p:cNvPr id="7" name="Straight Connector 6">
            <a:extLst>
              <a:ext uri="{FF2B5EF4-FFF2-40B4-BE49-F238E27FC236}">
                <a16:creationId xmlns:a16="http://schemas.microsoft.com/office/drawing/2014/main" id="{497679FD-307C-75C1-30C4-05F7430CAD7D}"/>
              </a:ext>
            </a:extLst>
          </p:cNvPr>
          <p:cNvCxnSpPr/>
          <p:nvPr/>
        </p:nvCxnSpPr>
        <p:spPr>
          <a:xfrm>
            <a:off x="1188720" y="4013200"/>
            <a:ext cx="10023763" cy="0"/>
          </a:xfrm>
          <a:prstGeom prst="line">
            <a:avLst/>
          </a:prstGeom>
          <a:ln>
            <a:solidFill>
              <a:schemeClr val="tx2">
                <a:lumMod val="20000"/>
                <a:lumOff val="80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TotalTime>
  <Words>932</Words>
  <Application>Microsoft Macintosh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  MAKING SIGN BOARDS TO SPREAD AWARENESS TO NOT LITTER BY I LOVE TO CARE  (100 Point Activity Evaluation Presentation) 16th Sept 2021  </vt:lpstr>
      <vt:lpstr>PowerPoint Presentation</vt:lpstr>
      <vt:lpstr>Introduction</vt:lpstr>
      <vt:lpstr>Benefits of social activity</vt:lpstr>
      <vt:lpstr>Details of implementation</vt:lpstr>
      <vt:lpstr>Advantages and outcome analysis</vt:lpstr>
      <vt:lpstr>Conclusion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Gaurav V</cp:lastModifiedBy>
  <cp:revision>120</cp:revision>
  <dcterms:created xsi:type="dcterms:W3CDTF">2020-08-26T05:56:00Z</dcterms:created>
  <dcterms:modified xsi:type="dcterms:W3CDTF">2022-05-17T13:40:03Z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C:\Users\madhusudan\Downloads\100-point-activity-ppt-template (1).pptx</vt:lpwstr>
  </property>
  <property fmtid="{D5CDD505-2E9C-101B-9397-08002B2CF9AE}" pid="3" name="ICV">
    <vt:lpwstr>5DBC6174730D42B0BD1E67D068546E94</vt:lpwstr>
  </property>
  <property fmtid="{D5CDD505-2E9C-101B-9397-08002B2CF9AE}" pid="4" name="KSOProductBuildVer">
    <vt:lpwstr>1033-11.2.0.11130</vt:lpwstr>
  </property>
</Properties>
</file>