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6" r:id="rId1"/>
  </p:sldMasterIdLst>
  <p:notesMasterIdLst>
    <p:notesMasterId r:id="rId18"/>
  </p:notesMasterIdLst>
  <p:sldIdLst>
    <p:sldId id="256" r:id="rId2"/>
    <p:sldId id="257" r:id="rId3"/>
    <p:sldId id="265" r:id="rId4"/>
    <p:sldId id="268" r:id="rId5"/>
    <p:sldId id="261" r:id="rId6"/>
    <p:sldId id="269" r:id="rId7"/>
    <p:sldId id="270" r:id="rId8"/>
    <p:sldId id="271" r:id="rId9"/>
    <p:sldId id="272" r:id="rId10"/>
    <p:sldId id="262" r:id="rId11"/>
    <p:sldId id="263" r:id="rId12"/>
    <p:sldId id="264" r:id="rId13"/>
    <p:sldId id="275" r:id="rId14"/>
    <p:sldId id="273"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0713"/>
  </p:normalViewPr>
  <p:slideViewPr>
    <p:cSldViewPr snapToGrid="0">
      <p:cViewPr>
        <p:scale>
          <a:sx n="80" d="100"/>
          <a:sy n="80" d="100"/>
        </p:scale>
        <p:origin x="1832" y="344"/>
      </p:cViewPr>
      <p:guideLst/>
    </p:cSldViewPr>
  </p:slideViewPr>
  <p:notesTextViewPr>
    <p:cViewPr>
      <p:scale>
        <a:sx n="1" d="1"/>
        <a:sy n="1" d="1"/>
      </p:scale>
      <p:origin x="0" y="-1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14961-E2AB-406C-BD37-78CA4908D3CD}" type="datetimeFigureOut">
              <a:rPr lang="en-US" smtClean="0"/>
              <a:t>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C2835-7D82-46E9-BEE4-D6D70B5767DC}" type="slidenum">
              <a:rPr lang="en-US" smtClean="0"/>
              <a:t>‹#›</a:t>
            </a:fld>
            <a:endParaRPr lang="en-US"/>
          </a:p>
        </p:txBody>
      </p:sp>
    </p:spTree>
    <p:extLst>
      <p:ext uri="{BB962C8B-B14F-4D97-AF65-F5344CB8AC3E}">
        <p14:creationId xmlns:p14="http://schemas.microsoft.com/office/powerpoint/2010/main" val="426523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earchenginejournal.com/search-engine-technology/25622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satoday.com/story/tech/2021/10/28/facebook-meta-name-change-metaverse-instagram-whatsapp-zuckerberg/618030300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usatoday.com/in-depth/tech/2021/04/21/minecraft-roblox-fortnite-nft-creating-metaverse/700038100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afternoon everyone, my name is Gaurav V, my USN is 1ms18cs046 and my topic for todays seminar is </a:t>
            </a:r>
          </a:p>
          <a:p>
            <a:endParaRPr lang="en-IN" dirty="0"/>
          </a:p>
          <a:p>
            <a:r>
              <a:rPr lang="en-IN" dirty="0"/>
              <a:t>Metaverse and it’s societal impacts</a:t>
            </a:r>
          </a:p>
        </p:txBody>
      </p:sp>
      <p:sp>
        <p:nvSpPr>
          <p:cNvPr id="4" name="Slide Number Placeholder 3"/>
          <p:cNvSpPr>
            <a:spLocks noGrp="1"/>
          </p:cNvSpPr>
          <p:nvPr>
            <p:ph type="sldNum" sz="quarter" idx="10"/>
          </p:nvPr>
        </p:nvSpPr>
        <p:spPr/>
        <p:txBody>
          <a:bodyPr/>
          <a:lstStyle/>
          <a:p>
            <a:fld id="{AAFC2835-7D82-46E9-BEE4-D6D70B5767DC}" type="slidenum">
              <a:rPr lang="en-US" smtClean="0"/>
              <a:t>1</a:t>
            </a:fld>
            <a:endParaRPr lang="en-US"/>
          </a:p>
        </p:txBody>
      </p:sp>
    </p:spTree>
    <p:extLst>
      <p:ext uri="{BB962C8B-B14F-4D97-AF65-F5344CB8AC3E}">
        <p14:creationId xmlns:p14="http://schemas.microsoft.com/office/powerpoint/2010/main" val="195958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Now talking about the existing models, Metaverse is built on the existing model of extended reality.</a:t>
            </a:r>
          </a:p>
          <a:p>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Extended reality</a:t>
            </a:r>
            <a:r>
              <a:rPr lang="en-IN" dirty="0"/>
              <a:t> (</a:t>
            </a:r>
            <a:r>
              <a:rPr lang="en-IN" b="1" dirty="0"/>
              <a:t>XR</a:t>
            </a:r>
            <a:r>
              <a:rPr lang="en-IN" dirty="0"/>
              <a:t>) is a term referring to all real-and-virtual combined environments and human-machine interactions generated by computer technology and wearables.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XR is an emerging umbrella term for all the immersive technologies. The ones we already have today—augmented reality (AR), virtual reality (VR), and mixed reality (MR) plus those that are still to be created.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sz="1200" b="0" i="0" kern="1200" dirty="0">
                <a:solidFill>
                  <a:schemeClr val="tx1"/>
                </a:solidFill>
                <a:effectLst/>
                <a:latin typeface="+mn-lt"/>
                <a:ea typeface="+mn-ea"/>
                <a:cs typeface="+mn-cs"/>
              </a:rPr>
              <a:t>In augmented reality, virtual information and objects are overlaid on the real world. This experience enhances the real world with digital details such as images, text, and animation. You can access the experience through AR glasses or via screens, tablets, and smartphones.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In contrast to augmented reality, in a virtual reality experience, users are fully immersed in a simulated digital environment. Individuals must put on a VR headset or head-mounted display to get a 360 -degree view of an artificial world that fools their brain into believing they are, e.g., walking on the moon, swimming under the ocean.</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In mixed reality, digital and real-world objects co-exist and can interact with one another in real-time. This is the latest immersive technology and is sometimes referred to as hybrid reality. It requires an MR headset and a lot more processing power than VR or AR. Microsoft's HoloLens is a great example for it.</a:t>
            </a:r>
          </a:p>
          <a:p>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Metaverse follows the XR model, where all 3 realities merge to form one complete experience.</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10</a:t>
            </a:fld>
            <a:endParaRPr lang="en-US"/>
          </a:p>
        </p:txBody>
      </p:sp>
    </p:spTree>
    <p:extLst>
      <p:ext uri="{BB962C8B-B14F-4D97-AF65-F5344CB8AC3E}">
        <p14:creationId xmlns:p14="http://schemas.microsoft.com/office/powerpoint/2010/main" val="414362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Metaverse has multiple applications ranging from the Healthcare sector to the real estate sector.</a:t>
            </a:r>
          </a:p>
          <a:p>
            <a:r>
              <a:rPr lang="en-US" dirty="0"/>
              <a:t>In the next few slides I’ll be taking a deeper dive into each of these applications.</a:t>
            </a:r>
          </a:p>
        </p:txBody>
      </p:sp>
      <p:sp>
        <p:nvSpPr>
          <p:cNvPr id="4" name="Slide Number Placeholder 3"/>
          <p:cNvSpPr>
            <a:spLocks noGrp="1"/>
          </p:cNvSpPr>
          <p:nvPr>
            <p:ph type="sldNum" sz="quarter" idx="5"/>
          </p:nvPr>
        </p:nvSpPr>
        <p:spPr/>
        <p:txBody>
          <a:bodyPr/>
          <a:lstStyle/>
          <a:p>
            <a:fld id="{AAFC2835-7D82-46E9-BEE4-D6D70B5767DC}" type="slidenum">
              <a:rPr lang="en-US" smtClean="0"/>
              <a:t>11</a:t>
            </a:fld>
            <a:endParaRPr lang="en-US"/>
          </a:p>
        </p:txBody>
      </p:sp>
    </p:spTree>
    <p:extLst>
      <p:ext uri="{BB962C8B-B14F-4D97-AF65-F5344CB8AC3E}">
        <p14:creationId xmlns:p14="http://schemas.microsoft.com/office/powerpoint/2010/main" val="386230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Healthcare </a:t>
            </a:r>
            <a:r>
              <a:rPr lang="en-IN" dirty="0"/>
              <a:t>: The deployment of augmented reality in the healthcare sector has a substantial value in training and strengthening the skills and knowledge base of future medical professionals. Surgical assistive tools are technology like the Microsoft </a:t>
            </a:r>
            <a:r>
              <a:rPr lang="en-IN" dirty="0" err="1"/>
              <a:t>Hololens</a:t>
            </a:r>
            <a:r>
              <a:rPr lang="en-IN" dirty="0"/>
              <a:t> that surgeons utilize to help them with and speed surgical procedures.</a:t>
            </a:r>
          </a:p>
          <a:p>
            <a:endParaRPr lang="en-IN" dirty="0"/>
          </a:p>
          <a:p>
            <a:r>
              <a:rPr lang="en-IN" b="1" dirty="0"/>
              <a:t>Military Applications : </a:t>
            </a:r>
            <a:r>
              <a:rPr lang="en-IN" dirty="0"/>
              <a:t>Tactical Augmented Reality (TAR) is a technology that appears similar to night-vision goggles (NVG), but it has many more capabilities. It may display a soldier’s precise location as well as the positions of ally and hostile forces. The system is attached to the helmet in the same manner that the goggles are, and it may be used at any time of day or night. As a result, TAR effectively substitutes the standard handheld GPS gadget and eyewear.</a:t>
            </a: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12</a:t>
            </a:fld>
            <a:endParaRPr lang="en-US"/>
          </a:p>
        </p:txBody>
      </p:sp>
    </p:spTree>
    <p:extLst>
      <p:ext uri="{BB962C8B-B14F-4D97-AF65-F5344CB8AC3E}">
        <p14:creationId xmlns:p14="http://schemas.microsoft.com/office/powerpoint/2010/main" val="332426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Real estate</a:t>
            </a:r>
            <a:r>
              <a:rPr lang="en-IN" dirty="0"/>
              <a:t> : The capacity to give potential clients a realistic and immersive experience is VR’s greatest strength. Real estate marketers may take advantage of this power by allowing clients to ultimately see the property before making a choice. Several multimedia features, such as ambient music, narration, and light-and-sound effects, can also be included in specific VR tours. </a:t>
            </a:r>
          </a:p>
          <a:p>
            <a:endParaRPr lang="en-IN" b="1" dirty="0"/>
          </a:p>
          <a:p>
            <a:r>
              <a:rPr lang="en-IN" b="1" dirty="0"/>
              <a:t>Education</a:t>
            </a:r>
            <a:r>
              <a:rPr lang="en-IN" dirty="0"/>
              <a:t> : Traditional teaching approaches will never attain such a high level of effectiveness in highlighting concepts through visuals. Regardless of their age, students will always choose to sit and watch something rather than read it. Virtual reality technology is fascinating because it can produce incredible experiences that could never be “experienced” in real life. With the usage of this technology, students will be more motivated to learn.</a:t>
            </a: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13</a:t>
            </a:fld>
            <a:endParaRPr lang="en-US"/>
          </a:p>
        </p:txBody>
      </p:sp>
    </p:spTree>
    <p:extLst>
      <p:ext uri="{BB962C8B-B14F-4D97-AF65-F5344CB8AC3E}">
        <p14:creationId xmlns:p14="http://schemas.microsoft.com/office/powerpoint/2010/main" val="2151049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dirty="0"/>
              <a:t>Coming to gap analysis The Metaverse is still in its nascent stage but it has a huge scope for growth.</a:t>
            </a:r>
          </a:p>
          <a:p>
            <a:pPr algn="just"/>
            <a:endParaRPr lang="en-IN" sz="1200" dirty="0"/>
          </a:p>
          <a:p>
            <a:pPr algn="just"/>
            <a:r>
              <a:rPr lang="en-IN" sz="1200" dirty="0"/>
              <a:t>Recent surveys and studies have shown Metaverse Market to Witness Promising Growth to Reach a market value of $1.5 Billion by the year 2030.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This is a significant shift in the digital world that looks and feels reminiscent of the </a:t>
            </a:r>
            <a:r>
              <a:rPr lang="en-IN" sz="1200" b="0" i="0" u="none" strike="noStrike" kern="1200" dirty="0">
                <a:solidFill>
                  <a:schemeClr val="tx1"/>
                </a:solidFill>
                <a:effectLst/>
                <a:latin typeface="+mn-lt"/>
                <a:ea typeface="+mn-ea"/>
                <a:cs typeface="+mn-cs"/>
                <a:hlinkClick r:id="rId3"/>
              </a:rPr>
              <a:t>social media revolution</a:t>
            </a:r>
            <a:r>
              <a:rPr lang="en-IN" sz="1200" b="0" i="0" kern="1200" dirty="0">
                <a:solidFill>
                  <a:schemeClr val="tx1"/>
                </a:solidFill>
                <a:effectLst/>
                <a:latin typeface="+mn-lt"/>
                <a:ea typeface="+mn-ea"/>
                <a:cs typeface="+mn-cs"/>
              </a:rPr>
              <a:t> back in 2007.</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One catch to this tech growth spurt is that it’s happening much quicker and is far more intense.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algn="just"/>
            <a:r>
              <a:rPr lang="en-IN" sz="1200" dirty="0"/>
              <a:t>Developing Metaverse Platforms for Education and entertainment Sector may Open Avenues for the Market.</a:t>
            </a:r>
          </a:p>
          <a:p>
            <a:pPr algn="just"/>
            <a:endParaRPr lang="en-IN" sz="1200" dirty="0"/>
          </a:p>
          <a:p>
            <a:pPr algn="just"/>
            <a:r>
              <a:rPr lang="en-IN" sz="1200" dirty="0"/>
              <a:t>The Metaverse is likely to produce trillions in value as a new computing platform or content medium. In its full version it becomes the gateway to most digital experiences, a key component of all physical ones, and the next great platform.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dirty="0"/>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FC2835-7D82-46E9-BEE4-D6D70B5767DC}" type="slidenum">
              <a:rPr lang="en-US" smtClean="0"/>
              <a:t>14</a:t>
            </a:fld>
            <a:endParaRPr lang="en-US"/>
          </a:p>
        </p:txBody>
      </p:sp>
    </p:spTree>
    <p:extLst>
      <p:ext uri="{BB962C8B-B14F-4D97-AF65-F5344CB8AC3E}">
        <p14:creationId xmlns:p14="http://schemas.microsoft.com/office/powerpoint/2010/main" val="777922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Technology sets the direction of modern history and defines it. </a:t>
            </a:r>
          </a:p>
          <a:p>
            <a:endParaRPr lang="en-IN" dirty="0"/>
          </a:p>
          <a:p>
            <a:r>
              <a:rPr lang="en-IN" dirty="0"/>
              <a:t>The Metaverse is still in its nascent stage but it has a huge scope for growth.</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Bright Side of the Metaverse is that it will allow people to experience an endless virtual world, where they can do things they only dreamed of using an avatar.</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 believe the metaverse can have the following pros:</a:t>
            </a:r>
          </a:p>
          <a:p>
            <a:r>
              <a:rPr lang="en-IN" sz="1200" b="0" i="0" kern="1200" dirty="0">
                <a:solidFill>
                  <a:schemeClr val="tx1"/>
                </a:solidFill>
                <a:effectLst/>
                <a:latin typeface="+mn-lt"/>
                <a:ea typeface="+mn-ea"/>
                <a:cs typeface="+mn-cs"/>
              </a:rPr>
              <a:t>bring people together</a:t>
            </a:r>
          </a:p>
          <a:p>
            <a:r>
              <a:rPr lang="en-IN" sz="1200" b="0" i="0" kern="1200" dirty="0">
                <a:solidFill>
                  <a:schemeClr val="tx1"/>
                </a:solidFill>
                <a:effectLst/>
                <a:latin typeface="+mn-lt"/>
                <a:ea typeface="+mn-ea"/>
                <a:cs typeface="+mn-cs"/>
              </a:rPr>
              <a:t>create lots of fun</a:t>
            </a:r>
          </a:p>
          <a:p>
            <a:r>
              <a:rPr lang="en-IN" sz="1200" b="0" i="0" kern="1200" dirty="0">
                <a:solidFill>
                  <a:schemeClr val="tx1"/>
                </a:solidFill>
                <a:effectLst/>
                <a:latin typeface="+mn-lt"/>
                <a:ea typeface="+mn-ea"/>
                <a:cs typeface="+mn-cs"/>
              </a:rPr>
              <a:t>offer that mysterious aura of alien worlds</a:t>
            </a:r>
          </a:p>
          <a:p>
            <a:r>
              <a:rPr lang="en-IN" sz="1200" b="0" i="0" kern="1200" dirty="0">
                <a:solidFill>
                  <a:schemeClr val="tx1"/>
                </a:solidFill>
                <a:effectLst/>
                <a:latin typeface="+mn-lt"/>
                <a:ea typeface="+mn-ea"/>
                <a:cs typeface="+mn-cs"/>
              </a:rPr>
              <a:t>make everything more enjoyable and more interesting</a:t>
            </a:r>
          </a:p>
          <a:p>
            <a:r>
              <a:rPr lang="en-IN" sz="1200" b="0" i="0" kern="1200" dirty="0">
                <a:solidFill>
                  <a:schemeClr val="tx1"/>
                </a:solidFill>
                <a:effectLst/>
                <a:latin typeface="+mn-lt"/>
                <a:ea typeface="+mn-ea"/>
                <a:cs typeface="+mn-cs"/>
              </a:rPr>
              <a:t>improve work at home and home schooling</a:t>
            </a:r>
          </a:p>
          <a:p>
            <a:endParaRPr lang="en-IN" sz="1200" b="0" i="0" kern="1200" dirty="0">
              <a:solidFill>
                <a:schemeClr val="tx1"/>
              </a:solidFill>
              <a:effectLst/>
              <a:latin typeface="+mn-lt"/>
              <a:ea typeface="+mn-ea"/>
              <a:cs typeface="+mn-cs"/>
            </a:endParaRPr>
          </a:p>
          <a:p>
            <a:r>
              <a:rPr lang="en-IN" dirty="0"/>
              <a:t>The Dark Side of the Metaverse In my perspective, is the separation that will happen between people and reality. It is that perspective in which technology fully catches human attention, distracting us from the real world completely.</a:t>
            </a: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In my opinion, the metaverse can have the following cons:</a:t>
            </a:r>
          </a:p>
          <a:p>
            <a:r>
              <a:rPr lang="en-IN" sz="1200" b="0" i="0" kern="1200" dirty="0">
                <a:solidFill>
                  <a:schemeClr val="tx1"/>
                </a:solidFill>
                <a:effectLst/>
                <a:latin typeface="+mn-lt"/>
                <a:ea typeface="+mn-ea"/>
                <a:cs typeface="+mn-cs"/>
              </a:rPr>
              <a:t>generate addiction</a:t>
            </a:r>
          </a:p>
          <a:p>
            <a:r>
              <a:rPr lang="en-IN" sz="1200" b="0" i="0" kern="1200" dirty="0">
                <a:solidFill>
                  <a:schemeClr val="tx1"/>
                </a:solidFill>
                <a:effectLst/>
                <a:latin typeface="+mn-lt"/>
                <a:ea typeface="+mn-ea"/>
                <a:cs typeface="+mn-cs"/>
              </a:rPr>
              <a:t>make you lose track of time</a:t>
            </a:r>
          </a:p>
          <a:p>
            <a:r>
              <a:rPr lang="en-IN" sz="1200" b="0" i="0" kern="1200" dirty="0">
                <a:solidFill>
                  <a:schemeClr val="tx1"/>
                </a:solidFill>
                <a:effectLst/>
                <a:latin typeface="+mn-lt"/>
                <a:ea typeface="+mn-ea"/>
                <a:cs typeface="+mn-cs"/>
              </a:rPr>
              <a:t>separate you from the real nature and the real world</a:t>
            </a:r>
          </a:p>
          <a:p>
            <a:r>
              <a:rPr lang="en-IN" sz="1200" b="0" i="0" kern="1200" dirty="0">
                <a:solidFill>
                  <a:schemeClr val="tx1"/>
                </a:solidFill>
                <a:effectLst/>
                <a:latin typeface="+mn-lt"/>
                <a:ea typeface="+mn-ea"/>
                <a:cs typeface="+mn-cs"/>
              </a:rPr>
              <a:t>overstimulate your senses</a:t>
            </a:r>
          </a:p>
          <a:p>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Metaverse will impact our lives, depends a lot on us, on how we will use it. Just like with the other innovations some will use the metaverse for good and others, for bad things.</a:t>
            </a:r>
            <a:br>
              <a:rPr lang="en-IN" dirty="0"/>
            </a:b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are experiencing the beginning of the next step in our history. Let’s embrace it! Thank you .</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br>
              <a:rPr lang="en-IN" dirty="0"/>
            </a:br>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15</a:t>
            </a:fld>
            <a:endParaRPr lang="en-US"/>
          </a:p>
        </p:txBody>
      </p:sp>
    </p:spTree>
    <p:extLst>
      <p:ext uri="{BB962C8B-B14F-4D97-AF65-F5344CB8AC3E}">
        <p14:creationId xmlns:p14="http://schemas.microsoft.com/office/powerpoint/2010/main" val="15960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 is to go over what the metaverse is, look at the results from the literature survey conducted, view the existing models of the metaverse and go over it’s applications and give a short analysis of where metaverse is in today’s world and where it is headed to.</a:t>
            </a:r>
          </a:p>
        </p:txBody>
      </p:sp>
      <p:sp>
        <p:nvSpPr>
          <p:cNvPr id="4" name="Slide Number Placeholder 3"/>
          <p:cNvSpPr>
            <a:spLocks noGrp="1"/>
          </p:cNvSpPr>
          <p:nvPr>
            <p:ph type="sldNum" sz="quarter" idx="5"/>
          </p:nvPr>
        </p:nvSpPr>
        <p:spPr/>
        <p:txBody>
          <a:bodyPr/>
          <a:lstStyle/>
          <a:p>
            <a:fld id="{AAFC2835-7D82-46E9-BEE4-D6D70B5767DC}" type="slidenum">
              <a:rPr lang="en-US" smtClean="0"/>
              <a:t>2</a:t>
            </a:fld>
            <a:endParaRPr lang="en-US"/>
          </a:p>
        </p:txBody>
      </p:sp>
    </p:spTree>
    <p:extLst>
      <p:ext uri="{BB962C8B-B14F-4D97-AF65-F5344CB8AC3E}">
        <p14:creationId xmlns:p14="http://schemas.microsoft.com/office/powerpoint/2010/main" val="94938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metaverse has been a hot topic of conversation recently, with big companies like </a:t>
            </a:r>
            <a:r>
              <a:rPr lang="en-IN" sz="1200" b="0" i="0" kern="1200" dirty="0">
                <a:solidFill>
                  <a:schemeClr val="tx1"/>
                </a:solidFill>
                <a:effectLst/>
                <a:latin typeface="+mn-lt"/>
                <a:ea typeface="+mn-ea"/>
                <a:cs typeface="+mn-cs"/>
                <a:hlinkClick r:id="rId3"/>
              </a:rPr>
              <a:t>Facebook</a:t>
            </a:r>
            <a:r>
              <a:rPr lang="en-IN" sz="1200" b="0" i="0" kern="1200" dirty="0">
                <a:solidFill>
                  <a:schemeClr val="tx1"/>
                </a:solidFill>
                <a:effectLst/>
                <a:latin typeface="+mn-lt"/>
                <a:ea typeface="+mn-ea"/>
                <a:cs typeface="+mn-cs"/>
              </a:rPr>
              <a:t> and </a:t>
            </a:r>
            <a:r>
              <a:rPr lang="en-IN" sz="1200" b="0" i="0" kern="1200" dirty="0">
                <a:solidFill>
                  <a:schemeClr val="tx1"/>
                </a:solidFill>
                <a:effectLst/>
                <a:latin typeface="+mn-lt"/>
                <a:ea typeface="+mn-ea"/>
                <a:cs typeface="+mn-cs"/>
                <a:hlinkClick r:id="rId4"/>
              </a:rPr>
              <a:t>Microsoft</a:t>
            </a:r>
            <a:r>
              <a:rPr lang="en-IN" sz="1200" b="0" i="0" kern="1200" dirty="0">
                <a:solidFill>
                  <a:schemeClr val="tx1"/>
                </a:solidFill>
                <a:effectLst/>
                <a:latin typeface="+mn-lt"/>
                <a:ea typeface="+mn-ea"/>
                <a:cs typeface="+mn-cs"/>
              </a:rPr>
              <a:t> both staking claims. But we need to know what is the metaverse? And when will it get here?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Inklings of the metaverse already exist in online game universes such as Fortnite, Minecraft and Roblox. And the companies behind those games have ambitions to be part of </a:t>
            </a:r>
            <a:r>
              <a:rPr lang="en-IN" sz="1200" b="0" i="0" kern="1200" dirty="0">
                <a:solidFill>
                  <a:schemeClr val="tx1"/>
                </a:solidFill>
                <a:effectLst/>
                <a:latin typeface="+mn-lt"/>
                <a:ea typeface="+mn-ea"/>
                <a:cs typeface="+mn-cs"/>
                <a:hlinkClick r:id="rId4"/>
              </a:rPr>
              <a:t>the evolution of the metaverse</a:t>
            </a:r>
            <a:r>
              <a:rPr lang="en-IN" sz="1200" b="0" i="0" kern="1200" dirty="0">
                <a:solidFill>
                  <a:schemeClr val="tx1"/>
                </a:solidFill>
                <a:effectLst/>
                <a:latin typeface="+mn-lt"/>
                <a:ea typeface="+mn-ea"/>
                <a:cs typeface="+mn-cs"/>
              </a:rPr>
              <a:t>.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Our world is undergoing a major disruption with elements like artificial intelligence (AI), virtual reality (VR), augmented reality (AR) and the next version of internet taking over our lives like never before. Technology is changing at a rapid pace and the line between reality and virtual reality is set to get thinner in the near future.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So lets get right into it, What is the metaverse?</a:t>
            </a:r>
          </a:p>
          <a:p>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 internet you are not just looking at through a screen  but you are actually inside of.</a:t>
            </a: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It's a combination of multiple elements of technology, where users "live" within a digital universe. Supporters of the metaverse envision its users working, playing and staying connected with friends through everything from concerts and conferences to virtual trips around the world.</a:t>
            </a:r>
          </a:p>
          <a:p>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Broadly speaking, the technologies that make up the metaverse can include virtual reality—characterized by persistent virtual worlds that continue to exist even when you're not playing—as well as augmented reality that combines aspects of the digital and physical worlds. However, it doesn't require that those spaces be exclusively accessed via VR or AR only. A virtual world, like aspects of </a:t>
            </a:r>
            <a:r>
              <a:rPr lang="en-IN" i="1" dirty="0"/>
              <a:t>Fortnite </a:t>
            </a:r>
            <a:r>
              <a:rPr lang="en-IN" dirty="0"/>
              <a:t>can be accessed through PCs, gaming consoles, and even phones, which in essence could be metaversal.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its core, the metaverse is an evolution of our current Internet and is going to built using the new web 3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3</a:t>
            </a:fld>
            <a:endParaRPr lang="en-US"/>
          </a:p>
        </p:txBody>
      </p:sp>
    </p:spTree>
    <p:extLst>
      <p:ext uri="{BB962C8B-B14F-4D97-AF65-F5344CB8AC3E}">
        <p14:creationId xmlns:p14="http://schemas.microsoft.com/office/powerpoint/2010/main" val="261466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let's look at the economy of the metaverse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Metaverse translates to a digital economy, where users can create, buy, and sell goods. And, in the more idealistic visions of the metaverse, it's interoperable, allowing you to take virtual items like clothes or cars from one digital metaversal platform to another.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the real world, you can buy a shirt from the mall and then wear it to a movie theatre. Right now, most platforms have virtual identities, avatars, and inventories that are tied to just one platform, but a metaverse might allow you to create a persona that you can take everywhere as easily as you can copy your profile picture from one social network to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4</a:t>
            </a:fld>
            <a:endParaRPr lang="en-US"/>
          </a:p>
        </p:txBody>
      </p:sp>
    </p:spTree>
    <p:extLst>
      <p:ext uri="{BB962C8B-B14F-4D97-AF65-F5344CB8AC3E}">
        <p14:creationId xmlns:p14="http://schemas.microsoft.com/office/powerpoint/2010/main" val="118715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literature survey a total 10 papers were reviewed from well established authors and publishers.</a:t>
            </a:r>
          </a:p>
          <a:p>
            <a:endParaRPr lang="en-US" dirty="0"/>
          </a:p>
          <a:p>
            <a:r>
              <a:rPr lang="en-IN" dirty="0"/>
              <a:t>The survey of existing work can be summarised under 3 categories.</a:t>
            </a:r>
          </a:p>
          <a:p>
            <a:endParaRPr lang="en-IN" dirty="0"/>
          </a:p>
          <a:p>
            <a:pPr marL="0" indent="0">
              <a:buNone/>
            </a:pPr>
            <a:r>
              <a:rPr lang="en-IN" dirty="0"/>
              <a:t>- First, the Effect of metaverse as a form of escapism</a:t>
            </a:r>
          </a:p>
          <a:p>
            <a:pPr marL="0" indent="0">
              <a:buNone/>
            </a:pPr>
            <a:r>
              <a:rPr lang="en-IN" dirty="0"/>
              <a:t>- Second, Metaverse as a beneficial psychological tool for therapy</a:t>
            </a:r>
          </a:p>
          <a:p>
            <a:pPr marL="171450" indent="-171450">
              <a:buFontTx/>
              <a:buChar char="-"/>
            </a:pPr>
            <a:r>
              <a:rPr lang="en-IN" dirty="0"/>
              <a:t>And finally The lack of real feedback and senses in the Metaverse</a:t>
            </a:r>
          </a:p>
          <a:p>
            <a:pPr marL="171450" indent="-171450">
              <a:buFontTx/>
              <a:buChar char="-"/>
            </a:pPr>
            <a:endParaRPr lang="en-IN" dirty="0"/>
          </a:p>
          <a:p>
            <a:pPr marL="171450" indent="-171450">
              <a:buFontTx/>
              <a:buChar char="-"/>
            </a:pPr>
            <a:r>
              <a:rPr lang="en-IN" dirty="0"/>
              <a:t>I will be speaking more about each of the categories in the next few slides</a:t>
            </a: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5</a:t>
            </a:fld>
            <a:endParaRPr lang="en-US"/>
          </a:p>
        </p:txBody>
      </p:sp>
    </p:spTree>
    <p:extLst>
      <p:ext uri="{BB962C8B-B14F-4D97-AF65-F5344CB8AC3E}">
        <p14:creationId xmlns:p14="http://schemas.microsoft.com/office/powerpoint/2010/main" val="401097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Humans are social mammals, we love and need to communicate regularly. Social medias give humans means to express ourselves and receive instantaneous reaction from friends.</a:t>
            </a:r>
          </a:p>
          <a:p>
            <a:endParaRPr lang="en-IN" dirty="0"/>
          </a:p>
          <a:p>
            <a:r>
              <a:rPr lang="en-IN" dirty="0"/>
              <a:t>The emergence of virtuality technology will bring new possibilities for human interaction. Therefore, the combination of these technologies with social networks seem unavoidable. Virtual Reality (VR) are predictable to give an enormous impact on daily life.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According to a Cisco report VR and AR experience could be involved in peoples day-to-day lives and found that it can be more like an experience where the virtual environment and software applications get into a normal day-to-day routine.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immersive technologies could lead to loneliness and escapism. </a:t>
            </a:r>
            <a:r>
              <a:rPr lang="en-IN" sz="1200" dirty="0"/>
              <a:t>In the virtual world, it is only the spatial presences, it can trick the brain to believe in the virtual.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6</a:t>
            </a:fld>
            <a:endParaRPr lang="en-US"/>
          </a:p>
        </p:txBody>
      </p:sp>
    </p:spTree>
    <p:extLst>
      <p:ext uri="{BB962C8B-B14F-4D97-AF65-F5344CB8AC3E}">
        <p14:creationId xmlns:p14="http://schemas.microsoft.com/office/powerpoint/2010/main" val="273405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Escapism is defined as the act of withdrawing from the problems of the real world into imaginary worlds. In the digital age, the real appears with the virtual.</a:t>
            </a:r>
          </a:p>
          <a:p>
            <a:endParaRPr lang="en-IN" dirty="0"/>
          </a:p>
          <a:p>
            <a:r>
              <a:rPr lang="en-IN" b="1" dirty="0"/>
              <a:t>Good</a:t>
            </a:r>
            <a:r>
              <a:rPr lang="en-IN" dirty="0"/>
              <a:t> escapism allows people escape from a narrow world into a broader one, allowing your mind to travel to the place that the body cannot go.</a:t>
            </a:r>
          </a:p>
          <a:p>
            <a:endParaRPr lang="en-IN" dirty="0"/>
          </a:p>
          <a:p>
            <a:r>
              <a:rPr lang="en-IN" b="1" dirty="0"/>
              <a:t>Bad</a:t>
            </a:r>
            <a:r>
              <a:rPr lang="en-IN" dirty="0"/>
              <a:t> escapism is when one escapes from the possibility of a broader world into a narrower or safer one, to avoid taking difficult actions &amp; decisions.</a:t>
            </a:r>
          </a:p>
          <a:p>
            <a:endParaRPr lang="en-IN" dirty="0"/>
          </a:p>
          <a:p>
            <a:r>
              <a:rPr lang="en-IN" sz="1200" kern="1200" dirty="0">
                <a:solidFill>
                  <a:schemeClr val="tx1"/>
                </a:solidFill>
                <a:effectLst/>
                <a:latin typeface="+mn-lt"/>
                <a:ea typeface="+mn-ea"/>
                <a:cs typeface="+mn-cs"/>
              </a:rPr>
              <a:t>The escapism can be considered as unhealthy depending on how much escapism a person indulges in and how extensive that world is away from reality.</a:t>
            </a:r>
          </a:p>
          <a:p>
            <a:endParaRPr lang="en-IN" sz="1200" kern="1200" dirty="0">
              <a:solidFill>
                <a:schemeClr val="tx1"/>
              </a:solidFill>
              <a:effectLst/>
              <a:latin typeface="+mn-lt"/>
              <a:ea typeface="+mn-ea"/>
              <a:cs typeface="+mn-cs"/>
            </a:endParaRPr>
          </a:p>
          <a:p>
            <a:r>
              <a:rPr lang="en-IN" dirty="0"/>
              <a:t>Notable aspects of unhealthy escapism are </a:t>
            </a:r>
          </a:p>
          <a:p>
            <a:r>
              <a:rPr lang="en-IN" dirty="0"/>
              <a:t>• Procrastination: an escapism where people stop working hard or putting effort into something and try to delay tasks as much as possible</a:t>
            </a:r>
          </a:p>
          <a:p>
            <a:pPr marL="0" indent="0">
              <a:buNone/>
            </a:pPr>
            <a:r>
              <a:rPr lang="en-IN" dirty="0"/>
              <a:t>• Psychosis: a situation where a person gets confused with the boundaries between what is real and what is not. </a:t>
            </a:r>
          </a:p>
          <a:p>
            <a:pPr marL="0" indent="0">
              <a:buNone/>
            </a:pPr>
            <a:r>
              <a:rPr lang="en-IN" dirty="0"/>
              <a:t>• Denial: people isolating themselves because of the built illusion layer and the unwillingness to grasp reality around them</a:t>
            </a:r>
          </a:p>
          <a:p>
            <a:pPr marL="0" indent="0">
              <a:buNone/>
            </a:pPr>
            <a:r>
              <a:rPr lang="en-IN" dirty="0"/>
              <a:t>• Addiction: a scenario where people are not capable of control their own habits. </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br>
              <a:rPr lang="en-IN" dirty="0"/>
            </a:br>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7</a:t>
            </a:fld>
            <a:endParaRPr lang="en-US"/>
          </a:p>
        </p:txBody>
      </p:sp>
    </p:spTree>
    <p:extLst>
      <p:ext uri="{BB962C8B-B14F-4D97-AF65-F5344CB8AC3E}">
        <p14:creationId xmlns:p14="http://schemas.microsoft.com/office/powerpoint/2010/main" val="140751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Augmented and virtual reality (AR/VR) technologies are regularly used in psychology research to complement psychological interventions and to enable an individual to feel as if they are in an environment other than that of their immediate surroundings. </a:t>
            </a:r>
          </a:p>
          <a:p>
            <a:endParaRPr lang="en-IN" dirty="0"/>
          </a:p>
          <a:p>
            <a:r>
              <a:rPr lang="en-IN" dirty="0"/>
              <a:t>New research directions in personalized mental health virtual reality (VR) therapy are proposed, particularly in the areas of prevention and treatment of stress-related disorders. </a:t>
            </a:r>
          </a:p>
          <a:p>
            <a:endParaRPr lang="en-IN" dirty="0"/>
          </a:p>
          <a:p>
            <a:r>
              <a:rPr lang="en-IN" dirty="0"/>
              <a:t>Personalized estimation of the patient’s emotional state is based on appropriate artificial neural network algorithms, which integrate various features of the patient’s multimodal response, like autonomic physiology, voice, and facial expressions. </a:t>
            </a:r>
          </a:p>
          <a:p>
            <a:endParaRPr lang="en-IN" dirty="0"/>
          </a:p>
          <a:p>
            <a:r>
              <a:rPr lang="en-IN" dirty="0"/>
              <a:t>This approach is in line with personalized psychiatry, with potential to significantly improve psychological and biological state of the patient in the larger framework of Psychiatry for the Person.</a:t>
            </a:r>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8</a:t>
            </a:fld>
            <a:endParaRPr lang="en-US"/>
          </a:p>
        </p:txBody>
      </p:sp>
    </p:spTree>
    <p:extLst>
      <p:ext uri="{BB962C8B-B14F-4D97-AF65-F5344CB8AC3E}">
        <p14:creationId xmlns:p14="http://schemas.microsoft.com/office/powerpoint/2010/main" val="134030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of the main senses that can deepen our experience in either the virtual or real world many situations is touch. It is very important to integrate it into the Metaverse for a better user experience.</a:t>
            </a:r>
          </a:p>
          <a:p>
            <a:endParaRPr lang="en-IN" dirty="0"/>
          </a:p>
          <a:p>
            <a:r>
              <a:rPr lang="en-IN" dirty="0"/>
              <a:t>Using haptic devices to deliver the simulation of touch between users via sensors and machine learning for emotion recognition based on data collected help in working towards simulated closeness in communication despite the physical distance or being in the Metaverse</a:t>
            </a:r>
            <a:r>
              <a:rPr lang="en-IN" sz="1100" dirty="0"/>
              <a:t>.</a:t>
            </a:r>
          </a:p>
          <a:p>
            <a:endParaRPr lang="en-US" dirty="0"/>
          </a:p>
        </p:txBody>
      </p:sp>
      <p:sp>
        <p:nvSpPr>
          <p:cNvPr id="4" name="Slide Number Placeholder 3"/>
          <p:cNvSpPr>
            <a:spLocks noGrp="1"/>
          </p:cNvSpPr>
          <p:nvPr>
            <p:ph type="sldNum" sz="quarter" idx="5"/>
          </p:nvPr>
        </p:nvSpPr>
        <p:spPr/>
        <p:txBody>
          <a:bodyPr/>
          <a:lstStyle/>
          <a:p>
            <a:fld id="{AAFC2835-7D82-46E9-BEE4-D6D70B5767DC}" type="slidenum">
              <a:rPr lang="en-US" smtClean="0"/>
              <a:t>9</a:t>
            </a:fld>
            <a:endParaRPr lang="en-US"/>
          </a:p>
        </p:txBody>
      </p:sp>
    </p:spTree>
    <p:extLst>
      <p:ext uri="{BB962C8B-B14F-4D97-AF65-F5344CB8AC3E}">
        <p14:creationId xmlns:p14="http://schemas.microsoft.com/office/powerpoint/2010/main" val="2668694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3D6188E-7FCB-4375-999B-C3A8ABD4EE96}" type="datetime1">
              <a:rPr lang="en-US" smtClean="0"/>
              <a:t>1/7/22</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39F2EF0-97D1-497D-A96E-EC7171116445}" type="slidenum">
              <a:rPr lang="en-US" smtClean="0"/>
              <a:t>‹#›</a:t>
            </a:fld>
            <a:endParaRPr lang="en-US"/>
          </a:p>
        </p:txBody>
      </p:sp>
    </p:spTree>
    <p:extLst>
      <p:ext uri="{BB962C8B-B14F-4D97-AF65-F5344CB8AC3E}">
        <p14:creationId xmlns:p14="http://schemas.microsoft.com/office/powerpoint/2010/main" val="181190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63B16-FBED-4E58-BC5E-AFA1D2EAE155}" type="datetime1">
              <a:rPr lang="en-US" smtClean="0"/>
              <a:t>1/7/22</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10558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E3CBA5-9E48-45FE-A730-381CD4CF1F55}" type="datetime1">
              <a:rPr lang="en-US" smtClean="0"/>
              <a:t>1/7/22</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66786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DB4305-195A-4E32-92D6-E18A60FD666B}" type="datetime1">
              <a:rPr lang="en-US" smtClean="0"/>
              <a:t>1/7/22</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64828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0B82D-CFD7-4C22-A093-B1BCEC9C83AE}" type="datetime1">
              <a:rPr lang="en-US" smtClean="0"/>
              <a:t>1/7/22</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853923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31729-0E32-4AE4-8EDC-78E7C03D3452}" type="datetime1">
              <a:rPr lang="en-US" smtClean="0"/>
              <a:t>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0824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BA9102-F0BD-4856-B171-A4309330C9EB}" type="datetime1">
              <a:rPr lang="en-US" smtClean="0"/>
              <a:t>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9873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8B9AC-31B3-4141-A298-DCBEFF912FB2}" type="datetime1">
              <a:rPr lang="en-US" smtClean="0"/>
              <a:t>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60023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EDC6D-6921-4B36-8697-50513C3BD5D9}" type="datetime1">
              <a:rPr lang="en-US" smtClean="0"/>
              <a:t>1/7/22</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27348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618CF-3BA8-4A4C-B7BD-90D2B13E3C01}" type="datetime1">
              <a:rPr lang="en-US" smtClean="0"/>
              <a:t>1/7/22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3892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14786-DBC6-4D86-ADF1-D8708552651B}" type="datetime1">
              <a:rPr lang="en-US" smtClean="0"/>
              <a:t>1/7/22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09400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BFC57-DC27-44FD-8561-2EA06F209651}" type="datetime1">
              <a:rPr lang="en-US" smtClean="0"/>
              <a:t>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87993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26308-3386-4966-AA3A-9AAE26CAA53B}" type="datetime1">
              <a:rPr lang="en-US" smtClean="0"/>
              <a:t>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8320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DCDE8E-6971-4A21-AF57-E4F5D4002977}" type="datetime1">
              <a:rPr lang="en-US" smtClean="0"/>
              <a:t>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55011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D8257-4403-45E4-B0CD-74585D1FB01E}" type="datetime1">
              <a:rPr lang="en-US" smtClean="0"/>
              <a:t>1/7/22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17975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D91F2-C209-452D-B145-81F0484F80F0}" type="datetime1">
              <a:rPr lang="en-US" smtClean="0"/>
              <a:t>1/7/22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4235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2D9CE-BF9F-4BC7-9E84-B107593B3426}" type="datetime1">
              <a:rPr lang="en-US" smtClean="0"/>
              <a:t>1/7/22</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36064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3D54FB0-E44F-42B1-8F3F-B5F7153C8BE8}" type="datetime1">
              <a:rPr lang="en-US" smtClean="0"/>
              <a:t>1/7/22</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9F2EF0-97D1-497D-A96E-EC7171116445}" type="slidenum">
              <a:rPr lang="en-US" smtClean="0"/>
              <a:t>‹#›</a:t>
            </a:fld>
            <a:endParaRPr lang="en-US"/>
          </a:p>
        </p:txBody>
      </p:sp>
    </p:spTree>
    <p:extLst>
      <p:ext uri="{BB962C8B-B14F-4D97-AF65-F5344CB8AC3E}">
        <p14:creationId xmlns:p14="http://schemas.microsoft.com/office/powerpoint/2010/main" val="188806822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edium.com/geekculture/the-metaverse-pros-cons-8d16714c429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1040" y="1979319"/>
            <a:ext cx="10049920" cy="874974"/>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Metaverse &amp; its Societal Impacts</a:t>
            </a:r>
          </a:p>
        </p:txBody>
      </p:sp>
      <p:sp>
        <p:nvSpPr>
          <p:cNvPr id="3" name="Subtitle 2"/>
          <p:cNvSpPr>
            <a:spLocks noGrp="1"/>
          </p:cNvSpPr>
          <p:nvPr>
            <p:ph type="subTitle" idx="1"/>
          </p:nvPr>
        </p:nvSpPr>
        <p:spPr>
          <a:xfrm>
            <a:off x="1452107" y="3258703"/>
            <a:ext cx="8825658" cy="861420"/>
          </a:xfrm>
        </p:spPr>
        <p:txBody>
          <a:bodyPr>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By</a:t>
            </a:r>
          </a:p>
          <a:p>
            <a:pPr algn="ctr"/>
            <a:r>
              <a:rPr lang="en-US" sz="2000" b="1" dirty="0">
                <a:solidFill>
                  <a:schemeClr val="bg1"/>
                </a:solidFill>
                <a:latin typeface="Times New Roman" panose="02020603050405020304" pitchFamily="18" charset="0"/>
                <a:cs typeface="Times New Roman" panose="02020603050405020304" pitchFamily="18" charset="0"/>
              </a:rPr>
              <a:t>Gaurav v</a:t>
            </a:r>
          </a:p>
          <a:p>
            <a:pPr algn="ctr"/>
            <a:r>
              <a:rPr lang="en-US" sz="2000" b="1" dirty="0">
                <a:solidFill>
                  <a:schemeClr val="bg1"/>
                </a:solidFill>
                <a:latin typeface="Times New Roman" panose="02020603050405020304" pitchFamily="18" charset="0"/>
                <a:cs typeface="Times New Roman" panose="02020603050405020304" pitchFamily="18" charset="0"/>
              </a:rPr>
              <a:t>1MS18CS046</a:t>
            </a:r>
          </a:p>
          <a:p>
            <a:pPr algn="ct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rPr>
              <a:t>Under the Guidance of</a:t>
            </a:r>
          </a:p>
          <a:p>
            <a:pPr algn="ctr"/>
            <a:r>
              <a:rPr lang="en-US" sz="2000" b="1" dirty="0">
                <a:solidFill>
                  <a:schemeClr val="bg1"/>
                </a:solidFill>
                <a:latin typeface="Times New Roman" panose="02020603050405020304" pitchFamily="18" charset="0"/>
                <a:cs typeface="Times New Roman" panose="02020603050405020304" pitchFamily="18" charset="0"/>
              </a:rPr>
              <a:t>Mrs. Chandrika prasad</a:t>
            </a:r>
          </a:p>
        </p:txBody>
      </p:sp>
      <p:sp>
        <p:nvSpPr>
          <p:cNvPr id="5" name="Text Box 2"/>
          <p:cNvSpPr txBox="1">
            <a:spLocks noChangeArrowheads="1"/>
          </p:cNvSpPr>
          <p:nvPr/>
        </p:nvSpPr>
        <p:spPr bwMode="auto">
          <a:xfrm>
            <a:off x="5110818" y="618412"/>
            <a:ext cx="5500054" cy="92333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b="1" dirty="0">
                <a:solidFill>
                  <a:schemeClr val="bg1"/>
                </a:solidFill>
                <a:effectLst/>
                <a:latin typeface="Times New Roman" panose="02020603050405020304" pitchFamily="18" charset="0"/>
                <a:ea typeface="Times New Roman" panose="02020603050405020304" pitchFamily="18" charset="0"/>
              </a:rPr>
              <a:t>Department of  Computer Science and Engineering</a:t>
            </a:r>
          </a:p>
          <a:p>
            <a:pPr algn="ctr"/>
            <a:r>
              <a:rPr lang="en-US" b="1" dirty="0">
                <a:solidFill>
                  <a:schemeClr val="bg1"/>
                </a:solidFill>
                <a:latin typeface="Times New Roman" panose="02020603050405020304" pitchFamily="18" charset="0"/>
                <a:ea typeface="Times New Roman" panose="02020603050405020304" pitchFamily="18" charset="0"/>
              </a:rPr>
              <a:t>VII Semester, B.E</a:t>
            </a:r>
          </a:p>
          <a:p>
            <a:pPr algn="ctr"/>
            <a:r>
              <a:rPr lang="en-US" b="1" dirty="0">
                <a:solidFill>
                  <a:schemeClr val="bg1"/>
                </a:solidFill>
                <a:latin typeface="Times New Roman" panose="02020603050405020304" pitchFamily="18" charset="0"/>
                <a:ea typeface="Times New Roman" panose="02020603050405020304" pitchFamily="18" charset="0"/>
              </a:rPr>
              <a:t>Code:  </a:t>
            </a:r>
            <a:r>
              <a:rPr lang="en-IN" b="1" dirty="0">
                <a:solidFill>
                  <a:schemeClr val="bg1"/>
                </a:solidFill>
                <a:latin typeface="Times New Roman" panose="02020603050405020304" pitchFamily="18" charset="0"/>
                <a:ea typeface="Times New Roman" panose="02020603050405020304" pitchFamily="18" charset="0"/>
              </a:rPr>
              <a:t>CSSE</a:t>
            </a:r>
            <a:endParaRPr lang="en-US" b="1" dirty="0">
              <a:solidFill>
                <a:schemeClr val="bg1"/>
              </a:solidFill>
              <a:latin typeface="Times New Roman" panose="02020603050405020304" pitchFamily="18" charset="0"/>
              <a:ea typeface="Times New Roman" panose="02020603050405020304" pitchFamily="18" charset="0"/>
            </a:endParaRPr>
          </a:p>
        </p:txBody>
      </p:sp>
      <p:pic>
        <p:nvPicPr>
          <p:cNvPr id="8" name="Picture 7" descr="Text&#10;&#10;Description automatically generated">
            <a:extLst>
              <a:ext uri="{FF2B5EF4-FFF2-40B4-BE49-F238E27FC236}">
                <a16:creationId xmlns:a16="http://schemas.microsoft.com/office/drawing/2014/main" id="{7F0979AB-3C45-6E43-896C-C0043D9D8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55" y="618412"/>
            <a:ext cx="2594705" cy="675816"/>
          </a:xfrm>
          <a:prstGeom prst="rect">
            <a:avLst/>
          </a:prstGeom>
        </p:spPr>
      </p:pic>
    </p:spTree>
    <p:extLst>
      <p:ext uri="{BB962C8B-B14F-4D97-AF65-F5344CB8AC3E}">
        <p14:creationId xmlns:p14="http://schemas.microsoft.com/office/powerpoint/2010/main" val="40181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Autofit/>
          </a:bodyPr>
          <a:lstStyle/>
          <a:p>
            <a:pPr>
              <a:lnSpc>
                <a:spcPct val="9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Details of Existing Models</a:t>
            </a:r>
            <a:br>
              <a:rPr lang="en-US" dirty="0">
                <a:latin typeface="Times New Roman" panose="02020603050405020304" pitchFamily="18" charset="0"/>
                <a:cs typeface="Times New Roman" panose="02020603050405020304" pitchFamily="18" charset="0"/>
              </a:rPr>
            </a:br>
            <a:endParaRPr lang="en-IN" dirty="0"/>
          </a:p>
        </p:txBody>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539F2EF0-97D1-497D-A96E-EC7171116445}" type="slidenum">
              <a:rPr lang="en-US" smtClean="0"/>
              <a:pPr>
                <a:spcAft>
                  <a:spcPts val="600"/>
                </a:spcAft>
              </a:pPr>
              <a:t>10</a:t>
            </a:fld>
            <a:endParaRPr lang="en-US"/>
          </a:p>
        </p:txBody>
      </p:sp>
      <p:pic>
        <p:nvPicPr>
          <p:cNvPr id="6" name="Content Placeholder 5" descr="Diagram, venn diagram&#10;&#10;Description automatically generated">
            <a:extLst>
              <a:ext uri="{FF2B5EF4-FFF2-40B4-BE49-F238E27FC236}">
                <a16:creationId xmlns:a16="http://schemas.microsoft.com/office/drawing/2014/main" id="{149F0FD0-FAE7-D246-8ADC-2965E98FADDA}"/>
              </a:ext>
            </a:extLst>
          </p:cNvPr>
          <p:cNvPicPr>
            <a:picLocks noChangeAspect="1"/>
          </p:cNvPicPr>
          <p:nvPr/>
        </p:nvPicPr>
        <p:blipFill rotWithShape="1">
          <a:blip r:embed="rId3">
            <a:extLst>
              <a:ext uri="{28A0092B-C50C-407E-A947-70E740481C1C}">
                <a14:useLocalDpi xmlns:a14="http://schemas.microsoft.com/office/drawing/2010/main" val="0"/>
              </a:ext>
            </a:extLst>
          </a:blip>
          <a:srcRect l="1655" r="8035" b="-1"/>
          <a:stretch/>
        </p:blipFill>
        <p:spPr>
          <a:xfrm>
            <a:off x="901169" y="2775951"/>
            <a:ext cx="4595322" cy="3243849"/>
          </a:xfrm>
          <a:prstGeom prst="rect">
            <a:avLst/>
          </a:prstGeom>
          <a:ln>
            <a:noFill/>
          </a:ln>
          <a:effectLst>
            <a:softEdge rad="112500"/>
          </a:effectLst>
        </p:spPr>
      </p:pic>
      <p:sp>
        <p:nvSpPr>
          <p:cNvPr id="10" name="Content Placeholder 9">
            <a:extLst>
              <a:ext uri="{FF2B5EF4-FFF2-40B4-BE49-F238E27FC236}">
                <a16:creationId xmlns:a16="http://schemas.microsoft.com/office/drawing/2014/main" id="{EFA76DF5-8246-473F-8AD4-CCCC773C7B5A}"/>
              </a:ext>
            </a:extLst>
          </p:cNvPr>
          <p:cNvSpPr>
            <a:spLocks noGrp="1"/>
          </p:cNvSpPr>
          <p:nvPr>
            <p:ph idx="1"/>
          </p:nvPr>
        </p:nvSpPr>
        <p:spPr>
          <a:xfrm>
            <a:off x="5980954" y="2603500"/>
            <a:ext cx="5211979" cy="3416300"/>
          </a:xfrm>
        </p:spPr>
        <p:txBody>
          <a:bodyPr anchor="ctr">
            <a:normAutofit fontScale="92500" lnSpcReduction="10000"/>
          </a:bodyPr>
          <a:lstStyle/>
          <a:p>
            <a:r>
              <a:rPr lang="en-IN" b="1" dirty="0"/>
              <a:t>Extended reality</a:t>
            </a:r>
            <a:r>
              <a:rPr lang="en-IN" dirty="0"/>
              <a:t> (</a:t>
            </a:r>
            <a:r>
              <a:rPr lang="en-IN" b="1" dirty="0"/>
              <a:t>XR</a:t>
            </a:r>
            <a:r>
              <a:rPr lang="en-IN" dirty="0"/>
              <a:t>) is a term referring to all real-and-virtual combined environments and human-machine interactions generated by computer technology and wearables.</a:t>
            </a:r>
          </a:p>
          <a:p>
            <a:r>
              <a:rPr lang="en-US" dirty="0"/>
              <a:t>XR is an emerging umbrella term for all the immersive technologies. The ones we already have today—augmented reality (AR), virtual reality (VR), and mixed reality (MR) plus those that are still to be created.</a:t>
            </a:r>
          </a:p>
          <a:p>
            <a:r>
              <a:rPr lang="en-US" dirty="0"/>
              <a:t>The Metaverse follows the XR model, where all 3 realities merge to form one complete experience.</a:t>
            </a:r>
          </a:p>
        </p:txBody>
      </p:sp>
    </p:spTree>
    <p:extLst>
      <p:ext uri="{BB962C8B-B14F-4D97-AF65-F5344CB8AC3E}">
        <p14:creationId xmlns:p14="http://schemas.microsoft.com/office/powerpoint/2010/main" val="52479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Autofit/>
          </a:bodyPr>
          <a:lstStyle/>
          <a:p>
            <a:pPr>
              <a:lnSpc>
                <a:spcPct val="9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Applications</a:t>
            </a:r>
            <a:br>
              <a:rPr lang="en-US" dirty="0">
                <a:latin typeface="Times New Roman" panose="02020603050405020304" pitchFamily="18" charset="0"/>
                <a:cs typeface="Times New Roman" panose="02020603050405020304" pitchFamily="18" charset="0"/>
              </a:rPr>
            </a:br>
            <a:endParaRPr lang="en-IN" dirty="0"/>
          </a:p>
        </p:txBody>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539F2EF0-97D1-497D-A96E-EC7171116445}" type="slidenum">
              <a:rPr lang="en-US" smtClean="0"/>
              <a:pPr>
                <a:spcAft>
                  <a:spcPts val="600"/>
                </a:spcAft>
              </a:pPr>
              <a:t>11</a:t>
            </a:fld>
            <a:endParaRPr lang="en-US"/>
          </a:p>
        </p:txBody>
      </p:sp>
      <p:pic>
        <p:nvPicPr>
          <p:cNvPr id="6" name="Content Placeholder 5" descr="Diagram&#10;&#10;Description automatically generated">
            <a:extLst>
              <a:ext uri="{FF2B5EF4-FFF2-40B4-BE49-F238E27FC236}">
                <a16:creationId xmlns:a16="http://schemas.microsoft.com/office/drawing/2014/main" id="{4B1858BD-43D5-5645-B401-89AA97CE0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813" y="2591599"/>
            <a:ext cx="7288374" cy="3292732"/>
          </a:xfrm>
          <a:prstGeom prst="rect">
            <a:avLst/>
          </a:prstGeom>
          <a:ln>
            <a:noFill/>
          </a:ln>
          <a:effectLst>
            <a:softEdge rad="112500"/>
          </a:effectLst>
        </p:spPr>
      </p:pic>
    </p:spTree>
    <p:extLst>
      <p:ext uri="{BB962C8B-B14F-4D97-AF65-F5344CB8AC3E}">
        <p14:creationId xmlns:p14="http://schemas.microsoft.com/office/powerpoint/2010/main" val="259449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endParaRPr lang="en-IN" dirty="0"/>
          </a:p>
        </p:txBody>
      </p:sp>
      <p:sp>
        <p:nvSpPr>
          <p:cNvPr id="3" name="Content Placeholder 2"/>
          <p:cNvSpPr>
            <a:spLocks noGrp="1"/>
          </p:cNvSpPr>
          <p:nvPr>
            <p:ph idx="1"/>
          </p:nvPr>
        </p:nvSpPr>
        <p:spPr/>
        <p:txBody>
          <a:bodyPr>
            <a:normAutofit lnSpcReduction="10000"/>
          </a:bodyPr>
          <a:lstStyle/>
          <a:p>
            <a:r>
              <a:rPr lang="en-IN" b="1" dirty="0"/>
              <a:t>Healthcare </a:t>
            </a:r>
            <a:r>
              <a:rPr lang="en-IN" dirty="0"/>
              <a:t>: The deployment of augmented reality in the healthcare sector has a substantial value in training and strengthening the skills and knowledge base of future medical professionals. Surgical assistive tools are technology like the Microsoft Hololens that surgeons utilize to help them with and speed surgical procedures.</a:t>
            </a:r>
          </a:p>
          <a:p>
            <a:r>
              <a:rPr lang="en-IN" b="1" dirty="0"/>
              <a:t>Military Applications : </a:t>
            </a:r>
            <a:r>
              <a:rPr lang="en-IN" dirty="0"/>
              <a:t>Tactical Augmented Reality (TAR) is a technology that appears similar to night-vision goggles (NVG), but it has many more capabilities. It may display a soldier’s precise location as well as the positions of ally and hostile forces. The system is attached to the helmet in the same manner that the goggles are, and it may be used at any time of day or night. As a result, TAR effectively substitutes the standard handheld GPS gadget and eyewear.</a:t>
            </a:r>
          </a:p>
          <a:p>
            <a:endParaRPr lang="en-IN" dirty="0"/>
          </a:p>
        </p:txBody>
      </p:sp>
      <p:sp>
        <p:nvSpPr>
          <p:cNvPr id="5" name="Slide Number Placeholder 4"/>
          <p:cNvSpPr>
            <a:spLocks noGrp="1"/>
          </p:cNvSpPr>
          <p:nvPr>
            <p:ph type="sldNum" sz="quarter" idx="12"/>
          </p:nvPr>
        </p:nvSpPr>
        <p:spPr/>
        <p:txBody>
          <a:bodyPr/>
          <a:lstStyle/>
          <a:p>
            <a:fld id="{539F2EF0-97D1-497D-A96E-EC7171116445}" type="slidenum">
              <a:rPr lang="en-US" smtClean="0"/>
              <a:t>12</a:t>
            </a:fld>
            <a:endParaRPr lang="en-US"/>
          </a:p>
        </p:txBody>
      </p:sp>
    </p:spTree>
    <p:extLst>
      <p:ext uri="{BB962C8B-B14F-4D97-AF65-F5344CB8AC3E}">
        <p14:creationId xmlns:p14="http://schemas.microsoft.com/office/powerpoint/2010/main" val="86080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endParaRPr lang="en-IN" dirty="0"/>
          </a:p>
        </p:txBody>
      </p:sp>
      <p:sp>
        <p:nvSpPr>
          <p:cNvPr id="3" name="Content Placeholder 2"/>
          <p:cNvSpPr>
            <a:spLocks noGrp="1"/>
          </p:cNvSpPr>
          <p:nvPr>
            <p:ph idx="1"/>
          </p:nvPr>
        </p:nvSpPr>
        <p:spPr/>
        <p:txBody>
          <a:bodyPr>
            <a:normAutofit fontScale="92500"/>
          </a:bodyPr>
          <a:lstStyle/>
          <a:p>
            <a:r>
              <a:rPr lang="en-IN" b="1" dirty="0"/>
              <a:t>Real estate</a:t>
            </a:r>
            <a:r>
              <a:rPr lang="en-IN" dirty="0"/>
              <a:t> : The capacity to give potential clients a realistic and immersive experience is VR’s greatest strength. Real estate marketers may take advantage of this power by allowing clients to ultimately see the property before making a choice. Several multimedia features, such as ambient music, narration, and light-and-sound effects, can also be included in specific VR tours. </a:t>
            </a:r>
          </a:p>
          <a:p>
            <a:r>
              <a:rPr lang="en-IN" b="1" dirty="0"/>
              <a:t>Education</a:t>
            </a:r>
            <a:r>
              <a:rPr lang="en-IN" dirty="0"/>
              <a:t> : Traditional teaching approaches will never attain such a high level of effectiveness in highlighting concepts through visuals. Regardless of their age, students will always choose to sit and watch something rather than read it. Virtual reality technology is fascinating because it can produce incredible experiences that could never be “experienced” in real life. With the usage of this technology, students will be more motivated to learn.</a:t>
            </a:r>
          </a:p>
        </p:txBody>
      </p:sp>
      <p:sp>
        <p:nvSpPr>
          <p:cNvPr id="5" name="Slide Number Placeholder 4"/>
          <p:cNvSpPr>
            <a:spLocks noGrp="1"/>
          </p:cNvSpPr>
          <p:nvPr>
            <p:ph type="sldNum" sz="quarter" idx="12"/>
          </p:nvPr>
        </p:nvSpPr>
        <p:spPr/>
        <p:txBody>
          <a:bodyPr/>
          <a:lstStyle/>
          <a:p>
            <a:fld id="{539F2EF0-97D1-497D-A96E-EC7171116445}" type="slidenum">
              <a:rPr lang="en-US" smtClean="0"/>
              <a:t>13</a:t>
            </a:fld>
            <a:endParaRPr lang="en-US"/>
          </a:p>
        </p:txBody>
      </p:sp>
    </p:spTree>
    <p:extLst>
      <p:ext uri="{BB962C8B-B14F-4D97-AF65-F5344CB8AC3E}">
        <p14:creationId xmlns:p14="http://schemas.microsoft.com/office/powerpoint/2010/main" val="283209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Autofit/>
          </a:bodyPr>
          <a:lstStyle/>
          <a:p>
            <a:pPr>
              <a:lnSpc>
                <a:spcPct val="9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Gap Analysis</a:t>
            </a:r>
            <a:br>
              <a:rPr lang="en-US" dirty="0">
                <a:latin typeface="Times New Roman" panose="02020603050405020304" pitchFamily="18" charset="0"/>
                <a:cs typeface="Times New Roman" panose="02020603050405020304" pitchFamily="18" charset="0"/>
              </a:rPr>
            </a:br>
            <a:endParaRPr lang="en-IN" dirty="0"/>
          </a:p>
        </p:txBody>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539F2EF0-97D1-497D-A96E-EC7171116445}" type="slidenum">
              <a:rPr lang="en-US" smtClean="0"/>
              <a:pPr>
                <a:spcAft>
                  <a:spcPts val="600"/>
                </a:spcAft>
              </a:pPr>
              <a:t>14</a:t>
            </a:fld>
            <a:endParaRPr lang="en-US"/>
          </a:p>
        </p:txBody>
      </p:sp>
      <p:sp>
        <p:nvSpPr>
          <p:cNvPr id="3" name="Content Placeholder 2"/>
          <p:cNvSpPr>
            <a:spLocks noGrp="1"/>
          </p:cNvSpPr>
          <p:nvPr>
            <p:ph idx="1"/>
          </p:nvPr>
        </p:nvSpPr>
        <p:spPr>
          <a:xfrm>
            <a:off x="1154955" y="2603499"/>
            <a:ext cx="4556034" cy="3925637"/>
          </a:xfrm>
        </p:spPr>
        <p:txBody>
          <a:bodyPr anchor="ctr">
            <a:normAutofit fontScale="92500"/>
          </a:bodyPr>
          <a:lstStyle/>
          <a:p>
            <a:pPr algn="just"/>
            <a:r>
              <a:rPr lang="en-IN" sz="1600" dirty="0"/>
              <a:t>The Metaverse is still in its nascent stage but it has a huge scope for growth.</a:t>
            </a:r>
          </a:p>
          <a:p>
            <a:pPr algn="just"/>
            <a:r>
              <a:rPr lang="en-IN" sz="1600" dirty="0"/>
              <a:t>Recent surveys and studies have shown Metaverse Market to Witness Promising Growth to Reach a market value of $1.5 Billion by the year 2030.</a:t>
            </a:r>
          </a:p>
          <a:p>
            <a:pPr algn="just"/>
            <a:r>
              <a:rPr lang="en-IN" sz="1600" dirty="0"/>
              <a:t>Developing Metaverse Platforms for Education and entertainment Sector may Open Avenues for the Market.</a:t>
            </a:r>
          </a:p>
          <a:p>
            <a:pPr algn="just"/>
            <a:r>
              <a:rPr lang="en-IN" sz="1600" dirty="0"/>
              <a:t>The Metaverse is likely to produce trillions in value as a new computing platform or content medium. In its full version it becomes the gateway to most digital experiences, a key component of all physical ones, and the next great platform.</a:t>
            </a:r>
          </a:p>
          <a:p>
            <a:pPr algn="just"/>
            <a:endParaRPr lang="en-IN" sz="1600" dirty="0"/>
          </a:p>
        </p:txBody>
      </p:sp>
      <p:pic>
        <p:nvPicPr>
          <p:cNvPr id="6" name="Picture 5" descr="Chart, bar chart&#10;&#10;Description automatically generated">
            <a:extLst>
              <a:ext uri="{FF2B5EF4-FFF2-40B4-BE49-F238E27FC236}">
                <a16:creationId xmlns:a16="http://schemas.microsoft.com/office/drawing/2014/main" id="{48301221-8F66-F043-8300-47F34B4D8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17168"/>
            <a:ext cx="5551426"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4460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8D44-0AFA-47DC-89C9-9F4946A008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34D6EADA-239C-4BDB-8D56-AFECB4DB2A8D}"/>
              </a:ext>
            </a:extLst>
          </p:cNvPr>
          <p:cNvSpPr>
            <a:spLocks noGrp="1"/>
          </p:cNvSpPr>
          <p:nvPr>
            <p:ph idx="1"/>
          </p:nvPr>
        </p:nvSpPr>
        <p:spPr/>
        <p:txBody>
          <a:bodyPr>
            <a:normAutofit fontScale="92500" lnSpcReduction="10000"/>
          </a:bodyPr>
          <a:lstStyle/>
          <a:p>
            <a:r>
              <a:rPr lang="en-IN" dirty="0"/>
              <a:t>Technology sets the direction of modern history and defines it. </a:t>
            </a:r>
          </a:p>
          <a:p>
            <a:r>
              <a:rPr lang="en-IN" dirty="0"/>
              <a:t>The Metaverse is still in its nascent stage but it has a huge scope for growth.</a:t>
            </a:r>
          </a:p>
          <a:p>
            <a:r>
              <a:rPr lang="en-IN" dirty="0"/>
              <a:t>The Bright Side of the Metaverse is that it will allow people to experience an endless virtual world, where they can do things they only dreamed of using an avatar.</a:t>
            </a:r>
          </a:p>
          <a:p>
            <a:r>
              <a:rPr lang="en-IN" dirty="0"/>
              <a:t>The Dark Side of the Metaverse In my perspective, is the separation that will happen between people and reality. It is that perspective in which technology fully catches human attention, distracting us from the real world completely. </a:t>
            </a:r>
          </a:p>
          <a:p>
            <a:r>
              <a:rPr lang="en-IN" dirty="0"/>
              <a:t>How Metaverse will impact our lives, depends a lot on us, on how we will use it. Just like with the other innovations some will use the metaverse for good and others, for bad things.</a:t>
            </a:r>
            <a:br>
              <a:rPr lang="en-IN" dirty="0"/>
            </a:b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7CAFE0BF-157C-4A6F-938F-955AA9D48AF4}"/>
              </a:ext>
            </a:extLst>
          </p:cNvPr>
          <p:cNvSpPr>
            <a:spLocks noGrp="1"/>
          </p:cNvSpPr>
          <p:nvPr>
            <p:ph type="sldNum" sz="quarter" idx="12"/>
          </p:nvPr>
        </p:nvSpPr>
        <p:spPr/>
        <p:txBody>
          <a:bodyPr/>
          <a:lstStyle/>
          <a:p>
            <a:fld id="{539F2EF0-97D1-497D-A96E-EC7171116445}" type="slidenum">
              <a:rPr lang="en-US" smtClean="0"/>
              <a:t>15</a:t>
            </a:fld>
            <a:endParaRPr lang="en-US"/>
          </a:p>
        </p:txBody>
      </p:sp>
    </p:spTree>
    <p:extLst>
      <p:ext uri="{BB962C8B-B14F-4D97-AF65-F5344CB8AC3E}">
        <p14:creationId xmlns:p14="http://schemas.microsoft.com/office/powerpoint/2010/main" val="48876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E7AF-42B3-4B75-9B78-49251A486C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54E6615C-25A0-48C4-B97E-9CFF7A7C33BD}"/>
              </a:ext>
            </a:extLst>
          </p:cNvPr>
          <p:cNvSpPr>
            <a:spLocks noGrp="1"/>
          </p:cNvSpPr>
          <p:nvPr>
            <p:ph idx="1"/>
          </p:nvPr>
        </p:nvSpPr>
        <p:spPr/>
        <p:txBody>
          <a:bodyPr>
            <a:normAutofit fontScale="92500" lnSpcReduction="10000"/>
          </a:bodyPr>
          <a:lstStyle/>
          <a:p>
            <a:r>
              <a:rPr lang="en-IN" dirty="0"/>
              <a:t>Barker, Darlene &amp; Levkowitz, Haim. (2021). Emotions in Virtual Reality. 39-46. 10.5121/csit.2021.112204. </a:t>
            </a:r>
          </a:p>
          <a:p>
            <a:r>
              <a:rPr lang="en-IN" dirty="0"/>
              <a:t>Carroll, Joanne &amp; Hopper, Louise &amp; Farrelly, Aaron &amp; Lombard-Vance, Richard &amp; Bamidis, Panagiotis &amp; Konstantinidis, Evdokimos. (2021). A Scoping Review of Augmented/ Virtual Reality Health and Wellbeing Interventions for Older Adults: Redefining Immersive Virtual Reality. Frontiers in Virtual Reality. 2. 10.3389/frvir.2021.655338.</a:t>
            </a:r>
          </a:p>
          <a:p>
            <a:r>
              <a:rPr lang="en-IN" dirty="0"/>
              <a:t>Cosic, Kresimir &amp; Popovic, Sinisa. (2012). Virtual reality in personalized mental health medicine.</a:t>
            </a:r>
          </a:p>
          <a:p>
            <a:r>
              <a:rPr lang="en-IN" dirty="0"/>
              <a:t>Siricharoen, Waralak. (2019). The Effect of Virtual Reality as a form of Escapism. </a:t>
            </a:r>
            <a:endParaRPr lang="en-IN" dirty="0">
              <a:hlinkClick r:id="rId2"/>
            </a:endParaRPr>
          </a:p>
          <a:p>
            <a:r>
              <a:rPr lang="en-IN" dirty="0">
                <a:hlinkClick r:id="rId2"/>
              </a:rPr>
              <a:t>https://medium.com/geekculture/the-metaverse-pros-cons-8d16714c4295</a:t>
            </a:r>
            <a:endParaRPr lang="en-IN" dirty="0"/>
          </a:p>
          <a:p>
            <a:endParaRPr lang="en-IN" dirty="0"/>
          </a:p>
        </p:txBody>
      </p:sp>
      <p:sp>
        <p:nvSpPr>
          <p:cNvPr id="4" name="Slide Number Placeholder 3">
            <a:extLst>
              <a:ext uri="{FF2B5EF4-FFF2-40B4-BE49-F238E27FC236}">
                <a16:creationId xmlns:a16="http://schemas.microsoft.com/office/drawing/2014/main" id="{802ABCDA-549C-42EE-8C9C-8A862253034E}"/>
              </a:ext>
            </a:extLst>
          </p:cNvPr>
          <p:cNvSpPr>
            <a:spLocks noGrp="1"/>
          </p:cNvSpPr>
          <p:nvPr>
            <p:ph type="sldNum" sz="quarter" idx="12"/>
          </p:nvPr>
        </p:nvSpPr>
        <p:spPr/>
        <p:txBody>
          <a:bodyPr/>
          <a:lstStyle/>
          <a:p>
            <a:fld id="{539F2EF0-97D1-497D-A96E-EC7171116445}" type="slidenum">
              <a:rPr lang="en-US" smtClean="0"/>
              <a:t>16</a:t>
            </a:fld>
            <a:endParaRPr lang="en-US"/>
          </a:p>
        </p:txBody>
      </p:sp>
    </p:spTree>
    <p:extLst>
      <p:ext uri="{BB962C8B-B14F-4D97-AF65-F5344CB8AC3E}">
        <p14:creationId xmlns:p14="http://schemas.microsoft.com/office/powerpoint/2010/main" val="69404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961770" y="2384559"/>
            <a:ext cx="8825659" cy="3416300"/>
          </a:xfrm>
        </p:spPr>
        <p:txBody>
          <a:bodyPr>
            <a:no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Literature Review</a:t>
            </a:r>
          </a:p>
          <a:p>
            <a:r>
              <a:rPr lang="en-US" sz="2800" dirty="0">
                <a:latin typeface="Times New Roman" panose="02020603050405020304" pitchFamily="18" charset="0"/>
                <a:cs typeface="Times New Roman" panose="02020603050405020304" pitchFamily="18" charset="0"/>
              </a:rPr>
              <a:t>Details of Existing Models</a:t>
            </a:r>
          </a:p>
          <a:p>
            <a:r>
              <a:rPr lang="en-US" sz="2800" dirty="0">
                <a:latin typeface="Times New Roman" panose="02020603050405020304" pitchFamily="18" charset="0"/>
                <a:cs typeface="Times New Roman" panose="02020603050405020304" pitchFamily="18" charset="0"/>
              </a:rPr>
              <a:t>Applications</a:t>
            </a:r>
          </a:p>
          <a:p>
            <a:r>
              <a:rPr lang="en-US" sz="2800" dirty="0">
                <a:latin typeface="Times New Roman" panose="02020603050405020304" pitchFamily="18" charset="0"/>
                <a:cs typeface="Times New Roman" panose="02020603050405020304" pitchFamily="18" charset="0"/>
              </a:rPr>
              <a:t>Gap Analysis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9F2EF0-97D1-497D-A96E-EC7171116445}" type="slidenum">
              <a:rPr lang="en-US" smtClean="0"/>
              <a:t>2</a:t>
            </a:fld>
            <a:endParaRPr lang="en-US"/>
          </a:p>
        </p:txBody>
      </p:sp>
    </p:spTree>
    <p:extLst>
      <p:ext uri="{BB962C8B-B14F-4D97-AF65-F5344CB8AC3E}">
        <p14:creationId xmlns:p14="http://schemas.microsoft.com/office/powerpoint/2010/main" val="200970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7967-9EB0-47BE-A759-4573C5AE6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  What is the metaverse ?</a:t>
            </a:r>
            <a:endParaRPr lang="en-IN" dirty="0"/>
          </a:p>
        </p:txBody>
      </p:sp>
      <p:sp>
        <p:nvSpPr>
          <p:cNvPr id="3" name="Content Placeholder 2">
            <a:extLst>
              <a:ext uri="{FF2B5EF4-FFF2-40B4-BE49-F238E27FC236}">
                <a16:creationId xmlns:a16="http://schemas.microsoft.com/office/drawing/2014/main" id="{5FB0F461-0E49-4039-83B7-A74A809AB527}"/>
              </a:ext>
            </a:extLst>
          </p:cNvPr>
          <p:cNvSpPr>
            <a:spLocks noGrp="1"/>
          </p:cNvSpPr>
          <p:nvPr>
            <p:ph idx="1"/>
          </p:nvPr>
        </p:nvSpPr>
        <p:spPr/>
        <p:txBody>
          <a:bodyPr>
            <a:normAutofit fontScale="92500" lnSpcReduction="10000"/>
          </a:bodyPr>
          <a:lstStyle/>
          <a:p>
            <a:r>
              <a:rPr lang="en-IN" dirty="0"/>
              <a:t>An internet you are not just looking at through a screen  but you are actually inside of.</a:t>
            </a:r>
          </a:p>
          <a:p>
            <a:r>
              <a:rPr lang="en-IN" dirty="0"/>
              <a:t>It's a combination of multiple elements of technology, including virtual reality, augmented reality and video where users "live" within a digital universe. Supporters of the metaverse envision its users working, playing and staying connected with friends through everything from concerts and conferences to virtual trips around the world.</a:t>
            </a:r>
          </a:p>
          <a:p>
            <a:r>
              <a:rPr lang="en-IN" dirty="0"/>
              <a:t>Technologies that make up the metaverse can include virtual reality—characterized by persistent virtual worlds that continue to exist even when you're not playing—as well as augmented reality that combines aspects of the digital and physical worlds. </a:t>
            </a:r>
          </a:p>
          <a:p>
            <a:r>
              <a:rPr lang="en-IN" dirty="0"/>
              <a:t>At its core, the metaverse is an evolution of our current Internet.</a:t>
            </a:r>
          </a:p>
          <a:p>
            <a:endParaRPr lang="en-IN" dirty="0"/>
          </a:p>
        </p:txBody>
      </p:sp>
      <p:sp>
        <p:nvSpPr>
          <p:cNvPr id="4" name="Slide Number Placeholder 3">
            <a:extLst>
              <a:ext uri="{FF2B5EF4-FFF2-40B4-BE49-F238E27FC236}">
                <a16:creationId xmlns:a16="http://schemas.microsoft.com/office/drawing/2014/main" id="{A83D05E7-0113-4EAD-8937-E11F32989C26}"/>
              </a:ext>
            </a:extLst>
          </p:cNvPr>
          <p:cNvSpPr>
            <a:spLocks noGrp="1"/>
          </p:cNvSpPr>
          <p:nvPr>
            <p:ph type="sldNum" sz="quarter" idx="12"/>
          </p:nvPr>
        </p:nvSpPr>
        <p:spPr/>
        <p:txBody>
          <a:bodyPr/>
          <a:lstStyle/>
          <a:p>
            <a:fld id="{539F2EF0-97D1-497D-A96E-EC7171116445}" type="slidenum">
              <a:rPr lang="en-US" smtClean="0"/>
              <a:t>3</a:t>
            </a:fld>
            <a:endParaRPr lang="en-US"/>
          </a:p>
        </p:txBody>
      </p:sp>
    </p:spTree>
    <p:extLst>
      <p:ext uri="{BB962C8B-B14F-4D97-AF65-F5344CB8AC3E}">
        <p14:creationId xmlns:p14="http://schemas.microsoft.com/office/powerpoint/2010/main" val="409970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7967-9EB0-47BE-A759-4573C5AE60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  The economy of metaverse </a:t>
            </a:r>
            <a:endParaRPr lang="en-IN" dirty="0"/>
          </a:p>
        </p:txBody>
      </p:sp>
      <p:sp>
        <p:nvSpPr>
          <p:cNvPr id="3" name="Content Placeholder 2">
            <a:extLst>
              <a:ext uri="{FF2B5EF4-FFF2-40B4-BE49-F238E27FC236}">
                <a16:creationId xmlns:a16="http://schemas.microsoft.com/office/drawing/2014/main" id="{5FB0F461-0E49-4039-83B7-A74A809AB527}"/>
              </a:ext>
            </a:extLst>
          </p:cNvPr>
          <p:cNvSpPr>
            <a:spLocks noGrp="1"/>
          </p:cNvSpPr>
          <p:nvPr>
            <p:ph idx="1"/>
          </p:nvPr>
        </p:nvSpPr>
        <p:spPr/>
        <p:txBody>
          <a:bodyPr>
            <a:normAutofit/>
          </a:bodyPr>
          <a:lstStyle/>
          <a:p>
            <a:r>
              <a:rPr lang="en-IN" dirty="0"/>
              <a:t>A digital economy : users can create, buy, and sell goods. And, in the more idealistic visions of the metaverse, it's interoperable, allowing you to take virtual items like clothes or cars from one platform to another. </a:t>
            </a:r>
          </a:p>
          <a:p>
            <a:r>
              <a:rPr lang="en-IN" dirty="0"/>
              <a:t>Most platforms have virtual identities, avatars, and inventories that are tied to just one platform, but a metaverse might allow you to create a persona that you can take everywhere as easily as you can copy your profile picture from one social network to another.</a:t>
            </a:r>
          </a:p>
        </p:txBody>
      </p:sp>
      <p:sp>
        <p:nvSpPr>
          <p:cNvPr id="4" name="Slide Number Placeholder 3">
            <a:extLst>
              <a:ext uri="{FF2B5EF4-FFF2-40B4-BE49-F238E27FC236}">
                <a16:creationId xmlns:a16="http://schemas.microsoft.com/office/drawing/2014/main" id="{A83D05E7-0113-4EAD-8937-E11F32989C26}"/>
              </a:ext>
            </a:extLst>
          </p:cNvPr>
          <p:cNvSpPr>
            <a:spLocks noGrp="1"/>
          </p:cNvSpPr>
          <p:nvPr>
            <p:ph type="sldNum" sz="quarter" idx="12"/>
          </p:nvPr>
        </p:nvSpPr>
        <p:spPr/>
        <p:txBody>
          <a:bodyPr/>
          <a:lstStyle/>
          <a:p>
            <a:fld id="{539F2EF0-97D1-497D-A96E-EC7171116445}" type="slidenum">
              <a:rPr lang="en-US" smtClean="0"/>
              <a:t>4</a:t>
            </a:fld>
            <a:endParaRPr lang="en-US"/>
          </a:p>
        </p:txBody>
      </p:sp>
    </p:spTree>
    <p:extLst>
      <p:ext uri="{BB962C8B-B14F-4D97-AF65-F5344CB8AC3E}">
        <p14:creationId xmlns:p14="http://schemas.microsoft.com/office/powerpoint/2010/main" val="90096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IN" dirty="0"/>
              <a:t>A total of 10 papers, from established publishers and authors were reviewed. </a:t>
            </a:r>
          </a:p>
          <a:p>
            <a:pPr marL="0" indent="0">
              <a:buNone/>
            </a:pPr>
            <a:endParaRPr lang="en-IN" dirty="0"/>
          </a:p>
          <a:p>
            <a:r>
              <a:rPr lang="en-IN" dirty="0"/>
              <a:t>The survey of existing work can be summarised under 3 categories.</a:t>
            </a:r>
          </a:p>
          <a:p>
            <a:pPr marL="0" indent="0">
              <a:buNone/>
            </a:pPr>
            <a:r>
              <a:rPr lang="en-IN" dirty="0"/>
              <a:t>	- Effect of metaverse as a form of escapism</a:t>
            </a:r>
          </a:p>
          <a:p>
            <a:pPr marL="0" indent="0">
              <a:buNone/>
            </a:pPr>
            <a:r>
              <a:rPr lang="en-IN" dirty="0"/>
              <a:t>	- Metaverse as a beneficial psychological tool for therapy</a:t>
            </a:r>
          </a:p>
          <a:p>
            <a:pPr marL="0" indent="0">
              <a:buNone/>
            </a:pPr>
            <a:r>
              <a:rPr lang="en-IN" dirty="0"/>
              <a:t>	- The lack of real feedback and senses in the Metaverse</a:t>
            </a:r>
          </a:p>
        </p:txBody>
      </p:sp>
      <p:sp>
        <p:nvSpPr>
          <p:cNvPr id="5" name="Slide Number Placeholder 4"/>
          <p:cNvSpPr>
            <a:spLocks noGrp="1"/>
          </p:cNvSpPr>
          <p:nvPr>
            <p:ph type="sldNum" sz="quarter" idx="12"/>
          </p:nvPr>
        </p:nvSpPr>
        <p:spPr/>
        <p:txBody>
          <a:bodyPr/>
          <a:lstStyle/>
          <a:p>
            <a:fld id="{539F2EF0-97D1-497D-A96E-EC7171116445}" type="slidenum">
              <a:rPr lang="en-US" smtClean="0"/>
              <a:t>5</a:t>
            </a:fld>
            <a:endParaRPr lang="en-US"/>
          </a:p>
        </p:txBody>
      </p:sp>
    </p:spTree>
    <p:extLst>
      <p:ext uri="{BB962C8B-B14F-4D97-AF65-F5344CB8AC3E}">
        <p14:creationId xmlns:p14="http://schemas.microsoft.com/office/powerpoint/2010/main" val="100522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 : </a:t>
            </a:r>
            <a:r>
              <a:rPr lang="en-IN" dirty="0">
                <a:latin typeface="Times New Roman" panose="02020603050405020304" pitchFamily="18" charset="0"/>
                <a:cs typeface="Times New Roman" panose="02020603050405020304" pitchFamily="18" charset="0"/>
              </a:rPr>
              <a:t>Effect of metaverse as a form of escapism</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Autofit/>
          </a:bodyPr>
          <a:lstStyle/>
          <a:p>
            <a:r>
              <a:rPr lang="en-IN" sz="1600" dirty="0"/>
              <a:t>Humans are social mammals, we love and need to communicate regularly. Social medias give humans means to express ourselves and receive instantaneous reaction from friends.</a:t>
            </a:r>
          </a:p>
          <a:p>
            <a:r>
              <a:rPr lang="en-IN" sz="1600" dirty="0"/>
              <a:t>The emergence of virtuality technology will bring new possibilities for human interaction. Virtual Reality (VR) are predictable to give an enormous impact on daily life. </a:t>
            </a:r>
          </a:p>
          <a:p>
            <a:r>
              <a:rPr lang="en-IN" sz="1600" dirty="0"/>
              <a:t>According to a Cisco report VR and AR experience could be involved in peoples day-to-day lives and found that it can be more like an experience where the virtual environment and software applications get into a normal day-to-day routine.</a:t>
            </a:r>
          </a:p>
          <a:p>
            <a:r>
              <a:rPr lang="en-IN" sz="1600" dirty="0"/>
              <a:t>In the virtual world, it is only the spatial presences, it can trick the brain to believe in virtual</a:t>
            </a:r>
          </a:p>
          <a:p>
            <a:pPr marL="0" indent="0">
              <a:buNone/>
            </a:pPr>
            <a:br>
              <a:rPr lang="en-IN" sz="1600" dirty="0"/>
            </a:br>
            <a:br>
              <a:rPr lang="en-IN" sz="1600" dirty="0"/>
            </a:br>
            <a:endParaRPr lang="en-IN" sz="1600" dirty="0"/>
          </a:p>
        </p:txBody>
      </p:sp>
      <p:sp>
        <p:nvSpPr>
          <p:cNvPr id="5" name="Slide Number Placeholder 4"/>
          <p:cNvSpPr>
            <a:spLocks noGrp="1"/>
          </p:cNvSpPr>
          <p:nvPr>
            <p:ph type="sldNum" sz="quarter" idx="12"/>
          </p:nvPr>
        </p:nvSpPr>
        <p:spPr/>
        <p:txBody>
          <a:bodyPr/>
          <a:lstStyle/>
          <a:p>
            <a:fld id="{539F2EF0-97D1-497D-A96E-EC7171116445}" type="slidenum">
              <a:rPr lang="en-US" smtClean="0"/>
              <a:t>6</a:t>
            </a:fld>
            <a:endParaRPr lang="en-US"/>
          </a:p>
        </p:txBody>
      </p:sp>
    </p:spTree>
    <p:extLst>
      <p:ext uri="{BB962C8B-B14F-4D97-AF65-F5344CB8AC3E}">
        <p14:creationId xmlns:p14="http://schemas.microsoft.com/office/powerpoint/2010/main" val="254076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 : </a:t>
            </a:r>
            <a:r>
              <a:rPr lang="en-IN" dirty="0">
                <a:latin typeface="Times New Roman" panose="02020603050405020304" pitchFamily="18" charset="0"/>
                <a:cs typeface="Times New Roman" panose="02020603050405020304" pitchFamily="18" charset="0"/>
              </a:rPr>
              <a:t>Effect of metaverse as a form of escapism</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154954" y="2603499"/>
            <a:ext cx="8825659" cy="4088245"/>
          </a:xfrm>
        </p:spPr>
        <p:txBody>
          <a:bodyPr>
            <a:noAutofit/>
          </a:bodyPr>
          <a:lstStyle/>
          <a:p>
            <a:r>
              <a:rPr lang="en-IN" sz="1600" dirty="0"/>
              <a:t>Escapism is defined as the act of withdrawing from the problems of the real world into imaginary worlds. In the digital age, the real appears with the virtual.</a:t>
            </a:r>
          </a:p>
          <a:p>
            <a:r>
              <a:rPr lang="en-IN" sz="1600" b="1" dirty="0"/>
              <a:t>Good</a:t>
            </a:r>
            <a:r>
              <a:rPr lang="en-IN" sz="1600" dirty="0"/>
              <a:t> escapism allows people escape from a narrow world into a broader one, allowing your mind to travel to the place that the body cannot go.</a:t>
            </a:r>
          </a:p>
          <a:p>
            <a:r>
              <a:rPr lang="en-IN" sz="1600" b="1" dirty="0"/>
              <a:t>Bad</a:t>
            </a:r>
            <a:r>
              <a:rPr lang="en-IN" sz="1600" dirty="0"/>
              <a:t> escapism is when one escapes from the possibility of a broader world into a narrower or safer one, to avoid taking difficult actions &amp; decisions.</a:t>
            </a:r>
          </a:p>
          <a:p>
            <a:r>
              <a:rPr lang="en-IN" sz="1600" dirty="0"/>
              <a:t>Notable aspects of unhealthy escapism are </a:t>
            </a:r>
          </a:p>
          <a:p>
            <a:pPr marL="0" indent="0">
              <a:buNone/>
            </a:pPr>
            <a:r>
              <a:rPr lang="en-IN" sz="1600" dirty="0"/>
              <a:t>	• Procrastination</a:t>
            </a:r>
          </a:p>
          <a:p>
            <a:pPr marL="0" indent="0">
              <a:buNone/>
            </a:pPr>
            <a:r>
              <a:rPr lang="en-IN" sz="1600" dirty="0"/>
              <a:t>	• Psychosis</a:t>
            </a:r>
          </a:p>
          <a:p>
            <a:pPr marL="0" indent="0">
              <a:buNone/>
            </a:pPr>
            <a:r>
              <a:rPr lang="en-IN" sz="1600" dirty="0"/>
              <a:t>	• Denial</a:t>
            </a:r>
          </a:p>
          <a:p>
            <a:pPr marL="0" indent="0">
              <a:buNone/>
            </a:pPr>
            <a:r>
              <a:rPr lang="en-IN" sz="1600" dirty="0"/>
              <a:t>	• Addiction</a:t>
            </a:r>
          </a:p>
          <a:p>
            <a:pPr marL="0" indent="0">
              <a:buNone/>
            </a:pPr>
            <a:br>
              <a:rPr lang="en-IN" sz="1600" dirty="0"/>
            </a:br>
            <a:br>
              <a:rPr lang="en-IN" sz="1600" dirty="0"/>
            </a:br>
            <a:endParaRPr lang="en-IN" sz="1600" dirty="0"/>
          </a:p>
        </p:txBody>
      </p:sp>
      <p:sp>
        <p:nvSpPr>
          <p:cNvPr id="5" name="Slide Number Placeholder 4"/>
          <p:cNvSpPr>
            <a:spLocks noGrp="1"/>
          </p:cNvSpPr>
          <p:nvPr>
            <p:ph type="sldNum" sz="quarter" idx="12"/>
          </p:nvPr>
        </p:nvSpPr>
        <p:spPr/>
        <p:txBody>
          <a:bodyPr/>
          <a:lstStyle/>
          <a:p>
            <a:fld id="{539F2EF0-97D1-497D-A96E-EC7171116445}" type="slidenum">
              <a:rPr lang="en-US" smtClean="0"/>
              <a:t>7</a:t>
            </a:fld>
            <a:endParaRPr lang="en-US"/>
          </a:p>
        </p:txBody>
      </p:sp>
    </p:spTree>
    <p:extLst>
      <p:ext uri="{BB962C8B-B14F-4D97-AF65-F5344CB8AC3E}">
        <p14:creationId xmlns:p14="http://schemas.microsoft.com/office/powerpoint/2010/main" val="428986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63416"/>
            <a:ext cx="9432835" cy="706964"/>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 : </a:t>
            </a:r>
            <a:r>
              <a:rPr lang="en-IN" dirty="0">
                <a:latin typeface="Times New Roman" panose="02020603050405020304" pitchFamily="18" charset="0"/>
                <a:cs typeface="Times New Roman" panose="02020603050405020304" pitchFamily="18" charset="0"/>
              </a:rPr>
              <a:t>Metaverse as a beneficial psychological tool for therapy</a:t>
            </a:r>
            <a:br>
              <a:rPr lang="en-I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088245"/>
          </a:xfrm>
        </p:spPr>
        <p:txBody>
          <a:bodyPr>
            <a:noAutofit/>
          </a:bodyPr>
          <a:lstStyle/>
          <a:p>
            <a:r>
              <a:rPr lang="en-IN" dirty="0"/>
              <a:t>Augmented and virtual reality (AR/VR) technologies are regularly used in psychology research to complement psychological interventions and to enable an individual to feel as if they are in an environment other than that of their immediate surroundings. </a:t>
            </a:r>
          </a:p>
          <a:p>
            <a:r>
              <a:rPr lang="en-IN" dirty="0"/>
              <a:t>New research directions in personalized mental health virtual reality (VR) therapy are proposed, particularly in the areas of prevention and treatment of stress-related disorders. </a:t>
            </a:r>
          </a:p>
          <a:p>
            <a:r>
              <a:rPr lang="en-IN" dirty="0"/>
              <a:t>Personalized estimation of the patient’s emotional state is based on appropriate artificial neural network algorithms, which integrate various features of the patient’s multimodal response, like autonomic physiology, voice, and facial expressions. </a:t>
            </a:r>
          </a:p>
          <a:p>
            <a:endParaRPr lang="en-IN" sz="1600" dirty="0"/>
          </a:p>
        </p:txBody>
      </p:sp>
      <p:sp>
        <p:nvSpPr>
          <p:cNvPr id="5" name="Slide Number Placeholder 4"/>
          <p:cNvSpPr>
            <a:spLocks noGrp="1"/>
          </p:cNvSpPr>
          <p:nvPr>
            <p:ph type="sldNum" sz="quarter" idx="12"/>
          </p:nvPr>
        </p:nvSpPr>
        <p:spPr/>
        <p:txBody>
          <a:bodyPr/>
          <a:lstStyle/>
          <a:p>
            <a:fld id="{539F2EF0-97D1-497D-A96E-EC7171116445}" type="slidenum">
              <a:rPr lang="en-US" smtClean="0"/>
              <a:t>8</a:t>
            </a:fld>
            <a:endParaRPr lang="en-US"/>
          </a:p>
        </p:txBody>
      </p:sp>
    </p:spTree>
    <p:extLst>
      <p:ext uri="{BB962C8B-B14F-4D97-AF65-F5344CB8AC3E}">
        <p14:creationId xmlns:p14="http://schemas.microsoft.com/office/powerpoint/2010/main" val="313130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705" y="1448426"/>
            <a:ext cx="9432835" cy="706964"/>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Literature Review : </a:t>
            </a:r>
            <a:r>
              <a:rPr lang="en-IN" dirty="0">
                <a:latin typeface="Times New Roman" panose="02020603050405020304" pitchFamily="18" charset="0"/>
                <a:cs typeface="Times New Roman" panose="02020603050405020304" pitchFamily="18" charset="0"/>
              </a:rPr>
              <a:t>The lack of real feedback and senses in the Metaverse</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088245"/>
          </a:xfrm>
        </p:spPr>
        <p:txBody>
          <a:bodyPr>
            <a:noAutofit/>
          </a:bodyPr>
          <a:lstStyle/>
          <a:p>
            <a:r>
              <a:rPr lang="en-IN" dirty="0"/>
              <a:t>One sense that can deepen our experience of many situations is touch. </a:t>
            </a:r>
          </a:p>
          <a:p>
            <a:r>
              <a:rPr lang="en-IN" dirty="0"/>
              <a:t>Using haptic devices to deliver the simulation of touch between users via sensors and machine learning for emotion recognition based on data collected help in working towards simulated closeness in communication despite the physical distance or being in VR</a:t>
            </a:r>
            <a:r>
              <a:rPr lang="en-IN" sz="1600" dirty="0"/>
              <a:t>.</a:t>
            </a:r>
          </a:p>
        </p:txBody>
      </p:sp>
      <p:sp>
        <p:nvSpPr>
          <p:cNvPr id="5" name="Slide Number Placeholder 4"/>
          <p:cNvSpPr>
            <a:spLocks noGrp="1"/>
          </p:cNvSpPr>
          <p:nvPr>
            <p:ph type="sldNum" sz="quarter" idx="12"/>
          </p:nvPr>
        </p:nvSpPr>
        <p:spPr/>
        <p:txBody>
          <a:bodyPr/>
          <a:lstStyle/>
          <a:p>
            <a:fld id="{539F2EF0-97D1-497D-A96E-EC7171116445}" type="slidenum">
              <a:rPr lang="en-US" smtClean="0"/>
              <a:t>9</a:t>
            </a:fld>
            <a:endParaRPr lang="en-US"/>
          </a:p>
        </p:txBody>
      </p:sp>
    </p:spTree>
    <p:extLst>
      <p:ext uri="{BB962C8B-B14F-4D97-AF65-F5344CB8AC3E}">
        <p14:creationId xmlns:p14="http://schemas.microsoft.com/office/powerpoint/2010/main" val="378434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643</TotalTime>
  <Words>3735</Words>
  <Application>Microsoft Macintosh PowerPoint</Application>
  <PresentationFormat>Widescreen</PresentationFormat>
  <Paragraphs>243</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 Boardroom</vt:lpstr>
      <vt:lpstr>Metaverse &amp; its Societal Impacts</vt:lpstr>
      <vt:lpstr>Agenda</vt:lpstr>
      <vt:lpstr>Introduction :  What is the metaverse ?</vt:lpstr>
      <vt:lpstr>Introduction :  The economy of metaverse </vt:lpstr>
      <vt:lpstr> Literature Review </vt:lpstr>
      <vt:lpstr> Literature Review : Effect of metaverse as a form of escapism </vt:lpstr>
      <vt:lpstr> Literature Review : Effect of metaverse as a form of escapism </vt:lpstr>
      <vt:lpstr> Literature Review : Metaverse as a beneficial psychological tool for therapy  </vt:lpstr>
      <vt:lpstr> Literature Review : The lack of real feedback and senses in the Metaverse   </vt:lpstr>
      <vt:lpstr> Details of Existing Models </vt:lpstr>
      <vt:lpstr> Applications </vt:lpstr>
      <vt:lpstr>Applications</vt:lpstr>
      <vt:lpstr>Applications</vt:lpstr>
      <vt:lpstr> Gap Analysis </vt:lpstr>
      <vt:lpstr>Conclusion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&lt;Seminar Title&gt;</dc:title>
  <dc:creator>PARKAVI</dc:creator>
  <cp:lastModifiedBy>Gaurav V</cp:lastModifiedBy>
  <cp:revision>34</cp:revision>
  <dcterms:created xsi:type="dcterms:W3CDTF">2020-01-02T13:40:50Z</dcterms:created>
  <dcterms:modified xsi:type="dcterms:W3CDTF">2022-01-07T09:24:31Z</dcterms:modified>
</cp:coreProperties>
</file>