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64" r:id="rId3"/>
    <p:sldId id="259" r:id="rId4"/>
    <p:sldId id="260" r:id="rId5"/>
    <p:sldId id="262" r:id="rId6"/>
    <p:sldId id="270" r:id="rId7"/>
    <p:sldId id="271" r:id="rId8"/>
    <p:sldId id="272"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2F2F2"/>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28" d="100"/>
          <a:sy n="128" d="100"/>
        </p:scale>
        <p:origin x="2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07/07/22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endParaRPr lang="en-US" dirty="0"/>
          </a:p>
        </p:txBody>
      </p:sp>
      <p:sp>
        <p:nvSpPr>
          <p:cNvPr id="4" name="Slide Number Placeholder 3"/>
          <p:cNvSpPr>
            <a:spLocks noGrp="1"/>
          </p:cNvSpPr>
          <p:nvPr>
            <p:ph type="sldNum" sz="quarter" idx="10"/>
          </p:nvPr>
        </p:nvSpPr>
        <p:spPr/>
        <p:txBody>
          <a:bodyPr/>
          <a:lstStyle/>
          <a:p>
            <a:fld id="{14D3B71A-2468-47CC-84B3-BEC292667521}"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07/07/22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07/07/22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07/07/22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07/07/22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07/07/22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07/07/22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07/07/22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07/07/22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07/07/22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07/07/22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07/07/22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07/07/22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aurav-71/Multi-Factor-based-Nutrient-Management-and-Recipe-Recommendation-Syst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5616" y="3254597"/>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472440" y="104458"/>
            <a:ext cx="10892155" cy="1076325"/>
          </a:xfrm>
          <a:prstGeom prst="rect">
            <a:avLst/>
          </a:prstGeom>
          <a:noFill/>
        </p:spPr>
        <p:txBody>
          <a:bodyPr wrap="square" rtlCol="0" anchor="ctr">
            <a:spAutoFit/>
          </a:bodyPr>
          <a:lstStyle/>
          <a:p>
            <a:pPr algn="ctr"/>
            <a:r>
              <a:rPr lang="en-IN" sz="3200" b="1" dirty="0">
                <a:latin typeface="Times New Roman" panose="02020603050405020304" charset="0"/>
                <a:ea typeface="SamsungOne 700" panose="020B0803030303020204" pitchFamily="34" charset="0"/>
                <a:cs typeface="Times New Roman" panose="02020603050405020304" charset="0"/>
              </a:rPr>
              <a:t>[</a:t>
            </a:r>
            <a:r>
              <a:rPr lang="en-IN" sz="3200" b="1" dirty="0" err="1">
                <a:latin typeface="Times New Roman" panose="02020603050405020304" charset="0"/>
                <a:ea typeface="SamsungOne 700" panose="020B0803030303020204" pitchFamily="34" charset="0"/>
                <a:cs typeface="Times New Roman" panose="02020603050405020304" charset="0"/>
              </a:rPr>
              <a:t>Pradarshana</a:t>
            </a:r>
            <a:r>
              <a:rPr lang="en-IN" sz="3200" b="1" dirty="0">
                <a:latin typeface="Times New Roman" panose="02020603050405020304" charset="0"/>
                <a:ea typeface="SamsungOne 700" panose="020B0803030303020204" pitchFamily="34" charset="0"/>
                <a:cs typeface="Times New Roman" panose="02020603050405020304" charset="0"/>
              </a:rPr>
              <a:t> 2022] Best Project Presentation – </a:t>
            </a:r>
            <a:r>
              <a:rPr lang="en-IN" sz="3200" b="1">
                <a:latin typeface="Times New Roman" panose="02020603050405020304" charset="0"/>
                <a:ea typeface="SamsungOne 700" panose="020B0803030303020204" pitchFamily="34" charset="0"/>
                <a:cs typeface="Times New Roman" panose="02020603050405020304" charset="0"/>
              </a:rPr>
              <a:t>Project work CSP</a:t>
            </a:r>
            <a:endParaRPr lang="en-IN" sz="3200" b="1" dirty="0">
              <a:latin typeface="Times New Roman" panose="02020603050405020304" charset="0"/>
              <a:ea typeface="SamsungOne 700" panose="020B0803030303020204" pitchFamily="34" charset="0"/>
              <a:cs typeface="Times New Roman" panose="0202060305040502030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361938" y="3343028"/>
            <a:ext cx="780415" cy="398780"/>
          </a:xfrm>
          <a:prstGeom prst="rect">
            <a:avLst/>
          </a:prstGeom>
        </p:spPr>
        <p:txBody>
          <a:bodyPr wrap="none">
            <a:spAutoFit/>
          </a:bodyPr>
          <a:lstStyle/>
          <a:p>
            <a:r>
              <a:rPr lang="en-IN" sz="2000" b="1" dirty="0">
                <a:latin typeface="Times New Roman" panose="02020603050405020304" charset="0"/>
                <a:ea typeface="SamsungOne 600C" panose="020B0706030303020204" pitchFamily="34" charset="0"/>
                <a:cs typeface="Times New Roman" panose="02020603050405020304" charset="0"/>
              </a:rPr>
              <a:t>Team</a:t>
            </a:r>
          </a:p>
        </p:txBody>
      </p:sp>
      <p:sp>
        <p:nvSpPr>
          <p:cNvPr id="24" name="Rectangle 23"/>
          <p:cNvSpPr/>
          <p:nvPr/>
        </p:nvSpPr>
        <p:spPr>
          <a:xfrm>
            <a:off x="472244" y="3737243"/>
            <a:ext cx="10892374" cy="2061210"/>
          </a:xfrm>
          <a:prstGeom prst="rect">
            <a:avLst/>
          </a:prstGeom>
        </p:spPr>
        <p:txBody>
          <a:bodyPr wrap="square">
            <a:spAutoFit/>
          </a:bodyPr>
          <a:lstStyle/>
          <a:p>
            <a:pPr marL="228600" indent="-228600">
              <a:buAutoNum type="arabicPeriod"/>
            </a:pPr>
            <a:r>
              <a:rPr lang="en-IN" dirty="0">
                <a:solidFill>
                  <a:srgbClr val="0E4094"/>
                </a:solidFill>
                <a:latin typeface="Times New Roman" panose="02020603050405020304" charset="0"/>
                <a:ea typeface="SamsungOne 600C" panose="020B0706030303020204" pitchFamily="34" charset="0"/>
                <a:cs typeface="Times New Roman" panose="02020603050405020304" charset="0"/>
              </a:rPr>
              <a:t>Students:</a:t>
            </a:r>
          </a:p>
          <a:p>
            <a:pPr marL="685800" lvl="1" indent="-228600">
              <a:buAutoNum type="arabicPeriod"/>
            </a:pPr>
            <a:r>
              <a:rPr lang="en-US" altLang="en-IN" sz="1400" dirty="0">
                <a:solidFill>
                  <a:srgbClr val="0E4094"/>
                </a:solidFill>
                <a:latin typeface="Times New Roman" panose="02020603050405020304" charset="0"/>
                <a:ea typeface="SamsungOne 600C" panose="020B0706030303020204" pitchFamily="34" charset="0"/>
                <a:cs typeface="Times New Roman" panose="02020603050405020304" charset="0"/>
              </a:rPr>
              <a:t>1MS18CS025 - Aravind Shreyas Ramesh</a:t>
            </a:r>
            <a:endParaRPr lang="en-IN" sz="1400" dirty="0">
              <a:solidFill>
                <a:srgbClr val="0E4094"/>
              </a:solidFill>
              <a:latin typeface="Times New Roman" panose="02020603050405020304" charset="0"/>
              <a:ea typeface="SamsungOne 600C" panose="020B0706030303020204" pitchFamily="34" charset="0"/>
              <a:cs typeface="Times New Roman" panose="02020603050405020304" charset="0"/>
            </a:endParaRPr>
          </a:p>
          <a:p>
            <a:pPr marL="685800" lvl="1" indent="-228600">
              <a:buAutoNum type="arabicPeriod"/>
            </a:pPr>
            <a:r>
              <a:rPr lang="en-US" altLang="en-IN" sz="1400" dirty="0">
                <a:solidFill>
                  <a:srgbClr val="0E4094"/>
                </a:solidFill>
                <a:latin typeface="Times New Roman" panose="02020603050405020304" charset="0"/>
                <a:ea typeface="SamsungOne 600C" panose="020B0706030303020204" pitchFamily="34" charset="0"/>
                <a:cs typeface="Times New Roman" panose="02020603050405020304" charset="0"/>
              </a:rPr>
              <a:t>1MS18CS040 - Dheeraj Bhat</a:t>
            </a:r>
            <a:endParaRPr lang="en-IN" sz="1400" dirty="0">
              <a:solidFill>
                <a:srgbClr val="0E4094"/>
              </a:solidFill>
              <a:latin typeface="Times New Roman" panose="02020603050405020304" charset="0"/>
              <a:ea typeface="SamsungOne 600C" panose="020B0706030303020204" pitchFamily="34" charset="0"/>
              <a:cs typeface="Times New Roman" panose="02020603050405020304" charset="0"/>
            </a:endParaRPr>
          </a:p>
          <a:p>
            <a:pPr marL="685800" lvl="1" indent="-228600">
              <a:buAutoNum type="arabicPeriod"/>
            </a:pPr>
            <a:r>
              <a:rPr lang="en-US" altLang="en-IN" sz="1400" dirty="0">
                <a:solidFill>
                  <a:srgbClr val="0E4094"/>
                </a:solidFill>
                <a:latin typeface="Times New Roman" panose="02020603050405020304" charset="0"/>
                <a:ea typeface="SamsungOne 600C" panose="020B0706030303020204" pitchFamily="34" charset="0"/>
                <a:cs typeface="Times New Roman" panose="02020603050405020304" charset="0"/>
              </a:rPr>
              <a:t>1MS18CS043 - Divya</a:t>
            </a:r>
            <a:endParaRPr lang="en-IN" sz="1400" dirty="0">
              <a:solidFill>
                <a:srgbClr val="0E4094"/>
              </a:solidFill>
              <a:latin typeface="Times New Roman" panose="02020603050405020304" charset="0"/>
              <a:ea typeface="SamsungOne 600C" panose="020B0706030303020204" pitchFamily="34" charset="0"/>
              <a:cs typeface="Times New Roman" panose="02020603050405020304" charset="0"/>
            </a:endParaRPr>
          </a:p>
          <a:p>
            <a:pPr marL="685800" lvl="1" indent="-228600">
              <a:buAutoNum type="arabicPeriod"/>
            </a:pPr>
            <a:r>
              <a:rPr lang="en-US" altLang="en-IN" sz="1400" dirty="0">
                <a:solidFill>
                  <a:srgbClr val="0E4094"/>
                </a:solidFill>
                <a:latin typeface="Times New Roman" panose="02020603050405020304" charset="0"/>
                <a:ea typeface="SamsungOne 600C" panose="020B0706030303020204" pitchFamily="34" charset="0"/>
                <a:cs typeface="Times New Roman" panose="02020603050405020304" charset="0"/>
              </a:rPr>
              <a:t>1MS18CS046 -Gaurav V</a:t>
            </a:r>
            <a:endParaRPr lang="en-IN" sz="1400" dirty="0">
              <a:solidFill>
                <a:srgbClr val="0E4094"/>
              </a:solidFill>
              <a:latin typeface="Times New Roman" panose="02020603050405020304" charset="0"/>
              <a:ea typeface="SamsungOne 600C" panose="020B0706030303020204" pitchFamily="34" charset="0"/>
              <a:cs typeface="Times New Roman" panose="02020603050405020304" charset="0"/>
            </a:endParaRPr>
          </a:p>
          <a:p>
            <a:pPr marL="228600" indent="-228600">
              <a:buFontTx/>
              <a:buAutoNum type="arabicPeriod"/>
            </a:pPr>
            <a:r>
              <a:rPr lang="en-IN" dirty="0">
                <a:solidFill>
                  <a:srgbClr val="0E4094"/>
                </a:solidFill>
                <a:latin typeface="Times New Roman" panose="02020603050405020304" charset="0"/>
                <a:ea typeface="SamsungOne 600C" panose="020B0706030303020204" pitchFamily="34" charset="0"/>
                <a:cs typeface="Times New Roman" panose="02020603050405020304" charset="0"/>
              </a:rPr>
              <a:t>College Professor(s):</a:t>
            </a:r>
            <a:r>
              <a:rPr lang="en-US" altLang="en-IN" dirty="0">
                <a:solidFill>
                  <a:srgbClr val="0E4094"/>
                </a:solidFill>
                <a:latin typeface="Times New Roman" panose="02020603050405020304" charset="0"/>
                <a:ea typeface="SamsungOne 600C" panose="020B0706030303020204" pitchFamily="34" charset="0"/>
                <a:cs typeface="Times New Roman" panose="02020603050405020304" charset="0"/>
              </a:rPr>
              <a:t> </a:t>
            </a:r>
          </a:p>
          <a:p>
            <a:pPr indent="0">
              <a:buFontTx/>
              <a:buNone/>
            </a:pPr>
            <a:r>
              <a:rPr lang="en-US" altLang="en-IN" dirty="0">
                <a:solidFill>
                  <a:srgbClr val="0E4094"/>
                </a:solidFill>
                <a:latin typeface="Times New Roman" panose="02020603050405020304" charset="0"/>
                <a:ea typeface="SamsungOne 600C" panose="020B0706030303020204" pitchFamily="34" charset="0"/>
                <a:cs typeface="Times New Roman" panose="02020603050405020304" charset="0"/>
              </a:rPr>
              <a:t>       </a:t>
            </a:r>
            <a:r>
              <a:rPr lang="en-US" altLang="en-IN" sz="1400" dirty="0">
                <a:solidFill>
                  <a:srgbClr val="0E4094"/>
                </a:solidFill>
                <a:latin typeface="Times New Roman" panose="02020603050405020304" charset="0"/>
                <a:ea typeface="SamsungOne 600C" panose="020B0706030303020204" pitchFamily="34" charset="0"/>
                <a:cs typeface="Times New Roman" panose="02020603050405020304" charset="0"/>
              </a:rPr>
              <a:t>Dr. Shilpa Shashikant Chaudhari, Associate Professor</a:t>
            </a:r>
          </a:p>
          <a:p>
            <a:r>
              <a:rPr lang="en-IN" dirty="0">
                <a:solidFill>
                  <a:srgbClr val="0E4094"/>
                </a:solidFill>
                <a:latin typeface="SamsungOne 600C" panose="020B0706030303020204" pitchFamily="34" charset="0"/>
                <a:ea typeface="SamsungOne 600C" panose="020B0706030303020204" pitchFamily="34" charset="0"/>
              </a:rPr>
              <a:t>            </a:t>
            </a:r>
          </a:p>
        </p:txBody>
      </p:sp>
      <p:sp>
        <p:nvSpPr>
          <p:cNvPr id="28" name="TextBox 27"/>
          <p:cNvSpPr txBox="1"/>
          <p:nvPr/>
        </p:nvSpPr>
        <p:spPr>
          <a:xfrm>
            <a:off x="9606915" y="6459220"/>
            <a:ext cx="3093720" cy="398780"/>
          </a:xfrm>
          <a:prstGeom prst="rect">
            <a:avLst/>
          </a:prstGeom>
          <a:noFill/>
        </p:spPr>
        <p:txBody>
          <a:bodyPr wrap="square" rtlCol="0" anchor="ctr">
            <a:spAutoFit/>
          </a:bodyPr>
          <a:lstStyle/>
          <a:p>
            <a:r>
              <a:rPr lang="en-IN" sz="2000" dirty="0">
                <a:latin typeface="Times New Roman" panose="02020603050405020304" charset="0"/>
                <a:ea typeface="SamsungOne 600C" panose="020B0706030303020204" pitchFamily="34" charset="0"/>
                <a:cs typeface="Times New Roman" panose="02020603050405020304" charset="0"/>
              </a:rPr>
              <a:t>Date: </a:t>
            </a:r>
            <a:r>
              <a:rPr lang="en-US" altLang="en-IN" sz="2000" dirty="0">
                <a:latin typeface="Times New Roman" panose="02020603050405020304" charset="0"/>
                <a:ea typeface="SamsungOne 600C" panose="020B0706030303020204" pitchFamily="34" charset="0"/>
                <a:cs typeface="Times New Roman" panose="02020603050405020304" charset="0"/>
              </a:rPr>
              <a:t>07</a:t>
            </a:r>
            <a:r>
              <a:rPr lang="en-IN" sz="2000" dirty="0">
                <a:latin typeface="Times New Roman" panose="02020603050405020304" charset="0"/>
                <a:ea typeface="SamsungOne 600C" panose="020B0706030303020204" pitchFamily="34" charset="0"/>
                <a:cs typeface="Times New Roman" panose="02020603050405020304" charset="0"/>
              </a:rPr>
              <a:t> Ju</a:t>
            </a:r>
            <a:r>
              <a:rPr lang="en-US" altLang="en-IN" sz="2000" dirty="0">
                <a:latin typeface="Times New Roman" panose="02020603050405020304" charset="0"/>
                <a:ea typeface="SamsungOne 600C" panose="020B0706030303020204" pitchFamily="34" charset="0"/>
                <a:cs typeface="Times New Roman" panose="02020603050405020304" charset="0"/>
              </a:rPr>
              <a:t>ly</a:t>
            </a:r>
            <a:r>
              <a:rPr lang="en-IN" sz="2000" dirty="0">
                <a:latin typeface="Times New Roman" panose="02020603050405020304" charset="0"/>
                <a:ea typeface="SamsungOne 600C" panose="020B0706030303020204" pitchFamily="34" charset="0"/>
                <a:cs typeface="Times New Roman" panose="02020603050405020304" charset="0"/>
              </a:rPr>
              <a:t> 202</a:t>
            </a:r>
            <a:r>
              <a:rPr lang="en-US" altLang="en-IN" sz="2000" dirty="0">
                <a:latin typeface="Times New Roman" panose="02020603050405020304" charset="0"/>
                <a:ea typeface="SamsungOne 600C" panose="020B0706030303020204" pitchFamily="34" charset="0"/>
                <a:cs typeface="Times New Roman" panose="02020603050405020304" charset="0"/>
              </a:rPr>
              <a:t>2</a:t>
            </a:r>
            <a:endParaRPr lang="en-US" altLang="en-IN" sz="2000" dirty="0">
              <a:solidFill>
                <a:schemeClr val="bg1">
                  <a:lumMod val="50000"/>
                </a:schemeClr>
              </a:solidFill>
              <a:latin typeface="Times New Roman" panose="02020603050405020304" charset="0"/>
              <a:ea typeface="SamsungOne 600C" panose="020B0706030303020204" pitchFamily="34" charset="0"/>
              <a:cs typeface="Times New Roman" panose="02020603050405020304" charset="0"/>
            </a:endParaRPr>
          </a:p>
        </p:txBody>
      </p:sp>
      <p:sp>
        <p:nvSpPr>
          <p:cNvPr id="2" name="Text Box 1"/>
          <p:cNvSpPr txBox="1"/>
          <p:nvPr/>
        </p:nvSpPr>
        <p:spPr>
          <a:xfrm>
            <a:off x="1130300" y="1254125"/>
            <a:ext cx="9743440" cy="1568450"/>
          </a:xfrm>
          <a:prstGeom prst="rect">
            <a:avLst/>
          </a:prstGeom>
          <a:noFill/>
        </p:spPr>
        <p:txBody>
          <a:bodyPr wrap="square" rtlCol="0">
            <a:spAutoFit/>
          </a:bodyPr>
          <a:lstStyle/>
          <a:p>
            <a:pPr algn="ctr"/>
            <a:r>
              <a:rPr lang="en-US" sz="3200" b="1">
                <a:latin typeface="Times New Roman" panose="02020603050405020304" charset="0"/>
                <a:cs typeface="Times New Roman" panose="02020603050405020304" charset="0"/>
              </a:rPr>
              <a:t>Multi-Factor based Nutrition Management System </a:t>
            </a:r>
          </a:p>
          <a:p>
            <a:pPr algn="ctr"/>
            <a:r>
              <a:rPr lang="en-US" sz="3200" b="1">
                <a:latin typeface="Times New Roman" panose="02020603050405020304" charset="0"/>
                <a:cs typeface="Times New Roman" panose="02020603050405020304" charset="0"/>
              </a:rPr>
              <a:t>and </a:t>
            </a:r>
          </a:p>
          <a:p>
            <a:pPr algn="ctr"/>
            <a:r>
              <a:rPr lang="en-US" sz="3200" b="1">
                <a:latin typeface="Times New Roman" panose="02020603050405020304" charset="0"/>
                <a:cs typeface="Times New Roman" panose="02020603050405020304" charset="0"/>
              </a:rPr>
              <a:t>Recipe Recommendation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p:cNvSpPr txBox="1"/>
          <p:nvPr/>
        </p:nvSpPr>
        <p:spPr>
          <a:xfrm>
            <a:off x="381898" y="146919"/>
            <a:ext cx="8897569" cy="398780"/>
          </a:xfrm>
          <a:prstGeom prst="rect">
            <a:avLst/>
          </a:prstGeom>
          <a:noFill/>
        </p:spPr>
        <p:txBody>
          <a:bodyPr wrap="square" rtlCol="0" anchor="ctr">
            <a:spAutoFit/>
          </a:bodyPr>
          <a:lstStyle/>
          <a:p>
            <a:r>
              <a:rPr lang="en-IN" sz="2000" dirty="0">
                <a:latin typeface="Times New Roman" panose="02020603050405020304" charset="0"/>
                <a:ea typeface="SamsungOne 600C" panose="020B0706030303020204" pitchFamily="34" charset="0"/>
                <a:cs typeface="Times New Roman" panose="02020603050405020304" charset="0"/>
              </a:rPr>
              <a:t> PROBLEM STATEMENT</a:t>
            </a:r>
            <a:endParaRPr lang="en-US" sz="2000" dirty="0">
              <a:solidFill>
                <a:schemeClr val="bg1">
                  <a:lumMod val="50000"/>
                </a:schemeClr>
              </a:solidFill>
              <a:latin typeface="Times New Roman" panose="02020603050405020304" charset="0"/>
              <a:ea typeface="SamsungOne 600C" panose="020B0706030303020204" pitchFamily="34" charset="0"/>
              <a:cs typeface="Times New Roman" panose="02020603050405020304" charset="0"/>
            </a:endParaRPr>
          </a:p>
        </p:txBody>
      </p:sp>
      <p:sp>
        <p:nvSpPr>
          <p:cNvPr id="8" name="Rectangle 7"/>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6" name="TextBox 15"/>
          <p:cNvSpPr txBox="1"/>
          <p:nvPr/>
        </p:nvSpPr>
        <p:spPr>
          <a:xfrm>
            <a:off x="617605" y="3620679"/>
            <a:ext cx="2377440" cy="398780"/>
          </a:xfrm>
          <a:prstGeom prst="rect">
            <a:avLst/>
          </a:prstGeom>
          <a:noFill/>
        </p:spPr>
        <p:txBody>
          <a:bodyPr wrap="none" rtlCol="0">
            <a:spAutoFit/>
          </a:bodyPr>
          <a:lstStyle/>
          <a:p>
            <a:r>
              <a:rPr lang="en-IN" sz="2000" dirty="0">
                <a:latin typeface="Times New Roman" panose="02020603050405020304" charset="0"/>
                <a:ea typeface="SamsungOne 600C" panose="020B0706030303020204" pitchFamily="34" charset="0"/>
                <a:cs typeface="Times New Roman" panose="02020603050405020304" charset="0"/>
              </a:rPr>
              <a:t>Planned Expectations</a:t>
            </a:r>
            <a:endParaRPr lang="en-IN" dirty="0">
              <a:latin typeface="Times New Roman" panose="02020603050405020304" charset="0"/>
              <a:cs typeface="Times New Roman" panose="02020603050405020304" charset="0"/>
            </a:endParaRPr>
          </a:p>
        </p:txBody>
      </p:sp>
      <p:sp>
        <p:nvSpPr>
          <p:cNvPr id="7" name="Text Box 6"/>
          <p:cNvSpPr txBox="1"/>
          <p:nvPr/>
        </p:nvSpPr>
        <p:spPr>
          <a:xfrm>
            <a:off x="617855" y="733425"/>
            <a:ext cx="10803255" cy="2635885"/>
          </a:xfrm>
          <a:prstGeom prst="rect">
            <a:avLst/>
          </a:prstGeom>
          <a:noFill/>
        </p:spPr>
        <p:txBody>
          <a:bodyPr wrap="square" rtlCol="0">
            <a:spAutoFit/>
          </a:bodyPr>
          <a:lstStyle/>
          <a:p>
            <a:pPr marL="285750" indent="-285750" algn="just">
              <a:lnSpc>
                <a:spcPct val="115000"/>
              </a:lnSpc>
              <a:spcBef>
                <a:spcPts val="0"/>
              </a:spcBef>
              <a:spcAft>
                <a:spcPts val="0"/>
              </a:spcAft>
              <a:buFont typeface="Arial" panose="020B0604020202020204" pitchFamily="34" charset="0"/>
              <a:buChar char="•"/>
            </a:pPr>
            <a:r>
              <a:rPr lang="en-US" sz="1600">
                <a:latin typeface="Times New Roman" panose="02020603050405020304" charset="0"/>
                <a:cs typeface="Times New Roman" panose="02020603050405020304" charset="0"/>
              </a:rPr>
              <a:t>Nutrient management in the context of this project aims to quantize the consumption of essential nutrients in an efficient format such that it leads to a healthy and balanced lifestyle. Several recent studies have shown the importance of quality-based consumption of nutrients which could otherwise lead to serious health issues that could even be fatal at times.</a:t>
            </a:r>
          </a:p>
          <a:p>
            <a:pPr marL="285750" indent="-285750" algn="just">
              <a:lnSpc>
                <a:spcPct val="115000"/>
              </a:lnSpc>
              <a:spcBef>
                <a:spcPts val="0"/>
              </a:spcBef>
              <a:spcAft>
                <a:spcPts val="0"/>
              </a:spcAft>
              <a:buFont typeface="Arial" panose="020B0604020202020204" pitchFamily="34" charset="0"/>
              <a:buChar char="•"/>
            </a:pPr>
            <a:r>
              <a:rPr lang="en-US" sz="1600">
                <a:latin typeface="Times New Roman" panose="02020603050405020304" charset="0"/>
                <a:cs typeface="Times New Roman" panose="02020603050405020304" charset="0"/>
              </a:rPr>
              <a:t>Increased consciousness towards one’s health has recently been in the limelight which creates the need for an intelligent system specially customized for the individual that can analyse the person’s consumption quality and suggest options that could essentially fulfil their body’s need to lead a healthy lifestyle.</a:t>
            </a:r>
          </a:p>
          <a:p>
            <a:pPr marL="285750" indent="-285750" algn="just">
              <a:lnSpc>
                <a:spcPct val="115000"/>
              </a:lnSpc>
              <a:spcBef>
                <a:spcPts val="0"/>
              </a:spcBef>
              <a:spcAft>
                <a:spcPts val="0"/>
              </a:spcAft>
              <a:buFont typeface="Arial" panose="020B0604020202020204" pitchFamily="34" charset="0"/>
              <a:buChar char="•"/>
            </a:pPr>
            <a:r>
              <a:rPr lang="en-US" sz="1600">
                <a:latin typeface="Times New Roman" panose="02020603050405020304" charset="0"/>
                <a:cs typeface="Times New Roman" panose="02020603050405020304" charset="0"/>
              </a:rPr>
              <a:t>The presence of this particular system can hugely impact individuals as this would save a considerable amount of time in finding a recipe that would not only suit the user’s preference but also encapsulate all the nourishing factors that an individual would require.</a:t>
            </a:r>
          </a:p>
        </p:txBody>
      </p:sp>
      <p:sp>
        <p:nvSpPr>
          <p:cNvPr id="10" name="Text Box 9"/>
          <p:cNvSpPr txBox="1"/>
          <p:nvPr/>
        </p:nvSpPr>
        <p:spPr>
          <a:xfrm>
            <a:off x="617855" y="4123055"/>
            <a:ext cx="8726805" cy="1529715"/>
          </a:xfrm>
          <a:prstGeom prst="rect">
            <a:avLst/>
          </a:prstGeom>
          <a:noFill/>
        </p:spPr>
        <p:txBody>
          <a:bodyPr wrap="square" rtlCol="0">
            <a:spAutoFit/>
          </a:bodyPr>
          <a:lstStyle/>
          <a:p>
            <a:pPr marL="285750" indent="-285750">
              <a:lnSpc>
                <a:spcPct val="130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Design a base solution.</a:t>
            </a:r>
          </a:p>
          <a:p>
            <a:pPr marL="285750" indent="-285750">
              <a:lnSpc>
                <a:spcPct val="130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Develop codebase to act as a proof of concept for the solution.</a:t>
            </a:r>
          </a:p>
          <a:p>
            <a:pPr marL="285750" indent="-285750">
              <a:lnSpc>
                <a:spcPct val="130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Build an application to showcase the effectiveness of solution provided.</a:t>
            </a:r>
          </a:p>
          <a:p>
            <a:pPr marL="285750" indent="-285750">
              <a:lnSpc>
                <a:spcPct val="130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Test in real time with users.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4527"/>
            <a:ext cx="9402182" cy="58356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Times New Roman" panose="02020603050405020304" charset="0"/>
                <a:ea typeface="SamsungOne 200" panose="020B0203030303020204" pitchFamily="34" charset="0"/>
                <a:cs typeface="Times New Roman" panose="02020603050405020304" charset="0"/>
              </a:rPr>
              <a:t>Approach / Solution</a:t>
            </a:r>
            <a:endParaRPr lang="en-IN" sz="3200" b="1" dirty="0">
              <a:latin typeface="Times New Roman" panose="02020603050405020304" charset="0"/>
              <a:ea typeface="SamsungOne 200" panose="020B0203030303020204" pitchFamily="34" charset="0"/>
              <a:cs typeface="Times New Roman" panose="0202060305040502030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70675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2000" b="1" u="sng" dirty="0">
                <a:solidFill>
                  <a:srgbClr val="0E4094"/>
                </a:solidFill>
                <a:latin typeface="Times New Roman" panose="02020603050405020304" charset="0"/>
                <a:cs typeface="Times New Roman" panose="02020603050405020304" charset="0"/>
              </a:rPr>
              <a:t>Concept Diagram </a:t>
            </a:r>
            <a:r>
              <a:rPr lang="en-US" sz="2000" dirty="0">
                <a:solidFill>
                  <a:srgbClr val="0E4094"/>
                </a:solidFill>
                <a:latin typeface="Times New Roman" panose="02020603050405020304" charset="0"/>
                <a:cs typeface="Times New Roman" panose="02020603050405020304" charset="0"/>
              </a:rPr>
              <a:t>: </a:t>
            </a:r>
          </a:p>
          <a:p>
            <a:pPr algn="just"/>
            <a:r>
              <a:rPr lang="en-US" sz="2000" dirty="0">
                <a:solidFill>
                  <a:srgbClr val="0E4094"/>
                </a:solidFill>
                <a:latin typeface="Times New Roman" panose="02020603050405020304" charset="0"/>
                <a:cs typeface="Times New Roman" panose="02020603050405020304" charset="0"/>
              </a:rPr>
              <a:t>      ( Clear detailed schematic / block diagram /  flow chart depicting the proposed concept / solution  )</a:t>
            </a:r>
          </a:p>
        </p:txBody>
      </p:sp>
      <p:pic>
        <p:nvPicPr>
          <p:cNvPr id="5" name="Content Placeholder 4" descr="A picture containing diagram&#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306" y="1453111"/>
            <a:ext cx="8807387" cy="552712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4527"/>
            <a:ext cx="9402182" cy="58356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Times New Roman" panose="02020603050405020304" charset="0"/>
                <a:ea typeface="SamsungOne 200" panose="020B0203030303020204" pitchFamily="34" charset="0"/>
                <a:cs typeface="Times New Roman" panose="02020603050405020304" charset="0"/>
              </a:rPr>
              <a:t>Dataset(s) Analysis / Description</a:t>
            </a:r>
            <a:endParaRPr lang="en-IN" sz="3200" b="1" dirty="0">
              <a:latin typeface="Times New Roman" panose="02020603050405020304" charset="0"/>
              <a:ea typeface="SamsungOne 200" panose="020B0203030303020204" pitchFamily="34" charset="0"/>
              <a:cs typeface="Times New Roman" panose="0202060305040502030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0" y="806514"/>
            <a:ext cx="12191999" cy="521970"/>
          </a:xfrm>
          <a:prstGeom prst="rect">
            <a:avLst/>
          </a:prstGeom>
          <a:solidFill>
            <a:schemeClr val="bg1">
              <a:lumMod val="95000"/>
            </a:schemeClr>
          </a:solidFill>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latin typeface="Times New Roman" panose="02020603050405020304" charset="0"/>
                <a:cs typeface="Times New Roman" panose="02020603050405020304" charset="0"/>
              </a:rPr>
              <a:t>Dataset Capture / Preparation / Generation </a:t>
            </a:r>
            <a:r>
              <a:rPr lang="en-US" sz="1600" dirty="0">
                <a:solidFill>
                  <a:srgbClr val="0E4094"/>
                </a:solidFill>
                <a:latin typeface="Times New Roman" panose="02020603050405020304" charset="0"/>
                <a:cs typeface="Times New Roman" panose="02020603050405020304" charset="0"/>
              </a:rPr>
              <a:t>: </a:t>
            </a:r>
          </a:p>
          <a:p>
            <a:pPr algn="just"/>
            <a:r>
              <a:rPr lang="en-US" sz="1200" dirty="0">
                <a:solidFill>
                  <a:srgbClr val="0E4094"/>
                </a:solidFill>
                <a:latin typeface="Times New Roman" panose="02020603050405020304" charset="0"/>
                <a:cs typeface="Times New Roman" panose="02020603050405020304" charset="0"/>
              </a:rPr>
              <a:t>      (Discuss the dataset generation process or if downloaded data provide details of what data &amp; from where it was obtained etc… - 2 to 3 bullets only)</a:t>
            </a:r>
          </a:p>
        </p:txBody>
      </p:sp>
      <p:sp>
        <p:nvSpPr>
          <p:cNvPr id="6" name="TextBox 5"/>
          <p:cNvSpPr txBox="1"/>
          <p:nvPr/>
        </p:nvSpPr>
        <p:spPr>
          <a:xfrm>
            <a:off x="1" y="2828862"/>
            <a:ext cx="12191999" cy="5835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latin typeface="Times New Roman" panose="02020603050405020304" charset="0"/>
                <a:cs typeface="Times New Roman" panose="02020603050405020304" charset="0"/>
              </a:rPr>
              <a:t>Dataset Understanding / Analysis </a:t>
            </a:r>
            <a:r>
              <a:rPr lang="en-US" sz="1600" dirty="0">
                <a:solidFill>
                  <a:srgbClr val="0E4094"/>
                </a:solidFill>
                <a:latin typeface="Times New Roman" panose="02020603050405020304" charset="0"/>
                <a:cs typeface="Times New Roman" panose="02020603050405020304" charset="0"/>
              </a:rPr>
              <a:t>: </a:t>
            </a:r>
          </a:p>
          <a:p>
            <a:pPr algn="just"/>
            <a:r>
              <a:rPr lang="en-US" sz="1600" dirty="0">
                <a:solidFill>
                  <a:srgbClr val="0E4094"/>
                </a:solidFill>
                <a:latin typeface="Times New Roman" panose="02020603050405020304" charset="0"/>
                <a:cs typeface="Times New Roman" panose="02020603050405020304" charset="0"/>
              </a:rPr>
              <a:t>      </a:t>
            </a:r>
            <a:r>
              <a:rPr lang="en-US" sz="1200" dirty="0">
                <a:solidFill>
                  <a:srgbClr val="0E4094"/>
                </a:solidFill>
                <a:latin typeface="Times New Roman" panose="02020603050405020304" charset="0"/>
                <a:cs typeface="Times New Roman" panose="02020603050405020304" charset="0"/>
              </a:rPr>
              <a:t>(Provide 2 to 3 bullets about what is your understanding of the data / opinion about the data)</a:t>
            </a:r>
          </a:p>
        </p:txBody>
      </p:sp>
      <p:sp>
        <p:nvSpPr>
          <p:cNvPr id="7" name="TextBox 6"/>
          <p:cNvSpPr txBox="1"/>
          <p:nvPr/>
        </p:nvSpPr>
        <p:spPr>
          <a:xfrm>
            <a:off x="0" y="4851210"/>
            <a:ext cx="12191999" cy="52197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latin typeface="Times New Roman" panose="02020603050405020304" charset="0"/>
                <a:cs typeface="Times New Roman" panose="02020603050405020304" charset="0"/>
              </a:rPr>
              <a:t>Dataset Pre-Processing / Related Challenges (if any) </a:t>
            </a:r>
            <a:r>
              <a:rPr lang="en-US" sz="1600" dirty="0">
                <a:solidFill>
                  <a:srgbClr val="0E4094"/>
                </a:solidFill>
                <a:latin typeface="Times New Roman" panose="02020603050405020304" charset="0"/>
                <a:cs typeface="Times New Roman" panose="02020603050405020304" charset="0"/>
              </a:rPr>
              <a:t>: </a:t>
            </a:r>
          </a:p>
          <a:p>
            <a:pPr algn="just"/>
            <a:r>
              <a:rPr lang="en-US" sz="1200" dirty="0">
                <a:solidFill>
                  <a:srgbClr val="0E4094"/>
                </a:solidFill>
                <a:latin typeface="Times New Roman" panose="02020603050405020304" charset="0"/>
                <a:cs typeface="Times New Roman" panose="02020603050405020304" charset="0"/>
              </a:rPr>
              <a:t>      (List out the challenges you  fore see in data handling </a:t>
            </a:r>
            <a:r>
              <a:rPr lang="en-US" sz="1200" dirty="0" err="1">
                <a:solidFill>
                  <a:srgbClr val="0E4094"/>
                </a:solidFill>
                <a:latin typeface="Times New Roman" panose="02020603050405020304" charset="0"/>
                <a:cs typeface="Times New Roman" panose="02020603050405020304" charset="0"/>
              </a:rPr>
              <a:t>wrt</a:t>
            </a:r>
            <a:r>
              <a:rPr lang="en-US" sz="1200" dirty="0">
                <a:solidFill>
                  <a:srgbClr val="0E4094"/>
                </a:solidFill>
                <a:latin typeface="Times New Roman" panose="02020603050405020304" charset="0"/>
                <a:cs typeface="Times New Roman" panose="02020603050405020304" charset="0"/>
              </a:rPr>
              <a:t> problem definition – 2 to 3 bullets only)</a:t>
            </a:r>
          </a:p>
        </p:txBody>
      </p:sp>
      <p:sp>
        <p:nvSpPr>
          <p:cNvPr id="4" name="Text Box 3"/>
          <p:cNvSpPr txBox="1"/>
          <p:nvPr/>
        </p:nvSpPr>
        <p:spPr>
          <a:xfrm>
            <a:off x="312420" y="1449070"/>
            <a:ext cx="11564620" cy="1004570"/>
          </a:xfrm>
          <a:prstGeom prst="rect">
            <a:avLst/>
          </a:prstGeom>
          <a:noFill/>
        </p:spPr>
        <p:txBody>
          <a:bodyPr wrap="square" rtlCol="0">
            <a:spAutoFit/>
          </a:bodyPr>
          <a:lstStyle/>
          <a:p>
            <a:pPr marL="285750" indent="-285750" algn="just">
              <a:lnSpc>
                <a:spcPct val="110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The two datasets for this research were sourced from National Institute of Nutrition, India.</a:t>
            </a:r>
          </a:p>
          <a:p>
            <a:pPr marL="285750" indent="-285750" algn="just">
              <a:lnSpc>
                <a:spcPct val="110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One dataset refers to the recommended standard nutrition consumption for both men and women for various age groups.</a:t>
            </a:r>
          </a:p>
          <a:p>
            <a:pPr marL="285750" indent="-285750" algn="just">
              <a:lnSpc>
                <a:spcPct val="110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The second dataset contains the nutrition composition of 335 unique commonly used ingredients.</a:t>
            </a:r>
          </a:p>
        </p:txBody>
      </p:sp>
      <p:sp>
        <p:nvSpPr>
          <p:cNvPr id="5" name="Text Box 4"/>
          <p:cNvSpPr txBox="1"/>
          <p:nvPr/>
        </p:nvSpPr>
        <p:spPr>
          <a:xfrm>
            <a:off x="312420" y="3594735"/>
            <a:ext cx="11513185" cy="1198880"/>
          </a:xfrm>
          <a:prstGeom prst="rect">
            <a:avLst/>
          </a:prstGeom>
          <a:noFill/>
        </p:spPr>
        <p:txBody>
          <a:bodyPr wrap="square" rtlCol="0">
            <a:spAutoFit/>
          </a:bodyPr>
          <a:lstStyle/>
          <a:p>
            <a:pPr marL="285750" indent="-285750" algn="just">
              <a:buFont typeface="Arial" panose="020B0604020202020204" pitchFamily="34" charset="0"/>
              <a:buChar char="•"/>
            </a:pPr>
            <a:r>
              <a:rPr lang="en-US">
                <a:latin typeface="Times New Roman" panose="02020603050405020304" charset="0"/>
                <a:cs typeface="Times New Roman" panose="02020603050405020304" charset="0"/>
              </a:rPr>
              <a:t>Dataset one provides valuable information about the standard consumption values of each of the nutrients across age groups and gender in recommended units which helps in calculating a defined nutritional requirement set.</a:t>
            </a:r>
          </a:p>
          <a:p>
            <a:pPr marL="285750" indent="-285750" algn="just">
              <a:buFont typeface="Arial" panose="020B0604020202020204" pitchFamily="34" charset="0"/>
              <a:buChar char="•"/>
            </a:pPr>
            <a:r>
              <a:rPr lang="en-US">
                <a:latin typeface="Times New Roman" panose="02020603050405020304" charset="0"/>
                <a:cs typeface="Times New Roman" panose="02020603050405020304" charset="0"/>
              </a:rPr>
              <a:t>Dataset two provides the nutritional content in each ingredient for each nutrient present in dataset making it easy to identify ingredients that could fulfill the user’s nutritional requirement.</a:t>
            </a:r>
          </a:p>
        </p:txBody>
      </p:sp>
      <p:sp>
        <p:nvSpPr>
          <p:cNvPr id="9" name="Text Box 8"/>
          <p:cNvSpPr txBox="1"/>
          <p:nvPr/>
        </p:nvSpPr>
        <p:spPr>
          <a:xfrm>
            <a:off x="381635" y="5615305"/>
            <a:ext cx="11495405" cy="922020"/>
          </a:xfrm>
          <a:prstGeom prst="rect">
            <a:avLst/>
          </a:prstGeom>
          <a:noFill/>
        </p:spPr>
        <p:txBody>
          <a:bodyPr wrap="square" rtlCol="0">
            <a:spAutoFit/>
          </a:bodyPr>
          <a:lstStyle/>
          <a:p>
            <a:pPr marL="285750" indent="-285750" algn="just">
              <a:buFont typeface="Arial" panose="020B0604020202020204" pitchFamily="34" charset="0"/>
              <a:buChar char="•"/>
            </a:pPr>
            <a:r>
              <a:rPr lang="en-US">
                <a:latin typeface="Times New Roman" panose="02020603050405020304" charset="0"/>
                <a:cs typeface="Times New Roman" panose="02020603050405020304" charset="0"/>
              </a:rPr>
              <a:t>Several repeating ingredients/variants of ingredients were handled by averaging the nutritional content of these ingredients.</a:t>
            </a:r>
          </a:p>
          <a:p>
            <a:pPr marL="285750" indent="-285750" algn="just">
              <a:buFont typeface="Arial" panose="020B0604020202020204" pitchFamily="34" charset="0"/>
              <a:buChar char="•"/>
            </a:pPr>
            <a:r>
              <a:rPr lang="en-US">
                <a:latin typeface="Times New Roman" panose="02020603050405020304" charset="0"/>
                <a:cs typeface="Times New Roman" panose="02020603050405020304" charset="0"/>
              </a:rPr>
              <a:t>Removing fringe ingredients that do not appear in any of the recipes provided.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4527"/>
            <a:ext cx="9402182" cy="58356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Times New Roman" panose="02020603050405020304" charset="0"/>
                <a:ea typeface="SamsungOne 200" panose="020B0203030303020204" pitchFamily="34" charset="0"/>
                <a:cs typeface="Times New Roman" panose="02020603050405020304" charset="0"/>
              </a:rPr>
              <a:t>Experimental Results / Simulations / Observations</a:t>
            </a:r>
            <a:endParaRPr lang="en-IN" sz="3200" b="1" dirty="0">
              <a:latin typeface="Times New Roman" panose="02020603050405020304" charset="0"/>
              <a:ea typeface="SamsungOne 200" panose="020B0203030303020204" pitchFamily="34" charset="0"/>
              <a:cs typeface="Times New Roman" panose="0202060305040502030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52197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latin typeface="Times New Roman" panose="02020603050405020304" charset="0"/>
                <a:cs typeface="Times New Roman" panose="02020603050405020304" charset="0"/>
              </a:rPr>
              <a:t>Results  </a:t>
            </a:r>
            <a:r>
              <a:rPr lang="en-US" sz="1600" dirty="0">
                <a:solidFill>
                  <a:srgbClr val="0E4094"/>
                </a:solidFill>
                <a:latin typeface="Times New Roman" panose="02020603050405020304" charset="0"/>
                <a:cs typeface="Times New Roman" panose="02020603050405020304" charset="0"/>
              </a:rPr>
              <a:t>: </a:t>
            </a:r>
          </a:p>
          <a:p>
            <a:pPr algn="just"/>
            <a:r>
              <a:rPr lang="en-US" sz="1200" dirty="0">
                <a:solidFill>
                  <a:srgbClr val="0E4094"/>
                </a:solidFill>
                <a:latin typeface="Times New Roman" panose="02020603050405020304" charset="0"/>
                <a:cs typeface="Times New Roman" panose="02020603050405020304" charset="0"/>
              </a:rPr>
              <a:t>      (provide numerical data / bar charts / plots / images / videos / tabulated results etc. Use full slide or multiple slides up to max 3 slides to demonstrate the results)</a:t>
            </a:r>
          </a:p>
        </p:txBody>
      </p:sp>
      <p:pic>
        <p:nvPicPr>
          <p:cNvPr id="25" name="Content Placeholder 2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816735"/>
            <a:ext cx="5801995" cy="435165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3" name="Text Box 2"/>
          <p:cNvSpPr txBox="1"/>
          <p:nvPr/>
        </p:nvSpPr>
        <p:spPr>
          <a:xfrm>
            <a:off x="6949081" y="2007403"/>
            <a:ext cx="4948058" cy="3970318"/>
          </a:xfrm>
          <a:prstGeom prst="rect">
            <a:avLst/>
          </a:prstGeom>
          <a:noFill/>
        </p:spPr>
        <p:txBody>
          <a:bodyPr wrap="square" rtlCol="0">
            <a:spAutoFit/>
          </a:bodyPr>
          <a:lstStyle/>
          <a:p>
            <a:pPr algn="just"/>
            <a:r>
              <a:rPr lang="en-US" dirty="0">
                <a:latin typeface="Times New Roman" panose="02020603050405020304" charset="0"/>
                <a:cs typeface="Times New Roman" panose="02020603050405020304" charset="0"/>
              </a:rPr>
              <a:t>The image depicts the result of the clustering algorithm of ingredients 2D.</a:t>
            </a:r>
          </a:p>
          <a:p>
            <a:pPr algn="just"/>
            <a:endParaRPr lang="en-US" dirty="0">
              <a:latin typeface="Times New Roman" panose="02020603050405020304" charset="0"/>
              <a:cs typeface="Times New Roman" panose="02020603050405020304" charset="0"/>
            </a:endParaRPr>
          </a:p>
          <a:p>
            <a:pPr algn="just"/>
            <a:r>
              <a:rPr lang="en-IN" dirty="0"/>
              <a:t>The visualization above comprises of 30 clusters with 10 data points (ingredients) in each cluster. There is no visible hyperplane in this 2D visualization that segregates the clusters because there exists numerous features (nutritional components) based on which its being clustered. We choose the cluster that contains the vector we appended ( deficiency vector) since it’ll have various ingredients that can cover the deficits and in turn be used to make some food product. </a:t>
            </a:r>
          </a:p>
          <a:p>
            <a:pPr algn="just"/>
            <a:endParaRPr lang="en-US" dirty="0">
              <a:latin typeface="Times New Roman" panose="02020603050405020304" charset="0"/>
              <a:cs typeface="Times New Roman" panose="02020603050405020304" charset="0"/>
            </a:endParaRPr>
          </a:p>
        </p:txBody>
      </p:sp>
      <p:sp>
        <p:nvSpPr>
          <p:cNvPr id="2" name="TextBox 1">
            <a:extLst>
              <a:ext uri="{FF2B5EF4-FFF2-40B4-BE49-F238E27FC236}">
                <a16:creationId xmlns:a16="http://schemas.microsoft.com/office/drawing/2014/main" id="{CA73EED7-4FD6-7807-CA12-BE81A6133DD8}"/>
              </a:ext>
            </a:extLst>
          </p:cNvPr>
          <p:cNvSpPr txBox="1"/>
          <p:nvPr/>
        </p:nvSpPr>
        <p:spPr>
          <a:xfrm>
            <a:off x="1963405" y="6251713"/>
            <a:ext cx="3551583" cy="276999"/>
          </a:xfrm>
          <a:prstGeom prst="rect">
            <a:avLst/>
          </a:prstGeom>
          <a:noFill/>
        </p:spPr>
        <p:txBody>
          <a:bodyPr wrap="square" rtlCol="0">
            <a:spAutoFit/>
          </a:bodyPr>
          <a:lstStyle/>
          <a:p>
            <a:pPr algn="ctr"/>
            <a:r>
              <a:rPr lang="en-US" sz="1200" dirty="0"/>
              <a:t>Fig. 1. Clustering of ingredients in 2D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4527"/>
            <a:ext cx="9402182" cy="58356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Times New Roman" panose="02020603050405020304" charset="0"/>
                <a:ea typeface="SamsungOne 200" panose="020B0203030303020204" pitchFamily="34" charset="0"/>
                <a:cs typeface="Times New Roman" panose="02020603050405020304" charset="0"/>
              </a:rPr>
              <a:t>Experimental Results / Simulations / Observations</a:t>
            </a:r>
            <a:endParaRPr lang="en-IN" sz="3200" b="1" dirty="0">
              <a:latin typeface="Times New Roman" panose="02020603050405020304" charset="0"/>
              <a:ea typeface="SamsungOne 200" panose="020B0203030303020204" pitchFamily="34" charset="0"/>
              <a:cs typeface="Times New Roman" panose="0202060305040502030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52197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latin typeface="Times New Roman" panose="02020603050405020304" charset="0"/>
                <a:cs typeface="Times New Roman" panose="02020603050405020304" charset="0"/>
              </a:rPr>
              <a:t>Results  </a:t>
            </a:r>
            <a:r>
              <a:rPr lang="en-US" sz="1600" dirty="0">
                <a:solidFill>
                  <a:srgbClr val="0E4094"/>
                </a:solidFill>
                <a:latin typeface="Times New Roman" panose="02020603050405020304" charset="0"/>
                <a:cs typeface="Times New Roman" panose="02020603050405020304" charset="0"/>
              </a:rPr>
              <a:t>: </a:t>
            </a:r>
          </a:p>
          <a:p>
            <a:pPr algn="just"/>
            <a:r>
              <a:rPr lang="en-US" sz="1200" dirty="0">
                <a:solidFill>
                  <a:srgbClr val="0E4094"/>
                </a:solidFill>
                <a:latin typeface="Times New Roman" panose="02020603050405020304" charset="0"/>
                <a:cs typeface="Times New Roman" panose="02020603050405020304" charset="0"/>
              </a:rPr>
              <a:t>      (provide numerical data / bar charts / plots / images / videos / tabulated results etc. Use full slide or multiple slides up to max 3 slides to demonstrate the results)</a:t>
            </a: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804492" y="2058245"/>
            <a:ext cx="4734652" cy="302137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26" name="Content Placeholder 18"/>
          <p:cNvPicPr>
            <a:picLocks noChangeAspect="1"/>
          </p:cNvPicPr>
          <p:nvPr/>
        </p:nvPicPr>
        <p:blipFill rotWithShape="1">
          <a:blip r:embed="rId3">
            <a:extLst>
              <a:ext uri="{28A0092B-C50C-407E-A947-70E740481C1C}">
                <a14:useLocalDpi xmlns:a14="http://schemas.microsoft.com/office/drawing/2010/main" val="0"/>
              </a:ext>
            </a:extLst>
          </a:blip>
          <a:srcRect t="509"/>
          <a:stretch>
            <a:fillRect/>
          </a:stretch>
        </p:blipFill>
        <p:spPr>
          <a:xfrm>
            <a:off x="6412137" y="2058245"/>
            <a:ext cx="4734653" cy="30059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2" name="Text Box 1"/>
          <p:cNvSpPr txBox="1"/>
          <p:nvPr/>
        </p:nvSpPr>
        <p:spPr>
          <a:xfrm>
            <a:off x="1384300" y="5908040"/>
            <a:ext cx="9526967" cy="369332"/>
          </a:xfrm>
          <a:prstGeom prst="rect">
            <a:avLst/>
          </a:prstGeom>
          <a:noFill/>
        </p:spPr>
        <p:txBody>
          <a:bodyPr wrap="none" rtlCol="0">
            <a:spAutoFit/>
          </a:bodyPr>
          <a:lstStyle/>
          <a:p>
            <a:r>
              <a:rPr lang="en-US" dirty="0">
                <a:latin typeface="Times New Roman" panose="02020603050405020304" charset="0"/>
                <a:cs typeface="Times New Roman" panose="02020603050405020304" charset="0"/>
              </a:rPr>
              <a:t>These image depicts the sample set of identified ingredients for a given set of nutritional requirement</a:t>
            </a:r>
          </a:p>
        </p:txBody>
      </p:sp>
      <p:sp>
        <p:nvSpPr>
          <p:cNvPr id="9" name="TextBox 8">
            <a:extLst>
              <a:ext uri="{FF2B5EF4-FFF2-40B4-BE49-F238E27FC236}">
                <a16:creationId xmlns:a16="http://schemas.microsoft.com/office/drawing/2014/main" id="{158785AF-8A1C-AD0D-BB29-9AEF2F7CA9D5}"/>
              </a:ext>
            </a:extLst>
          </p:cNvPr>
          <p:cNvSpPr txBox="1"/>
          <p:nvPr/>
        </p:nvSpPr>
        <p:spPr>
          <a:xfrm>
            <a:off x="1531406" y="5209131"/>
            <a:ext cx="3551583" cy="276999"/>
          </a:xfrm>
          <a:prstGeom prst="rect">
            <a:avLst/>
          </a:prstGeom>
          <a:noFill/>
        </p:spPr>
        <p:txBody>
          <a:bodyPr wrap="square" rtlCol="0">
            <a:spAutoFit/>
          </a:bodyPr>
          <a:lstStyle/>
          <a:p>
            <a:pPr algn="ctr"/>
            <a:r>
              <a:rPr lang="en-US" sz="1200" dirty="0"/>
              <a:t>Fig. 2. Results of clustering</a:t>
            </a:r>
          </a:p>
        </p:txBody>
      </p:sp>
      <p:sp>
        <p:nvSpPr>
          <p:cNvPr id="10" name="TextBox 9">
            <a:extLst>
              <a:ext uri="{FF2B5EF4-FFF2-40B4-BE49-F238E27FC236}">
                <a16:creationId xmlns:a16="http://schemas.microsoft.com/office/drawing/2014/main" id="{52B15B8E-1CC1-4075-96C2-4EFDA791F5A9}"/>
              </a:ext>
            </a:extLst>
          </p:cNvPr>
          <p:cNvSpPr txBox="1"/>
          <p:nvPr/>
        </p:nvSpPr>
        <p:spPr>
          <a:xfrm>
            <a:off x="7003671" y="5207272"/>
            <a:ext cx="3551583" cy="276999"/>
          </a:xfrm>
          <a:prstGeom prst="rect">
            <a:avLst/>
          </a:prstGeom>
          <a:noFill/>
        </p:spPr>
        <p:txBody>
          <a:bodyPr wrap="square" rtlCol="0">
            <a:spAutoFit/>
          </a:bodyPr>
          <a:lstStyle/>
          <a:p>
            <a:pPr algn="ctr"/>
            <a:r>
              <a:rPr lang="en-US" sz="1200" dirty="0"/>
              <a:t>Fig. 3. Results of clustering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4527"/>
            <a:ext cx="9402182" cy="58356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Times New Roman" panose="02020603050405020304" charset="0"/>
                <a:ea typeface="SamsungOne 200" panose="020B0203030303020204" pitchFamily="34" charset="0"/>
                <a:cs typeface="Times New Roman" panose="02020603050405020304" charset="0"/>
              </a:rPr>
              <a:t>Experimental Results / Simulations / Observations</a:t>
            </a:r>
            <a:endParaRPr lang="en-IN" sz="3200" b="1" dirty="0">
              <a:latin typeface="Times New Roman" panose="02020603050405020304" charset="0"/>
              <a:ea typeface="SamsungOne 200" panose="020B0203030303020204" pitchFamily="34" charset="0"/>
              <a:cs typeface="Times New Roman" panose="0202060305040502030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52197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latin typeface="Times New Roman" panose="02020603050405020304" charset="0"/>
                <a:cs typeface="Times New Roman" panose="02020603050405020304" charset="0"/>
              </a:rPr>
              <a:t>Results  </a:t>
            </a:r>
            <a:r>
              <a:rPr lang="en-US" sz="1600" dirty="0">
                <a:solidFill>
                  <a:srgbClr val="0E4094"/>
                </a:solidFill>
                <a:latin typeface="Times New Roman" panose="02020603050405020304" charset="0"/>
                <a:cs typeface="Times New Roman" panose="02020603050405020304" charset="0"/>
              </a:rPr>
              <a:t>: </a:t>
            </a:r>
          </a:p>
          <a:p>
            <a:pPr algn="just"/>
            <a:r>
              <a:rPr lang="en-US" sz="1200" dirty="0">
                <a:solidFill>
                  <a:srgbClr val="0E4094"/>
                </a:solidFill>
                <a:latin typeface="Times New Roman" panose="02020603050405020304" charset="0"/>
                <a:cs typeface="Times New Roman" panose="02020603050405020304" charset="0"/>
              </a:rPr>
              <a:t>      (provide numerical data / bar charts / plots / images / videos / tabulated results etc. Use full slide or multiple slides up to max 3 slides to demonstrate the results)</a:t>
            </a:r>
          </a:p>
        </p:txBody>
      </p:sp>
      <p:pic>
        <p:nvPicPr>
          <p:cNvPr id="2" name="Content Placeholder 1" descr="Chart, bar chart&#10;&#10;Description automatically generated"/>
          <p:cNvPicPr>
            <a:picLocks noGrp="1" noChangeAspect="1"/>
          </p:cNvPicPr>
          <p:nvPr>
            <p:ph sz="half" idx="1"/>
          </p:nvPr>
        </p:nvPicPr>
        <p:blipFill>
          <a:blip r:embed="rId2"/>
          <a:srcRect l="2582" t="3265" r="2858" b="3949"/>
          <a:stretch>
            <a:fillRect/>
          </a:stretch>
        </p:blipFill>
        <p:spPr>
          <a:xfrm>
            <a:off x="1455420" y="1823085"/>
            <a:ext cx="3632200" cy="2768600"/>
          </a:xfrm>
          <a:prstGeom prst="rect">
            <a:avLst/>
          </a:prstGeom>
          <a:noFill/>
          <a:ln w="9525">
            <a:noFill/>
          </a:ln>
        </p:spPr>
      </p:pic>
      <p:pic>
        <p:nvPicPr>
          <p:cNvPr id="17" name="Content Placeholder 16" descr="Chart, bar chart&#10;&#10;Description automatically generated"/>
          <p:cNvPicPr>
            <a:picLocks noGrp="1" noChangeAspect="1"/>
          </p:cNvPicPr>
          <p:nvPr>
            <p:ph sz="half" idx="2"/>
          </p:nvPr>
        </p:nvPicPr>
        <p:blipFill>
          <a:blip r:embed="rId3"/>
          <a:srcRect l="745" t="2402" r="2246" b="2715"/>
          <a:stretch>
            <a:fillRect/>
          </a:stretch>
        </p:blipFill>
        <p:spPr>
          <a:xfrm>
            <a:off x="7202805" y="1823085"/>
            <a:ext cx="3187700" cy="2768600"/>
          </a:xfrm>
          <a:prstGeom prst="rect">
            <a:avLst/>
          </a:prstGeom>
          <a:noFill/>
          <a:ln w="9525">
            <a:noFill/>
          </a:ln>
        </p:spPr>
      </p:pic>
      <p:sp>
        <p:nvSpPr>
          <p:cNvPr id="5" name="Text Box 4"/>
          <p:cNvSpPr txBox="1"/>
          <p:nvPr/>
        </p:nvSpPr>
        <p:spPr>
          <a:xfrm>
            <a:off x="1455420" y="4754410"/>
            <a:ext cx="3788410" cy="1815882"/>
          </a:xfrm>
          <a:prstGeom prst="rect">
            <a:avLst/>
          </a:prstGeom>
          <a:noFill/>
        </p:spPr>
        <p:txBody>
          <a:bodyPr wrap="square" rtlCol="0">
            <a:spAutoFit/>
          </a:bodyPr>
          <a:lstStyle/>
          <a:p>
            <a:pPr algn="just"/>
            <a:r>
              <a:rPr lang="en-IN" sz="1400" dirty="0"/>
              <a:t>Normal vs. Deficiency graph shows the levels of protein that the engine recommends for a user without a deficiency vs. a user with a deficiency in protein and carbohydrates. As it is clearly visible, users with a deficiency are provided diets and recipes with ingredients which help in improving their intake for a given deficiency. </a:t>
            </a:r>
          </a:p>
          <a:p>
            <a:pPr algn="just"/>
            <a:endParaRPr lang="en-IN" sz="1400" dirty="0">
              <a:effectLst/>
            </a:endParaRPr>
          </a:p>
        </p:txBody>
      </p:sp>
      <p:sp>
        <p:nvSpPr>
          <p:cNvPr id="10" name="Text Box 4">
            <a:extLst>
              <a:ext uri="{FF2B5EF4-FFF2-40B4-BE49-F238E27FC236}">
                <a16:creationId xmlns:a16="http://schemas.microsoft.com/office/drawing/2014/main" id="{6728BB90-F0B2-7A23-9DC5-5FFE348FBFAF}"/>
              </a:ext>
            </a:extLst>
          </p:cNvPr>
          <p:cNvSpPr txBox="1"/>
          <p:nvPr/>
        </p:nvSpPr>
        <p:spPr>
          <a:xfrm>
            <a:off x="6902450" y="4754410"/>
            <a:ext cx="3788410" cy="1815882"/>
          </a:xfrm>
          <a:prstGeom prst="rect">
            <a:avLst/>
          </a:prstGeom>
          <a:noFill/>
        </p:spPr>
        <p:txBody>
          <a:bodyPr wrap="square" rtlCol="0">
            <a:spAutoFit/>
          </a:bodyPr>
          <a:lstStyle/>
          <a:p>
            <a:pPr algn="just"/>
            <a:r>
              <a:rPr lang="en-IN" sz="1400" dirty="0"/>
              <a:t>Normal vs. Excess shows the levels of saturated fat the engine recommends for a user that consumes a healthy diet vs. a user that consumes a fatty diet. As it is clearly visible, users who have an excess intake of a particular nutrient are provided diets and recipes with ingredients which help in reducing their consumption to have a good and healthy overall diet. </a:t>
            </a:r>
            <a:endParaRPr lang="en-IN" sz="1400" dirty="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4527"/>
            <a:ext cx="9402182" cy="58356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Times New Roman" panose="02020603050405020304" charset="0"/>
                <a:ea typeface="SamsungOne 200" panose="020B0203030303020204" pitchFamily="34" charset="0"/>
                <a:cs typeface="Times New Roman" panose="02020603050405020304" charset="0"/>
              </a:rPr>
              <a:t>Experimental Results / Simulations / Observations</a:t>
            </a:r>
            <a:endParaRPr lang="en-IN" sz="3200" b="1" dirty="0">
              <a:latin typeface="Times New Roman" panose="02020603050405020304" charset="0"/>
              <a:ea typeface="SamsungOne 200" panose="020B0203030303020204" pitchFamily="34" charset="0"/>
              <a:cs typeface="Times New Roman" panose="0202060305040502030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6" name="TextBox 5"/>
          <p:cNvSpPr txBox="1"/>
          <p:nvPr/>
        </p:nvSpPr>
        <p:spPr>
          <a:xfrm>
            <a:off x="0" y="935566"/>
            <a:ext cx="12191999" cy="52197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latin typeface="Times New Roman" panose="02020603050405020304" charset="0"/>
                <a:cs typeface="Times New Roman" panose="02020603050405020304" charset="0"/>
              </a:rPr>
              <a:t>Major Observations / Conclusions &amp; Challenges : </a:t>
            </a:r>
          </a:p>
          <a:p>
            <a:pPr algn="just"/>
            <a:r>
              <a:rPr lang="en-US" sz="1200" dirty="0">
                <a:solidFill>
                  <a:srgbClr val="0E4094"/>
                </a:solidFill>
                <a:latin typeface="Times New Roman" panose="02020603050405020304" charset="0"/>
                <a:cs typeface="Times New Roman" panose="02020603050405020304" charset="0"/>
              </a:rPr>
              <a:t>      (provide details about your findings, experimental opinion – Use separate slide if necessary)</a:t>
            </a:r>
            <a:endParaRPr lang="en-US" sz="1600" dirty="0">
              <a:latin typeface="Times New Roman" panose="02020603050405020304" charset="0"/>
              <a:cs typeface="Times New Roman" panose="02020603050405020304" charset="0"/>
            </a:endParaRPr>
          </a:p>
        </p:txBody>
      </p:sp>
      <p:sp>
        <p:nvSpPr>
          <p:cNvPr id="4" name="Text Box 3"/>
          <p:cNvSpPr txBox="1"/>
          <p:nvPr/>
        </p:nvSpPr>
        <p:spPr>
          <a:xfrm>
            <a:off x="376555" y="1724660"/>
            <a:ext cx="11367770" cy="2176145"/>
          </a:xfrm>
          <a:prstGeom prst="rect">
            <a:avLst/>
          </a:prstGeom>
          <a:noFill/>
        </p:spPr>
        <p:txBody>
          <a:bodyPr wrap="square" rtlCol="0">
            <a:spAutoFit/>
          </a:bodyPr>
          <a:lstStyle/>
          <a:p>
            <a:pPr indent="0" algn="l">
              <a:buFont typeface="Arial" panose="020B0604020202020204" pitchFamily="34" charset="0"/>
              <a:buNone/>
            </a:pPr>
            <a:r>
              <a:rPr lang="en-US" sz="2400" b="1" dirty="0">
                <a:latin typeface="Times New Roman" panose="02020603050405020304" charset="0"/>
                <a:cs typeface="Times New Roman" panose="02020603050405020304" charset="0"/>
                <a:sym typeface="+mn-ea"/>
              </a:rPr>
              <a:t>Conclusion</a:t>
            </a:r>
          </a:p>
          <a:p>
            <a:pPr indent="0" algn="l">
              <a:buFont typeface="Arial" panose="020B0604020202020204" pitchFamily="34" charset="0"/>
              <a:buNone/>
            </a:pPr>
            <a:endParaRPr lang="en-US" dirty="0">
              <a:latin typeface="Times New Roman" panose="02020603050405020304" charset="0"/>
              <a:cs typeface="Times New Roman" panose="02020603050405020304" charset="0"/>
              <a:sym typeface="+mn-ea"/>
            </a:endParaRPr>
          </a:p>
          <a:p>
            <a:pPr marL="285750" indent="-285750" algn="l">
              <a:lnSpc>
                <a:spcPct val="130000"/>
              </a:lnSpc>
              <a:spcBef>
                <a:spcPts val="0"/>
              </a:spcBef>
              <a:spcAft>
                <a:spcPts val="0"/>
              </a:spcAft>
              <a:buFont typeface="Arial" panose="020B0604020202020204" pitchFamily="34" charset="0"/>
              <a:buChar char="•"/>
            </a:pPr>
            <a:r>
              <a:rPr lang="en-US" dirty="0">
                <a:latin typeface="Times New Roman" panose="02020603050405020304" charset="0"/>
                <a:cs typeface="Times New Roman" panose="02020603050405020304" charset="0"/>
                <a:sym typeface="+mn-ea"/>
              </a:rPr>
              <a:t>A solution was provided which revolves around identifying deficiencies, building clusters to identify required ingredients, assemble food products and rank them according to the user's needs.</a:t>
            </a:r>
            <a:endParaRPr lang="en-US" dirty="0">
              <a:latin typeface="Times New Roman" panose="02020603050405020304" charset="0"/>
              <a:cs typeface="Times New Roman" panose="02020603050405020304" charset="0"/>
            </a:endParaRPr>
          </a:p>
          <a:p>
            <a:pPr marL="285750" indent="-285750" algn="l">
              <a:lnSpc>
                <a:spcPct val="130000"/>
              </a:lnSpc>
              <a:spcBef>
                <a:spcPts val="0"/>
              </a:spcBef>
              <a:spcAft>
                <a:spcPts val="0"/>
              </a:spcAft>
              <a:buFont typeface="Arial" panose="020B0604020202020204" pitchFamily="34" charset="0"/>
              <a:buChar char="•"/>
            </a:pPr>
            <a:r>
              <a:rPr lang="en-US" dirty="0">
                <a:latin typeface="Times New Roman" panose="02020603050405020304" charset="0"/>
                <a:cs typeface="Times New Roman" panose="02020603050405020304" charset="0"/>
                <a:sym typeface="+mn-ea"/>
              </a:rPr>
              <a:t>An application was built to verify the solution in real-time.</a:t>
            </a:r>
            <a:endParaRPr lang="en-US" dirty="0">
              <a:latin typeface="Times New Roman" panose="02020603050405020304" charset="0"/>
              <a:cs typeface="Times New Roman" panose="02020603050405020304" charset="0"/>
            </a:endParaRPr>
          </a:p>
          <a:p>
            <a:pPr marL="285750" indent="-285750" algn="l">
              <a:lnSpc>
                <a:spcPct val="130000"/>
              </a:lnSpc>
              <a:spcBef>
                <a:spcPts val="0"/>
              </a:spcBef>
              <a:spcAft>
                <a:spcPts val="0"/>
              </a:spcAft>
              <a:buFont typeface="Arial" panose="020B0604020202020204" pitchFamily="34" charset="0"/>
              <a:buChar char="•"/>
            </a:pPr>
            <a:r>
              <a:rPr lang="en-US" dirty="0">
                <a:latin typeface="Times New Roman" panose="02020603050405020304" charset="0"/>
                <a:cs typeface="Times New Roman" panose="02020603050405020304" charset="0"/>
                <a:sym typeface="+mn-ea"/>
              </a:rPr>
              <a:t>The project will be handed over to TDU who will build on the existing solution.</a:t>
            </a:r>
            <a:endParaRPr lang="en-US" dirty="0">
              <a:latin typeface="Times New Roman" panose="02020603050405020304" charset="0"/>
              <a:cs typeface="Times New Roman" panose="02020603050405020304" charset="0"/>
            </a:endParaRPr>
          </a:p>
        </p:txBody>
      </p:sp>
      <p:sp>
        <p:nvSpPr>
          <p:cNvPr id="5" name="Text Box 4"/>
          <p:cNvSpPr txBox="1"/>
          <p:nvPr/>
        </p:nvSpPr>
        <p:spPr>
          <a:xfrm>
            <a:off x="376555" y="4519295"/>
            <a:ext cx="11119485" cy="1826260"/>
          </a:xfrm>
          <a:prstGeom prst="rect">
            <a:avLst/>
          </a:prstGeom>
          <a:noFill/>
        </p:spPr>
        <p:txBody>
          <a:bodyPr wrap="square" rtlCol="0">
            <a:spAutoFit/>
          </a:bodyPr>
          <a:lstStyle/>
          <a:p>
            <a:r>
              <a:rPr lang="en-US" sz="2400" b="1" dirty="0">
                <a:latin typeface="Times New Roman" panose="02020603050405020304" charset="0"/>
                <a:cs typeface="Times New Roman" panose="02020603050405020304" charset="0"/>
                <a:sym typeface="+mn-ea"/>
              </a:rPr>
              <a:t>Challenges faced</a:t>
            </a:r>
          </a:p>
          <a:p>
            <a:endParaRPr lang="en-US" sz="2400" dirty="0">
              <a:latin typeface="Times New Roman" panose="02020603050405020304" charset="0"/>
              <a:cs typeface="Times New Roman" panose="02020603050405020304" charset="0"/>
            </a:endParaRPr>
          </a:p>
          <a:p>
            <a:pPr marL="285750" indent="-285750">
              <a:lnSpc>
                <a:spcPct val="130000"/>
              </a:lnSpc>
              <a:spcBef>
                <a:spcPts val="0"/>
              </a:spcBef>
              <a:spcAft>
                <a:spcPts val="0"/>
              </a:spcAft>
              <a:buFont typeface="Arial" panose="020B0604020202020204" pitchFamily="34" charset="0"/>
              <a:buChar char="•"/>
            </a:pPr>
            <a:r>
              <a:rPr lang="en-US" dirty="0">
                <a:latin typeface="Times New Roman" panose="02020603050405020304" charset="0"/>
                <a:cs typeface="Times New Roman" panose="02020603050405020304" charset="0"/>
              </a:rPr>
              <a:t>Finding reliable REST endpoints to get food products that cater to all necessary filters.</a:t>
            </a:r>
          </a:p>
          <a:p>
            <a:pPr marL="285750" indent="-285750">
              <a:lnSpc>
                <a:spcPct val="130000"/>
              </a:lnSpc>
              <a:spcBef>
                <a:spcPts val="0"/>
              </a:spcBef>
              <a:spcAft>
                <a:spcPts val="0"/>
              </a:spcAft>
              <a:buFont typeface="Arial" panose="020B0604020202020204" pitchFamily="34" charset="0"/>
              <a:buChar char="•"/>
            </a:pPr>
            <a:r>
              <a:rPr lang="en-US" dirty="0">
                <a:latin typeface="Times New Roman" panose="02020603050405020304" charset="0"/>
                <a:cs typeface="Times New Roman" panose="02020603050405020304" charset="0"/>
              </a:rPr>
              <a:t>Efficient hyperparameters for web scraping of videos to not return unsuitable content.</a:t>
            </a:r>
          </a:p>
          <a:p>
            <a:pPr marL="285750" indent="-285750"/>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Deliverable</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Final Deliverables </a:t>
            </a:r>
            <a:r>
              <a:rPr lang="en-US" sz="1600" dirty="0">
                <a:solidFill>
                  <a:srgbClr val="0E4094"/>
                </a:solidFill>
              </a:rPr>
              <a:t>: </a:t>
            </a:r>
          </a:p>
          <a:p>
            <a:pPr algn="just"/>
            <a:r>
              <a:rPr lang="en-US" sz="1200" dirty="0">
                <a:solidFill>
                  <a:srgbClr val="0E4094"/>
                </a:solidFill>
              </a:rPr>
              <a:t>      (Discuss in the form of bullets)</a:t>
            </a:r>
          </a:p>
        </p:txBody>
      </p:sp>
      <p:sp>
        <p:nvSpPr>
          <p:cNvPr id="6" name="TextBox 5"/>
          <p:cNvSpPr txBox="1"/>
          <p:nvPr/>
        </p:nvSpPr>
        <p:spPr>
          <a:xfrm>
            <a:off x="0" y="4355420"/>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IP / Paper Publication Plan </a:t>
            </a:r>
            <a:r>
              <a:rPr lang="en-US" sz="1600" dirty="0">
                <a:solidFill>
                  <a:srgbClr val="0E4094"/>
                </a:solidFill>
              </a:rPr>
              <a:t>: </a:t>
            </a:r>
          </a:p>
          <a:p>
            <a:pPr algn="just"/>
            <a:r>
              <a:rPr lang="en-US" sz="1200" dirty="0">
                <a:solidFill>
                  <a:srgbClr val="0E4094"/>
                </a:solidFill>
              </a:rPr>
              <a:t>      (Details of papers / patentable ideas / innovative aspects that can lead to patentable ideas)</a:t>
            </a:r>
          </a:p>
        </p:txBody>
      </p:sp>
      <p:sp>
        <p:nvSpPr>
          <p:cNvPr id="3" name="Text Box 2"/>
          <p:cNvSpPr txBox="1"/>
          <p:nvPr/>
        </p:nvSpPr>
        <p:spPr>
          <a:xfrm>
            <a:off x="381898" y="1574826"/>
            <a:ext cx="11156950" cy="2535502"/>
          </a:xfrm>
          <a:prstGeom prst="rect">
            <a:avLst/>
          </a:prstGeom>
          <a:noFill/>
        </p:spPr>
        <p:txBody>
          <a:bodyPr wrap="square" rtlCol="0" anchor="t">
            <a:spAutoFit/>
          </a:bodyPr>
          <a:lstStyle/>
          <a:p>
            <a:pPr marL="285750" indent="-285750">
              <a:lnSpc>
                <a:spcPct val="150000"/>
              </a:lnSpc>
              <a:spcBef>
                <a:spcPts val="0"/>
              </a:spcBef>
              <a:spcAft>
                <a:spcPts val="0"/>
              </a:spcAft>
              <a:buFont typeface="Arial" panose="020B0604020202020204" pitchFamily="34" charset="0"/>
              <a:buChar char="•"/>
            </a:pPr>
            <a:r>
              <a:rPr lang="en-US" dirty="0">
                <a:latin typeface="Times New Roman" panose="02020603050405020304" charset="0"/>
                <a:cs typeface="Times New Roman" panose="02020603050405020304" charset="0"/>
                <a:sym typeface="+mn-ea"/>
              </a:rPr>
              <a:t>A novel base solution that tackles the problem statement.</a:t>
            </a:r>
            <a:endParaRPr lang="en-US" dirty="0">
              <a:latin typeface="Times New Roman" panose="02020603050405020304" charset="0"/>
              <a:cs typeface="Times New Roman" panose="02020603050405020304" charset="0"/>
            </a:endParaRPr>
          </a:p>
          <a:p>
            <a:pPr marL="285750" indent="-285750">
              <a:lnSpc>
                <a:spcPct val="150000"/>
              </a:lnSpc>
              <a:spcBef>
                <a:spcPts val="0"/>
              </a:spcBef>
              <a:spcAft>
                <a:spcPts val="0"/>
              </a:spcAft>
              <a:buFont typeface="Arial" panose="020B0604020202020204" pitchFamily="34" charset="0"/>
              <a:buChar char="•"/>
            </a:pPr>
            <a:r>
              <a:rPr lang="en-US" dirty="0">
                <a:latin typeface="Times New Roman" panose="02020603050405020304" charset="0"/>
                <a:cs typeface="Times New Roman" panose="02020603050405020304" charset="0"/>
                <a:sym typeface="+mn-ea"/>
              </a:rPr>
              <a:t>Codebase to implement the base idea to verify the sanity of the said solution.</a:t>
            </a:r>
            <a:endParaRPr lang="en-US" dirty="0">
              <a:latin typeface="Times New Roman" panose="02020603050405020304" charset="0"/>
              <a:cs typeface="Times New Roman" panose="02020603050405020304" charset="0"/>
            </a:endParaRPr>
          </a:p>
          <a:p>
            <a:pPr marL="285750" indent="-285750">
              <a:lnSpc>
                <a:spcPct val="150000"/>
              </a:lnSpc>
              <a:spcBef>
                <a:spcPts val="0"/>
              </a:spcBef>
              <a:spcAft>
                <a:spcPts val="0"/>
              </a:spcAft>
              <a:buFont typeface="Arial" panose="020B0604020202020204" pitchFamily="34" charset="0"/>
              <a:buChar char="•"/>
            </a:pPr>
            <a:r>
              <a:rPr lang="en-US" dirty="0">
                <a:latin typeface="Times New Roman" panose="02020603050405020304" charset="0"/>
                <a:cs typeface="Times New Roman" panose="02020603050405020304" charset="0"/>
                <a:sym typeface="+mn-ea"/>
              </a:rPr>
              <a:t>An application with enticing UI to serve as the frontend and a highly available backend..</a:t>
            </a:r>
            <a:endParaRPr lang="en-US" dirty="0">
              <a:latin typeface="Times New Roman" panose="02020603050405020304" charset="0"/>
              <a:cs typeface="Times New Roman" panose="02020603050405020304" charset="0"/>
            </a:endParaRPr>
          </a:p>
          <a:p>
            <a:pPr marL="285750" indent="-285750">
              <a:lnSpc>
                <a:spcPct val="150000"/>
              </a:lnSpc>
              <a:spcBef>
                <a:spcPts val="0"/>
              </a:spcBef>
              <a:spcAft>
                <a:spcPts val="0"/>
              </a:spcAft>
              <a:buFont typeface="Arial" panose="020B0604020202020204" pitchFamily="34" charset="0"/>
              <a:buChar char="•"/>
            </a:pPr>
            <a:r>
              <a:rPr lang="en-US" dirty="0">
                <a:latin typeface="Times New Roman" panose="02020603050405020304" charset="0"/>
                <a:cs typeface="Times New Roman" panose="02020603050405020304" charset="0"/>
                <a:sym typeface="+mn-ea"/>
              </a:rPr>
              <a:t>Test in real time with users.</a:t>
            </a:r>
          </a:p>
          <a:p>
            <a:pPr marL="285750" indent="-285750">
              <a:lnSpc>
                <a:spcPct val="150000"/>
              </a:lnSpc>
              <a:spcBef>
                <a:spcPts val="0"/>
              </a:spcBef>
              <a:spcAft>
                <a:spcPts val="0"/>
              </a:spcAft>
              <a:buFont typeface="Arial" panose="020B0604020202020204" pitchFamily="34" charset="0"/>
              <a:buChar char="•"/>
            </a:pPr>
            <a:r>
              <a:rPr lang="en-US" dirty="0">
                <a:latin typeface="Times New Roman" panose="02020603050405020304" charset="0"/>
                <a:cs typeface="Times New Roman" panose="02020603050405020304" charset="0"/>
              </a:rPr>
              <a:t>Handing over to TDU for the solution to be adapted/built upon.</a:t>
            </a:r>
          </a:p>
          <a:p>
            <a:pPr marL="285750" indent="-285750">
              <a:lnSpc>
                <a:spcPct val="150000"/>
              </a:lnSpc>
              <a:spcBef>
                <a:spcPts val="0"/>
              </a:spcBef>
              <a:spcAft>
                <a:spcPts val="0"/>
              </a:spcAft>
              <a:buFont typeface="Arial" panose="020B0604020202020204" pitchFamily="34" charset="0"/>
              <a:buChar char="•"/>
            </a:pPr>
            <a:r>
              <a:rPr lang="en-US" dirty="0">
                <a:latin typeface="Times New Roman" panose="02020603050405020304" charset="0"/>
                <a:cs typeface="Times New Roman" panose="02020603050405020304" charset="0"/>
              </a:rPr>
              <a:t>Code : </a:t>
            </a:r>
            <a:r>
              <a:rPr lang="en-US" sz="1400" dirty="0">
                <a:latin typeface="Times New Roman" panose="02020603050405020304" charset="0"/>
                <a:cs typeface="Times New Roman" panose="02020603050405020304" charset="0"/>
                <a:hlinkClick r:id="rId2"/>
              </a:rPr>
              <a:t>https://github.com/Gaurav-71/Multi-Factor-based-Nutrient-Management-and-Recipe-Recommendation-System</a:t>
            </a:r>
            <a:endParaRPr lang="en-US" sz="1400" dirty="0">
              <a:latin typeface="Times New Roman" panose="02020603050405020304" charset="0"/>
              <a:cs typeface="Times New Roman" panose="02020603050405020304" charset="0"/>
            </a:endParaRPr>
          </a:p>
        </p:txBody>
      </p:sp>
      <p:sp>
        <p:nvSpPr>
          <p:cNvPr id="5" name="Text Box 4"/>
          <p:cNvSpPr txBox="1"/>
          <p:nvPr/>
        </p:nvSpPr>
        <p:spPr>
          <a:xfrm>
            <a:off x="419735" y="5166995"/>
            <a:ext cx="11261090" cy="368300"/>
          </a:xfrm>
          <a:prstGeom prst="rect">
            <a:avLst/>
          </a:prstGeom>
          <a:noFill/>
        </p:spPr>
        <p:txBody>
          <a:bodyPr wrap="none" rtlCol="0">
            <a:spAutoFit/>
          </a:bodyPr>
          <a:lstStyle/>
          <a:p>
            <a:r>
              <a:rPr lang="en-US"/>
              <a:t>Report submitted to </a:t>
            </a:r>
            <a:r>
              <a:rPr lang="en-US" b="1"/>
              <a:t>Science of Computer Programming</a:t>
            </a:r>
            <a:r>
              <a:rPr lang="en-US"/>
              <a:t> Journal highlighting the novel features in the solution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1161</Words>
  <Application>Microsoft Macintosh PowerPoint</Application>
  <PresentationFormat>Widescreen</PresentationFormat>
  <Paragraphs>85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Edwardian Script ITC</vt:lpstr>
      <vt:lpstr>SamsungOne 200</vt:lpstr>
      <vt:lpstr>SamsungOne 600C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Gaurav V</cp:lastModifiedBy>
  <cp:revision>39</cp:revision>
  <dcterms:created xsi:type="dcterms:W3CDTF">2019-07-24T12:22:00Z</dcterms:created>
  <dcterms:modified xsi:type="dcterms:W3CDTF">2022-07-07T17:58:44Z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C:\Users\saad.hashmi\Documents\Student Connect\Evaluation\Mid Review Templates for PRISM.pptx</vt:lpwstr>
  </property>
  <property fmtid="{D5CDD505-2E9C-101B-9397-08002B2CF9AE}" pid="4" name="ICV">
    <vt:lpwstr>2FB6A6C1F6154A8788C2773D2CCC0AB3</vt:lpwstr>
  </property>
  <property fmtid="{D5CDD505-2E9C-101B-9397-08002B2CF9AE}" pid="5" name="KSOProductBuildVer">
    <vt:lpwstr>1033-11.2.0.11156</vt:lpwstr>
  </property>
</Properties>
</file>