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17"/>
  </p:handoutMasterIdLst>
  <p:sldIdLst>
    <p:sldId id="411" r:id="rId3"/>
    <p:sldId id="419" r:id="rId4"/>
    <p:sldId id="415" r:id="rId5"/>
    <p:sldId id="412" r:id="rId6"/>
    <p:sldId id="420" r:id="rId7"/>
    <p:sldId id="418" r:id="rId8"/>
    <p:sldId id="423" r:id="rId10"/>
    <p:sldId id="417" r:id="rId11"/>
    <p:sldId id="416" r:id="rId12"/>
    <p:sldId id="424" r:id="rId13"/>
    <p:sldId id="425" r:id="rId14"/>
    <p:sldId id="422" r:id="rId15"/>
    <p:sldId id="41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054"/>
  </p:normalViewPr>
  <p:slideViewPr>
    <p:cSldViewPr snapToGrid="0">
      <p:cViewPr varScale="1">
        <p:scale>
          <a:sx n="119" d="100"/>
          <a:sy n="119" d="100"/>
        </p:scale>
        <p:origin x="232" y="248"/>
      </p:cViewPr>
      <p:guideLst>
        <p:guide orient="horz" pos="2160"/>
        <p:guide pos="3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Knowledge Base is driven by three ontologies: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en-IN" sz="1200" kern="1200" dirty="0">
                <a:solidFill>
                  <a:schemeClr val="dk1"/>
                </a:solidFill>
                <a:effectLst/>
                <a:latin typeface="Times New Roman" panose="02020603050405020304" pitchFamily="18" charset="0"/>
                <a:ea typeface="+mn-ea"/>
                <a:cs typeface="Times New Roman" panose="02020603050405020304" pitchFamily="18" charset="0"/>
              </a:rPr>
              <a:t>1)</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the food ontology, 2) the user profile ontology, and 3) the HL7-based health screening ontology. These provide knowledge acquired from domain experts and the user</a:t>
            </a:r>
            <a:r>
              <a:rPr lang="en-US" altLang="en-IN" sz="1200" kern="1200" dirty="0">
                <a:solidFill>
                  <a:schemeClr val="dk1"/>
                </a:solidFill>
                <a:effectLst/>
                <a:latin typeface="Times New Roman" panose="02020603050405020304" pitchFamily="18" charset="0"/>
                <a:ea typeface="+mn-ea"/>
                <a:cs typeface="Times New Roman" panose="02020603050405020304" pitchFamily="18" charset="0"/>
              </a:rPr>
              <a:t>’</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s health status to generate a personal diet plan.</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DF20133-9643-4EF8-94CA-FEF99B36DC3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The app will enable user to input information like their name, age, height, weight, diseases, medical history, nutritional preference, medications, allergies etc. </a:t>
            </a:r>
            <a:endParaRPr lang="en-IN" sz="12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A user profile will be created and processed. The initial phase in the processing will be to take the nutritional preferences indicated by the user, as well as other information such as diseases, activity levels, and so on, and map these to information recorded from a database containing information about age-appropriate nutrition. This will result in a final set of nutritional values that the diet must meet for the specific user. </a:t>
            </a:r>
            <a:endParaRPr lang="en-IN" sz="12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Using the Nutrition-Ingredient Data, the nutritional values would then be used to classify food groups (using a ML based classifier such as Random Forest), resulting in the food groups that should be included in the diet. </a:t>
            </a:r>
            <a:endParaRPr lang="en-IN" sz="12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After taking into account the user's preferences, such as allergies and dislikes, a collection of ingredients will be developed that will be relevant for the recipe search.</a:t>
            </a:r>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DF20133-9643-4EF8-94CA-FEF99B36DC3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1AAA1-5EED-45C1-A8CC-2692A48FCA5B}"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6586A9F-105A-45FD-A610-F581EBE318E5}"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3556EE-BA75-4293-9005-9A3AC5F963A1}"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pic>
        <p:nvPicPr>
          <p:cNvPr id="10" name="Picture 2" descr="C:\Users\Srinidhi\Desktop\logo.png"/>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408FE0-85C4-4B5E-8D92-47082CCA6BB8}"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2C4F4C7-2495-43FA-A051-996DC06F529F}" type="datetime1">
              <a:rPr lang="en-IN" smtClean="0"/>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562AB57-2563-4C1E-AACE-ECD6AF9D6338}" type="datetime1">
              <a:rPr lang="en-IN" smtClean="0"/>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p>
            <a:fld id="{1245FD78-8DE1-44B0-BD44-E067D054697C}" type="slidenum">
              <a:rPr lang="en-IN" smtClean="0"/>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91E361E-13EA-4D71-AB87-006735CEC8A3}" type="datetime1">
              <a:rPr lang="en-IN" smtClean="0"/>
            </a:fld>
            <a:endParaRPr lang="en-IN"/>
          </a:p>
        </p:txBody>
      </p:sp>
      <p:sp>
        <p:nvSpPr>
          <p:cNvPr id="8" name="Footer Placeholder 7"/>
          <p:cNvSpPr>
            <a:spLocks noGrp="1"/>
          </p:cNvSpPr>
          <p:nvPr>
            <p:ph type="ftr" sz="quarter" idx="11"/>
          </p:nvPr>
        </p:nvSpPr>
        <p:spPr/>
        <p:txBody>
          <a:body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433A5-CDF5-414D-BB2C-C9DF07A7F631}" type="datetime1">
              <a:rPr lang="en-IN" smtClean="0"/>
            </a:fld>
            <a:endParaRPr lang="en-IN"/>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pic>
        <p:nvPicPr>
          <p:cNvPr id="7" name="Picture 2" descr="C:\Users\Srinidhi\Desktop\logo.png"/>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89EB3-2841-4B74-BD08-6FDA6A2C0AA5}" type="datetime1">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1A98C1-704E-4145-A2C8-692D73D56B98}" type="datetime1">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fld>
            <a:endParaRPr lang="en-IN"/>
          </a:p>
        </p:txBody>
      </p: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51075D4-600E-4A33-99CC-B8F0EB0A7ACC}" type="datetime1">
              <a:rPr lang="en-IN" smtClean="0"/>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1245FD78-8DE1-44B0-BD44-E067D054697C}" type="slidenum">
              <a:rPr lang="en-IN" smtClean="0"/>
            </a:fld>
            <a:endParaRPr lang="en-IN"/>
          </a:p>
        </p:txBody>
      </p:sp>
      <p:pic>
        <p:nvPicPr>
          <p:cNvPr id="11" name="Picture 2" descr="C:\Users\Srinidhi\Desktop\logo.png"/>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705F69-1B7A-4F89-B7EA-F9E7165CA2C2}" type="datetime1">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Engineering</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s://www.lucidchart.com/pages/data-flow-diagram/data-flow-diagram-symbols#:~:text=Make%20a%20DFD-,Data%20flow%20diagram%20notations,style%20between%20the%20notation%20types"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Gaurav-71/Multi-Factor-based-Nutrient-Management-and-Recipe-Recommendation-System/blob/main/Documentation/Literature%20Review/Literature%20Survey%20Final%20Year.pdf"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321" y="1684975"/>
            <a:ext cx="11163300" cy="2362394"/>
          </a:xfrm>
        </p:spPr>
        <p:txBody>
          <a:bodyPr>
            <a:normAutofit fontScale="90000"/>
          </a:bodyPr>
          <a:lstStyle/>
          <a:p>
            <a:pPr algn="ctr">
              <a:lnSpc>
                <a:spcPct val="100000"/>
              </a:lnSpc>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Multi-Factor based Nutrition Management System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and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Recipe Recommendation System</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Mid Semester Project Work Evaluation Presentation)</a:t>
            </a:r>
            <a:br>
              <a:rPr lang="en-IN" sz="20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(7/5/2022)</a:t>
            </a:r>
            <a:br>
              <a:rPr lang="en-IN" sz="32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Title 1"/>
          <p:cNvSpPr txBox="1"/>
          <p:nvPr/>
        </p:nvSpPr>
        <p:spPr bwMode="auto">
          <a:xfrm>
            <a:off x="1894115" y="135816"/>
            <a:ext cx="8229600" cy="1143000"/>
          </a:xfrm>
          <a:prstGeom prst="rect">
            <a:avLst/>
          </a:prstGeom>
          <a:noFill/>
          <a:ln w="9525">
            <a:noFill/>
            <a:miter lim="800000"/>
          </a:ln>
        </p:spPr>
        <p:txBody>
          <a:bodyPr anchor="ct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3412" y="4457117"/>
            <a:ext cx="3071813"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MSRIT Mentor:</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Dr Shilpa Shashikant Chaudhari</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Associate Professor</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51152" y="4318617"/>
            <a:ext cx="4217534" cy="36933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Presented by</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18456" y="1056503"/>
            <a:ext cx="10959193" cy="369332"/>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Course Name: Project Work  Course Code: CSP Credits: 16:0:0  Term: March – July 2022</a:t>
            </a:r>
            <a:endParaRPr lang="en-IN"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nvGraphicFramePr>
        <p:xfrm>
          <a:off x="1192566" y="4738506"/>
          <a:ext cx="3288030" cy="1348977"/>
        </p:xfrm>
        <a:graphic>
          <a:graphicData uri="http://schemas.openxmlformats.org/drawingml/2006/table">
            <a:tbl>
              <a:tblPr firstRow="1" bandRow="1">
                <a:tableStyleId>{69CF1AB2-1976-4502-BF36-3FF5EA218861}</a:tableStyleId>
              </a:tblPr>
              <a:tblGrid>
                <a:gridCol w="1535430"/>
                <a:gridCol w="1752600"/>
              </a:tblGrid>
              <a:tr h="309741">
                <a:tc>
                  <a:txBody>
                    <a:bodyPr/>
                    <a:lstStyle/>
                    <a:p>
                      <a:r>
                        <a:rPr lang="en-US" sz="1600" b="0" dirty="0">
                          <a:latin typeface="Times New Roman" panose="02020603050405020304" pitchFamily="18" charset="0"/>
                          <a:cs typeface="Times New Roman" panose="02020603050405020304" pitchFamily="18" charset="0"/>
                        </a:rPr>
                        <a:t>1MS18CS025</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Aravind Shreyas R</a:t>
                      </a:r>
                      <a:endParaRPr lang="en-IN" sz="1600" b="0" dirty="0">
                        <a:latin typeface="Times New Roman" panose="02020603050405020304" pitchFamily="18" charset="0"/>
                        <a:cs typeface="Times New Roman" panose="02020603050405020304" pitchFamily="18" charset="0"/>
                      </a:endParaRPr>
                    </a:p>
                  </a:txBody>
                  <a:tcPr/>
                </a:tc>
              </a:tr>
              <a:tr h="337899">
                <a:tc>
                  <a:txBody>
                    <a:bodyPr/>
                    <a:lstStyle/>
                    <a:p>
                      <a:r>
                        <a:rPr lang="en-IN" sz="1600" dirty="0">
                          <a:latin typeface="Times New Roman" panose="02020603050405020304" pitchFamily="18" charset="0"/>
                          <a:cs typeface="Times New Roman" panose="02020603050405020304" pitchFamily="18" charset="0"/>
                        </a:rPr>
                        <a:t>1MS18CS040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Dheeraj Bhat</a:t>
                      </a:r>
                      <a:endParaRPr lang="en-IN" sz="1600" dirty="0">
                        <a:latin typeface="Times New Roman" panose="02020603050405020304" pitchFamily="18" charset="0"/>
                        <a:cs typeface="Times New Roman" panose="02020603050405020304" pitchFamily="18" charset="0"/>
                      </a:endParaRPr>
                    </a:p>
                  </a:txBody>
                  <a:tcPr/>
                </a:tc>
              </a:tr>
              <a:tr h="337899">
                <a:tc>
                  <a:txBody>
                    <a:bodyPr/>
                    <a:lstStyle/>
                    <a:p>
                      <a:r>
                        <a:rPr lang="en-IN" sz="1600" dirty="0">
                          <a:latin typeface="Times New Roman" panose="02020603050405020304" pitchFamily="18" charset="0"/>
                          <a:cs typeface="Times New Roman" panose="02020603050405020304" pitchFamily="18" charset="0"/>
                        </a:rPr>
                        <a:t>1MS18CS043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a:latin typeface="Times New Roman" panose="02020603050405020304" pitchFamily="18" charset="0"/>
                          <a:cs typeface="Times New Roman" panose="02020603050405020304" pitchFamily="18" charset="0"/>
                        </a:rPr>
                        <a:t>Divya</a:t>
                      </a:r>
                      <a:endParaRPr lang="en-IN" sz="1600" dirty="0">
                        <a:latin typeface="Times New Roman" panose="02020603050405020304" pitchFamily="18" charset="0"/>
                        <a:cs typeface="Times New Roman" panose="02020603050405020304" pitchFamily="18" charset="0"/>
                      </a:endParaRPr>
                    </a:p>
                  </a:txBody>
                  <a:tcPr/>
                </a:tc>
              </a:tr>
              <a:tr h="337899">
                <a:tc>
                  <a:txBody>
                    <a:bodyPr/>
                    <a:lstStyle/>
                    <a:p>
                      <a:r>
                        <a:rPr lang="en-IN" sz="1600" dirty="0">
                          <a:latin typeface="Times New Roman" panose="02020603050405020304" pitchFamily="18" charset="0"/>
                          <a:cs typeface="Times New Roman" panose="02020603050405020304" pitchFamily="18" charset="0"/>
                        </a:rPr>
                        <a:t>1MS18CS046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Gaurav V</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54249" y="1581374"/>
            <a:ext cx="10295069" cy="2689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sp>
        <p:nvSpPr>
          <p:cNvPr id="6" name="TextBox 5"/>
          <p:cNvSpPr txBox="1"/>
          <p:nvPr/>
        </p:nvSpPr>
        <p:spPr>
          <a:xfrm>
            <a:off x="1219203" y="3028890"/>
            <a:ext cx="612928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SYSTEM DESIGN</a:t>
            </a:r>
            <a:endParaRPr lang="en-US" sz="20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09257" y="0"/>
            <a:ext cx="5463540" cy="6858000"/>
          </a:xfrm>
          <a:prstGeom prst="rect">
            <a:avLst/>
          </a:prstGeom>
        </p:spPr>
      </p:pic>
      <p:sp>
        <p:nvSpPr>
          <p:cNvPr id="13" name="TextBox 12"/>
          <p:cNvSpPr txBox="1"/>
          <p:nvPr/>
        </p:nvSpPr>
        <p:spPr>
          <a:xfrm>
            <a:off x="1412496" y="3590361"/>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High Level Design</a:t>
            </a:r>
            <a:endParaRPr lang="en-US" sz="1600" dirty="0">
              <a:latin typeface="Times New Roman" panose="02020603050405020304" pitchFamily="18" charset="0"/>
              <a:cs typeface="Times New Roman" panose="02020603050405020304" pitchFamily="18" charset="0"/>
            </a:endParaRPr>
          </a:p>
        </p:txBody>
      </p:sp>
      <p:cxnSp>
        <p:nvCxnSpPr>
          <p:cNvPr id="15" name="Straight Connector 14"/>
          <p:cNvCxnSpPr/>
          <p:nvPr/>
        </p:nvCxnSpPr>
        <p:spPr>
          <a:xfrm>
            <a:off x="1358034" y="3568849"/>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59822" y="3947166"/>
            <a:ext cx="183698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sp>
        <p:nvSpPr>
          <p:cNvPr id="6" name="TextBox 5"/>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endParaRPr lang="en-US" sz="16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32734" y="1538344"/>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3" name="Picture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002" y="1270000"/>
            <a:ext cx="5308600" cy="2159000"/>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98" y="1538344"/>
            <a:ext cx="3111500" cy="1270000"/>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002" y="4316414"/>
            <a:ext cx="2260600" cy="1143000"/>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6741" y="4229142"/>
            <a:ext cx="2413000" cy="1079500"/>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4857" y="4229142"/>
            <a:ext cx="762000" cy="107950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0458" y="4204936"/>
            <a:ext cx="762000" cy="114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82127" y="1527586"/>
            <a:ext cx="10434918" cy="3980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6" name="TextBox 5"/>
          <p:cNvSpPr txBox="1"/>
          <p:nvPr/>
        </p:nvSpPr>
        <p:spPr>
          <a:xfrm>
            <a:off x="777124" y="2833073"/>
            <a:ext cx="2915798"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hlinkClick r:id="rId1"/>
              </a:rPr>
              <a:t>YOURDON AND COAD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FLOW DIAGRAM</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056" y="-88907"/>
            <a:ext cx="8023479" cy="70652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63654" y="2097935"/>
            <a:ext cx="3540252" cy="3541776"/>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rlito"/>
                <a:cs typeface="Carlito"/>
              </a:rPr>
              <a:t>20</a:t>
            </a:r>
            <a:endParaRPr sz="1200">
              <a:latin typeface="Carlito"/>
              <a:cs typeface="Carlito"/>
            </a:endParaRPr>
          </a:p>
        </p:txBody>
      </p:sp>
      <p:sp>
        <p:nvSpPr>
          <p:cNvPr id="5" name="object 5"/>
          <p:cNvSpPr txBox="1"/>
          <p:nvPr/>
        </p:nvSpPr>
        <p:spPr>
          <a:xfrm>
            <a:off x="247599" y="1793493"/>
            <a:ext cx="6127115" cy="304442"/>
          </a:xfrm>
          <a:prstGeom prst="rect">
            <a:avLst/>
          </a:prstGeom>
        </p:spPr>
        <p:txBody>
          <a:bodyPr vert="horz" wrap="square" lIns="0" tIns="54610" rIns="0" bIns="0" rtlCol="0">
            <a:spAutoFit/>
          </a:bodyPr>
          <a:lstStyle/>
          <a:p>
            <a:pPr marL="241300" marR="5080" indent="-228600">
              <a:lnSpc>
                <a:spcPct val="90000"/>
              </a:lnSpc>
              <a:spcBef>
                <a:spcPts val="430"/>
              </a:spcBef>
              <a:buClr>
                <a:srgbClr val="FFFFFF"/>
              </a:buClr>
              <a:buFont typeface="Arial" panose="020B0604020202020204"/>
              <a:buChar char="•"/>
              <a:tabLst>
                <a:tab pos="321945" algn="l"/>
                <a:tab pos="322580" algn="l"/>
              </a:tabLst>
            </a:pPr>
            <a:r>
              <a:rPr dirty="0"/>
              <a:t>	</a:t>
            </a:r>
            <a:endParaRPr sz="2800" dirty="0">
              <a:solidFill>
                <a:srgbClr val="FF0000"/>
              </a:solidFill>
              <a:latin typeface="Carlito"/>
              <a:cs typeface="Carlito"/>
            </a:endParaRPr>
          </a:p>
        </p:txBody>
      </p:sp>
      <p:sp>
        <p:nvSpPr>
          <p:cNvPr id="8" name="Rectangle 7"/>
          <p:cNvSpPr/>
          <p:nvPr/>
        </p:nvSpPr>
        <p:spPr>
          <a:xfrm>
            <a:off x="10148052" y="5714113"/>
            <a:ext cx="1416423"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97280" y="1262024"/>
            <a:ext cx="202991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FUTURE WORK</a:t>
            </a:r>
            <a:endParaRPr lang="en-US" sz="2000"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9856575" y="5708032"/>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858363" y="6086349"/>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1066800" y="2125433"/>
            <a:ext cx="6127115" cy="4023360"/>
          </a:xfrm>
        </p:spPr>
        <p:txBody>
          <a:bodyPr>
            <a:normAutofit/>
          </a:bodyPr>
          <a:lstStyle/>
          <a:p>
            <a:pPr lvl="1" algn="just">
              <a:spcBef>
                <a:spcPts val="1200"/>
              </a:spcBef>
              <a:buFont typeface="Wingdings" panose="05000000000000000000" pitchFamily="2" charset="2"/>
              <a:buChar char="§"/>
            </a:pPr>
            <a:r>
              <a:rPr lang="en-US" altLang="en-IN" sz="1600" dirty="0">
                <a:solidFill>
                  <a:schemeClr val="tx1"/>
                </a:solidFill>
                <a:latin typeface="Times New Roman" panose="02020603050405020304" pitchFamily="18" charset="0"/>
                <a:cs typeface="Times New Roman" panose="02020603050405020304" pitchFamily="18" charset="0"/>
              </a:rPr>
              <a:t>I</a:t>
            </a:r>
            <a:r>
              <a:rPr lang="en-IN" sz="1600" dirty="0">
                <a:solidFill>
                  <a:schemeClr val="tx1"/>
                </a:solidFill>
                <a:latin typeface="Times New Roman" panose="02020603050405020304" pitchFamily="18" charset="0"/>
                <a:cs typeface="Times New Roman" panose="02020603050405020304" pitchFamily="18" charset="0"/>
              </a:rPr>
              <a:t>mplement</a:t>
            </a:r>
            <a:r>
              <a:rPr lang="en-US" altLang="en-IN" sz="1600" dirty="0">
                <a:solidFill>
                  <a:schemeClr val="tx1"/>
                </a:solidFill>
                <a:latin typeface="Times New Roman" panose="02020603050405020304" pitchFamily="18" charset="0"/>
                <a:cs typeface="Times New Roman" panose="02020603050405020304" pitchFamily="18" charset="0"/>
              </a:rPr>
              <a:t>ation of</a:t>
            </a:r>
            <a:r>
              <a:rPr lang="en-IN" sz="1600" dirty="0">
                <a:solidFill>
                  <a:schemeClr val="tx1"/>
                </a:solidFill>
                <a:latin typeface="Times New Roman" panose="02020603050405020304" pitchFamily="18" charset="0"/>
                <a:cs typeface="Times New Roman" panose="02020603050405020304" pitchFamily="18" charset="0"/>
              </a:rPr>
              <a:t> the first three functional modules of the system architecture i.e. Nutritional Requirements, Mapping Dataset Ingredients and Getting Food Products through API</a:t>
            </a:r>
            <a:r>
              <a:rPr lang="en-US" altLang="en-IN" sz="1600" dirty="0">
                <a:solidFill>
                  <a:schemeClr val="tx1"/>
                </a:solidFill>
                <a:latin typeface="Times New Roman" panose="02020603050405020304" pitchFamily="18" charset="0"/>
                <a:cs typeface="Times New Roman" panose="02020603050405020304" pitchFamily="18" charset="0"/>
              </a:rPr>
              <a:t> are successfully done</a:t>
            </a:r>
            <a:r>
              <a:rPr lang="en-IN" sz="1600" dirty="0">
                <a:solidFill>
                  <a:schemeClr val="tx1"/>
                </a:solidFill>
                <a:latin typeface="Times New Roman" panose="02020603050405020304" pitchFamily="18" charset="0"/>
                <a:cs typeface="Times New Roman" panose="02020603050405020304" pitchFamily="18" charset="0"/>
              </a:rPr>
              <a:t>. Remaining modules are yet to be implemented.</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Integration</a:t>
            </a:r>
            <a:r>
              <a:rPr lang="en-US" altLang="en-IN" sz="1600" dirty="0">
                <a:solidFill>
                  <a:schemeClr val="tx1"/>
                </a:solidFill>
                <a:latin typeface="Times New Roman" panose="02020603050405020304" pitchFamily="18" charset="0"/>
                <a:cs typeface="Times New Roman" panose="02020603050405020304" pitchFamily="18" charset="0"/>
              </a:rPr>
              <a:t> of</a:t>
            </a:r>
            <a:r>
              <a:rPr lang="en-IN" sz="1600" dirty="0">
                <a:solidFill>
                  <a:schemeClr val="tx1"/>
                </a:solidFill>
                <a:latin typeface="Times New Roman" panose="02020603050405020304" pitchFamily="18" charset="0"/>
                <a:cs typeface="Times New Roman" panose="02020603050405020304" pitchFamily="18" charset="0"/>
              </a:rPr>
              <a:t> all functional modules in an end-to-end application with a sophisticated user-friendly UI/UX. </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Testing on real-time user data.</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Documentation of the research and results in a scientific paper.</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3" name="Content Placeholder 2"/>
          <p:cNvSpPr>
            <a:spLocks noGrp="1"/>
          </p:cNvSpPr>
          <p:nvPr>
            <p:ph idx="1"/>
          </p:nvPr>
        </p:nvSpPr>
        <p:spPr/>
        <p:txBody>
          <a:bodyPr>
            <a:normAutofit/>
          </a:bodyPr>
          <a:lstStyle/>
          <a:p>
            <a:pPr marL="342900" indent="-342900">
              <a:buAutoNum type="arabicPeriod"/>
            </a:pPr>
            <a:r>
              <a:rPr lang="en-IN" sz="1600" dirty="0">
                <a:latin typeface="Times New Roman" panose="02020603050405020304" pitchFamily="18" charset="0"/>
                <a:cs typeface="Times New Roman" panose="02020603050405020304" pitchFamily="18" charset="0"/>
              </a:rPr>
              <a:t>Introduction</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Problem Statement</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Objectives</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Literature Survey</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Proposed methodology &amp; Concept Diagram</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Hardware &amp; Software used</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System Design </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r>
              <a:rPr lang="en-IN" sz="1600" dirty="0">
                <a:latin typeface="Times New Roman" panose="02020603050405020304" pitchFamily="18" charset="0"/>
                <a:cs typeface="Times New Roman" panose="02020603050405020304" pitchFamily="18" charset="0"/>
              </a:rPr>
              <a:t>Future Work</a:t>
            </a:r>
            <a:endParaRPr lang="en-IN" sz="1600" dirty="0">
              <a:latin typeface="Times New Roman" panose="02020603050405020304" pitchFamily="18" charset="0"/>
              <a:cs typeface="Times New Roman" panose="02020603050405020304" pitchFamily="18" charset="0"/>
            </a:endParaRPr>
          </a:p>
          <a:p>
            <a:pPr marL="342900" indent="-342900">
              <a:buAutoNum type="arabicPeriod"/>
            </a:pPr>
            <a:endParaRPr lang="en-IN"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97280" y="1366221"/>
            <a:ext cx="12715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AGENDA</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3" name="Content Placeholder 2"/>
          <p:cNvSpPr>
            <a:spLocks noGrp="1"/>
          </p:cNvSpPr>
          <p:nvPr>
            <p:ph idx="1"/>
          </p:nvPr>
        </p:nvSpPr>
        <p:spPr>
          <a:xfrm>
            <a:off x="1066800" y="2125433"/>
            <a:ext cx="10058400" cy="4023360"/>
          </a:xfrm>
        </p:spPr>
        <p:txBody>
          <a:bodyPr>
            <a:normAutofit/>
          </a:bodyPr>
          <a:lstStyle/>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Nutrition is the supply of food need</a:t>
            </a:r>
            <a:r>
              <a:rPr lang="en-US" altLang="en-IN" sz="1600" dirty="0">
                <a:solidFill>
                  <a:schemeClr val="tx1"/>
                </a:solidFill>
                <a:latin typeface="Times New Roman" panose="02020603050405020304" pitchFamily="18" charset="0"/>
                <a:cs typeface="Times New Roman" panose="02020603050405020304" pitchFamily="18" charset="0"/>
              </a:rPr>
              <a:t>ed for</a:t>
            </a:r>
            <a:r>
              <a:rPr lang="en-IN" sz="1600" dirty="0">
                <a:solidFill>
                  <a:schemeClr val="tx1"/>
                </a:solidFill>
                <a:latin typeface="Times New Roman" panose="02020603050405020304" pitchFamily="18" charset="0"/>
                <a:cs typeface="Times New Roman" panose="02020603050405020304" pitchFamily="18" charset="0"/>
              </a:rPr>
              <a:t> an organism to feed cells and keep them alive. </a:t>
            </a:r>
            <a:r>
              <a:rPr lang="en-US" altLang="en-IN" sz="1600" dirty="0">
                <a:solidFill>
                  <a:schemeClr val="tx1"/>
                </a:solidFill>
                <a:latin typeface="Times New Roman" panose="02020603050405020304" pitchFamily="18" charset="0"/>
                <a:cs typeface="Times New Roman" panose="02020603050405020304" pitchFamily="18" charset="0"/>
              </a:rPr>
              <a:t>N</a:t>
            </a:r>
            <a:r>
              <a:rPr lang="en-IN" sz="1600" dirty="0">
                <a:solidFill>
                  <a:schemeClr val="tx1"/>
                </a:solidFill>
                <a:latin typeface="Times New Roman" panose="02020603050405020304" pitchFamily="18" charset="0"/>
                <a:cs typeface="Times New Roman" panose="02020603050405020304" pitchFamily="18" charset="0"/>
              </a:rPr>
              <a:t>utrients</a:t>
            </a:r>
            <a:r>
              <a:rPr lang="en-US" altLang="en-IN" sz="1600" dirty="0">
                <a:solidFill>
                  <a:schemeClr val="tx1"/>
                </a:solidFill>
                <a:latin typeface="Times New Roman" panose="02020603050405020304" pitchFamily="18" charset="0"/>
                <a:cs typeface="Times New Roman" panose="02020603050405020304" pitchFamily="18" charset="0"/>
              </a:rPr>
              <a:t> can be obtained</a:t>
            </a:r>
            <a:r>
              <a:rPr lang="en-IN" sz="1600" dirty="0">
                <a:solidFill>
                  <a:schemeClr val="tx1"/>
                </a:solidFill>
                <a:latin typeface="Times New Roman" panose="02020603050405020304" pitchFamily="18" charset="0"/>
                <a:cs typeface="Times New Roman" panose="02020603050405020304" pitchFamily="18" charset="0"/>
              </a:rPr>
              <a:t> from products such as vitamin supplements</a:t>
            </a:r>
            <a:r>
              <a:rPr lang="en-US" altLang="en-IN" sz="1600" dirty="0">
                <a:solidFill>
                  <a:schemeClr val="tx1"/>
                </a:solidFill>
                <a:latin typeface="Times New Roman" panose="02020603050405020304" pitchFamily="18" charset="0"/>
                <a:cs typeface="Times New Roman" panose="02020603050405020304" pitchFamily="18" charset="0"/>
              </a:rPr>
              <a:t>.</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Without nutrition, </a:t>
            </a:r>
            <a:r>
              <a:rPr lang="en-US" altLang="en-IN" sz="1600" dirty="0">
                <a:solidFill>
                  <a:schemeClr val="tx1"/>
                </a:solidFill>
                <a:latin typeface="Times New Roman" panose="02020603050405020304" pitchFamily="18" charset="0"/>
                <a:cs typeface="Times New Roman" panose="02020603050405020304" pitchFamily="18" charset="0"/>
              </a:rPr>
              <a:t>humans</a:t>
            </a:r>
            <a:r>
              <a:rPr lang="en-IN" sz="1600" dirty="0">
                <a:solidFill>
                  <a:schemeClr val="tx1"/>
                </a:solidFill>
                <a:latin typeface="Times New Roman" panose="02020603050405020304" pitchFamily="18" charset="0"/>
                <a:cs typeface="Times New Roman" panose="02020603050405020304" pitchFamily="18" charset="0"/>
              </a:rPr>
              <a:t> grow weak,</a:t>
            </a:r>
            <a:r>
              <a:rPr lang="en-US" altLang="en-IN" sz="1600" dirty="0">
                <a:solidFill>
                  <a:schemeClr val="tx1"/>
                </a:solidFill>
                <a:latin typeface="Times New Roman" panose="02020603050405020304" pitchFamily="18" charset="0"/>
                <a:cs typeface="Times New Roman" panose="02020603050405020304" pitchFamily="18" charset="0"/>
              </a:rPr>
              <a:t> get</a:t>
            </a:r>
            <a:r>
              <a:rPr lang="en-IN" sz="1600" dirty="0">
                <a:solidFill>
                  <a:schemeClr val="tx1"/>
                </a:solidFill>
                <a:latin typeface="Times New Roman" panose="02020603050405020304" pitchFamily="18" charset="0"/>
                <a:cs typeface="Times New Roman" panose="02020603050405020304" pitchFamily="18" charset="0"/>
              </a:rPr>
              <a:t> sick and at the very worst can even die. </a:t>
            </a:r>
            <a:r>
              <a:rPr lang="en-US" altLang="en-IN" sz="1600" dirty="0">
                <a:solidFill>
                  <a:schemeClr val="tx1"/>
                </a:solidFill>
                <a:latin typeface="Times New Roman" panose="02020603050405020304" pitchFamily="18" charset="0"/>
                <a:cs typeface="Times New Roman" panose="02020603050405020304" pitchFamily="18" charset="0"/>
              </a:rPr>
              <a:t>They</a:t>
            </a:r>
            <a:r>
              <a:rPr lang="en-IN" sz="1600" dirty="0">
                <a:solidFill>
                  <a:schemeClr val="tx1"/>
                </a:solidFill>
                <a:latin typeface="Times New Roman" panose="02020603050405020304" pitchFamily="18" charset="0"/>
                <a:cs typeface="Times New Roman" panose="02020603050405020304" pitchFamily="18" charset="0"/>
              </a:rPr>
              <a:t> miss developmental milestones and can’t put </a:t>
            </a:r>
            <a:r>
              <a:rPr lang="en-US" altLang="en-IN" sz="1600" dirty="0">
                <a:solidFill>
                  <a:schemeClr val="tx1"/>
                </a:solidFill>
                <a:latin typeface="Times New Roman" panose="02020603050405020304" pitchFamily="18" charset="0"/>
                <a:cs typeface="Times New Roman" panose="02020603050405020304" pitchFamily="18" charset="0"/>
              </a:rPr>
              <a:t>their</a:t>
            </a:r>
            <a:r>
              <a:rPr lang="en-IN" sz="1600" dirty="0">
                <a:solidFill>
                  <a:schemeClr val="tx1"/>
                </a:solidFill>
                <a:latin typeface="Times New Roman" panose="02020603050405020304" pitchFamily="18" charset="0"/>
                <a:cs typeface="Times New Roman" panose="02020603050405020304" pitchFamily="18" charset="0"/>
              </a:rPr>
              <a:t> bodies through the daily mental and physical tasks </a:t>
            </a:r>
            <a:r>
              <a:rPr lang="en-US" altLang="en-IN" sz="1600" dirty="0">
                <a:solidFill>
                  <a:schemeClr val="tx1"/>
                </a:solidFill>
                <a:latin typeface="Times New Roman" panose="02020603050405020304" pitchFamily="18" charset="0"/>
                <a:cs typeface="Times New Roman" panose="02020603050405020304" pitchFamily="18" charset="0"/>
              </a:rPr>
              <a:t>that are necessary</a:t>
            </a:r>
            <a:r>
              <a:rPr lang="en-IN" sz="1600" dirty="0">
                <a:solidFill>
                  <a:schemeClr val="tx1"/>
                </a:solidFill>
                <a:latin typeface="Times New Roman" panose="02020603050405020304" pitchFamily="18" charset="0"/>
                <a:cs typeface="Times New Roman" panose="02020603050405020304" pitchFamily="18" charset="0"/>
              </a:rPr>
              <a:t>.</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Recipe recommendation involves taking various types of inputs such as nutritional values or ingredients or preferences and suggesting/ranking relevant food products and recipes as outputs. </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This project aims to detect nutritional shortcomings of a user by taking various inputs that can easily be obtained through standard blood tests and overcome deficiencies if detected by recommending food and recipes using an intelligent algorithm.</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097279" y="1344706"/>
            <a:ext cx="240971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5" name="Content Placeholder 4"/>
          <p:cNvSpPr>
            <a:spLocks noGrp="1"/>
          </p:cNvSpPr>
          <p:nvPr>
            <p:ph idx="1"/>
          </p:nvPr>
        </p:nvSpPr>
        <p:spPr>
          <a:xfrm>
            <a:off x="1097280" y="2146948"/>
            <a:ext cx="10058400" cy="4023360"/>
          </a:xfrm>
        </p:spPr>
        <p:txBody>
          <a:bodyPr/>
          <a:lstStyle/>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Nutrient management in the context of this project aims to quantize the consumption of essential nutrients in an efficient format such that it leads to a healthy and balanced lifestyle. Several recent studies have shown the importance of quality-based consumption of nutrients which could otherwise lead to serious health issues that could even be fatal at times.</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The emergence of advanced scientific methods to determine the presence of various nutrients or lack thereof has led to widespread awareness amongst individuals to keep a track of their nutrient consumption. Increased consciousness towards one’s health has recently been in the limelight which creates the need for an intelligent system specially customized for the individual that can analyse your consumption’s quality and suggest options that could essentially fulfil your body’s need to lead a healthy lifestyle. </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The presence of this particular system can hugely impact individuals as this would save a considerable amount of time in finding a recipe that would not only suit the user’s preference but also encapsulate all the nourishing factors that an individual would require.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97280" y="1355463"/>
            <a:ext cx="294099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5" name="Content Placeholder 4"/>
          <p:cNvSpPr>
            <a:spLocks noGrp="1"/>
          </p:cNvSpPr>
          <p:nvPr>
            <p:ph idx="1"/>
          </p:nvPr>
        </p:nvSpPr>
        <p:spPr>
          <a:xfrm>
            <a:off x="1001337" y="2152342"/>
            <a:ext cx="10189325" cy="2896298"/>
          </a:xfrm>
        </p:spPr>
        <p:txBody>
          <a:bodyPr>
            <a:noAutofit/>
          </a:bodyPr>
          <a:lstStyle/>
          <a:p>
            <a:pPr marL="201295" lvl="1" indent="0" algn="just">
              <a:spcBef>
                <a:spcPts val="1200"/>
              </a:spcBef>
              <a:buNone/>
            </a:pPr>
            <a:r>
              <a:rPr lang="en-IN" sz="1600" dirty="0">
                <a:solidFill>
                  <a:schemeClr val="tx1"/>
                </a:solidFill>
                <a:latin typeface="Times New Roman" panose="02020603050405020304" pitchFamily="18" charset="0"/>
                <a:cs typeface="Times New Roman" panose="02020603050405020304" pitchFamily="18" charset="0"/>
              </a:rPr>
              <a:t>The project's main goal is to create an intelligent recipe recommender that would aid in the development of a diet that allows all users to make healthy choices in their daily lives while still enjoying food and keeping healthy. </a:t>
            </a:r>
            <a:endParaRPr lang="en-IN" sz="1600" dirty="0">
              <a:solidFill>
                <a:schemeClr val="tx1"/>
              </a:solidFill>
              <a:latin typeface="Times New Roman" panose="02020603050405020304" pitchFamily="18" charset="0"/>
              <a:cs typeface="Times New Roman" panose="02020603050405020304" pitchFamily="18" charset="0"/>
            </a:endParaRPr>
          </a:p>
          <a:p>
            <a:pPr marL="201295" lvl="1" indent="0" algn="just">
              <a:spcBef>
                <a:spcPts val="1200"/>
              </a:spcBef>
              <a:buNone/>
            </a:pPr>
            <a:r>
              <a:rPr lang="en-IN" sz="1600" dirty="0">
                <a:solidFill>
                  <a:schemeClr val="tx1"/>
                </a:solidFill>
                <a:latin typeface="Times New Roman" panose="02020603050405020304" pitchFamily="18" charset="0"/>
                <a:cs typeface="Times New Roman" panose="02020603050405020304" pitchFamily="18" charset="0"/>
              </a:rPr>
              <a:t>The main objectives of this project are : </a:t>
            </a:r>
            <a:endParaRPr lang="en-IN" sz="1600" dirty="0">
              <a:solidFill>
                <a:schemeClr val="tx1"/>
              </a:solidFill>
              <a:latin typeface="Times New Roman" panose="02020603050405020304" pitchFamily="18" charset="0"/>
              <a:cs typeface="Times New Roman" panose="02020603050405020304" pitchFamily="18" charset="0"/>
            </a:endParaRPr>
          </a:p>
          <a:p>
            <a:pPr marL="544195"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an algorithm that maps the required nutrients tailored for every user to the information put in by them like age, gender, activity levels, diseases and allergies and personal health goals.</a:t>
            </a:r>
            <a:endParaRPr lang="en-IN" sz="1600" dirty="0">
              <a:solidFill>
                <a:schemeClr val="tx1"/>
              </a:solidFill>
              <a:latin typeface="Times New Roman" panose="02020603050405020304" pitchFamily="18" charset="0"/>
              <a:cs typeface="Times New Roman" panose="02020603050405020304" pitchFamily="18" charset="0"/>
            </a:endParaRPr>
          </a:p>
          <a:p>
            <a:pPr marL="544195"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 classification model that can classify and output food groups that are rich in specific groups of nutritional values.</a:t>
            </a:r>
            <a:endParaRPr lang="en-IN" sz="1600" dirty="0">
              <a:solidFill>
                <a:schemeClr val="tx1"/>
              </a:solidFill>
              <a:latin typeface="Times New Roman" panose="02020603050405020304" pitchFamily="18" charset="0"/>
              <a:cs typeface="Times New Roman" panose="02020603050405020304" pitchFamily="18" charset="0"/>
            </a:endParaRPr>
          </a:p>
          <a:p>
            <a:pPr marL="544195"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 ranking system that maps the user inputs explaining their preferences and scrapes the web for recipes for the right diet. </a:t>
            </a:r>
            <a:endParaRPr lang="en-IN" sz="1600" dirty="0">
              <a:solidFill>
                <a:schemeClr val="tx1"/>
              </a:solidFill>
              <a:latin typeface="Times New Roman" panose="02020603050405020304" pitchFamily="18" charset="0"/>
              <a:cs typeface="Times New Roman" panose="02020603050405020304" pitchFamily="18" charset="0"/>
            </a:endParaRPr>
          </a:p>
          <a:p>
            <a:pPr lvl="1" algn="just">
              <a:spcBef>
                <a:spcPts val="1200"/>
              </a:spcBef>
              <a:buFont typeface="Wingdings" panose="05000000000000000000" pitchFamily="2" charset="2"/>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86524" y="1355463"/>
            <a:ext cx="181804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OBJECTIVES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3" y="742277"/>
            <a:ext cx="10058400" cy="500231"/>
          </a:xfrm>
        </p:spPr>
        <p:txBody>
          <a:bodyPr>
            <a:normAutofit/>
          </a:bodyPr>
          <a:lstStyle/>
          <a:p>
            <a:r>
              <a:rPr lang="en-US" sz="2000" dirty="0">
                <a:solidFill>
                  <a:schemeClr val="tx1"/>
                </a:solidFill>
                <a:latin typeface="Times New Roman" panose="02020603050405020304" pitchFamily="18" charset="0"/>
                <a:ea typeface="+mn-ea"/>
                <a:cs typeface="Times New Roman" panose="02020603050405020304" pitchFamily="18" charset="0"/>
              </a:rPr>
              <a:t>LITERATURE SURVEY</a:t>
            </a:r>
            <a:endParaRPr lang="en-US" sz="20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6" name="Table 6"/>
          <p:cNvGraphicFramePr>
            <a:graphicFrameLocks noGrp="1"/>
          </p:cNvGraphicFramePr>
          <p:nvPr>
            <p:ph idx="1"/>
          </p:nvPr>
        </p:nvGraphicFramePr>
        <p:xfrm>
          <a:off x="462579" y="1272196"/>
          <a:ext cx="11263256" cy="4847564"/>
        </p:xfrm>
        <a:graphic>
          <a:graphicData uri="http://schemas.openxmlformats.org/drawingml/2006/table">
            <a:tbl>
              <a:tblPr firstRow="1" bandRow="1">
                <a:tableStyleId>{5C22544A-7EE6-4342-B048-85BDC9FD1C3A}</a:tableStyleId>
              </a:tblPr>
              <a:tblGrid>
                <a:gridCol w="2289145"/>
                <a:gridCol w="2493577"/>
                <a:gridCol w="2722455"/>
                <a:gridCol w="3758079"/>
              </a:tblGrid>
              <a:tr h="549869">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 and Author</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Technique Used</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endParaRPr lang="en-US" sz="1600" dirty="0">
                        <a:solidFill>
                          <a:schemeClr val="tx1"/>
                        </a:solidFill>
                        <a:latin typeface="Times New Roman" panose="02020603050405020304" pitchFamily="18" charset="0"/>
                        <a:cs typeface="Times New Roman" panose="02020603050405020304" pitchFamily="18" charset="0"/>
                      </a:endParaRPr>
                    </a:p>
                  </a:txBody>
                  <a:tcPr/>
                </a:tc>
              </a:tr>
              <a:tr h="1461699">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Personalized Ubiquitous Diet Plan service based on ontology and web services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Chuan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-Jun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Yin-An Chen, and Chia-Wen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Chih</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Diet-Aid Ontological Knowledge Engine (DOKE)</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Diet-Aid was developed and deployed using the Restful architecture, allowing for ubiquitous access via any Internet-enabled device.</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Advantages: T</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he system adds nutrition information about the ingredients, such as amount of vitamins in the ingredients for users to consider.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The system could be further enhanced by generating a diet plan by putting the nutritionist recommended daily intakes into consideration.</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1374297">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Food Recommendation with Graph Convolutional Network</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Mao, Xian-Ling &amp; Lan, Tian &amp; Chi,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Zewen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Graph Convolutional Network (FGCN), which exploits ingredient-ingredient, ingredient-recipe, and recipe-user relations deeply.</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proposed FGCN outperforms the state-of-the-art baselines. Further in-depth analyses reveal that FGCN could alleviate the sparsity issue in food recommendation.</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Does not overlook the various food-related relations, especially the ingredient-ingredient relations, leading to comprehensive representations.</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Drawbacks: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The standard nutritional values are not considered.</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1461699">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The nature and evolution of online food preferences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Wagner, Claudia &amp; Singer, Philipp &amp;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Strohmaier</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Markus.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2019</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Visualisations of intrinsic statistical properties from a new source of data,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i.e., server log data from a large recipe platform on the World Wide Web, and explore its usefulness for understanding online food preferences.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Recipe preference distributions exhibit more regional differences than ingredient preference distributions. Recipe preferences are partly driven by ingredient preferences and weekday preferences are clearly distinct from weekend preferences.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Presents a comprehensive multi-dimensional approach which allows to dig into the nature and evolution of users’ online food preferences.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cxnSp>
        <p:nvCxnSpPr>
          <p:cNvPr id="7" name="Straight Connector 6"/>
          <p:cNvCxnSpPr/>
          <p:nvPr/>
        </p:nvCxnSpPr>
        <p:spPr>
          <a:xfrm>
            <a:off x="1194097" y="1196174"/>
            <a:ext cx="9942775"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fld>
            <a:endParaRPr lang="en-IN"/>
          </a:p>
        </p:txBody>
      </p:sp>
      <p:graphicFrame>
        <p:nvGraphicFramePr>
          <p:cNvPr id="6" name="Table 6"/>
          <p:cNvGraphicFramePr>
            <a:graphicFrameLocks noGrp="1"/>
          </p:cNvGraphicFramePr>
          <p:nvPr>
            <p:ph idx="1"/>
          </p:nvPr>
        </p:nvGraphicFramePr>
        <p:xfrm>
          <a:off x="451820" y="1272196"/>
          <a:ext cx="11263258" cy="3259175"/>
        </p:xfrm>
        <a:graphic>
          <a:graphicData uri="http://schemas.openxmlformats.org/drawingml/2006/table">
            <a:tbl>
              <a:tblPr firstRow="1" bandRow="1">
                <a:tableStyleId>{5C22544A-7EE6-4342-B048-85BDC9FD1C3A}</a:tableStyleId>
              </a:tblPr>
              <a:tblGrid>
                <a:gridCol w="2289146"/>
                <a:gridCol w="2493577"/>
                <a:gridCol w="2722455"/>
                <a:gridCol w="3758080"/>
              </a:tblGrid>
              <a:tr h="515975">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 and Author</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 Technique Used</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endParaRPr lang="en-US" sz="1600" dirty="0">
                        <a:solidFill>
                          <a:schemeClr val="tx1"/>
                        </a:solidFill>
                        <a:latin typeface="Times New Roman" panose="02020603050405020304" pitchFamily="18" charset="0"/>
                        <a:cs typeface="Times New Roman" panose="02020603050405020304" pitchFamily="18" charset="0"/>
                      </a:endParaRPr>
                    </a:p>
                  </a:txBody>
                  <a:tcPr/>
                </a:tc>
              </a:tr>
              <a:tr h="943964">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Automated and Personalized Nutrition Health Assessment, Recommendation, and Progress Evaluation using Fuzzy Reasoning,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by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Salloum</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George &amp;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Tekli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Joe. </a:t>
                      </a:r>
                      <a:r>
                        <a:rPr lang="en-US" altLang="en-IN" sz="120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US" alt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Recommender system using Fuzzy Reasoning</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Results show that recommendations are on a par with and sometimes surpass those of human nutritionists.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P</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erforms meal planning with performing health state assessment or evaluation.</a:t>
                      </a:r>
                      <a:endParaRPr lang="en-IN" sz="12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 :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There is a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lack of personalisation to user to make it applicable to real-world.</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1358653">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Hierarchical Attention Network for Visually-Aware Food Recommendation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He,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Xiangnan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Guan,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Xinyu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Chong &amp; Ming,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Zhaoyan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Chua, Tat-Seng.</a:t>
                      </a:r>
                      <a:r>
                        <a:rPr lang="en-US" altLang="en-IN" sz="1200" kern="1200" dirty="0">
                          <a:solidFill>
                            <a:schemeClr val="dk1"/>
                          </a:solidFill>
                          <a:effectLst/>
                          <a:latin typeface="Times New Roman" panose="02020603050405020304" pitchFamily="18" charset="0"/>
                          <a:ea typeface="+mn-ea"/>
                          <a:cs typeface="Times New Roman" panose="02020603050405020304" pitchFamily="18" charset="0"/>
                        </a:rPr>
                        <a:t> 2019</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Hierarchical Attention Network</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Outperforms several competing recommender solutions like Factorization Machine and Visual Bayesian Personalized Ranking with an average improvement of 12%.</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Builds comprehensive recipe representation via jointly leveraging user-recipe interaction history, food image, and food ingredients with a hierarchical attention</a:t>
                      </a:r>
                      <a:r>
                        <a:rPr lang="en-IN" sz="12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2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 :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Does not incorporate user's health and nutritional requirements, no relations drawn between various ingredients, does not consider users' physical profile when recommending recipes.</a:t>
                      </a:r>
                      <a:endParaRPr lang="en-US"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7" name="TextBox 6"/>
          <p:cNvSpPr txBox="1"/>
          <p:nvPr/>
        </p:nvSpPr>
        <p:spPr>
          <a:xfrm>
            <a:off x="188259" y="4899718"/>
            <a:ext cx="11526819" cy="1181100"/>
          </a:xfrm>
          <a:prstGeom prst="rect">
            <a:avLst/>
          </a:prstGeom>
          <a:noFill/>
        </p:spPr>
        <p:txBody>
          <a:bodyPr wrap="square" rtlCol="0">
            <a:spAutoFit/>
          </a:bodyPr>
          <a:lstStyle/>
          <a:p>
            <a:pPr marL="384175" lvl="1" indent="-182880" algn="just" defTabSz="914400">
              <a:lnSpc>
                <a:spcPct val="90000"/>
              </a:lnSpc>
              <a:spcBef>
                <a:spcPts val="1200"/>
              </a:spcBef>
              <a:spcAft>
                <a:spcPts val="4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proposed system considers standard nutritional values related to gender and age along with nutritional information including deficiencies which makes are system unique to existing models.</a:t>
            </a:r>
            <a:endParaRPr lang="en-US" sz="1600" dirty="0">
              <a:latin typeface="Times New Roman" panose="02020603050405020304" pitchFamily="18" charset="0"/>
              <a:cs typeface="Times New Roman" panose="02020603050405020304" pitchFamily="18" charset="0"/>
            </a:endParaRPr>
          </a:p>
          <a:p>
            <a:pPr marL="384175" lvl="1" indent="-182880" algn="just" defTabSz="914400">
              <a:lnSpc>
                <a:spcPct val="90000"/>
              </a:lnSpc>
              <a:spcBef>
                <a:spcPts val="1200"/>
              </a:spcBef>
              <a:spcAft>
                <a:spcPts val="4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proposed solution aims to bundle the nutritional profile analysis and the recipe recommendation into one functional system making it the novel feature of this project.</a:t>
            </a: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676965" y="4437530"/>
            <a:ext cx="1196788" cy="36933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hlinkClick r:id="rId1"/>
              </a:rPr>
              <a:t>References</a:t>
            </a:r>
            <a:r>
              <a:rPr lang="en-US" dirty="0">
                <a:hlinkClick r:id="rId1"/>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2" name="TextBox 1"/>
          <p:cNvSpPr txBox="1"/>
          <p:nvPr/>
        </p:nvSpPr>
        <p:spPr>
          <a:xfrm>
            <a:off x="1097280" y="1286432"/>
            <a:ext cx="640463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PROPOSED METHODOLOGY &amp; CONCEPT DIAGRAM </a:t>
            </a:r>
            <a:endParaRPr lang="en-US" sz="2000" dirty="0">
              <a:latin typeface="Times New Roman" panose="02020603050405020304" pitchFamily="18" charset="0"/>
              <a:cs typeface="Times New Roman" panose="02020603050405020304" pitchFamily="18" charset="0"/>
            </a:endParaRPr>
          </a:p>
        </p:txBody>
      </p:sp>
      <p:pic>
        <p:nvPicPr>
          <p:cNvPr id="1025" name="Picture 1" descr="page3image35998768"/>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840019" y="1821449"/>
            <a:ext cx="5841402" cy="4288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9096" y="1624405"/>
            <a:ext cx="10373387" cy="2213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EED0D648-989B-4034-9BD3-6FBF9A769E5B}" type="slidenum">
              <a:rPr lang="en-US" smtClean="0"/>
            </a:fld>
            <a:endParaRPr lang="en-US"/>
          </a:p>
        </p:txBody>
      </p:sp>
      <p:sp>
        <p:nvSpPr>
          <p:cNvPr id="6" name="TextBox 5"/>
          <p:cNvSpPr txBox="1"/>
          <p:nvPr/>
        </p:nvSpPr>
        <p:spPr>
          <a:xfrm>
            <a:off x="1015077" y="826262"/>
            <a:ext cx="32464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SYSTEM REQUIREMENTS</a:t>
            </a:r>
            <a:endParaRPr lang="en-US" sz="20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097275" y="1469204"/>
            <a:ext cx="4173972" cy="4350671"/>
          </a:xfrm>
        </p:spPr>
        <p:txBody>
          <a:bodyPr>
            <a:noAutofit/>
          </a:bodyPr>
          <a:lstStyle/>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Hardware Requirements</a:t>
            </a:r>
            <a:endParaRPr lang="en-IN" sz="1800" b="1"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Any mobile or personal computing device which has the following basic specifications.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CPU: Any modern 64-bit processor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RAM: 3 GB or more</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 Storage: 1 GB, Additional space recommended</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 GPU: integrated GPUs or higher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Internet access and support</a:t>
            </a:r>
            <a:endParaRPr lang="en-US" sz="1600" dirty="0">
              <a:solidFill>
                <a:schemeClr val="tx1"/>
              </a:solidFill>
              <a:latin typeface="Times New Roman" panose="02020603050405020304" pitchFamily="18" charset="0"/>
              <a:cs typeface="Times New Roman" panose="02020603050405020304" pitchFamily="18" charset="0"/>
            </a:endParaRPr>
          </a:p>
          <a:p>
            <a:pPr marL="0" lvl="1" indent="0" algn="just" fontAlgn="base">
              <a:spcBef>
                <a:spcPts val="600"/>
              </a:spcBef>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spcBef>
                <a:spcPts val="600"/>
              </a:spcBef>
              <a:buNone/>
            </a:pPr>
            <a:r>
              <a:rPr lang="en-US" sz="1800" b="1" dirty="0">
                <a:solidFill>
                  <a:schemeClr val="tx1"/>
                </a:solidFill>
                <a:latin typeface="Times" pitchFamily="2" charset="0"/>
              </a:rPr>
              <a:t>Software Requirements </a:t>
            </a:r>
            <a:endParaRPr lang="en-IN" sz="1800" b="1" dirty="0">
              <a:solidFill>
                <a:schemeClr val="tx1"/>
              </a:solidFill>
            </a:endParaRPr>
          </a:p>
          <a:p>
            <a:pPr marL="0" lvl="1" indent="0" algn="just" fontAlgn="base">
              <a:spcBef>
                <a:spcPts val="600"/>
              </a:spcBef>
              <a:buNone/>
            </a:pPr>
            <a:r>
              <a:rPr lang="en-US" sz="1600" dirty="0">
                <a:latin typeface="Times New Roman" panose="02020603050405020304" pitchFamily="18" charset="0"/>
                <a:cs typeface="Times New Roman" panose="02020603050405020304" pitchFamily="18" charset="0"/>
              </a:rPr>
              <a:t>Works </a:t>
            </a:r>
            <a:r>
              <a:rPr lang="en-US" sz="1600" dirty="0">
                <a:solidFill>
                  <a:schemeClr val="tx1"/>
                </a:solidFill>
                <a:latin typeface="Times New Roman" panose="02020603050405020304" pitchFamily="18" charset="0"/>
                <a:cs typeface="Times New Roman" panose="02020603050405020304" pitchFamily="18" charset="0"/>
              </a:rPr>
              <a:t>with any of the latest operating systems like Windows 8 – 11, Linux, MacOS</a:t>
            </a:r>
            <a:r>
              <a:rPr lang="en-IN" sz="16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Android, iOS</a:t>
            </a:r>
            <a:endParaRPr lang="en-IN" sz="1600" dirty="0">
              <a:solidFill>
                <a:schemeClr val="tx1"/>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dirty="0"/>
              <a:t> </a:t>
            </a:r>
            <a:endParaRPr lang="en-IN" sz="1400" dirty="0">
              <a:latin typeface="Times New Roman" panose="02020603050405020304" pitchFamily="18" charset="0"/>
              <a:cs typeface="Times New Roman" panose="02020603050405020304" pitchFamily="18" charset="0"/>
            </a:endParaRPr>
          </a:p>
          <a:p>
            <a:endParaRPr lang="en-US" dirty="0"/>
          </a:p>
          <a:p>
            <a:pPr marL="201295" lvl="1" indent="0" algn="just">
              <a:spcBef>
                <a:spcPts val="1200"/>
              </a:spcBef>
              <a:buNone/>
            </a:pPr>
            <a:endParaRPr lang="en-IN" sz="16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rPr>
              <a:t> </a:t>
            </a:r>
            <a:endParaRPr lang="en-IN" dirty="0">
              <a:solidFill>
                <a:schemeClr val="tx1"/>
              </a:solidFill>
            </a:endParaRPr>
          </a:p>
          <a:p>
            <a:pPr algn="just"/>
            <a:r>
              <a:rPr lang="en-US" dirty="0">
                <a:solidFill>
                  <a:schemeClr val="tx1"/>
                </a:solidFill>
              </a:rPr>
              <a:t>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576617" y="1469204"/>
            <a:ext cx="5635866" cy="490288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Functional Requirements</a:t>
            </a:r>
            <a:endParaRPr lang="en-IN" sz="20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 fully functional system capable of suggesting recipes based on users’ nutritional requirements and preferences.</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Verified authentication system to secure user’s data against theft.</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Attractive and simple UI/UX for interaction.</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Inputs from the user about their nutritional profile and their preferences.</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User systems capable of handling and running complex mathematical tasks on-premise.</a:t>
            </a:r>
            <a:endParaRPr lang="en-IN" sz="1600" dirty="0">
              <a:latin typeface="Times New Roman" panose="02020603050405020304" pitchFamily="18" charset="0"/>
              <a:cs typeface="Times New Roman" panose="02020603050405020304" pitchFamily="18" charset="0"/>
            </a:endParaRPr>
          </a:p>
          <a:p>
            <a:pPr algn="just"/>
            <a:br>
              <a:rPr lang="en-IN" sz="2000"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Non Functional Requirements</a:t>
            </a:r>
            <a:endParaRPr lang="en-IN" sz="20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Reliable application with strong recovery pipelines when an error is encountered.</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Scalable application as the user base grows.</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Consistent responses for similar inputs.</a:t>
            </a:r>
            <a:endParaRPr lang="en-IN" sz="16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Traceable solution for logging mechanisms.</a:t>
            </a:r>
            <a:endParaRPr lang="en-IN" sz="1600"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1097275" y="1228448"/>
            <a:ext cx="9942775"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8846</Words>
  <Application>WPS Presentation</Application>
  <PresentationFormat>Widescreen</PresentationFormat>
  <Paragraphs>219</Paragraphs>
  <Slides>13</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Calibri</vt:lpstr>
      <vt:lpstr>Times New Roman</vt:lpstr>
      <vt:lpstr>Times</vt:lpstr>
      <vt:lpstr>Carlito</vt:lpstr>
      <vt:lpstr>Segoe Print</vt:lpstr>
      <vt:lpstr>Arial</vt:lpstr>
      <vt:lpstr>Microsoft YaHei</vt:lpstr>
      <vt:lpstr>Arial Unicode MS</vt:lpstr>
      <vt:lpstr>Calibri Light</vt:lpstr>
      <vt:lpstr>Retrospect</vt:lpstr>
      <vt:lpstr>     Multi-Factor based Nutrition Management System  and  Recipe Recommendation System  (Mid Semester Project Work Evaluation Presentation) (7/5/2022) </vt:lpstr>
      <vt:lpstr>PowerPoint 演示文稿</vt:lpstr>
      <vt:lpstr>PowerPoint 演示文稿</vt:lpstr>
      <vt:lpstr>PowerPoint 演示文稿</vt:lpstr>
      <vt:lpstr>PowerPoint 演示文稿</vt:lpstr>
      <vt:lpstr>LITERATURE SURVEY</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Acer</cp:lastModifiedBy>
  <cp:revision>115</cp:revision>
  <dcterms:created xsi:type="dcterms:W3CDTF">2020-08-26T05:56:00Z</dcterms:created>
  <dcterms:modified xsi:type="dcterms:W3CDTF">2022-05-07T05:00:36Z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6B4420685340479E9E0CACF5906714F3</vt:lpwstr>
  </property>
  <property fmtid="{D5CDD505-2E9C-101B-9397-08002B2CF9AE}" pid="3" name="KSOProductBuildVer">
    <vt:lpwstr>1033-11.2.0.11074</vt:lpwstr>
  </property>
</Properties>
</file>