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8"/>
  </p:notesMasterIdLst>
  <p:sldIdLst>
    <p:sldId id="411" r:id="rId2"/>
    <p:sldId id="419" r:id="rId3"/>
    <p:sldId id="415" r:id="rId4"/>
    <p:sldId id="412" r:id="rId5"/>
    <p:sldId id="420" r:id="rId6"/>
    <p:sldId id="418" r:id="rId7"/>
    <p:sldId id="423" r:id="rId8"/>
    <p:sldId id="417" r:id="rId9"/>
    <p:sldId id="416" r:id="rId10"/>
    <p:sldId id="424" r:id="rId11"/>
    <p:sldId id="425" r:id="rId12"/>
    <p:sldId id="426" r:id="rId13"/>
    <p:sldId id="427" r:id="rId14"/>
    <p:sldId id="428" r:id="rId15"/>
    <p:sldId id="429" r:id="rId16"/>
    <p:sldId id="41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3" autoAdjust="0"/>
    <p:restoredTop sz="95098"/>
  </p:normalViewPr>
  <p:slideViewPr>
    <p:cSldViewPr snapToGrid="0">
      <p:cViewPr>
        <p:scale>
          <a:sx n="117" d="100"/>
          <a:sy n="117" d="100"/>
        </p:scale>
        <p:origin x="3448" y="9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243F0-1FB2-41E4-961B-8CAB2AED1024}" type="datetimeFigureOut">
              <a:rPr lang="en-IN" smtClean="0"/>
              <a:pPr/>
              <a:t>15/05/22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20133-9643-4EF8-94CA-FEF99B36DC3F}" type="slidenum">
              <a:rPr lang="en-IN" smtClean="0"/>
              <a:pPr/>
              <a:t>‹#›</a:t>
            </a:fld>
            <a:endParaRPr lang="en-IN"/>
          </a:p>
        </p:txBody>
      </p:sp>
    </p:spTree>
    <p:extLst>
      <p:ext uri="{BB962C8B-B14F-4D97-AF65-F5344CB8AC3E}">
        <p14:creationId xmlns:p14="http://schemas.microsoft.com/office/powerpoint/2010/main" val="1244009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dk1"/>
                </a:solidFill>
                <a:effectLst/>
                <a:latin typeface="Times New Roman" panose="02020603050405020304" pitchFamily="18" charset="0"/>
                <a:ea typeface="+mn-ea"/>
                <a:cs typeface="Times New Roman" panose="02020603050405020304" pitchFamily="18" charset="0"/>
              </a:rPr>
              <a:t>Knowledge Base is driven by three ontologies: </a:t>
            </a:r>
          </a:p>
          <a:p>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the food ontology, 2) the user profile ontology, and 3) the HL7-based health screening ontology. These provide knowledge acquired from domain experts and the user’s health status to generate a personal diet plan.</a:t>
            </a:r>
          </a:p>
          <a:p>
            <a:endParaRPr lang="en-US" dirty="0"/>
          </a:p>
        </p:txBody>
      </p:sp>
      <p:sp>
        <p:nvSpPr>
          <p:cNvPr id="4" name="Slide Number Placeholder 3"/>
          <p:cNvSpPr>
            <a:spLocks noGrp="1"/>
          </p:cNvSpPr>
          <p:nvPr>
            <p:ph type="sldNum" sz="quarter" idx="5"/>
          </p:nvPr>
        </p:nvSpPr>
        <p:spPr/>
        <p:txBody>
          <a:bodyPr/>
          <a:lstStyle/>
          <a:p>
            <a:fld id="{0DF20133-9643-4EF8-94CA-FEF99B36DC3F}" type="slidenum">
              <a:rPr lang="en-IN" smtClean="0"/>
              <a:pPr/>
              <a:t>6</a:t>
            </a:fld>
            <a:endParaRPr lang="en-IN"/>
          </a:p>
        </p:txBody>
      </p:sp>
    </p:spTree>
    <p:extLst>
      <p:ext uri="{BB962C8B-B14F-4D97-AF65-F5344CB8AC3E}">
        <p14:creationId xmlns:p14="http://schemas.microsoft.com/office/powerpoint/2010/main" val="991797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mj-lt"/>
              <a:buAutoNum type="arabicPeriod"/>
            </a:pPr>
            <a:r>
              <a:rPr lang="en-IN" sz="1200" dirty="0">
                <a:latin typeface="Times New Roman" panose="02020603050405020304" pitchFamily="18" charset="0"/>
                <a:cs typeface="Times New Roman" panose="02020603050405020304" pitchFamily="18" charset="0"/>
              </a:rPr>
              <a:t>The app will enable user to input information like their name, age, height, weight, diseases, medical history, nutritional preference, medications, allergies etc. </a:t>
            </a:r>
          </a:p>
          <a:p>
            <a:pPr marL="342900" indent="-342900" algn="just">
              <a:buFont typeface="+mj-lt"/>
              <a:buAutoNum type="arabicPeriod"/>
            </a:pPr>
            <a:r>
              <a:rPr lang="en-IN" sz="1200" dirty="0">
                <a:latin typeface="Times New Roman" panose="02020603050405020304" pitchFamily="18" charset="0"/>
                <a:cs typeface="Times New Roman" panose="02020603050405020304" pitchFamily="18" charset="0"/>
              </a:rPr>
              <a:t>A user profile will be created and processed. The initial phase in the processing will be to take the nutritional preferences indicated by the user, as well as other information such as diseases, activity levels, and so on, and map these to information recorded from a database containing information about age-appropriate nutrition. This will result in a final set of nutritional values that the diet must meet for the specific user. </a:t>
            </a:r>
          </a:p>
          <a:p>
            <a:pPr marL="342900" indent="-342900" algn="just">
              <a:buFont typeface="+mj-lt"/>
              <a:buAutoNum type="arabicPeriod"/>
            </a:pPr>
            <a:r>
              <a:rPr lang="en-IN" sz="1200" dirty="0">
                <a:latin typeface="Times New Roman" panose="02020603050405020304" pitchFamily="18" charset="0"/>
                <a:cs typeface="Times New Roman" panose="02020603050405020304" pitchFamily="18" charset="0"/>
              </a:rPr>
              <a:t>Using the Nutrition-Ingredient Data, the nutritional values would then be used to classify food groups (using a ML based classifier such as Random Forest), resulting in the food groups that should be included in the diet. </a:t>
            </a:r>
          </a:p>
          <a:p>
            <a:pPr marL="342900" indent="-342900" algn="just">
              <a:buFont typeface="+mj-lt"/>
              <a:buAutoNum type="arabicPeriod"/>
            </a:pPr>
            <a:r>
              <a:rPr lang="en-IN" sz="1200" dirty="0">
                <a:latin typeface="Times New Roman" panose="02020603050405020304" pitchFamily="18" charset="0"/>
                <a:cs typeface="Times New Roman" panose="02020603050405020304" pitchFamily="18" charset="0"/>
              </a:rPr>
              <a:t>After taking into account the user's preferences, such as allergies and dislikes, a collection of ingredients will be developed that will be relevant for the recipe search.</a:t>
            </a:r>
          </a:p>
          <a:p>
            <a:pPr algn="just"/>
            <a:endParaRPr lang="en-IN"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DF20133-9643-4EF8-94CA-FEF99B36DC3F}" type="slidenum">
              <a:rPr lang="en-IN" smtClean="0"/>
              <a:pPr/>
              <a:t>8</a:t>
            </a:fld>
            <a:endParaRPr lang="en-IN"/>
          </a:p>
        </p:txBody>
      </p:sp>
    </p:spTree>
    <p:extLst>
      <p:ext uri="{BB962C8B-B14F-4D97-AF65-F5344CB8AC3E}">
        <p14:creationId xmlns:p14="http://schemas.microsoft.com/office/powerpoint/2010/main" val="3101139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E1AAA1-5EED-45C1-A8CC-2692A48FCA5B}" type="datetime1">
              <a:rPr lang="en-IN" smtClean="0"/>
              <a:pPr/>
              <a:t>15/05/22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a:extLst>
              <a:ext uri="{FF2B5EF4-FFF2-40B4-BE49-F238E27FC236}">
                <a16:creationId xmlns:a16="http://schemas.microsoft.com/office/drawing/2014/main" id="{C728CEA0-BA7F-4BA3-B201-6B7A8B3DF1C4}"/>
              </a:ext>
            </a:extLst>
          </p:cNvPr>
          <p:cNvPicPr>
            <a:picLocks noChangeAspect="1" noChangeArrowheads="1"/>
          </p:cNvPicPr>
          <p:nvPr userDrawn="1"/>
        </p:nvPicPr>
        <p:blipFill>
          <a:blip r:embed="rId2" cstate="print"/>
          <a:srcRect/>
          <a:stretch>
            <a:fillRect/>
          </a:stretch>
        </p:blipFill>
        <p:spPr bwMode="auto">
          <a:xfrm>
            <a:off x="0" y="-62028"/>
            <a:ext cx="2438400" cy="977205"/>
          </a:xfrm>
          <a:prstGeom prst="rect">
            <a:avLst/>
          </a:prstGeom>
          <a:noFill/>
        </p:spPr>
      </p:pic>
    </p:spTree>
    <p:extLst>
      <p:ext uri="{BB962C8B-B14F-4D97-AF65-F5344CB8AC3E}">
        <p14:creationId xmlns:p14="http://schemas.microsoft.com/office/powerpoint/2010/main" val="38478052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86A9F-105A-45FD-A610-F581EBE318E5}" type="datetime1">
              <a:rPr lang="en-IN" smtClean="0"/>
              <a:pPr/>
              <a:t>15/05/22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a:p>
        </p:txBody>
      </p:sp>
      <p:pic>
        <p:nvPicPr>
          <p:cNvPr id="8" name="Picture 2" descr="C:\Users\Srinidhi\Desktop\logo.png">
            <a:extLst>
              <a:ext uri="{FF2B5EF4-FFF2-40B4-BE49-F238E27FC236}">
                <a16:creationId xmlns:a16="http://schemas.microsoft.com/office/drawing/2014/main" id="{2BFF8954-070D-4352-AC3E-DD7D500D0A59}"/>
              </a:ext>
            </a:extLst>
          </p:cNvPr>
          <p:cNvPicPr>
            <a:picLocks noChangeAspect="1" noChangeArrowheads="1"/>
          </p:cNvPicPr>
          <p:nvPr userDrawn="1"/>
        </p:nvPicPr>
        <p:blipFill>
          <a:blip r:embed="rId2" cstate="print"/>
          <a:srcRect/>
          <a:stretch>
            <a:fillRect/>
          </a:stretch>
        </p:blipFill>
        <p:spPr bwMode="auto">
          <a:xfrm>
            <a:off x="213281" y="33090"/>
            <a:ext cx="2438400" cy="977205"/>
          </a:xfrm>
          <a:prstGeom prst="rect">
            <a:avLst/>
          </a:prstGeom>
          <a:noFill/>
        </p:spPr>
      </p:pic>
    </p:spTree>
    <p:extLst>
      <p:ext uri="{BB962C8B-B14F-4D97-AF65-F5344CB8AC3E}">
        <p14:creationId xmlns:p14="http://schemas.microsoft.com/office/powerpoint/2010/main" val="326675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3556EE-BA75-4293-9005-9A3AC5F963A1}" type="datetime1">
              <a:rPr lang="en-IN" smtClean="0"/>
              <a:pPr/>
              <a:t>15/05/22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a:p>
        </p:txBody>
      </p:sp>
      <p:pic>
        <p:nvPicPr>
          <p:cNvPr id="10" name="Picture 2" descr="C:\Users\Srinidhi\Desktop\logo.png">
            <a:extLst>
              <a:ext uri="{FF2B5EF4-FFF2-40B4-BE49-F238E27FC236}">
                <a16:creationId xmlns:a16="http://schemas.microsoft.com/office/drawing/2014/main" id="{F8681246-1AFA-47C1-8723-E212F3BD6963}"/>
              </a:ext>
            </a:extLst>
          </p:cNvPr>
          <p:cNvPicPr>
            <a:picLocks noChangeAspect="1" noChangeArrowheads="1"/>
          </p:cNvPicPr>
          <p:nvPr userDrawn="1"/>
        </p:nvPicPr>
        <p:blipFill>
          <a:blip r:embed="rId2" cstate="print"/>
          <a:srcRect/>
          <a:stretch>
            <a:fillRect/>
          </a:stretch>
        </p:blipFill>
        <p:spPr bwMode="auto">
          <a:xfrm>
            <a:off x="0" y="-28927"/>
            <a:ext cx="2438400" cy="977205"/>
          </a:xfrm>
          <a:prstGeom prst="rect">
            <a:avLst/>
          </a:prstGeom>
          <a:noFill/>
        </p:spPr>
      </p:pic>
    </p:spTree>
    <p:extLst>
      <p:ext uri="{BB962C8B-B14F-4D97-AF65-F5344CB8AC3E}">
        <p14:creationId xmlns:p14="http://schemas.microsoft.com/office/powerpoint/2010/main" val="116588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08FE0-85C4-4B5E-8D92-47082CCA6BB8}" type="datetime1">
              <a:rPr lang="en-IN" smtClean="0"/>
              <a:pPr/>
              <a:t>15/05/22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a:p>
        </p:txBody>
      </p:sp>
      <p:pic>
        <p:nvPicPr>
          <p:cNvPr id="8" name="Picture 2" descr="C:\Users\Srinidhi\Desktop\logo.png">
            <a:extLst>
              <a:ext uri="{FF2B5EF4-FFF2-40B4-BE49-F238E27FC236}">
                <a16:creationId xmlns:a16="http://schemas.microsoft.com/office/drawing/2014/main" id="{5E2C67C7-C385-4A44-A78F-D95F8B32544D}"/>
              </a:ext>
            </a:extLst>
          </p:cNvPr>
          <p:cNvPicPr>
            <a:picLocks noChangeAspect="1" noChangeArrowheads="1"/>
          </p:cNvPicPr>
          <p:nvPr userDrawn="1"/>
        </p:nvPicPr>
        <p:blipFill>
          <a:blip r:embed="rId2" cstate="print"/>
          <a:srcRect/>
          <a:stretch>
            <a:fillRect/>
          </a:stretch>
        </p:blipFill>
        <p:spPr bwMode="auto">
          <a:xfrm>
            <a:off x="175575" y="33090"/>
            <a:ext cx="2438400" cy="977205"/>
          </a:xfrm>
          <a:prstGeom prst="rect">
            <a:avLst/>
          </a:prstGeom>
          <a:noFill/>
        </p:spPr>
      </p:pic>
    </p:spTree>
    <p:extLst>
      <p:ext uri="{BB962C8B-B14F-4D97-AF65-F5344CB8AC3E}">
        <p14:creationId xmlns:p14="http://schemas.microsoft.com/office/powerpoint/2010/main" val="378092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4F4C7-2495-43FA-A051-996DC06F529F}" type="datetime1">
              <a:rPr lang="en-IN" smtClean="0"/>
              <a:pPr/>
              <a:t>15/05/22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a:extLst>
              <a:ext uri="{FF2B5EF4-FFF2-40B4-BE49-F238E27FC236}">
                <a16:creationId xmlns:a16="http://schemas.microsoft.com/office/drawing/2014/main" id="{6E4AAF7F-3876-4F6B-8901-E7673BBFDB22}"/>
              </a:ext>
            </a:extLst>
          </p:cNvPr>
          <p:cNvPicPr>
            <a:picLocks noChangeAspect="1" noChangeArrowheads="1"/>
          </p:cNvPicPr>
          <p:nvPr userDrawn="1"/>
        </p:nvPicPr>
        <p:blipFill>
          <a:blip r:embed="rId2" cstate="print"/>
          <a:srcRect/>
          <a:stretch>
            <a:fillRect/>
          </a:stretch>
        </p:blipFill>
        <p:spPr bwMode="auto">
          <a:xfrm>
            <a:off x="128441" y="33090"/>
            <a:ext cx="2438400" cy="977205"/>
          </a:xfrm>
          <a:prstGeom prst="rect">
            <a:avLst/>
          </a:prstGeom>
          <a:noFill/>
        </p:spPr>
      </p:pic>
    </p:spTree>
    <p:extLst>
      <p:ext uri="{BB962C8B-B14F-4D97-AF65-F5344CB8AC3E}">
        <p14:creationId xmlns:p14="http://schemas.microsoft.com/office/powerpoint/2010/main" val="189799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62AB57-2563-4C1E-AACE-ECD6AF9D6338}" type="datetime1">
              <a:rPr lang="en-IN" smtClean="0"/>
              <a:pPr/>
              <a:t>15/05/22</a:t>
            </a:fld>
            <a:endParaRPr lang="en-IN"/>
          </a:p>
        </p:txBody>
      </p:sp>
      <p:sp>
        <p:nvSpPr>
          <p:cNvPr id="6" name="Footer Placeholder 5"/>
          <p:cNvSpPr>
            <a:spLocks noGrp="1"/>
          </p:cNvSpPr>
          <p:nvPr>
            <p:ph type="ftr" sz="quarter" idx="11"/>
          </p:nvPr>
        </p:nvSpPr>
        <p:spPr/>
        <p:txBody>
          <a:bodyPr/>
          <a:lstStyle/>
          <a:p>
            <a:r>
              <a:rPr lang="en-US"/>
              <a:t>Department of Computer Science and Engineering</a:t>
            </a:r>
            <a:endParaRPr lang="en-IN"/>
          </a:p>
        </p:txBody>
      </p:sp>
      <p:sp>
        <p:nvSpPr>
          <p:cNvPr id="7" name="Slide Number Placeholder 6"/>
          <p:cNvSpPr>
            <a:spLocks noGrp="1"/>
          </p:cNvSpPr>
          <p:nvPr>
            <p:ph type="sldNum" sz="quarter" idx="12"/>
          </p:nvPr>
        </p:nvSpPr>
        <p:spPr/>
        <p:txBody>
          <a:bodyPr/>
          <a:lstStyle/>
          <a:p>
            <a:fld id="{1245FD78-8DE1-44B0-BD44-E067D054697C}" type="slidenum">
              <a:rPr lang="en-IN" smtClean="0"/>
              <a:pPr/>
              <a:t>‹#›</a:t>
            </a:fld>
            <a:endParaRPr lang="en-IN"/>
          </a:p>
        </p:txBody>
      </p:sp>
      <p:pic>
        <p:nvPicPr>
          <p:cNvPr id="2" name="Picture 2" descr="C:\Users\Srinidhi\Desktop\logo.png">
            <a:extLst>
              <a:ext uri="{FF2B5EF4-FFF2-40B4-BE49-F238E27FC236}">
                <a16:creationId xmlns:a16="http://schemas.microsoft.com/office/drawing/2014/main" id="{EF3C39C1-9BAB-4C45-A144-CF8BF2E72B4B}"/>
              </a:ext>
            </a:extLst>
          </p:cNvPr>
          <p:cNvPicPr>
            <a:picLocks noChangeAspect="1" noChangeArrowheads="1"/>
          </p:cNvPicPr>
          <p:nvPr userDrawn="1"/>
        </p:nvPicPr>
        <p:blipFill>
          <a:blip r:embed="rId2" cstate="print"/>
          <a:srcRect/>
          <a:stretch>
            <a:fillRect/>
          </a:stretch>
        </p:blipFill>
        <p:spPr bwMode="auto">
          <a:xfrm>
            <a:off x="0" y="-29189"/>
            <a:ext cx="2438400" cy="977205"/>
          </a:xfrm>
          <a:prstGeom prst="rect">
            <a:avLst/>
          </a:prstGeom>
          <a:noFill/>
        </p:spPr>
      </p:pic>
    </p:spTree>
    <p:extLst>
      <p:ext uri="{BB962C8B-B14F-4D97-AF65-F5344CB8AC3E}">
        <p14:creationId xmlns:p14="http://schemas.microsoft.com/office/powerpoint/2010/main" val="92344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1E361E-13EA-4D71-AB87-006735CEC8A3}" type="datetime1">
              <a:rPr lang="en-IN" smtClean="0"/>
              <a:pPr/>
              <a:t>15/05/22</a:t>
            </a:fld>
            <a:endParaRPr lang="en-IN"/>
          </a:p>
        </p:txBody>
      </p:sp>
      <p:sp>
        <p:nvSpPr>
          <p:cNvPr id="8" name="Footer Placeholder 7"/>
          <p:cNvSpPr>
            <a:spLocks noGrp="1"/>
          </p:cNvSpPr>
          <p:nvPr>
            <p:ph type="ftr" sz="quarter" idx="11"/>
          </p:nvPr>
        </p:nvSpPr>
        <p:spPr/>
        <p:txBody>
          <a:bodyPr/>
          <a:lstStyle/>
          <a:p>
            <a:r>
              <a:rPr lang="en-US"/>
              <a:t>Department of Computer Science and Engineering</a:t>
            </a:r>
            <a:endParaRPr lang="en-IN"/>
          </a:p>
        </p:txBody>
      </p:sp>
      <p:sp>
        <p:nvSpPr>
          <p:cNvPr id="9" name="Slide Number Placeholder 8"/>
          <p:cNvSpPr>
            <a:spLocks noGrp="1"/>
          </p:cNvSpPr>
          <p:nvPr>
            <p:ph type="sldNum" sz="quarter" idx="12"/>
          </p:nvPr>
        </p:nvSpPr>
        <p:spPr/>
        <p:txBody>
          <a:bodyPr/>
          <a:lstStyle/>
          <a:p>
            <a:fld id="{1245FD78-8DE1-44B0-BD44-E067D054697C}" type="slidenum">
              <a:rPr lang="en-IN" smtClean="0"/>
              <a:pPr/>
              <a:t>‹#›</a:t>
            </a:fld>
            <a:endParaRPr lang="en-IN"/>
          </a:p>
        </p:txBody>
      </p:sp>
      <p:pic>
        <p:nvPicPr>
          <p:cNvPr id="2" name="Picture 2" descr="C:\Users\Srinidhi\Desktop\logo.png">
            <a:extLst>
              <a:ext uri="{FF2B5EF4-FFF2-40B4-BE49-F238E27FC236}">
                <a16:creationId xmlns:a16="http://schemas.microsoft.com/office/drawing/2014/main" id="{1B300F68-EEC8-479F-89B4-B66DB0F421A6}"/>
              </a:ext>
            </a:extLst>
          </p:cNvPr>
          <p:cNvPicPr>
            <a:picLocks noChangeAspect="1" noChangeArrowheads="1"/>
          </p:cNvPicPr>
          <p:nvPr userDrawn="1"/>
        </p:nvPicPr>
        <p:blipFill>
          <a:blip r:embed="rId2" cstate="print"/>
          <a:srcRect/>
          <a:stretch>
            <a:fillRect/>
          </a:stretch>
        </p:blipFill>
        <p:spPr bwMode="auto">
          <a:xfrm>
            <a:off x="119013" y="12104"/>
            <a:ext cx="2438400" cy="977205"/>
          </a:xfrm>
          <a:prstGeom prst="rect">
            <a:avLst/>
          </a:prstGeom>
          <a:noFill/>
        </p:spPr>
      </p:pic>
    </p:spTree>
    <p:extLst>
      <p:ext uri="{BB962C8B-B14F-4D97-AF65-F5344CB8AC3E}">
        <p14:creationId xmlns:p14="http://schemas.microsoft.com/office/powerpoint/2010/main" val="2908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E433A5-CDF5-414D-BB2C-C9DF07A7F631}" type="datetime1">
              <a:rPr lang="en-IN" smtClean="0"/>
              <a:pPr/>
              <a:t>15/05/22</a:t>
            </a:fld>
            <a:endParaRPr lang="en-IN"/>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pPr/>
              <a:t>‹#›</a:t>
            </a:fld>
            <a:endParaRPr lang="en-IN"/>
          </a:p>
        </p:txBody>
      </p:sp>
      <p:pic>
        <p:nvPicPr>
          <p:cNvPr id="7" name="Picture 2" descr="C:\Users\Srinidhi\Desktop\logo.png">
            <a:extLst>
              <a:ext uri="{FF2B5EF4-FFF2-40B4-BE49-F238E27FC236}">
                <a16:creationId xmlns:a16="http://schemas.microsoft.com/office/drawing/2014/main" id="{6720B71A-9CF9-4970-96CA-352F2D5F33C5}"/>
              </a:ext>
            </a:extLst>
          </p:cNvPr>
          <p:cNvPicPr>
            <a:picLocks noChangeAspect="1" noChangeArrowheads="1"/>
          </p:cNvPicPr>
          <p:nvPr userDrawn="1"/>
        </p:nvPicPr>
        <p:blipFill>
          <a:blip r:embed="rId2" cstate="print"/>
          <a:srcRect/>
          <a:stretch>
            <a:fillRect/>
          </a:stretch>
        </p:blipFill>
        <p:spPr bwMode="auto">
          <a:xfrm>
            <a:off x="260415" y="34776"/>
            <a:ext cx="2438400" cy="977205"/>
          </a:xfrm>
          <a:prstGeom prst="rect">
            <a:avLst/>
          </a:prstGeom>
          <a:noFill/>
        </p:spPr>
      </p:pic>
    </p:spTree>
    <p:extLst>
      <p:ext uri="{BB962C8B-B14F-4D97-AF65-F5344CB8AC3E}">
        <p14:creationId xmlns:p14="http://schemas.microsoft.com/office/powerpoint/2010/main" val="67649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89EB3-2841-4B74-BD08-6FDA6A2C0AA5}" type="datetime1">
              <a:rPr lang="en-IN" smtClean="0"/>
              <a:pPr/>
              <a:t>15/05/22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and Engineering</a:t>
            </a:r>
            <a:endParaRPr lang="en-IN"/>
          </a:p>
        </p:txBody>
      </p:sp>
      <p:sp>
        <p:nvSpPr>
          <p:cNvPr id="9" name="Slide Number Placeholder 8"/>
          <p:cNvSpPr>
            <a:spLocks noGrp="1"/>
          </p:cNvSpPr>
          <p:nvPr>
            <p:ph type="sldNum" sz="quarter" idx="12"/>
          </p:nvPr>
        </p:nvSpPr>
        <p:spPr/>
        <p:txBody>
          <a:bodyPr/>
          <a:lstStyle/>
          <a:p>
            <a:fld id="{1245FD78-8DE1-44B0-BD44-E067D054697C}" type="slidenum">
              <a:rPr lang="en-IN" smtClean="0"/>
              <a:pPr/>
              <a:t>‹#›</a:t>
            </a:fld>
            <a:endParaRPr lang="en-IN"/>
          </a:p>
        </p:txBody>
      </p:sp>
      <p:pic>
        <p:nvPicPr>
          <p:cNvPr id="2" name="Picture 2" descr="C:\Users\Srinidhi\Desktop\logo.png">
            <a:extLst>
              <a:ext uri="{FF2B5EF4-FFF2-40B4-BE49-F238E27FC236}">
                <a16:creationId xmlns:a16="http://schemas.microsoft.com/office/drawing/2014/main" id="{7393EDB9-65C6-42AA-B582-C92413F0DE59}"/>
              </a:ext>
            </a:extLst>
          </p:cNvPr>
          <p:cNvPicPr>
            <a:picLocks noChangeAspect="1" noChangeArrowheads="1"/>
          </p:cNvPicPr>
          <p:nvPr userDrawn="1"/>
        </p:nvPicPr>
        <p:blipFill>
          <a:blip r:embed="rId2" cstate="print"/>
          <a:srcRect/>
          <a:stretch>
            <a:fillRect/>
          </a:stretch>
        </p:blipFill>
        <p:spPr bwMode="auto">
          <a:xfrm>
            <a:off x="137867" y="0"/>
            <a:ext cx="2438400" cy="977205"/>
          </a:xfrm>
          <a:prstGeom prst="rect">
            <a:avLst/>
          </a:prstGeom>
          <a:noFill/>
        </p:spPr>
      </p:pic>
    </p:spTree>
    <p:extLst>
      <p:ext uri="{BB962C8B-B14F-4D97-AF65-F5344CB8AC3E}">
        <p14:creationId xmlns:p14="http://schemas.microsoft.com/office/powerpoint/2010/main" val="27404742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61A98C1-704E-4145-A2C8-692D73D56B98}" type="datetime1">
              <a:rPr lang="en-IN" smtClean="0"/>
              <a:pPr/>
              <a:t>15/05/22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and Engineering</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45FD78-8DE1-44B0-BD44-E067D054697C}" type="slidenum">
              <a:rPr lang="en-IN" smtClean="0"/>
              <a:pPr/>
              <a:t>‹#›</a:t>
            </a:fld>
            <a:endParaRPr lang="en-IN"/>
          </a:p>
        </p:txBody>
      </p:sp>
      <p:pic>
        <p:nvPicPr>
          <p:cNvPr id="11" name="Picture 2" descr="C:\Users\Srinidhi\Desktop\logo.png">
            <a:extLst>
              <a:ext uri="{FF2B5EF4-FFF2-40B4-BE49-F238E27FC236}">
                <a16:creationId xmlns:a16="http://schemas.microsoft.com/office/drawing/2014/main" id="{6BF8E43F-406B-489A-A07B-CBBB6CD8B66C}"/>
              </a:ext>
            </a:extLst>
          </p:cNvPr>
          <p:cNvPicPr>
            <a:picLocks noChangeAspect="1" noChangeArrowheads="1"/>
          </p:cNvPicPr>
          <p:nvPr userDrawn="1"/>
        </p:nvPicPr>
        <p:blipFill>
          <a:blip r:embed="rId2" cstate="print"/>
          <a:srcRect/>
          <a:stretch>
            <a:fillRect/>
          </a:stretch>
        </p:blipFill>
        <p:spPr bwMode="auto">
          <a:xfrm>
            <a:off x="74729" y="-48825"/>
            <a:ext cx="2438400" cy="977205"/>
          </a:xfrm>
          <a:prstGeom prst="rect">
            <a:avLst/>
          </a:prstGeom>
          <a:noFill/>
        </p:spPr>
      </p:pic>
    </p:spTree>
    <p:extLst>
      <p:ext uri="{BB962C8B-B14F-4D97-AF65-F5344CB8AC3E}">
        <p14:creationId xmlns:p14="http://schemas.microsoft.com/office/powerpoint/2010/main" val="8233316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1075D4-600E-4A33-99CC-B8F0EB0A7ACC}" type="datetime1">
              <a:rPr lang="en-IN" smtClean="0"/>
              <a:pPr/>
              <a:t>15/05/22</a:t>
            </a:fld>
            <a:endParaRPr lang="en-IN"/>
          </a:p>
        </p:txBody>
      </p:sp>
      <p:sp>
        <p:nvSpPr>
          <p:cNvPr id="6" name="Footer Placeholder 5"/>
          <p:cNvSpPr>
            <a:spLocks noGrp="1"/>
          </p:cNvSpPr>
          <p:nvPr>
            <p:ph type="ftr" sz="quarter" idx="11"/>
          </p:nvPr>
        </p:nvSpPr>
        <p:spPr/>
        <p:txBody>
          <a:bodyPr/>
          <a:lstStyle/>
          <a:p>
            <a:r>
              <a:rPr lang="en-US"/>
              <a:t>Department of Computer Science and Engineering</a:t>
            </a:r>
            <a:endParaRPr lang="en-US" dirty="0"/>
          </a:p>
        </p:txBody>
      </p:sp>
      <p:sp>
        <p:nvSpPr>
          <p:cNvPr id="7" name="Slide Number Placeholder 6"/>
          <p:cNvSpPr>
            <a:spLocks noGrp="1"/>
          </p:cNvSpPr>
          <p:nvPr>
            <p:ph type="sldNum" sz="quarter" idx="12"/>
          </p:nvPr>
        </p:nvSpPr>
        <p:spPr/>
        <p:txBody>
          <a:bodyPr/>
          <a:lstStyle/>
          <a:p>
            <a:fld id="{1245FD78-8DE1-44B0-BD44-E067D054697C}" type="slidenum">
              <a:rPr lang="en-IN" smtClean="0"/>
              <a:pPr/>
              <a:t>‹#›</a:t>
            </a:fld>
            <a:endParaRPr lang="en-IN"/>
          </a:p>
        </p:txBody>
      </p:sp>
      <p:pic>
        <p:nvPicPr>
          <p:cNvPr id="11" name="Picture 2" descr="C:\Users\Srinidhi\Desktop\logo.png">
            <a:extLst>
              <a:ext uri="{FF2B5EF4-FFF2-40B4-BE49-F238E27FC236}">
                <a16:creationId xmlns:a16="http://schemas.microsoft.com/office/drawing/2014/main" id="{8D7279E7-0A06-4D9D-B018-700B7F4A3314}"/>
              </a:ext>
            </a:extLst>
          </p:cNvPr>
          <p:cNvPicPr>
            <a:picLocks noChangeAspect="1" noChangeArrowheads="1"/>
          </p:cNvPicPr>
          <p:nvPr userDrawn="1"/>
        </p:nvPicPr>
        <p:blipFill>
          <a:blip r:embed="rId3" cstate="print"/>
          <a:srcRect/>
          <a:stretch>
            <a:fillRect/>
          </a:stretch>
        </p:blipFill>
        <p:spPr bwMode="auto">
          <a:xfrm>
            <a:off x="0" y="33090"/>
            <a:ext cx="2438400" cy="977205"/>
          </a:xfrm>
          <a:prstGeom prst="rect">
            <a:avLst/>
          </a:prstGeom>
          <a:noFill/>
        </p:spPr>
      </p:pic>
    </p:spTree>
    <p:extLst>
      <p:ext uri="{BB962C8B-B14F-4D97-AF65-F5344CB8AC3E}">
        <p14:creationId xmlns:p14="http://schemas.microsoft.com/office/powerpoint/2010/main" val="322377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705F69-1B7A-4F89-B7EA-F9E7165CA2C2}" type="datetime1">
              <a:rPr lang="en-IN" smtClean="0"/>
              <a:pPr/>
              <a:t>15/05/22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and Engineering</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45FD78-8DE1-44B0-BD44-E067D054697C}"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23883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Gaurav-71/Multi-Factor-based-Nutrient-Management-and-Recipe-Recommendation-System/blob/main/Documentation/Literature%20Review/Literature%20Survey%20Final%20Year.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6321" y="1684975"/>
            <a:ext cx="11163300" cy="2362394"/>
          </a:xfrm>
        </p:spPr>
        <p:txBody>
          <a:bodyPr>
            <a:normAutofit fontScale="90000"/>
          </a:bodyPr>
          <a:lstStyle/>
          <a:p>
            <a:pPr algn="ctr">
              <a:lnSpc>
                <a:spcPct val="100000"/>
              </a:lnSpc>
            </a:pP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Multi-Factor based Nutrition Management System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and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Recipe Recommendation System</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Mid Semester Project Work Evaluation Presentation)</a:t>
            </a:r>
            <a:br>
              <a:rPr lang="en-IN" sz="20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(7/5/2022)</a:t>
            </a:r>
            <a:br>
              <a:rPr lang="en-IN" sz="3200" b="1"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bwMode="auto">
          <a:xfrm>
            <a:off x="1894115" y="135816"/>
            <a:ext cx="8229600" cy="1143000"/>
          </a:xfrm>
          <a:prstGeom prst="rect">
            <a:avLst/>
          </a:prstGeom>
          <a:noFill/>
          <a:ln w="9525">
            <a:noFill/>
            <a:miter lim="800000"/>
            <a:headEnd/>
            <a:tailEnd/>
          </a:ln>
        </p:spPr>
        <p:txBody>
          <a:bodyPr anchor="ctr"/>
          <a:lstStyle/>
          <a:p>
            <a:pPr algn="ctr"/>
            <a:r>
              <a:rPr lang="en-US" sz="2400" b="1" dirty="0">
                <a:latin typeface="Times New Roman" panose="02020603050405020304" pitchFamily="18" charset="0"/>
                <a:cs typeface="Times New Roman" panose="02020603050405020304" pitchFamily="18" charset="0"/>
              </a:rPr>
              <a:t>Department of Computer Science and Engineering</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C9641BE-B7C9-4946-A565-227D0582DC3F}"/>
              </a:ext>
            </a:extLst>
          </p:cNvPr>
          <p:cNvSpPr txBox="1"/>
          <p:nvPr/>
        </p:nvSpPr>
        <p:spPr>
          <a:xfrm>
            <a:off x="8383412" y="4457117"/>
            <a:ext cx="3071813" cy="83099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MSRIT Mentor:</a:t>
            </a:r>
          </a:p>
          <a:p>
            <a:r>
              <a:rPr lang="en-IN" sz="1600" dirty="0">
                <a:latin typeface="Times New Roman" panose="02020603050405020304" pitchFamily="18" charset="0"/>
                <a:cs typeface="Times New Roman" panose="02020603050405020304" pitchFamily="18" charset="0"/>
              </a:rPr>
              <a:t>Dr Shilpa Shashikant Chaudhari</a:t>
            </a:r>
          </a:p>
          <a:p>
            <a:r>
              <a:rPr lang="en-IN" sz="1600" dirty="0">
                <a:latin typeface="Times New Roman" panose="02020603050405020304" pitchFamily="18" charset="0"/>
                <a:cs typeface="Times New Roman" panose="02020603050405020304" pitchFamily="18" charset="0"/>
              </a:rPr>
              <a:t>Associate Professor</a:t>
            </a:r>
          </a:p>
        </p:txBody>
      </p:sp>
      <p:sp>
        <p:nvSpPr>
          <p:cNvPr id="6" name="TextBox 5">
            <a:extLst>
              <a:ext uri="{FF2B5EF4-FFF2-40B4-BE49-F238E27FC236}">
                <a16:creationId xmlns:a16="http://schemas.microsoft.com/office/drawing/2014/main" id="{EC9641BE-B7C9-4946-A565-227D0582DC3F}"/>
              </a:ext>
            </a:extLst>
          </p:cNvPr>
          <p:cNvSpPr txBox="1"/>
          <p:nvPr/>
        </p:nvSpPr>
        <p:spPr>
          <a:xfrm>
            <a:off x="1051152" y="4318617"/>
            <a:ext cx="4217534" cy="369332"/>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 Presented by</a:t>
            </a:r>
            <a:r>
              <a:rPr lang="en-IN" dirty="0">
                <a:latin typeface="Times New Roman" panose="02020603050405020304" pitchFamily="18" charset="0"/>
                <a:cs typeface="Times New Roman" panose="02020603050405020304" pitchFamily="18" charset="0"/>
              </a:rPr>
              <a:t>:</a:t>
            </a:r>
          </a:p>
        </p:txBody>
      </p:sp>
      <p:sp>
        <p:nvSpPr>
          <p:cNvPr id="4" name="Rectangle 3"/>
          <p:cNvSpPr/>
          <p:nvPr/>
        </p:nvSpPr>
        <p:spPr>
          <a:xfrm>
            <a:off x="718456" y="1056503"/>
            <a:ext cx="10959193" cy="369332"/>
          </a:xfrm>
          <a:prstGeom prst="rect">
            <a:avLst/>
          </a:prstGeom>
        </p:spPr>
        <p:txBody>
          <a:bodyPr wrap="square">
            <a:spAutoFit/>
          </a:bodyPr>
          <a:lstStyle/>
          <a:p>
            <a:pPr algn="ctr"/>
            <a:r>
              <a:rPr lang="en-IN" b="1" dirty="0">
                <a:latin typeface="Times New Roman" panose="02020603050405020304" pitchFamily="18" charset="0"/>
                <a:cs typeface="Times New Roman" panose="02020603050405020304" pitchFamily="18" charset="0"/>
              </a:rPr>
              <a:t>Course Name: Project Work  Course Code: CSP Credits: 14:0:0  Term: March – July 2022</a:t>
            </a:r>
            <a:endParaRPr lang="en-IN" dirty="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513779718"/>
              </p:ext>
            </p:extLst>
          </p:nvPr>
        </p:nvGraphicFramePr>
        <p:xfrm>
          <a:off x="1192566" y="4738506"/>
          <a:ext cx="3288030" cy="1348977"/>
        </p:xfrm>
        <a:graphic>
          <a:graphicData uri="http://schemas.openxmlformats.org/drawingml/2006/table">
            <a:tbl>
              <a:tblPr firstRow="1" bandRow="1">
                <a:tableStyleId>{69CF1AB2-1976-4502-BF36-3FF5EA218861}</a:tableStyleId>
              </a:tblPr>
              <a:tblGrid>
                <a:gridCol w="153543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09741">
                <a:tc>
                  <a:txBody>
                    <a:bodyPr/>
                    <a:lstStyle/>
                    <a:p>
                      <a:r>
                        <a:rPr lang="en-US" sz="1600" b="0" dirty="0">
                          <a:latin typeface="Times New Roman" panose="02020603050405020304" pitchFamily="18" charset="0"/>
                          <a:cs typeface="Times New Roman" panose="02020603050405020304" pitchFamily="18" charset="0"/>
                        </a:rPr>
                        <a:t>1MS18CS025</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Aravind Shreyas R</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37899">
                <a:tc>
                  <a:txBody>
                    <a:bodyPr/>
                    <a:lstStyle/>
                    <a:p>
                      <a:r>
                        <a:rPr lang="en-IN" sz="1600" dirty="0">
                          <a:latin typeface="Times New Roman" panose="02020603050405020304" pitchFamily="18" charset="0"/>
                          <a:cs typeface="Times New Roman" panose="02020603050405020304" pitchFamily="18" charset="0"/>
                        </a:rPr>
                        <a:t>1MS18CS040</a:t>
                      </a:r>
                    </a:p>
                  </a:txBody>
                  <a:tcPr/>
                </a:tc>
                <a:tc>
                  <a:txBody>
                    <a:bodyPr/>
                    <a:lstStyle/>
                    <a:p>
                      <a:r>
                        <a:rPr lang="en-IN" sz="1600" dirty="0">
                          <a:latin typeface="Times New Roman" panose="02020603050405020304" pitchFamily="18" charset="0"/>
                          <a:cs typeface="Times New Roman" panose="02020603050405020304" pitchFamily="18" charset="0"/>
                        </a:rPr>
                        <a:t>Dheeraj Bhat</a:t>
                      </a:r>
                    </a:p>
                  </a:txBody>
                  <a:tcPr/>
                </a:tc>
                <a:extLst>
                  <a:ext uri="{0D108BD9-81ED-4DB2-BD59-A6C34878D82A}">
                    <a16:rowId xmlns:a16="http://schemas.microsoft.com/office/drawing/2014/main" val="10001"/>
                  </a:ext>
                </a:extLst>
              </a:tr>
              <a:tr h="337899">
                <a:tc>
                  <a:txBody>
                    <a:bodyPr/>
                    <a:lstStyle/>
                    <a:p>
                      <a:r>
                        <a:rPr lang="en-IN" sz="1600" dirty="0">
                          <a:latin typeface="Times New Roman" panose="02020603050405020304" pitchFamily="18" charset="0"/>
                          <a:cs typeface="Times New Roman" panose="02020603050405020304" pitchFamily="18" charset="0"/>
                        </a:rPr>
                        <a:t>1MS18CS043</a:t>
                      </a:r>
                    </a:p>
                  </a:txBody>
                  <a:tcPr/>
                </a:tc>
                <a:tc>
                  <a:txBody>
                    <a:bodyPr/>
                    <a:lstStyle/>
                    <a:p>
                      <a:r>
                        <a:rPr lang="en-IN" sz="1600" dirty="0" err="1">
                          <a:latin typeface="Times New Roman" panose="02020603050405020304" pitchFamily="18" charset="0"/>
                          <a:cs typeface="Times New Roman" panose="02020603050405020304" pitchFamily="18" charset="0"/>
                        </a:rPr>
                        <a:t>Divya</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37899">
                <a:tc>
                  <a:txBody>
                    <a:bodyPr/>
                    <a:lstStyle/>
                    <a:p>
                      <a:r>
                        <a:rPr lang="en-IN" sz="1600" dirty="0">
                          <a:latin typeface="Times New Roman" panose="02020603050405020304" pitchFamily="18" charset="0"/>
                          <a:cs typeface="Times New Roman" panose="02020603050405020304" pitchFamily="18" charset="0"/>
                        </a:rPr>
                        <a:t>1MS18CS046</a:t>
                      </a:r>
                    </a:p>
                  </a:txBody>
                  <a:tcPr/>
                </a:tc>
                <a:tc>
                  <a:txBody>
                    <a:bodyPr/>
                    <a:lstStyle/>
                    <a:p>
                      <a:r>
                        <a:rPr lang="en-IN" sz="1600" dirty="0">
                          <a:latin typeface="Times New Roman" panose="02020603050405020304" pitchFamily="18" charset="0"/>
                          <a:cs typeface="Times New Roman" panose="02020603050405020304" pitchFamily="18" charset="0"/>
                        </a:rPr>
                        <a:t>Gaurav V</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03919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4C5CC9-0AC8-4668-EEA0-04A15C0D71A4}"/>
              </a:ext>
            </a:extLst>
          </p:cNvPr>
          <p:cNvSpPr/>
          <p:nvPr/>
        </p:nvSpPr>
        <p:spPr>
          <a:xfrm>
            <a:off x="1054249" y="1581374"/>
            <a:ext cx="10295069" cy="2689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7087C30-2490-7977-69FA-F388E19A0FE5}"/>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BE1E4C4F-2ED2-B5E8-9348-D4862D7146C6}"/>
              </a:ext>
            </a:extLst>
          </p:cNvPr>
          <p:cNvSpPr>
            <a:spLocks noGrp="1"/>
          </p:cNvSpPr>
          <p:nvPr>
            <p:ph type="sldNum" sz="quarter" idx="12"/>
          </p:nvPr>
        </p:nvSpPr>
        <p:spPr/>
        <p:txBody>
          <a:bodyPr/>
          <a:lstStyle/>
          <a:p>
            <a:fld id="{1245FD78-8DE1-44B0-BD44-E067D054697C}" type="slidenum">
              <a:rPr lang="en-IN" smtClean="0"/>
              <a:pPr/>
              <a:t>10</a:t>
            </a:fld>
            <a:endParaRPr lang="en-IN"/>
          </a:p>
        </p:txBody>
      </p:sp>
      <p:sp>
        <p:nvSpPr>
          <p:cNvPr id="6" name="TextBox 5">
            <a:extLst>
              <a:ext uri="{FF2B5EF4-FFF2-40B4-BE49-F238E27FC236}">
                <a16:creationId xmlns:a16="http://schemas.microsoft.com/office/drawing/2014/main" id="{A205B894-1AD7-602C-9EAB-4F2CE62D70C8}"/>
              </a:ext>
            </a:extLst>
          </p:cNvPr>
          <p:cNvSpPr txBox="1"/>
          <p:nvPr/>
        </p:nvSpPr>
        <p:spPr>
          <a:xfrm>
            <a:off x="1219203" y="3028890"/>
            <a:ext cx="612928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SYSTEM DESIGN</a:t>
            </a:r>
          </a:p>
        </p:txBody>
      </p:sp>
      <p:sp>
        <p:nvSpPr>
          <p:cNvPr id="13" name="TextBox 12">
            <a:extLst>
              <a:ext uri="{FF2B5EF4-FFF2-40B4-BE49-F238E27FC236}">
                <a16:creationId xmlns:a16="http://schemas.microsoft.com/office/drawing/2014/main" id="{72BF2B76-F193-4588-FCA5-905B642621DB}"/>
              </a:ext>
            </a:extLst>
          </p:cNvPr>
          <p:cNvSpPr txBox="1"/>
          <p:nvPr/>
        </p:nvSpPr>
        <p:spPr>
          <a:xfrm>
            <a:off x="1412496" y="3590361"/>
            <a:ext cx="18918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High Level Design</a:t>
            </a:r>
          </a:p>
        </p:txBody>
      </p:sp>
      <p:cxnSp>
        <p:nvCxnSpPr>
          <p:cNvPr id="15" name="Straight Connector 14">
            <a:extLst>
              <a:ext uri="{FF2B5EF4-FFF2-40B4-BE49-F238E27FC236}">
                <a16:creationId xmlns:a16="http://schemas.microsoft.com/office/drawing/2014/main" id="{FFDBE096-E6BE-14AE-CBDA-29295CCFBDF0}"/>
              </a:ext>
            </a:extLst>
          </p:cNvPr>
          <p:cNvCxnSpPr/>
          <p:nvPr/>
        </p:nvCxnSpPr>
        <p:spPr>
          <a:xfrm>
            <a:off x="1358034" y="3568849"/>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36D1FD-972B-7B26-8F3D-CFD6C7F43882}"/>
              </a:ext>
            </a:extLst>
          </p:cNvPr>
          <p:cNvCxnSpPr/>
          <p:nvPr/>
        </p:nvCxnSpPr>
        <p:spPr>
          <a:xfrm>
            <a:off x="1359822" y="3947166"/>
            <a:ext cx="18369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 descr="page3image35998768">
            <a:extLst>
              <a:ext uri="{FF2B5EF4-FFF2-40B4-BE49-F238E27FC236}">
                <a16:creationId xmlns:a16="http://schemas.microsoft.com/office/drawing/2014/main" id="{B5520202-2272-51B0-11D8-C039EF50B6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3845" y="672321"/>
            <a:ext cx="6986779" cy="5129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062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AC22D2-E9B6-CF70-9277-2F67F641D48C}"/>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54AF1378-43FB-AFA0-3FB8-007E64958519}"/>
              </a:ext>
            </a:extLst>
          </p:cNvPr>
          <p:cNvSpPr>
            <a:spLocks noGrp="1"/>
          </p:cNvSpPr>
          <p:nvPr>
            <p:ph type="sldNum" sz="quarter" idx="12"/>
          </p:nvPr>
        </p:nvSpPr>
        <p:spPr/>
        <p:txBody>
          <a:bodyPr/>
          <a:lstStyle/>
          <a:p>
            <a:fld id="{1245FD78-8DE1-44B0-BD44-E067D054697C}" type="slidenum">
              <a:rPr lang="en-IN" smtClean="0"/>
              <a:pPr/>
              <a:t>11</a:t>
            </a:fld>
            <a:endParaRPr lang="en-IN"/>
          </a:p>
        </p:txBody>
      </p:sp>
      <p:sp>
        <p:nvSpPr>
          <p:cNvPr id="6" name="TextBox 5">
            <a:extLst>
              <a:ext uri="{FF2B5EF4-FFF2-40B4-BE49-F238E27FC236}">
                <a16:creationId xmlns:a16="http://schemas.microsoft.com/office/drawing/2014/main" id="{E679590D-A1A8-6769-BE30-8C32395A62F3}"/>
              </a:ext>
            </a:extLst>
          </p:cNvPr>
          <p:cNvSpPr txBox="1"/>
          <p:nvPr/>
        </p:nvSpPr>
        <p:spPr>
          <a:xfrm>
            <a:off x="4887216" y="599735"/>
            <a:ext cx="18918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Level Designs</a:t>
            </a:r>
          </a:p>
        </p:txBody>
      </p:sp>
      <p:cxnSp>
        <p:nvCxnSpPr>
          <p:cNvPr id="7" name="Straight Connector 6">
            <a:extLst>
              <a:ext uri="{FF2B5EF4-FFF2-40B4-BE49-F238E27FC236}">
                <a16:creationId xmlns:a16="http://schemas.microsoft.com/office/drawing/2014/main" id="{B312CFFA-687D-96A3-4CA1-6250106E4780}"/>
              </a:ext>
            </a:extLst>
          </p:cNvPr>
          <p:cNvCxnSpPr/>
          <p:nvPr/>
        </p:nvCxnSpPr>
        <p:spPr>
          <a:xfrm>
            <a:off x="4832754" y="578223"/>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AC9B81A-0678-EAF3-C194-CF18A259FA95}"/>
              </a:ext>
            </a:extLst>
          </p:cNvPr>
          <p:cNvCxnSpPr/>
          <p:nvPr/>
        </p:nvCxnSpPr>
        <p:spPr>
          <a:xfrm>
            <a:off x="4834542" y="956540"/>
            <a:ext cx="18369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72BCB37-44D3-59AB-490A-CD3772F8E5A3}"/>
              </a:ext>
            </a:extLst>
          </p:cNvPr>
          <p:cNvSpPr/>
          <p:nvPr/>
        </p:nvSpPr>
        <p:spPr>
          <a:xfrm>
            <a:off x="1152477" y="1543820"/>
            <a:ext cx="10531737" cy="3550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6CB74B0B-35E5-B646-7E04-4D68677B3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402" y="1721321"/>
            <a:ext cx="7237689" cy="2943558"/>
          </a:xfrm>
          <a:prstGeom prst="rect">
            <a:avLst/>
          </a:prstGeom>
        </p:spPr>
      </p:pic>
      <p:sp>
        <p:nvSpPr>
          <p:cNvPr id="13" name="TextBox 12">
            <a:extLst>
              <a:ext uri="{FF2B5EF4-FFF2-40B4-BE49-F238E27FC236}">
                <a16:creationId xmlns:a16="http://schemas.microsoft.com/office/drawing/2014/main" id="{CC470E55-2720-443D-7E26-9EF4B7C4EB80}"/>
              </a:ext>
            </a:extLst>
          </p:cNvPr>
          <p:cNvSpPr txBox="1"/>
          <p:nvPr/>
        </p:nvSpPr>
        <p:spPr>
          <a:xfrm>
            <a:off x="4061087" y="5194436"/>
            <a:ext cx="4714516" cy="523220"/>
          </a:xfrm>
          <a:prstGeom prst="rect">
            <a:avLst/>
          </a:prstGeom>
          <a:noFill/>
        </p:spPr>
        <p:txBody>
          <a:bodyPr wrap="square" rtlCol="0">
            <a:spAutoFit/>
          </a:bodyPr>
          <a:lstStyle/>
          <a:p>
            <a:r>
              <a:rPr lang="en-US" sz="1400" i="1" dirty="0"/>
              <a:t>(a) Comparing standard nutrition values and user’s nutrition values to detect deficiencies</a:t>
            </a:r>
          </a:p>
        </p:txBody>
      </p:sp>
    </p:spTree>
    <p:extLst>
      <p:ext uri="{BB962C8B-B14F-4D97-AF65-F5344CB8AC3E}">
        <p14:creationId xmlns:p14="http://schemas.microsoft.com/office/powerpoint/2010/main" val="282765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AC22D2-E9B6-CF70-9277-2F67F641D48C}"/>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54AF1378-43FB-AFA0-3FB8-007E64958519}"/>
              </a:ext>
            </a:extLst>
          </p:cNvPr>
          <p:cNvSpPr>
            <a:spLocks noGrp="1"/>
          </p:cNvSpPr>
          <p:nvPr>
            <p:ph type="sldNum" sz="quarter" idx="12"/>
          </p:nvPr>
        </p:nvSpPr>
        <p:spPr/>
        <p:txBody>
          <a:bodyPr/>
          <a:lstStyle/>
          <a:p>
            <a:fld id="{1245FD78-8DE1-44B0-BD44-E067D054697C}" type="slidenum">
              <a:rPr lang="en-IN" smtClean="0"/>
              <a:pPr/>
              <a:t>12</a:t>
            </a:fld>
            <a:endParaRPr lang="en-IN"/>
          </a:p>
        </p:txBody>
      </p:sp>
      <p:sp>
        <p:nvSpPr>
          <p:cNvPr id="6" name="TextBox 5">
            <a:extLst>
              <a:ext uri="{FF2B5EF4-FFF2-40B4-BE49-F238E27FC236}">
                <a16:creationId xmlns:a16="http://schemas.microsoft.com/office/drawing/2014/main" id="{E679590D-A1A8-6769-BE30-8C32395A62F3}"/>
              </a:ext>
            </a:extLst>
          </p:cNvPr>
          <p:cNvSpPr txBox="1"/>
          <p:nvPr/>
        </p:nvSpPr>
        <p:spPr>
          <a:xfrm>
            <a:off x="4887216" y="599735"/>
            <a:ext cx="18918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Level Designs</a:t>
            </a:r>
          </a:p>
        </p:txBody>
      </p:sp>
      <p:cxnSp>
        <p:nvCxnSpPr>
          <p:cNvPr id="7" name="Straight Connector 6">
            <a:extLst>
              <a:ext uri="{FF2B5EF4-FFF2-40B4-BE49-F238E27FC236}">
                <a16:creationId xmlns:a16="http://schemas.microsoft.com/office/drawing/2014/main" id="{B312CFFA-687D-96A3-4CA1-6250106E4780}"/>
              </a:ext>
            </a:extLst>
          </p:cNvPr>
          <p:cNvCxnSpPr/>
          <p:nvPr/>
        </p:nvCxnSpPr>
        <p:spPr>
          <a:xfrm>
            <a:off x="4832754" y="578223"/>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AC9B81A-0678-EAF3-C194-CF18A259FA95}"/>
              </a:ext>
            </a:extLst>
          </p:cNvPr>
          <p:cNvCxnSpPr/>
          <p:nvPr/>
        </p:nvCxnSpPr>
        <p:spPr>
          <a:xfrm>
            <a:off x="4834542" y="956540"/>
            <a:ext cx="18369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72BCB37-44D3-59AB-490A-CD3772F8E5A3}"/>
              </a:ext>
            </a:extLst>
          </p:cNvPr>
          <p:cNvSpPr/>
          <p:nvPr/>
        </p:nvSpPr>
        <p:spPr>
          <a:xfrm>
            <a:off x="1032734" y="1538344"/>
            <a:ext cx="10531737" cy="3550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5" name="Picture 24">
            <a:extLst>
              <a:ext uri="{FF2B5EF4-FFF2-40B4-BE49-F238E27FC236}">
                <a16:creationId xmlns:a16="http://schemas.microsoft.com/office/drawing/2014/main" id="{66381D09-BFEF-6F97-1B71-51DC254CD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899" y="2167560"/>
            <a:ext cx="5026525" cy="2051643"/>
          </a:xfrm>
          <a:prstGeom prst="rect">
            <a:avLst/>
          </a:prstGeom>
        </p:spPr>
      </p:pic>
      <p:sp>
        <p:nvSpPr>
          <p:cNvPr id="2" name="TextBox 1">
            <a:extLst>
              <a:ext uri="{FF2B5EF4-FFF2-40B4-BE49-F238E27FC236}">
                <a16:creationId xmlns:a16="http://schemas.microsoft.com/office/drawing/2014/main" id="{DBE64F7E-515B-56A1-8CE4-A179179C7A6E}"/>
              </a:ext>
            </a:extLst>
          </p:cNvPr>
          <p:cNvSpPr txBox="1"/>
          <p:nvPr/>
        </p:nvSpPr>
        <p:spPr>
          <a:xfrm>
            <a:off x="3995510" y="4836886"/>
            <a:ext cx="3511474" cy="307777"/>
          </a:xfrm>
          <a:prstGeom prst="rect">
            <a:avLst/>
          </a:prstGeom>
          <a:noFill/>
        </p:spPr>
        <p:txBody>
          <a:bodyPr wrap="none" rtlCol="0">
            <a:spAutoFit/>
          </a:bodyPr>
          <a:lstStyle/>
          <a:p>
            <a:r>
              <a:rPr lang="en-US" sz="1400" i="1" dirty="0"/>
              <a:t>(b)Detecting ingredients required for the user</a:t>
            </a:r>
          </a:p>
        </p:txBody>
      </p:sp>
    </p:spTree>
    <p:extLst>
      <p:ext uri="{BB962C8B-B14F-4D97-AF65-F5344CB8AC3E}">
        <p14:creationId xmlns:p14="http://schemas.microsoft.com/office/powerpoint/2010/main" val="337025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AC22D2-E9B6-CF70-9277-2F67F641D48C}"/>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54AF1378-43FB-AFA0-3FB8-007E64958519}"/>
              </a:ext>
            </a:extLst>
          </p:cNvPr>
          <p:cNvSpPr>
            <a:spLocks noGrp="1"/>
          </p:cNvSpPr>
          <p:nvPr>
            <p:ph type="sldNum" sz="quarter" idx="12"/>
          </p:nvPr>
        </p:nvSpPr>
        <p:spPr/>
        <p:txBody>
          <a:bodyPr/>
          <a:lstStyle/>
          <a:p>
            <a:fld id="{1245FD78-8DE1-44B0-BD44-E067D054697C}" type="slidenum">
              <a:rPr lang="en-IN" smtClean="0"/>
              <a:pPr/>
              <a:t>13</a:t>
            </a:fld>
            <a:endParaRPr lang="en-IN"/>
          </a:p>
        </p:txBody>
      </p:sp>
      <p:sp>
        <p:nvSpPr>
          <p:cNvPr id="6" name="TextBox 5">
            <a:extLst>
              <a:ext uri="{FF2B5EF4-FFF2-40B4-BE49-F238E27FC236}">
                <a16:creationId xmlns:a16="http://schemas.microsoft.com/office/drawing/2014/main" id="{E679590D-A1A8-6769-BE30-8C32395A62F3}"/>
              </a:ext>
            </a:extLst>
          </p:cNvPr>
          <p:cNvSpPr txBox="1"/>
          <p:nvPr/>
        </p:nvSpPr>
        <p:spPr>
          <a:xfrm>
            <a:off x="4887216" y="599735"/>
            <a:ext cx="18918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Level Designs</a:t>
            </a:r>
          </a:p>
        </p:txBody>
      </p:sp>
      <p:cxnSp>
        <p:nvCxnSpPr>
          <p:cNvPr id="7" name="Straight Connector 6">
            <a:extLst>
              <a:ext uri="{FF2B5EF4-FFF2-40B4-BE49-F238E27FC236}">
                <a16:creationId xmlns:a16="http://schemas.microsoft.com/office/drawing/2014/main" id="{B312CFFA-687D-96A3-4CA1-6250106E4780}"/>
              </a:ext>
            </a:extLst>
          </p:cNvPr>
          <p:cNvCxnSpPr/>
          <p:nvPr/>
        </p:nvCxnSpPr>
        <p:spPr>
          <a:xfrm>
            <a:off x="4832754" y="578223"/>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AC9B81A-0678-EAF3-C194-CF18A259FA95}"/>
              </a:ext>
            </a:extLst>
          </p:cNvPr>
          <p:cNvCxnSpPr/>
          <p:nvPr/>
        </p:nvCxnSpPr>
        <p:spPr>
          <a:xfrm>
            <a:off x="4834542" y="956540"/>
            <a:ext cx="18369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72BCB37-44D3-59AB-490A-CD3772F8E5A3}"/>
              </a:ext>
            </a:extLst>
          </p:cNvPr>
          <p:cNvSpPr/>
          <p:nvPr/>
        </p:nvSpPr>
        <p:spPr>
          <a:xfrm>
            <a:off x="1032734" y="1538344"/>
            <a:ext cx="10531737" cy="3550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7" name="Picture 26">
            <a:extLst>
              <a:ext uri="{FF2B5EF4-FFF2-40B4-BE49-F238E27FC236}">
                <a16:creationId xmlns:a16="http://schemas.microsoft.com/office/drawing/2014/main" id="{95DDC053-91BB-AA50-8690-A9F18877F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9246" y="2075281"/>
            <a:ext cx="4347832" cy="2198342"/>
          </a:xfrm>
          <a:prstGeom prst="rect">
            <a:avLst/>
          </a:prstGeom>
        </p:spPr>
      </p:pic>
      <p:sp>
        <p:nvSpPr>
          <p:cNvPr id="11" name="TextBox 10">
            <a:extLst>
              <a:ext uri="{FF2B5EF4-FFF2-40B4-BE49-F238E27FC236}">
                <a16:creationId xmlns:a16="http://schemas.microsoft.com/office/drawing/2014/main" id="{8A22CE9E-069C-D0BC-F145-6D56530D2B80}"/>
              </a:ext>
            </a:extLst>
          </p:cNvPr>
          <p:cNvSpPr txBox="1"/>
          <p:nvPr/>
        </p:nvSpPr>
        <p:spPr>
          <a:xfrm>
            <a:off x="3775804" y="4836886"/>
            <a:ext cx="4114716" cy="307777"/>
          </a:xfrm>
          <a:prstGeom prst="rect">
            <a:avLst/>
          </a:prstGeom>
          <a:noFill/>
        </p:spPr>
        <p:txBody>
          <a:bodyPr wrap="none" rtlCol="0">
            <a:spAutoFit/>
          </a:bodyPr>
          <a:lstStyle/>
          <a:p>
            <a:r>
              <a:rPr lang="en-US" sz="1400" i="1" dirty="0"/>
              <a:t>(c) Obtaining foods with the specific set of ingredients</a:t>
            </a:r>
          </a:p>
        </p:txBody>
      </p:sp>
    </p:spTree>
    <p:extLst>
      <p:ext uri="{BB962C8B-B14F-4D97-AF65-F5344CB8AC3E}">
        <p14:creationId xmlns:p14="http://schemas.microsoft.com/office/powerpoint/2010/main" val="1950374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AC22D2-E9B6-CF70-9277-2F67F641D48C}"/>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54AF1378-43FB-AFA0-3FB8-007E64958519}"/>
              </a:ext>
            </a:extLst>
          </p:cNvPr>
          <p:cNvSpPr>
            <a:spLocks noGrp="1"/>
          </p:cNvSpPr>
          <p:nvPr>
            <p:ph type="sldNum" sz="quarter" idx="12"/>
          </p:nvPr>
        </p:nvSpPr>
        <p:spPr/>
        <p:txBody>
          <a:bodyPr/>
          <a:lstStyle/>
          <a:p>
            <a:fld id="{1245FD78-8DE1-44B0-BD44-E067D054697C}" type="slidenum">
              <a:rPr lang="en-IN" smtClean="0"/>
              <a:pPr/>
              <a:t>14</a:t>
            </a:fld>
            <a:endParaRPr lang="en-IN"/>
          </a:p>
        </p:txBody>
      </p:sp>
      <p:sp>
        <p:nvSpPr>
          <p:cNvPr id="6" name="TextBox 5">
            <a:extLst>
              <a:ext uri="{FF2B5EF4-FFF2-40B4-BE49-F238E27FC236}">
                <a16:creationId xmlns:a16="http://schemas.microsoft.com/office/drawing/2014/main" id="{E679590D-A1A8-6769-BE30-8C32395A62F3}"/>
              </a:ext>
            </a:extLst>
          </p:cNvPr>
          <p:cNvSpPr txBox="1"/>
          <p:nvPr/>
        </p:nvSpPr>
        <p:spPr>
          <a:xfrm>
            <a:off x="4887216" y="599735"/>
            <a:ext cx="18918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Level Designs</a:t>
            </a:r>
          </a:p>
        </p:txBody>
      </p:sp>
      <p:cxnSp>
        <p:nvCxnSpPr>
          <p:cNvPr id="7" name="Straight Connector 6">
            <a:extLst>
              <a:ext uri="{FF2B5EF4-FFF2-40B4-BE49-F238E27FC236}">
                <a16:creationId xmlns:a16="http://schemas.microsoft.com/office/drawing/2014/main" id="{B312CFFA-687D-96A3-4CA1-6250106E4780}"/>
              </a:ext>
            </a:extLst>
          </p:cNvPr>
          <p:cNvCxnSpPr/>
          <p:nvPr/>
        </p:nvCxnSpPr>
        <p:spPr>
          <a:xfrm>
            <a:off x="4832754" y="578223"/>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AC9B81A-0678-EAF3-C194-CF18A259FA95}"/>
              </a:ext>
            </a:extLst>
          </p:cNvPr>
          <p:cNvCxnSpPr/>
          <p:nvPr/>
        </p:nvCxnSpPr>
        <p:spPr>
          <a:xfrm>
            <a:off x="4834542" y="956540"/>
            <a:ext cx="18369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72BCB37-44D3-59AB-490A-CD3772F8E5A3}"/>
              </a:ext>
            </a:extLst>
          </p:cNvPr>
          <p:cNvSpPr/>
          <p:nvPr/>
        </p:nvSpPr>
        <p:spPr>
          <a:xfrm>
            <a:off x="680746" y="1659120"/>
            <a:ext cx="10531737" cy="3550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9" name="Picture 28">
            <a:extLst>
              <a:ext uri="{FF2B5EF4-FFF2-40B4-BE49-F238E27FC236}">
                <a16:creationId xmlns:a16="http://schemas.microsoft.com/office/drawing/2014/main" id="{E252FE89-3B53-817B-60FA-BB219872D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086" y="1817639"/>
            <a:ext cx="6006152" cy="2686963"/>
          </a:xfrm>
          <a:prstGeom prst="rect">
            <a:avLst/>
          </a:prstGeom>
        </p:spPr>
      </p:pic>
      <p:sp>
        <p:nvSpPr>
          <p:cNvPr id="2" name="TextBox 1">
            <a:extLst>
              <a:ext uri="{FF2B5EF4-FFF2-40B4-BE49-F238E27FC236}">
                <a16:creationId xmlns:a16="http://schemas.microsoft.com/office/drawing/2014/main" id="{92697617-0B15-F335-CDFA-742CE30FCDE6}"/>
              </a:ext>
            </a:extLst>
          </p:cNvPr>
          <p:cNvSpPr txBox="1"/>
          <p:nvPr/>
        </p:nvSpPr>
        <p:spPr>
          <a:xfrm>
            <a:off x="3886185" y="5198880"/>
            <a:ext cx="3730124" cy="307777"/>
          </a:xfrm>
          <a:prstGeom prst="rect">
            <a:avLst/>
          </a:prstGeom>
          <a:noFill/>
        </p:spPr>
        <p:txBody>
          <a:bodyPr wrap="none" rtlCol="0">
            <a:spAutoFit/>
          </a:bodyPr>
          <a:lstStyle/>
          <a:p>
            <a:r>
              <a:rPr lang="en-US" sz="1400" i="1" dirty="0"/>
              <a:t>(d) Scraping nutritional value of cooked products</a:t>
            </a:r>
          </a:p>
        </p:txBody>
      </p:sp>
    </p:spTree>
    <p:extLst>
      <p:ext uri="{BB962C8B-B14F-4D97-AF65-F5344CB8AC3E}">
        <p14:creationId xmlns:p14="http://schemas.microsoft.com/office/powerpoint/2010/main" val="358380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AC22D2-E9B6-CF70-9277-2F67F641D48C}"/>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54AF1378-43FB-AFA0-3FB8-007E64958519}"/>
              </a:ext>
            </a:extLst>
          </p:cNvPr>
          <p:cNvSpPr>
            <a:spLocks noGrp="1"/>
          </p:cNvSpPr>
          <p:nvPr>
            <p:ph type="sldNum" sz="quarter" idx="12"/>
          </p:nvPr>
        </p:nvSpPr>
        <p:spPr/>
        <p:txBody>
          <a:bodyPr/>
          <a:lstStyle/>
          <a:p>
            <a:fld id="{1245FD78-8DE1-44B0-BD44-E067D054697C}" type="slidenum">
              <a:rPr lang="en-IN" smtClean="0"/>
              <a:pPr/>
              <a:t>15</a:t>
            </a:fld>
            <a:endParaRPr lang="en-IN"/>
          </a:p>
        </p:txBody>
      </p:sp>
      <p:sp>
        <p:nvSpPr>
          <p:cNvPr id="6" name="TextBox 5">
            <a:extLst>
              <a:ext uri="{FF2B5EF4-FFF2-40B4-BE49-F238E27FC236}">
                <a16:creationId xmlns:a16="http://schemas.microsoft.com/office/drawing/2014/main" id="{E679590D-A1A8-6769-BE30-8C32395A62F3}"/>
              </a:ext>
            </a:extLst>
          </p:cNvPr>
          <p:cNvSpPr txBox="1"/>
          <p:nvPr/>
        </p:nvSpPr>
        <p:spPr>
          <a:xfrm>
            <a:off x="4887216" y="599735"/>
            <a:ext cx="18918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Low Level Designs</a:t>
            </a:r>
          </a:p>
        </p:txBody>
      </p:sp>
      <p:cxnSp>
        <p:nvCxnSpPr>
          <p:cNvPr id="7" name="Straight Connector 6">
            <a:extLst>
              <a:ext uri="{FF2B5EF4-FFF2-40B4-BE49-F238E27FC236}">
                <a16:creationId xmlns:a16="http://schemas.microsoft.com/office/drawing/2014/main" id="{B312CFFA-687D-96A3-4CA1-6250106E4780}"/>
              </a:ext>
            </a:extLst>
          </p:cNvPr>
          <p:cNvCxnSpPr/>
          <p:nvPr/>
        </p:nvCxnSpPr>
        <p:spPr>
          <a:xfrm>
            <a:off x="4832754" y="578223"/>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AC9B81A-0678-EAF3-C194-CF18A259FA95}"/>
              </a:ext>
            </a:extLst>
          </p:cNvPr>
          <p:cNvCxnSpPr/>
          <p:nvPr/>
        </p:nvCxnSpPr>
        <p:spPr>
          <a:xfrm>
            <a:off x="4834542" y="956540"/>
            <a:ext cx="18369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72BCB37-44D3-59AB-490A-CD3772F8E5A3}"/>
              </a:ext>
            </a:extLst>
          </p:cNvPr>
          <p:cNvSpPr/>
          <p:nvPr/>
        </p:nvSpPr>
        <p:spPr>
          <a:xfrm>
            <a:off x="1032734" y="1538344"/>
            <a:ext cx="10531737" cy="3550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1" name="Picture 30">
            <a:extLst>
              <a:ext uri="{FF2B5EF4-FFF2-40B4-BE49-F238E27FC236}">
                <a16:creationId xmlns:a16="http://schemas.microsoft.com/office/drawing/2014/main" id="{67154E55-C4DA-D355-54F0-2CCEA11FC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371" y="1715845"/>
            <a:ext cx="2073628" cy="2937640"/>
          </a:xfrm>
          <a:prstGeom prst="rect">
            <a:avLst/>
          </a:prstGeom>
        </p:spPr>
      </p:pic>
      <p:pic>
        <p:nvPicPr>
          <p:cNvPr id="33" name="Picture 32">
            <a:extLst>
              <a:ext uri="{FF2B5EF4-FFF2-40B4-BE49-F238E27FC236}">
                <a16:creationId xmlns:a16="http://schemas.microsoft.com/office/drawing/2014/main" id="{FD88AF96-D710-31BE-731B-76A151902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2031" y="1715845"/>
            <a:ext cx="1958427" cy="2937640"/>
          </a:xfrm>
          <a:prstGeom prst="rect">
            <a:avLst/>
          </a:prstGeom>
        </p:spPr>
      </p:pic>
      <p:sp>
        <p:nvSpPr>
          <p:cNvPr id="2" name="TextBox 1">
            <a:extLst>
              <a:ext uri="{FF2B5EF4-FFF2-40B4-BE49-F238E27FC236}">
                <a16:creationId xmlns:a16="http://schemas.microsoft.com/office/drawing/2014/main" id="{0F694E39-E5DD-C7F9-3766-34FA7D3D580D}"/>
              </a:ext>
            </a:extLst>
          </p:cNvPr>
          <p:cNvSpPr txBox="1"/>
          <p:nvPr/>
        </p:nvSpPr>
        <p:spPr>
          <a:xfrm>
            <a:off x="1797933" y="5269349"/>
            <a:ext cx="3441135" cy="307777"/>
          </a:xfrm>
          <a:prstGeom prst="rect">
            <a:avLst/>
          </a:prstGeom>
          <a:noFill/>
        </p:spPr>
        <p:txBody>
          <a:bodyPr wrap="none" rtlCol="0">
            <a:spAutoFit/>
          </a:bodyPr>
          <a:lstStyle/>
          <a:p>
            <a:r>
              <a:rPr lang="en-US" sz="1400" i="1" dirty="0"/>
              <a:t>(e) Obtaining best recommendations for user</a:t>
            </a:r>
          </a:p>
        </p:txBody>
      </p:sp>
      <p:sp>
        <p:nvSpPr>
          <p:cNvPr id="3" name="TextBox 2">
            <a:extLst>
              <a:ext uri="{FF2B5EF4-FFF2-40B4-BE49-F238E27FC236}">
                <a16:creationId xmlns:a16="http://schemas.microsoft.com/office/drawing/2014/main" id="{FDDDFD9C-2655-2B36-2E8D-B1FE5E5C511D}"/>
              </a:ext>
            </a:extLst>
          </p:cNvPr>
          <p:cNvSpPr txBox="1"/>
          <p:nvPr/>
        </p:nvSpPr>
        <p:spPr>
          <a:xfrm>
            <a:off x="6777759" y="5269349"/>
            <a:ext cx="4286970" cy="523220"/>
          </a:xfrm>
          <a:prstGeom prst="rect">
            <a:avLst/>
          </a:prstGeom>
          <a:noFill/>
        </p:spPr>
        <p:txBody>
          <a:bodyPr wrap="square" rtlCol="0">
            <a:spAutoFit/>
          </a:bodyPr>
          <a:lstStyle/>
          <a:p>
            <a:r>
              <a:rPr lang="en-US" sz="1400" i="1" dirty="0"/>
              <a:t>(f) Redirecting user to the video containing the recipes of the top recommendations</a:t>
            </a:r>
          </a:p>
        </p:txBody>
      </p:sp>
    </p:spTree>
    <p:extLst>
      <p:ext uri="{BB962C8B-B14F-4D97-AF65-F5344CB8AC3E}">
        <p14:creationId xmlns:p14="http://schemas.microsoft.com/office/powerpoint/2010/main" val="2690733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63654" y="2097935"/>
            <a:ext cx="3540252" cy="354177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094211"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rlito"/>
                <a:cs typeface="Carlito"/>
              </a:rPr>
              <a:t>20</a:t>
            </a:r>
            <a:endParaRPr sz="1200">
              <a:latin typeface="Carlito"/>
              <a:cs typeface="Carlito"/>
            </a:endParaRPr>
          </a:p>
        </p:txBody>
      </p:sp>
      <p:sp>
        <p:nvSpPr>
          <p:cNvPr id="5" name="object 5"/>
          <p:cNvSpPr txBox="1"/>
          <p:nvPr/>
        </p:nvSpPr>
        <p:spPr>
          <a:xfrm>
            <a:off x="247599" y="1793493"/>
            <a:ext cx="6127115" cy="304442"/>
          </a:xfrm>
          <a:prstGeom prst="rect">
            <a:avLst/>
          </a:prstGeom>
        </p:spPr>
        <p:txBody>
          <a:bodyPr vert="horz" wrap="square" lIns="0" tIns="54610" rIns="0" bIns="0" rtlCol="0">
            <a:spAutoFit/>
          </a:bodyPr>
          <a:lstStyle/>
          <a:p>
            <a:pPr marL="241300" marR="5080" indent="-228600">
              <a:lnSpc>
                <a:spcPct val="90000"/>
              </a:lnSpc>
              <a:spcBef>
                <a:spcPts val="430"/>
              </a:spcBef>
              <a:buClr>
                <a:srgbClr val="FFFFFF"/>
              </a:buClr>
              <a:buFont typeface="Arial"/>
              <a:buChar char="•"/>
              <a:tabLst>
                <a:tab pos="321945" algn="l"/>
                <a:tab pos="322580" algn="l"/>
              </a:tabLst>
            </a:pPr>
            <a:r>
              <a:rPr dirty="0"/>
              <a:t>	</a:t>
            </a:r>
            <a:endParaRPr sz="2800" dirty="0">
              <a:solidFill>
                <a:srgbClr val="FF0000"/>
              </a:solidFill>
              <a:latin typeface="Carlito"/>
              <a:cs typeface="Carlito"/>
            </a:endParaRPr>
          </a:p>
        </p:txBody>
      </p:sp>
      <p:sp>
        <p:nvSpPr>
          <p:cNvPr id="8" name="Rectangle 7"/>
          <p:cNvSpPr/>
          <p:nvPr/>
        </p:nvSpPr>
        <p:spPr>
          <a:xfrm>
            <a:off x="10148052" y="5714113"/>
            <a:ext cx="1416423"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Thank You</a:t>
            </a:r>
          </a:p>
        </p:txBody>
      </p:sp>
      <p:sp>
        <p:nvSpPr>
          <p:cNvPr id="10" name="TextBox 9">
            <a:extLst>
              <a:ext uri="{FF2B5EF4-FFF2-40B4-BE49-F238E27FC236}">
                <a16:creationId xmlns:a16="http://schemas.microsoft.com/office/drawing/2014/main" id="{AEF1C737-BDB6-BC6E-9FC0-7EA315C5F746}"/>
              </a:ext>
            </a:extLst>
          </p:cNvPr>
          <p:cNvSpPr txBox="1"/>
          <p:nvPr/>
        </p:nvSpPr>
        <p:spPr>
          <a:xfrm>
            <a:off x="1097280" y="1262024"/>
            <a:ext cx="202991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FUTURE WORK</a:t>
            </a:r>
          </a:p>
        </p:txBody>
      </p:sp>
      <p:cxnSp>
        <p:nvCxnSpPr>
          <p:cNvPr id="11" name="Straight Connector 10">
            <a:extLst>
              <a:ext uri="{FF2B5EF4-FFF2-40B4-BE49-F238E27FC236}">
                <a16:creationId xmlns:a16="http://schemas.microsoft.com/office/drawing/2014/main" id="{3F3279F2-CAE1-63F3-F671-E797010EA683}"/>
              </a:ext>
            </a:extLst>
          </p:cNvPr>
          <p:cNvCxnSpPr/>
          <p:nvPr/>
        </p:nvCxnSpPr>
        <p:spPr>
          <a:xfrm>
            <a:off x="9856575" y="5708032"/>
            <a:ext cx="1836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B4ADDE5-6665-BCD0-93E3-0B83185235C9}"/>
              </a:ext>
            </a:extLst>
          </p:cNvPr>
          <p:cNvCxnSpPr/>
          <p:nvPr/>
        </p:nvCxnSpPr>
        <p:spPr>
          <a:xfrm>
            <a:off x="9858363" y="6086349"/>
            <a:ext cx="1836987"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69B4A928-FC4F-92F9-751A-76FCB503E9F4}"/>
              </a:ext>
            </a:extLst>
          </p:cNvPr>
          <p:cNvSpPr>
            <a:spLocks noGrp="1"/>
          </p:cNvSpPr>
          <p:nvPr>
            <p:ph idx="1"/>
          </p:nvPr>
        </p:nvSpPr>
        <p:spPr>
          <a:xfrm>
            <a:off x="1066800" y="2125433"/>
            <a:ext cx="6127115" cy="4023360"/>
          </a:xfrm>
        </p:spPr>
        <p:txBody>
          <a:bodyPr>
            <a:normAutofit/>
          </a:bodyPr>
          <a:lstStyle/>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We have successfully implemented the first three functional modules of the system architecture i.e. Nutritional Requirements, Mapping Dataset Ingredients and Getting Food Products through API. Remaining modules are yet to be implemented.</a:t>
            </a:r>
          </a:p>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Integration all functional modules in an end-to-end application with a sophisticated user-friendly UI/UX. </a:t>
            </a:r>
          </a:p>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Testing on real-time user data.</a:t>
            </a:r>
          </a:p>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Documentation of the research and results in a scientific paper.</a:t>
            </a:r>
          </a:p>
          <a:p>
            <a:pPr lvl="1" algn="just">
              <a:spcBef>
                <a:spcPts val="1200"/>
              </a:spcBef>
              <a:buFont typeface="Wingdings" pitchFamily="2" charset="2"/>
              <a:buChar char="§"/>
            </a:pP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19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pPr>
                <a:defRPr/>
              </a:pPr>
              <a:t>2</a:t>
            </a:fld>
            <a:endParaRPr lang="en-US"/>
          </a:p>
        </p:txBody>
      </p:sp>
      <p:sp>
        <p:nvSpPr>
          <p:cNvPr id="3" name="Content Placeholder 2"/>
          <p:cNvSpPr>
            <a:spLocks noGrp="1"/>
          </p:cNvSpPr>
          <p:nvPr>
            <p:ph idx="1"/>
          </p:nvPr>
        </p:nvSpPr>
        <p:spPr/>
        <p:txBody>
          <a:bodyPr>
            <a:normAutofit/>
          </a:bodyPr>
          <a:lstStyle/>
          <a:p>
            <a:pPr marL="342900" indent="-342900">
              <a:buAutoNum type="arabicPeriod"/>
            </a:pPr>
            <a:r>
              <a:rPr lang="en-IN" sz="1600" dirty="0">
                <a:latin typeface="Times New Roman" panose="02020603050405020304" pitchFamily="18" charset="0"/>
                <a:cs typeface="Times New Roman" panose="02020603050405020304" pitchFamily="18" charset="0"/>
              </a:rPr>
              <a:t>Introduction</a:t>
            </a:r>
          </a:p>
          <a:p>
            <a:pPr marL="342900" indent="-342900">
              <a:buAutoNum type="arabicPeriod"/>
            </a:pPr>
            <a:r>
              <a:rPr lang="en-IN" sz="1600" dirty="0">
                <a:latin typeface="Times New Roman" panose="02020603050405020304" pitchFamily="18" charset="0"/>
                <a:cs typeface="Times New Roman" panose="02020603050405020304" pitchFamily="18" charset="0"/>
              </a:rPr>
              <a:t>Problem Statement</a:t>
            </a:r>
          </a:p>
          <a:p>
            <a:pPr marL="342900" indent="-342900">
              <a:buAutoNum type="arabicPeriod"/>
            </a:pPr>
            <a:r>
              <a:rPr lang="en-IN" sz="1600" dirty="0">
                <a:latin typeface="Times New Roman" panose="02020603050405020304" pitchFamily="18" charset="0"/>
                <a:cs typeface="Times New Roman" panose="02020603050405020304" pitchFamily="18" charset="0"/>
              </a:rPr>
              <a:t>Objectives</a:t>
            </a:r>
          </a:p>
          <a:p>
            <a:pPr marL="342900" indent="-342900">
              <a:buAutoNum type="arabicPeriod"/>
            </a:pPr>
            <a:r>
              <a:rPr lang="en-IN" sz="1600" dirty="0">
                <a:latin typeface="Times New Roman" panose="02020603050405020304" pitchFamily="18" charset="0"/>
                <a:cs typeface="Times New Roman" panose="02020603050405020304" pitchFamily="18" charset="0"/>
              </a:rPr>
              <a:t>Literature Survey</a:t>
            </a:r>
          </a:p>
          <a:p>
            <a:pPr marL="342900" indent="-342900">
              <a:buAutoNum type="arabicPeriod"/>
            </a:pPr>
            <a:r>
              <a:rPr lang="en-IN" sz="1600" dirty="0">
                <a:latin typeface="Times New Roman" panose="02020603050405020304" pitchFamily="18" charset="0"/>
                <a:cs typeface="Times New Roman" panose="02020603050405020304" pitchFamily="18" charset="0"/>
              </a:rPr>
              <a:t>Proposed methodology &amp; Concept Diagram</a:t>
            </a:r>
          </a:p>
          <a:p>
            <a:pPr marL="342900" indent="-342900">
              <a:buAutoNum type="arabicPeriod"/>
            </a:pPr>
            <a:r>
              <a:rPr lang="en-IN" sz="1600" dirty="0">
                <a:latin typeface="Times New Roman" panose="02020603050405020304" pitchFamily="18" charset="0"/>
                <a:cs typeface="Times New Roman" panose="02020603050405020304" pitchFamily="18" charset="0"/>
              </a:rPr>
              <a:t>Hardware &amp; Software used</a:t>
            </a:r>
          </a:p>
          <a:p>
            <a:pPr marL="342900" indent="-342900">
              <a:buAutoNum type="arabicPeriod"/>
            </a:pPr>
            <a:r>
              <a:rPr lang="en-IN" sz="1600" dirty="0">
                <a:latin typeface="Times New Roman" panose="02020603050405020304" pitchFamily="18" charset="0"/>
                <a:cs typeface="Times New Roman" panose="02020603050405020304" pitchFamily="18" charset="0"/>
              </a:rPr>
              <a:t>System Design </a:t>
            </a:r>
          </a:p>
          <a:p>
            <a:pPr marL="342900" indent="-342900">
              <a:buAutoNum type="arabicPeriod"/>
            </a:pPr>
            <a:r>
              <a:rPr lang="en-IN" sz="1600" dirty="0">
                <a:latin typeface="Times New Roman" panose="02020603050405020304" pitchFamily="18" charset="0"/>
                <a:cs typeface="Times New Roman" panose="02020603050405020304" pitchFamily="18" charset="0"/>
              </a:rPr>
              <a:t>Future Work</a:t>
            </a:r>
          </a:p>
          <a:p>
            <a:pPr marL="342900" indent="-342900">
              <a:buAutoNum type="arabicPeriod"/>
            </a:pPr>
            <a:endParaRPr lang="en-IN" sz="1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DAEBDCE-7C6C-CD0F-1DA6-8804A0AF2569}"/>
              </a:ext>
            </a:extLst>
          </p:cNvPr>
          <p:cNvSpPr txBox="1"/>
          <p:nvPr/>
        </p:nvSpPr>
        <p:spPr>
          <a:xfrm>
            <a:off x="1097280" y="1366221"/>
            <a:ext cx="12715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17296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pPr>
                <a:defRPr/>
              </a:pPr>
              <a:t>3</a:t>
            </a:fld>
            <a:endParaRPr lang="en-US"/>
          </a:p>
        </p:txBody>
      </p:sp>
      <p:sp>
        <p:nvSpPr>
          <p:cNvPr id="3" name="Content Placeholder 2"/>
          <p:cNvSpPr>
            <a:spLocks noGrp="1"/>
          </p:cNvSpPr>
          <p:nvPr>
            <p:ph idx="1"/>
          </p:nvPr>
        </p:nvSpPr>
        <p:spPr>
          <a:xfrm>
            <a:off x="1066800" y="2125433"/>
            <a:ext cx="10058400" cy="4023360"/>
          </a:xfrm>
        </p:spPr>
        <p:txBody>
          <a:bodyPr>
            <a:normAutofit/>
          </a:bodyPr>
          <a:lstStyle/>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Nutrition is the supply of food that we need as an organism to feed our cells and keep them alive. Nutrients can be obtained from products such as vitamin supplements.</a:t>
            </a:r>
          </a:p>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Without nutrition, humans grow weak, sick and at the very worst can even die. Humans miss developmental milestones and can’t put their bodies through the daily mental and physical tasks that one needs them to.</a:t>
            </a:r>
          </a:p>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Recipe recommendation involves taking various types of inputs such as nutritional values or ingredients or preferences and suggesting/ranking relevant food products and recipes as outputs. </a:t>
            </a:r>
          </a:p>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This project aims to detect nutritional shortcomings of a user by taking various inputs that can easily be obtained through standard blood tests and overcome deficiencies if detected by recommending food and recipes using an intelligent algorithm.</a:t>
            </a:r>
          </a:p>
        </p:txBody>
      </p:sp>
      <p:sp>
        <p:nvSpPr>
          <p:cNvPr id="2" name="TextBox 1">
            <a:extLst>
              <a:ext uri="{FF2B5EF4-FFF2-40B4-BE49-F238E27FC236}">
                <a16:creationId xmlns:a16="http://schemas.microsoft.com/office/drawing/2014/main" id="{073915DB-97A7-7343-D3E8-00254B9994E1}"/>
              </a:ext>
            </a:extLst>
          </p:cNvPr>
          <p:cNvSpPr txBox="1"/>
          <p:nvPr/>
        </p:nvSpPr>
        <p:spPr>
          <a:xfrm>
            <a:off x="1097279" y="1344706"/>
            <a:ext cx="240971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54754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pPr>
                <a:defRPr/>
              </a:pPr>
              <a:t>4</a:t>
            </a:fld>
            <a:endParaRPr lang="en-US"/>
          </a:p>
        </p:txBody>
      </p:sp>
      <p:sp>
        <p:nvSpPr>
          <p:cNvPr id="5" name="Content Placeholder 4">
            <a:extLst>
              <a:ext uri="{FF2B5EF4-FFF2-40B4-BE49-F238E27FC236}">
                <a16:creationId xmlns:a16="http://schemas.microsoft.com/office/drawing/2014/main" id="{C9715DAD-C189-D76F-5F2C-FE437BF2B6C9}"/>
              </a:ext>
            </a:extLst>
          </p:cNvPr>
          <p:cNvSpPr>
            <a:spLocks noGrp="1"/>
          </p:cNvSpPr>
          <p:nvPr>
            <p:ph idx="1"/>
          </p:nvPr>
        </p:nvSpPr>
        <p:spPr>
          <a:xfrm>
            <a:off x="1097280" y="2146948"/>
            <a:ext cx="10058400" cy="4023360"/>
          </a:xfrm>
        </p:spPr>
        <p:txBody>
          <a:bodyPr/>
          <a:lstStyle/>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Nutrient management in the context of this project aims to quantize the consumption of essential nutrients in an efficient format such that it leads to a healthy and balanced lifestyle. Several recent studies have shown the importance of quality-based consumption of nutrients which could otherwise lead to serious health issues that could even be fatal at times.</a:t>
            </a:r>
          </a:p>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The emergence of advanced scientific methods to determine the presence of various nutrients or lack thereof has led to widespread awareness amongst individuals to keep a track of their nutrient consumption. Increased consciousness towards one’s health has recently been in the limelight which creates the need for an intelligent system specially customized for the individual that can analyse your consumption’s quality and suggest options that could essentially fulfil your body’s need to lead a healthy lifestyle. </a:t>
            </a:r>
          </a:p>
          <a:p>
            <a:pPr lvl="1" algn="just">
              <a:spcBef>
                <a:spcPts val="1200"/>
              </a:spcBef>
              <a:buFont typeface="Wingdings" pitchFamily="2" charset="2"/>
              <a:buChar char="§"/>
            </a:pPr>
            <a:r>
              <a:rPr lang="en-IN" sz="1600" dirty="0">
                <a:solidFill>
                  <a:schemeClr val="tx1"/>
                </a:solidFill>
                <a:latin typeface="Times New Roman" panose="02020603050405020304" pitchFamily="18" charset="0"/>
                <a:cs typeface="Times New Roman" panose="02020603050405020304" pitchFamily="18" charset="0"/>
              </a:rPr>
              <a:t>The presence of this particular system can hugely impact individuals as this would save a considerable amount of time in finding a recipe that would not only suit the user’s preference but also encapsulate all the nourishing factors that an individual would require. </a:t>
            </a:r>
          </a:p>
        </p:txBody>
      </p:sp>
      <p:sp>
        <p:nvSpPr>
          <p:cNvPr id="6" name="TextBox 5">
            <a:extLst>
              <a:ext uri="{FF2B5EF4-FFF2-40B4-BE49-F238E27FC236}">
                <a16:creationId xmlns:a16="http://schemas.microsoft.com/office/drawing/2014/main" id="{5AE7299E-6DFD-9FF8-5B91-8252D3F223E9}"/>
              </a:ext>
            </a:extLst>
          </p:cNvPr>
          <p:cNvSpPr txBox="1"/>
          <p:nvPr/>
        </p:nvSpPr>
        <p:spPr>
          <a:xfrm>
            <a:off x="1097280" y="1355463"/>
            <a:ext cx="294099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pPr>
                <a:defRPr/>
              </a:pPr>
              <a:t>5</a:t>
            </a:fld>
            <a:endParaRPr lang="en-US"/>
          </a:p>
        </p:txBody>
      </p:sp>
      <p:sp>
        <p:nvSpPr>
          <p:cNvPr id="5" name="Content Placeholder 4">
            <a:extLst>
              <a:ext uri="{FF2B5EF4-FFF2-40B4-BE49-F238E27FC236}">
                <a16:creationId xmlns:a16="http://schemas.microsoft.com/office/drawing/2014/main" id="{DAB994D0-40D2-6693-87A3-4C0FA0B7BE98}"/>
              </a:ext>
            </a:extLst>
          </p:cNvPr>
          <p:cNvSpPr>
            <a:spLocks noGrp="1"/>
          </p:cNvSpPr>
          <p:nvPr>
            <p:ph idx="1"/>
          </p:nvPr>
        </p:nvSpPr>
        <p:spPr>
          <a:xfrm>
            <a:off x="1001337" y="2152342"/>
            <a:ext cx="10189325" cy="2896298"/>
          </a:xfrm>
        </p:spPr>
        <p:txBody>
          <a:bodyPr>
            <a:noAutofit/>
          </a:bodyPr>
          <a:lstStyle/>
          <a:p>
            <a:pPr marL="201168" lvl="1" indent="0" algn="just">
              <a:spcBef>
                <a:spcPts val="1200"/>
              </a:spcBef>
              <a:buNone/>
            </a:pPr>
            <a:r>
              <a:rPr lang="en-IN" sz="1600" dirty="0">
                <a:solidFill>
                  <a:schemeClr val="tx1"/>
                </a:solidFill>
                <a:latin typeface="Times New Roman" panose="02020603050405020304" pitchFamily="18" charset="0"/>
                <a:cs typeface="Times New Roman" panose="02020603050405020304" pitchFamily="18" charset="0"/>
              </a:rPr>
              <a:t>The project's main goal is to create an intelligent recipe recommender that would aid in the development of a diet that allows all users to make healthy choices in their daily lives while still enjoying food and keeping healthy. </a:t>
            </a:r>
          </a:p>
          <a:p>
            <a:pPr marL="201168" lvl="1" indent="0" algn="just">
              <a:spcBef>
                <a:spcPts val="1200"/>
              </a:spcBef>
              <a:buNone/>
            </a:pPr>
            <a:r>
              <a:rPr lang="en-IN" sz="1600" dirty="0">
                <a:solidFill>
                  <a:schemeClr val="tx1"/>
                </a:solidFill>
                <a:latin typeface="Times New Roman" panose="02020603050405020304" pitchFamily="18" charset="0"/>
                <a:cs typeface="Times New Roman" panose="02020603050405020304" pitchFamily="18" charset="0"/>
              </a:rPr>
              <a:t>The main objectives of this project are : </a:t>
            </a:r>
          </a:p>
          <a:p>
            <a:pPr marL="544068" lvl="1" indent="-342900" algn="just">
              <a:spcBef>
                <a:spcPts val="1200"/>
              </a:spcBef>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Develop an algorithm that maps the required nutrients tailored for every user to the information put in by them like age, gender, activity levels, diseases and allergies and personal health goals.</a:t>
            </a:r>
          </a:p>
          <a:p>
            <a:pPr marL="544068" lvl="1" indent="-342900" algn="just">
              <a:spcBef>
                <a:spcPts val="1200"/>
              </a:spcBef>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Develop a classification model that can classify and output food groups that are rich in specific groups of nutritional values.</a:t>
            </a:r>
          </a:p>
          <a:p>
            <a:pPr marL="544068" lvl="1" indent="-342900" algn="just">
              <a:spcBef>
                <a:spcPts val="1200"/>
              </a:spcBef>
              <a:buFont typeface="+mj-lt"/>
              <a:buAutoNum type="arabicPeriod"/>
            </a:pPr>
            <a:r>
              <a:rPr lang="en-IN" sz="1600" dirty="0">
                <a:solidFill>
                  <a:schemeClr val="tx1"/>
                </a:solidFill>
                <a:latin typeface="Times New Roman" panose="02020603050405020304" pitchFamily="18" charset="0"/>
                <a:cs typeface="Times New Roman" panose="02020603050405020304" pitchFamily="18" charset="0"/>
              </a:rPr>
              <a:t>Develop a ranking system that maps the user inputs explaining their preferences and scrapes the web for recipes for the right diet. </a:t>
            </a:r>
          </a:p>
          <a:p>
            <a:pPr lvl="1" algn="just">
              <a:spcBef>
                <a:spcPts val="1200"/>
              </a:spcBef>
              <a:buFont typeface="Wingdings" pitchFamily="2" charset="2"/>
              <a:buChar char="§"/>
            </a:pP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AB74514-4814-DC12-F708-DDBD85114204}"/>
              </a:ext>
            </a:extLst>
          </p:cNvPr>
          <p:cNvSpPr txBox="1"/>
          <p:nvPr/>
        </p:nvSpPr>
        <p:spPr>
          <a:xfrm>
            <a:off x="1086524" y="1355463"/>
            <a:ext cx="181804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538425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60C9-03D1-4A2B-F364-ED4A9CA7CF08}"/>
              </a:ext>
            </a:extLst>
          </p:cNvPr>
          <p:cNvSpPr>
            <a:spLocks noGrp="1"/>
          </p:cNvSpPr>
          <p:nvPr>
            <p:ph type="title"/>
          </p:nvPr>
        </p:nvSpPr>
        <p:spPr>
          <a:xfrm>
            <a:off x="1096963" y="742277"/>
            <a:ext cx="10058400" cy="500231"/>
          </a:xfrm>
        </p:spPr>
        <p:txBody>
          <a:bodyPr>
            <a:normAutofit/>
          </a:bodyPr>
          <a:lstStyle/>
          <a:p>
            <a:r>
              <a:rPr lang="en-US" sz="2000" dirty="0">
                <a:solidFill>
                  <a:schemeClr val="tx1"/>
                </a:solidFill>
                <a:latin typeface="Times New Roman" panose="02020603050405020304" pitchFamily="18" charset="0"/>
                <a:ea typeface="+mn-ea"/>
                <a:cs typeface="Times New Roman" panose="02020603050405020304" pitchFamily="18" charset="0"/>
              </a:rPr>
              <a:t>LITERATURE SURVEY</a:t>
            </a:r>
          </a:p>
        </p:txBody>
      </p:sp>
      <p:graphicFrame>
        <p:nvGraphicFramePr>
          <p:cNvPr id="6" name="Table 6">
            <a:extLst>
              <a:ext uri="{FF2B5EF4-FFF2-40B4-BE49-F238E27FC236}">
                <a16:creationId xmlns:a16="http://schemas.microsoft.com/office/drawing/2014/main" id="{9D8E7230-27E3-39FB-84B2-1A9762A9A274}"/>
              </a:ext>
            </a:extLst>
          </p:cNvPr>
          <p:cNvGraphicFramePr>
            <a:graphicFrameLocks noGrp="1"/>
          </p:cNvGraphicFramePr>
          <p:nvPr>
            <p:ph idx="1"/>
            <p:extLst>
              <p:ext uri="{D42A27DB-BD31-4B8C-83A1-F6EECF244321}">
                <p14:modId xmlns:p14="http://schemas.microsoft.com/office/powerpoint/2010/main" val="2476135048"/>
              </p:ext>
            </p:extLst>
          </p:nvPr>
        </p:nvGraphicFramePr>
        <p:xfrm>
          <a:off x="462579" y="1272196"/>
          <a:ext cx="11263256" cy="4847564"/>
        </p:xfrm>
        <a:graphic>
          <a:graphicData uri="http://schemas.openxmlformats.org/drawingml/2006/table">
            <a:tbl>
              <a:tblPr firstRow="1" bandRow="1">
                <a:tableStyleId>{5C22544A-7EE6-4342-B048-85BDC9FD1C3A}</a:tableStyleId>
              </a:tblPr>
              <a:tblGrid>
                <a:gridCol w="2289145">
                  <a:extLst>
                    <a:ext uri="{9D8B030D-6E8A-4147-A177-3AD203B41FA5}">
                      <a16:colId xmlns:a16="http://schemas.microsoft.com/office/drawing/2014/main" val="2916784461"/>
                    </a:ext>
                  </a:extLst>
                </a:gridCol>
                <a:gridCol w="2493577">
                  <a:extLst>
                    <a:ext uri="{9D8B030D-6E8A-4147-A177-3AD203B41FA5}">
                      <a16:colId xmlns:a16="http://schemas.microsoft.com/office/drawing/2014/main" val="3587481715"/>
                    </a:ext>
                  </a:extLst>
                </a:gridCol>
                <a:gridCol w="2722455">
                  <a:extLst>
                    <a:ext uri="{9D8B030D-6E8A-4147-A177-3AD203B41FA5}">
                      <a16:colId xmlns:a16="http://schemas.microsoft.com/office/drawing/2014/main" val="3854324525"/>
                    </a:ext>
                  </a:extLst>
                </a:gridCol>
                <a:gridCol w="3758079">
                  <a:extLst>
                    <a:ext uri="{9D8B030D-6E8A-4147-A177-3AD203B41FA5}">
                      <a16:colId xmlns:a16="http://schemas.microsoft.com/office/drawing/2014/main" val="2424694502"/>
                    </a:ext>
                  </a:extLst>
                </a:gridCol>
              </a:tblGrid>
              <a:tr h="549869">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 and Author</a:t>
                      </a:r>
                    </a:p>
                  </a:txBody>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Technique Used</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Result</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Advantages and Disadvantages</a:t>
                      </a:r>
                      <a:endParaRPr lang="en-US"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6470187"/>
                  </a:ext>
                </a:extLst>
              </a:tr>
              <a:tr h="146169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Personalized Ubiquitous Diet Plan service based on ontology and web services</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by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Chuan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-Jun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Su</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Yin-An Chen, and Chia-Wen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Chih</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p>
                    <a:p>
                      <a:pPr algn="just"/>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Diet-Aid Ontological Knowledge Engine (DOKE)</a:t>
                      </a: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Diet-Aid was developed and deployed using the Restful architecture, allowing for ubiquitous access via any Internet-enabled device.</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1" kern="1200" dirty="0">
                          <a:solidFill>
                            <a:schemeClr val="dk1"/>
                          </a:solidFill>
                          <a:effectLst/>
                          <a:latin typeface="Times New Roman" panose="02020603050405020304" pitchFamily="18" charset="0"/>
                          <a:ea typeface="+mn-ea"/>
                          <a:cs typeface="Times New Roman" panose="02020603050405020304" pitchFamily="18" charset="0"/>
                        </a:rPr>
                        <a:t>Advantages: T</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he system adds nutrition information about the ingredients, such as amount of vitamins in the ingredients for users to consider. </a:t>
                      </a:r>
                    </a:p>
                    <a:p>
                      <a:pPr algn="just">
                        <a:spcBef>
                          <a:spcPts val="600"/>
                        </a:spcBef>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Drawbacks: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The system could be further enhanced by generating a diet plan by putting the nutritionist recommended daily intakes into consideration.</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707140070"/>
                  </a:ext>
                </a:extLst>
              </a:tr>
              <a:tr h="137429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Food Recommendation with Graph Convolutional Network</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by Gao,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Xiaooyan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Feng,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Fuli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Huang,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Heyan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Mao, Xian-Ling &amp; Lan, Tian &amp; Chi,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Zewen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p>
                    <a:p>
                      <a:pPr algn="just"/>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Graph Convolutional Network (FGCN), which exploits ingredient-ingredient, ingredient-recipe, and recipe-user relations deeply.</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The proposed FGCN outperforms the state-of-the-art baselines. Further in-depth analyses reveal that FGCN could alleviate the sparsity issue in food recommendation.</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200" b="1" kern="1200" dirty="0">
                          <a:solidFill>
                            <a:schemeClr val="dk1"/>
                          </a:solidFill>
                          <a:effectLst/>
                          <a:latin typeface="Times New Roman" panose="02020603050405020304" pitchFamily="18" charset="0"/>
                          <a:ea typeface="+mn-ea"/>
                          <a:cs typeface="Times New Roman" panose="02020603050405020304" pitchFamily="18" charset="0"/>
                        </a:rPr>
                        <a:t>Advantages: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Does not overlook the various food-related relations, especially the ingredient-ingredient relations, leading to comprehensive representations.</a:t>
                      </a:r>
                    </a:p>
                    <a:p>
                      <a:pPr algn="just">
                        <a:spcBef>
                          <a:spcPts val="600"/>
                        </a:spcBef>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Drawbacks: </a:t>
                      </a:r>
                      <a:r>
                        <a:rPr lang="en-IN" sz="1200" b="0" kern="1200" dirty="0">
                          <a:solidFill>
                            <a:schemeClr val="dk1"/>
                          </a:solidFill>
                          <a:effectLst/>
                          <a:latin typeface="Times New Roman" panose="02020603050405020304" pitchFamily="18" charset="0"/>
                          <a:ea typeface="+mn-ea"/>
                          <a:cs typeface="Times New Roman" panose="02020603050405020304" pitchFamily="18" charset="0"/>
                        </a:rPr>
                        <a:t>The standard nutritional values are not considered.</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340044838"/>
                  </a:ext>
                </a:extLst>
              </a:tr>
              <a:tr h="146169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The nature and evolution of online food preferences</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by Wagner, Claudia &amp; Singer, Philipp &amp;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Strohmaier</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Markus. </a:t>
                      </a:r>
                    </a:p>
                    <a:p>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Visualisations of intrinsic statistical properties from a new source of data, </a:t>
                      </a:r>
                    </a:p>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i.e., server log data from a large recipe platform on the World Wide Web, and explore its usefulness for understanding online food preferences.</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Recipe preference distributions exhibit more regional differences than ingredient preference distributions. Recipe preferences are partly driven by ingredient preferences and weekday preferences are clearly distinct from weekend preferences.</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200" b="1" kern="1200" dirty="0">
                          <a:solidFill>
                            <a:schemeClr val="dk1"/>
                          </a:solidFill>
                          <a:effectLst/>
                          <a:latin typeface="Times New Roman" panose="02020603050405020304" pitchFamily="18" charset="0"/>
                          <a:ea typeface="+mn-ea"/>
                          <a:cs typeface="Times New Roman" panose="02020603050405020304" pitchFamily="18" charset="0"/>
                        </a:rPr>
                        <a:t>Advantages: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Presents a comprehensive multi-dimensional approach which allows to dig into the nature and evolution of users’ online food preferences. </a:t>
                      </a:r>
                    </a:p>
                  </a:txBody>
                  <a:tcPr/>
                </a:tc>
                <a:extLst>
                  <a:ext uri="{0D108BD9-81ED-4DB2-BD59-A6C34878D82A}">
                    <a16:rowId xmlns:a16="http://schemas.microsoft.com/office/drawing/2014/main" val="3687394570"/>
                  </a:ext>
                </a:extLst>
              </a:tr>
            </a:tbl>
          </a:graphicData>
        </a:graphic>
      </p:graphicFrame>
      <p:sp>
        <p:nvSpPr>
          <p:cNvPr id="4" name="Footer Placeholder 3">
            <a:extLst>
              <a:ext uri="{FF2B5EF4-FFF2-40B4-BE49-F238E27FC236}">
                <a16:creationId xmlns:a16="http://schemas.microsoft.com/office/drawing/2014/main" id="{CACFDA2F-AE41-4D16-3466-BC55C058D939}"/>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938861A3-0F92-567E-33A2-7C309DD4B5A4}"/>
              </a:ext>
            </a:extLst>
          </p:cNvPr>
          <p:cNvSpPr>
            <a:spLocks noGrp="1"/>
          </p:cNvSpPr>
          <p:nvPr>
            <p:ph type="sldNum" sz="quarter" idx="12"/>
          </p:nvPr>
        </p:nvSpPr>
        <p:spPr/>
        <p:txBody>
          <a:bodyPr/>
          <a:lstStyle/>
          <a:p>
            <a:fld id="{1245FD78-8DE1-44B0-BD44-E067D054697C}" type="slidenum">
              <a:rPr lang="en-IN" smtClean="0"/>
              <a:pPr/>
              <a:t>6</a:t>
            </a:fld>
            <a:endParaRPr lang="en-IN"/>
          </a:p>
        </p:txBody>
      </p:sp>
      <p:cxnSp>
        <p:nvCxnSpPr>
          <p:cNvPr id="7" name="Straight Connector 6">
            <a:extLst>
              <a:ext uri="{FF2B5EF4-FFF2-40B4-BE49-F238E27FC236}">
                <a16:creationId xmlns:a16="http://schemas.microsoft.com/office/drawing/2014/main" id="{5029C1BE-4BE3-55B6-7D67-3B498CB5D677}"/>
              </a:ext>
            </a:extLst>
          </p:cNvPr>
          <p:cNvCxnSpPr>
            <a:cxnSpLocks/>
          </p:cNvCxnSpPr>
          <p:nvPr/>
        </p:nvCxnSpPr>
        <p:spPr>
          <a:xfrm>
            <a:off x="1194097" y="1196174"/>
            <a:ext cx="9942775"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1703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0F037C7-4D76-50C6-49C3-6672C8E5E0B7}"/>
              </a:ext>
            </a:extLst>
          </p:cNvPr>
          <p:cNvSpPr>
            <a:spLocks noGrp="1"/>
          </p:cNvSpPr>
          <p:nvPr>
            <p:ph type="ftr" sz="quarter" idx="11"/>
          </p:nvPr>
        </p:nvSpPr>
        <p:spPr/>
        <p:txBody>
          <a:bodyPr/>
          <a:lstStyle/>
          <a:p>
            <a:r>
              <a:rPr lang="en-US"/>
              <a:t>Department of Computer Science and Engineering</a:t>
            </a:r>
            <a:endParaRPr lang="en-IN"/>
          </a:p>
        </p:txBody>
      </p:sp>
      <p:sp>
        <p:nvSpPr>
          <p:cNvPr id="5" name="Slide Number Placeholder 4">
            <a:extLst>
              <a:ext uri="{FF2B5EF4-FFF2-40B4-BE49-F238E27FC236}">
                <a16:creationId xmlns:a16="http://schemas.microsoft.com/office/drawing/2014/main" id="{BA003570-82C7-4AC9-F438-6A2B1637E229}"/>
              </a:ext>
            </a:extLst>
          </p:cNvPr>
          <p:cNvSpPr>
            <a:spLocks noGrp="1"/>
          </p:cNvSpPr>
          <p:nvPr>
            <p:ph type="sldNum" sz="quarter" idx="12"/>
          </p:nvPr>
        </p:nvSpPr>
        <p:spPr/>
        <p:txBody>
          <a:bodyPr/>
          <a:lstStyle/>
          <a:p>
            <a:fld id="{1245FD78-8DE1-44B0-BD44-E067D054697C}" type="slidenum">
              <a:rPr lang="en-IN" smtClean="0"/>
              <a:pPr/>
              <a:t>7</a:t>
            </a:fld>
            <a:endParaRPr lang="en-IN"/>
          </a:p>
        </p:txBody>
      </p:sp>
      <p:graphicFrame>
        <p:nvGraphicFramePr>
          <p:cNvPr id="6" name="Table 6">
            <a:extLst>
              <a:ext uri="{FF2B5EF4-FFF2-40B4-BE49-F238E27FC236}">
                <a16:creationId xmlns:a16="http://schemas.microsoft.com/office/drawing/2014/main" id="{0888AFB2-FF3D-6A25-17AF-41728F6AAD95}"/>
              </a:ext>
            </a:extLst>
          </p:cNvPr>
          <p:cNvGraphicFramePr>
            <a:graphicFrameLocks noGrp="1"/>
          </p:cNvGraphicFramePr>
          <p:nvPr>
            <p:ph idx="1"/>
            <p:extLst>
              <p:ext uri="{D42A27DB-BD31-4B8C-83A1-F6EECF244321}">
                <p14:modId xmlns:p14="http://schemas.microsoft.com/office/powerpoint/2010/main" val="3847028321"/>
              </p:ext>
            </p:extLst>
          </p:nvPr>
        </p:nvGraphicFramePr>
        <p:xfrm>
          <a:off x="451820" y="1272196"/>
          <a:ext cx="11263258" cy="3259175"/>
        </p:xfrm>
        <a:graphic>
          <a:graphicData uri="http://schemas.openxmlformats.org/drawingml/2006/table">
            <a:tbl>
              <a:tblPr firstRow="1" bandRow="1">
                <a:tableStyleId>{5C22544A-7EE6-4342-B048-85BDC9FD1C3A}</a:tableStyleId>
              </a:tblPr>
              <a:tblGrid>
                <a:gridCol w="2289146">
                  <a:extLst>
                    <a:ext uri="{9D8B030D-6E8A-4147-A177-3AD203B41FA5}">
                      <a16:colId xmlns:a16="http://schemas.microsoft.com/office/drawing/2014/main" val="2916784461"/>
                    </a:ext>
                  </a:extLst>
                </a:gridCol>
                <a:gridCol w="2493577">
                  <a:extLst>
                    <a:ext uri="{9D8B030D-6E8A-4147-A177-3AD203B41FA5}">
                      <a16:colId xmlns:a16="http://schemas.microsoft.com/office/drawing/2014/main" val="3587481715"/>
                    </a:ext>
                  </a:extLst>
                </a:gridCol>
                <a:gridCol w="2722455">
                  <a:extLst>
                    <a:ext uri="{9D8B030D-6E8A-4147-A177-3AD203B41FA5}">
                      <a16:colId xmlns:a16="http://schemas.microsoft.com/office/drawing/2014/main" val="3854324525"/>
                    </a:ext>
                  </a:extLst>
                </a:gridCol>
                <a:gridCol w="3758080">
                  <a:extLst>
                    <a:ext uri="{9D8B030D-6E8A-4147-A177-3AD203B41FA5}">
                      <a16:colId xmlns:a16="http://schemas.microsoft.com/office/drawing/2014/main" val="2424694502"/>
                    </a:ext>
                  </a:extLst>
                </a:gridCol>
              </a:tblGrid>
              <a:tr h="515975">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 and Author</a:t>
                      </a:r>
                    </a:p>
                  </a:txBody>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Technique Used</a:t>
                      </a: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Result</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Advantages and Disadvantages</a:t>
                      </a:r>
                      <a:endParaRPr lang="en-US"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6470187"/>
                  </a:ext>
                </a:extLst>
              </a:tr>
              <a:tr h="94396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Automated and Personalized Nutrition Health Assessment, Recommendation, and Progress Evaluation using Fuzzy Reasoning,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by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Salloum</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George &amp;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Tekli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Joe. </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Recommender system using Fuzzy Reasoning</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Results show that recommendations are on a par with and sometimes surpass those of human nutritionists.</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1" kern="1200" dirty="0">
                          <a:solidFill>
                            <a:schemeClr val="dk1"/>
                          </a:solidFill>
                          <a:effectLst/>
                          <a:latin typeface="Times New Roman" panose="02020603050405020304" pitchFamily="18" charset="0"/>
                          <a:ea typeface="+mn-ea"/>
                          <a:cs typeface="Times New Roman" panose="02020603050405020304" pitchFamily="18" charset="0"/>
                        </a:rPr>
                        <a:t>Advantage : </a:t>
                      </a:r>
                      <a:r>
                        <a:rPr lang="en-IN" sz="1200" b="0" kern="1200" dirty="0">
                          <a:solidFill>
                            <a:schemeClr val="dk1"/>
                          </a:solidFill>
                          <a:effectLst/>
                          <a:latin typeface="Times New Roman" panose="02020603050405020304" pitchFamily="18" charset="0"/>
                          <a:ea typeface="+mn-ea"/>
                          <a:cs typeface="Times New Roman" panose="02020603050405020304" pitchFamily="18" charset="0"/>
                        </a:rPr>
                        <a:t>P</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erforms meal planning with performing health state assessment or evaluation.</a:t>
                      </a:r>
                      <a:endParaRPr lang="en-IN" sz="1200" b="1" kern="1200" dirty="0">
                        <a:solidFill>
                          <a:schemeClr val="dk1"/>
                        </a:solidFill>
                        <a:effectLst/>
                        <a:latin typeface="Times New Roman" panose="02020603050405020304" pitchFamily="18" charset="0"/>
                        <a:ea typeface="+mn-ea"/>
                        <a:cs typeface="Times New Roman" panose="02020603050405020304" pitchFamily="18" charset="0"/>
                      </a:endParaRPr>
                    </a:p>
                    <a:p>
                      <a:pPr algn="just">
                        <a:spcBef>
                          <a:spcPts val="600"/>
                        </a:spcBef>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Drawback : </a:t>
                      </a:r>
                      <a:r>
                        <a:rPr lang="en-IN" sz="1200" b="0" kern="1200" dirty="0">
                          <a:solidFill>
                            <a:schemeClr val="dk1"/>
                          </a:solidFill>
                          <a:effectLst/>
                          <a:latin typeface="Times New Roman" panose="02020603050405020304" pitchFamily="18" charset="0"/>
                          <a:ea typeface="+mn-ea"/>
                          <a:cs typeface="Times New Roman" panose="02020603050405020304" pitchFamily="18" charset="0"/>
                        </a:rPr>
                        <a:t>There is a </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lack of personalisation to user to make it applicable to real-world.</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707140070"/>
                  </a:ext>
                </a:extLst>
              </a:tr>
              <a:tr h="135865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Hierarchical Attention Network for Visually-Aware Food Recommendation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by Gao,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Xiaooyan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Feng,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Fuli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He,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Xiangnan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Huang,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Heyan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Guan,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Xinyu</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Feng, Chong &amp; Ming,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Zhaoyan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&amp; Chua, Tat-Seng. </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Hierarchical Attention Network</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Outperforms several competing recommender solutions like Factorization Machine and Visual Bayesian Personalized Ranking with an average improvement of 12%.</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Advantage : </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Builds comprehensive recipe representation via jointly leveraging user-recipe interaction history, food image, and food ingredients with a hierarchical attention</a:t>
                      </a:r>
                      <a:r>
                        <a:rPr lang="en-IN" sz="12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200" b="1" kern="1200" dirty="0">
                        <a:solidFill>
                          <a:schemeClr val="dk1"/>
                        </a:solidFill>
                        <a:effectLst/>
                        <a:latin typeface="Times New Roman" panose="02020603050405020304" pitchFamily="18" charset="0"/>
                        <a:ea typeface="+mn-ea"/>
                        <a:cs typeface="Times New Roman" panose="02020603050405020304" pitchFamily="18" charset="0"/>
                      </a:endParaRPr>
                    </a:p>
                    <a:p>
                      <a:pPr algn="just">
                        <a:spcBef>
                          <a:spcPts val="600"/>
                        </a:spcBef>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Drawback : </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Does not incorporate user's health and nutritional requirements, no relations drawn between various ingredients, does not consider users' physical profile when recommending recipes.</a:t>
                      </a:r>
                      <a:endParaRPr lang="en-US" sz="12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340044838"/>
                  </a:ext>
                </a:extLst>
              </a:tr>
            </a:tbl>
          </a:graphicData>
        </a:graphic>
      </p:graphicFrame>
      <p:sp>
        <p:nvSpPr>
          <p:cNvPr id="7" name="TextBox 6">
            <a:extLst>
              <a:ext uri="{FF2B5EF4-FFF2-40B4-BE49-F238E27FC236}">
                <a16:creationId xmlns:a16="http://schemas.microsoft.com/office/drawing/2014/main" id="{7D2F6AF7-B0A9-68FD-513F-28B7A399CCF6}"/>
              </a:ext>
            </a:extLst>
          </p:cNvPr>
          <p:cNvSpPr txBox="1"/>
          <p:nvPr/>
        </p:nvSpPr>
        <p:spPr>
          <a:xfrm>
            <a:off x="188259" y="4899718"/>
            <a:ext cx="11526819" cy="1183914"/>
          </a:xfrm>
          <a:prstGeom prst="rect">
            <a:avLst/>
          </a:prstGeom>
          <a:noFill/>
        </p:spPr>
        <p:txBody>
          <a:bodyPr wrap="square" rtlCol="0">
            <a:spAutoFit/>
          </a:bodyPr>
          <a:lstStyle/>
          <a:p>
            <a:pPr marL="384048" lvl="1" indent="-182880" algn="just" defTabSz="914400">
              <a:lnSpc>
                <a:spcPct val="90000"/>
              </a:lnSpc>
              <a:spcBef>
                <a:spcPts val="1200"/>
              </a:spcBef>
              <a:spcAft>
                <a:spcPts val="400"/>
              </a:spcAft>
              <a:buClr>
                <a:schemeClr val="accent1"/>
              </a:buClr>
              <a:buFont typeface="Wingdings" pitchFamily="2" charset="2"/>
              <a:buChar char="§"/>
            </a:pPr>
            <a:r>
              <a:rPr lang="en-US" sz="1600" dirty="0">
                <a:latin typeface="Times New Roman" panose="02020603050405020304" pitchFamily="18" charset="0"/>
                <a:cs typeface="Times New Roman" panose="02020603050405020304" pitchFamily="18" charset="0"/>
              </a:rPr>
              <a:t>Our system considers standard nutritional values related to gender and age along with nutritional information including deficiencies which makes are system unique to existing models.</a:t>
            </a:r>
          </a:p>
          <a:p>
            <a:pPr marL="384048" lvl="1" indent="-182880" algn="just" defTabSz="914400">
              <a:lnSpc>
                <a:spcPct val="90000"/>
              </a:lnSpc>
              <a:spcBef>
                <a:spcPts val="1200"/>
              </a:spcBef>
              <a:spcAft>
                <a:spcPts val="400"/>
              </a:spcAft>
              <a:buClr>
                <a:schemeClr val="accent1"/>
              </a:buClr>
              <a:buFont typeface="Wingdings" pitchFamily="2" charset="2"/>
              <a:buChar char="§"/>
            </a:pPr>
            <a:r>
              <a:rPr lang="en-US" sz="1600" dirty="0">
                <a:latin typeface="Times New Roman" panose="02020603050405020304" pitchFamily="18" charset="0"/>
                <a:cs typeface="Times New Roman" panose="02020603050405020304" pitchFamily="18" charset="0"/>
              </a:rPr>
              <a:t>We bundle the nutritional profile analysis and the recipe recommendation into one functional system making it the novel feature of this project.</a:t>
            </a:r>
          </a:p>
        </p:txBody>
      </p:sp>
      <p:sp>
        <p:nvSpPr>
          <p:cNvPr id="8" name="TextBox 7">
            <a:extLst>
              <a:ext uri="{FF2B5EF4-FFF2-40B4-BE49-F238E27FC236}">
                <a16:creationId xmlns:a16="http://schemas.microsoft.com/office/drawing/2014/main" id="{B6E1683A-D85D-7DB3-3728-98E482C38E64}"/>
              </a:ext>
            </a:extLst>
          </p:cNvPr>
          <p:cNvSpPr txBox="1"/>
          <p:nvPr/>
        </p:nvSpPr>
        <p:spPr>
          <a:xfrm>
            <a:off x="10676965" y="4437530"/>
            <a:ext cx="1196788" cy="36933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hlinkClick r:id="rId2"/>
              </a:rPr>
              <a:t>References</a:t>
            </a:r>
            <a:r>
              <a:rPr lang="en-US" dirty="0">
                <a:hlinkClick r:id="rId2"/>
              </a:rPr>
              <a:t>.</a:t>
            </a:r>
            <a:endParaRPr lang="en-US" dirty="0"/>
          </a:p>
        </p:txBody>
      </p:sp>
    </p:spTree>
    <p:extLst>
      <p:ext uri="{BB962C8B-B14F-4D97-AF65-F5344CB8AC3E}">
        <p14:creationId xmlns:p14="http://schemas.microsoft.com/office/powerpoint/2010/main" val="53020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ED0D648-989B-4034-9BD3-6FBF9A769E5B}" type="slidenum">
              <a:rPr lang="en-US" smtClean="0"/>
              <a:pPr>
                <a:defRPr/>
              </a:pPr>
              <a:t>8</a:t>
            </a:fld>
            <a:endParaRPr lang="en-US"/>
          </a:p>
        </p:txBody>
      </p:sp>
      <p:sp>
        <p:nvSpPr>
          <p:cNvPr id="15" name="Content Placeholder 14">
            <a:extLst>
              <a:ext uri="{FF2B5EF4-FFF2-40B4-BE49-F238E27FC236}">
                <a16:creationId xmlns:a16="http://schemas.microsoft.com/office/drawing/2014/main" id="{3362D711-46F2-6BA8-E00C-474A705E01F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PROPOSED METHODOLOGY </a:t>
            </a:r>
          </a:p>
          <a:p>
            <a:r>
              <a:rPr lang="en-US" dirty="0">
                <a:latin typeface="Times New Roman" panose="02020603050405020304" pitchFamily="18" charset="0"/>
                <a:cs typeface="Times New Roman" panose="02020603050405020304" pitchFamily="18" charset="0"/>
              </a:rPr>
              <a:t>&amp; CONCEPT DIAGRAM </a:t>
            </a:r>
          </a:p>
          <a:p>
            <a:endParaRPr lang="en-US" dirty="0"/>
          </a:p>
        </p:txBody>
      </p:sp>
      <p:sp>
        <p:nvSpPr>
          <p:cNvPr id="17" name="Rectangle 16">
            <a:extLst>
              <a:ext uri="{FF2B5EF4-FFF2-40B4-BE49-F238E27FC236}">
                <a16:creationId xmlns:a16="http://schemas.microsoft.com/office/drawing/2014/main" id="{494792DD-121B-A163-B0D3-0C1C013E079C}"/>
              </a:ext>
            </a:extLst>
          </p:cNvPr>
          <p:cNvSpPr/>
          <p:nvPr/>
        </p:nvSpPr>
        <p:spPr>
          <a:xfrm>
            <a:off x="1152477" y="1543820"/>
            <a:ext cx="10531737" cy="3550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0" name="Picture 9">
            <a:extLst>
              <a:ext uri="{FF2B5EF4-FFF2-40B4-BE49-F238E27FC236}">
                <a16:creationId xmlns:a16="http://schemas.microsoft.com/office/drawing/2014/main" id="{A0C469A7-B530-361F-C725-B1155D800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4129" y="33090"/>
            <a:ext cx="7281086" cy="6411481"/>
          </a:xfrm>
          <a:prstGeom prst="rect">
            <a:avLst/>
          </a:prstGeom>
        </p:spPr>
      </p:pic>
    </p:spTree>
    <p:extLst>
      <p:ext uri="{BB962C8B-B14F-4D97-AF65-F5344CB8AC3E}">
        <p14:creationId xmlns:p14="http://schemas.microsoft.com/office/powerpoint/2010/main" val="49129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2CF1B9-0F14-2EAD-AB2B-9557E8695D45}"/>
              </a:ext>
            </a:extLst>
          </p:cNvPr>
          <p:cNvSpPr/>
          <p:nvPr/>
        </p:nvSpPr>
        <p:spPr>
          <a:xfrm>
            <a:off x="839096" y="1624405"/>
            <a:ext cx="10373387" cy="2213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EED0D648-989B-4034-9BD3-6FBF9A769E5B}" type="slidenum">
              <a:rPr lang="en-US" smtClean="0"/>
              <a:pPr>
                <a:defRPr/>
              </a:pPr>
              <a:t>9</a:t>
            </a:fld>
            <a:endParaRPr lang="en-US"/>
          </a:p>
        </p:txBody>
      </p:sp>
      <p:sp>
        <p:nvSpPr>
          <p:cNvPr id="6" name="TextBox 5">
            <a:extLst>
              <a:ext uri="{FF2B5EF4-FFF2-40B4-BE49-F238E27FC236}">
                <a16:creationId xmlns:a16="http://schemas.microsoft.com/office/drawing/2014/main" id="{423932A5-468D-E506-F342-558D5C048AE4}"/>
              </a:ext>
            </a:extLst>
          </p:cNvPr>
          <p:cNvSpPr txBox="1"/>
          <p:nvPr/>
        </p:nvSpPr>
        <p:spPr>
          <a:xfrm>
            <a:off x="1015077" y="826262"/>
            <a:ext cx="32464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SYSTEM REQUIREMENTS</a:t>
            </a:r>
          </a:p>
        </p:txBody>
      </p:sp>
      <p:sp>
        <p:nvSpPr>
          <p:cNvPr id="9" name="Content Placeholder 8">
            <a:extLst>
              <a:ext uri="{FF2B5EF4-FFF2-40B4-BE49-F238E27FC236}">
                <a16:creationId xmlns:a16="http://schemas.microsoft.com/office/drawing/2014/main" id="{E8636D79-2F68-5F7F-0A5C-9B7D2A7D72D6}"/>
              </a:ext>
            </a:extLst>
          </p:cNvPr>
          <p:cNvSpPr>
            <a:spLocks noGrp="1"/>
          </p:cNvSpPr>
          <p:nvPr>
            <p:ph idx="1"/>
          </p:nvPr>
        </p:nvSpPr>
        <p:spPr>
          <a:xfrm>
            <a:off x="1097275" y="1469204"/>
            <a:ext cx="4173972" cy="4350671"/>
          </a:xfrm>
        </p:spPr>
        <p:txBody>
          <a:bodyPr>
            <a:noAutofit/>
          </a:bodyPr>
          <a:lstStyle/>
          <a:p>
            <a:pPr marL="0" indent="0" algn="just">
              <a:buNone/>
            </a:pPr>
            <a:r>
              <a:rPr lang="en-US" sz="1800" b="1" dirty="0">
                <a:solidFill>
                  <a:schemeClr val="tx1"/>
                </a:solidFill>
                <a:latin typeface="Times New Roman" panose="02020603050405020304" pitchFamily="18" charset="0"/>
                <a:cs typeface="Times New Roman" panose="02020603050405020304" pitchFamily="18" charset="0"/>
              </a:rPr>
              <a:t>Hardware Requirements</a:t>
            </a:r>
            <a:endParaRPr lang="en-IN" sz="1800" b="1"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itchFamily="2" charset="2"/>
              <a:buChar char="§"/>
            </a:pPr>
            <a:r>
              <a:rPr lang="en-US" sz="1600" dirty="0">
                <a:solidFill>
                  <a:schemeClr val="tx1"/>
                </a:solidFill>
                <a:latin typeface="Times New Roman" panose="02020603050405020304" pitchFamily="18" charset="0"/>
                <a:cs typeface="Times New Roman" panose="02020603050405020304" pitchFamily="18" charset="0"/>
              </a:rPr>
              <a:t>Any mobile or personal computing device which has the following basic specifications. </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itchFamily="2" charset="2"/>
              <a:buChar char="§"/>
            </a:pPr>
            <a:r>
              <a:rPr lang="en-US" sz="1600" dirty="0">
                <a:solidFill>
                  <a:schemeClr val="tx1"/>
                </a:solidFill>
                <a:latin typeface="Times New Roman" panose="02020603050405020304" pitchFamily="18" charset="0"/>
                <a:cs typeface="Times New Roman" panose="02020603050405020304" pitchFamily="18" charset="0"/>
              </a:rPr>
              <a:t>CPU: Any modern 64-bit processor </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itchFamily="2" charset="2"/>
              <a:buChar char="§"/>
            </a:pPr>
            <a:r>
              <a:rPr lang="en-US" sz="1600" dirty="0">
                <a:solidFill>
                  <a:schemeClr val="tx1"/>
                </a:solidFill>
                <a:latin typeface="Times New Roman" panose="02020603050405020304" pitchFamily="18" charset="0"/>
                <a:cs typeface="Times New Roman" panose="02020603050405020304" pitchFamily="18" charset="0"/>
              </a:rPr>
              <a:t>RAM: 3 GB or more</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itchFamily="2" charset="2"/>
              <a:buChar char="§"/>
            </a:pPr>
            <a:r>
              <a:rPr lang="en-US" sz="1600" dirty="0">
                <a:solidFill>
                  <a:schemeClr val="tx1"/>
                </a:solidFill>
                <a:latin typeface="Times New Roman" panose="02020603050405020304" pitchFamily="18" charset="0"/>
                <a:cs typeface="Times New Roman" panose="02020603050405020304" pitchFamily="18" charset="0"/>
              </a:rPr>
              <a:t> Storage: 1 GB, Additional space recommended</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itchFamily="2" charset="2"/>
              <a:buChar char="§"/>
            </a:pPr>
            <a:r>
              <a:rPr lang="en-US" sz="1600" dirty="0">
                <a:solidFill>
                  <a:schemeClr val="tx1"/>
                </a:solidFill>
                <a:latin typeface="Times New Roman" panose="02020603050405020304" pitchFamily="18" charset="0"/>
                <a:cs typeface="Times New Roman" panose="02020603050405020304" pitchFamily="18" charset="0"/>
              </a:rPr>
              <a:t> GPU: integrated GPUs or higher </a:t>
            </a:r>
            <a:endParaRPr lang="en-IN" sz="1600" dirty="0">
              <a:solidFill>
                <a:schemeClr val="tx1"/>
              </a:solidFill>
              <a:latin typeface="Times New Roman" panose="02020603050405020304" pitchFamily="18" charset="0"/>
              <a:cs typeface="Times New Roman" panose="02020603050405020304" pitchFamily="18" charset="0"/>
            </a:endParaRPr>
          </a:p>
          <a:p>
            <a:pPr marL="0" lvl="1" algn="just" fontAlgn="base">
              <a:spcBef>
                <a:spcPts val="600"/>
              </a:spcBef>
              <a:buFont typeface="Wingdings" pitchFamily="2" charset="2"/>
              <a:buChar char="§"/>
            </a:pPr>
            <a:r>
              <a:rPr lang="en-US" sz="1600" dirty="0">
                <a:solidFill>
                  <a:schemeClr val="tx1"/>
                </a:solidFill>
                <a:latin typeface="Times New Roman" panose="02020603050405020304" pitchFamily="18" charset="0"/>
                <a:cs typeface="Times New Roman" panose="02020603050405020304" pitchFamily="18" charset="0"/>
              </a:rPr>
              <a:t>Internet access and support</a:t>
            </a:r>
          </a:p>
          <a:p>
            <a:pPr marL="0" lvl="1" indent="0" algn="just" fontAlgn="base">
              <a:spcBef>
                <a:spcPts val="600"/>
              </a:spcBef>
              <a:buNone/>
            </a:pPr>
            <a:endParaRPr lang="en-US" sz="1600" dirty="0">
              <a:solidFill>
                <a:schemeClr val="tx1"/>
              </a:solidFill>
              <a:latin typeface="Times New Roman" panose="02020603050405020304" pitchFamily="18" charset="0"/>
              <a:cs typeface="Times New Roman" panose="02020603050405020304" pitchFamily="18" charset="0"/>
            </a:endParaRPr>
          </a:p>
          <a:p>
            <a:pPr marL="0" indent="0">
              <a:spcBef>
                <a:spcPts val="600"/>
              </a:spcBef>
              <a:buNone/>
            </a:pPr>
            <a:r>
              <a:rPr lang="en-US" sz="1800" b="1" dirty="0">
                <a:solidFill>
                  <a:schemeClr val="tx1"/>
                </a:solidFill>
                <a:latin typeface="Times" pitchFamily="2" charset="0"/>
              </a:rPr>
              <a:t>Software Requirements </a:t>
            </a:r>
            <a:endParaRPr lang="en-IN" sz="1800" b="1" dirty="0">
              <a:solidFill>
                <a:schemeClr val="tx1"/>
              </a:solidFill>
            </a:endParaRPr>
          </a:p>
          <a:p>
            <a:pPr marL="0" lvl="1" indent="0" algn="just" fontAlgn="base">
              <a:spcBef>
                <a:spcPts val="600"/>
              </a:spcBef>
              <a:buNone/>
            </a:pPr>
            <a:r>
              <a:rPr lang="en-US" sz="1600" dirty="0">
                <a:latin typeface="Times New Roman" panose="02020603050405020304" pitchFamily="18" charset="0"/>
                <a:cs typeface="Times New Roman" panose="02020603050405020304" pitchFamily="18" charset="0"/>
              </a:rPr>
              <a:t>Works </a:t>
            </a:r>
            <a:r>
              <a:rPr lang="en-US" sz="1600" dirty="0">
                <a:solidFill>
                  <a:schemeClr val="tx1"/>
                </a:solidFill>
                <a:latin typeface="Times New Roman" panose="02020603050405020304" pitchFamily="18" charset="0"/>
                <a:cs typeface="Times New Roman" panose="02020603050405020304" pitchFamily="18" charset="0"/>
              </a:rPr>
              <a:t>with any of the latest operating systems like Windows 8 – 11, Linux, MacOS</a:t>
            </a:r>
            <a:r>
              <a:rPr lang="en-IN" sz="1600"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Android, iOS</a:t>
            </a:r>
            <a:endParaRPr lang="en-IN" sz="1600" dirty="0">
              <a:solidFill>
                <a:schemeClr val="tx1"/>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dirty="0"/>
              <a:t> </a:t>
            </a:r>
            <a:endParaRPr lang="en-IN" sz="1400" dirty="0">
              <a:latin typeface="Times New Roman" panose="02020603050405020304" pitchFamily="18" charset="0"/>
              <a:cs typeface="Times New Roman" panose="02020603050405020304" pitchFamily="18" charset="0"/>
            </a:endParaRPr>
          </a:p>
          <a:p>
            <a:endParaRPr lang="en-US" dirty="0"/>
          </a:p>
          <a:p>
            <a:pPr marL="201168" lvl="1" indent="0" algn="just">
              <a:spcBef>
                <a:spcPts val="1200"/>
              </a:spcBef>
              <a:buNone/>
            </a:pPr>
            <a:endParaRPr lang="en-IN" sz="1600"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rPr>
              <a:t> </a:t>
            </a:r>
            <a:endParaRPr lang="en-IN" dirty="0">
              <a:solidFill>
                <a:schemeClr val="tx1"/>
              </a:solidFill>
            </a:endParaRPr>
          </a:p>
          <a:p>
            <a:pPr algn="just"/>
            <a:r>
              <a:rPr lang="en-US" dirty="0">
                <a:solidFill>
                  <a:schemeClr val="tx1"/>
                </a:solidFill>
              </a:rPr>
              <a:t> </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FAE9A85-E2C3-1CFA-173E-F01D5083E5A9}"/>
              </a:ext>
            </a:extLst>
          </p:cNvPr>
          <p:cNvSpPr txBox="1"/>
          <p:nvPr/>
        </p:nvSpPr>
        <p:spPr>
          <a:xfrm>
            <a:off x="5576617" y="1469204"/>
            <a:ext cx="5635866" cy="490288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Functional Requirements</a:t>
            </a:r>
            <a:endParaRPr lang="en-IN" sz="20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buClr>
                <a:schemeClr val="accent1"/>
              </a:buClr>
              <a:buFont typeface="Wingdings" pitchFamily="2" charset="2"/>
              <a:buChar char="§"/>
            </a:pPr>
            <a:r>
              <a:rPr lang="en-IN" sz="1600" dirty="0">
                <a:latin typeface="Times New Roman" panose="02020603050405020304" pitchFamily="18" charset="0"/>
                <a:cs typeface="Times New Roman" panose="02020603050405020304" pitchFamily="18" charset="0"/>
              </a:rPr>
              <a:t>A fully functional system capable of suggesting recipes based on users’ nutritional requirements and preferences.</a:t>
            </a:r>
          </a:p>
          <a:p>
            <a:pPr marL="0" lvl="1" indent="-182880" algn="just" defTabSz="914400" fontAlgn="base">
              <a:lnSpc>
                <a:spcPct val="90000"/>
              </a:lnSpc>
              <a:spcBef>
                <a:spcPts val="600"/>
              </a:spcBef>
              <a:buClr>
                <a:schemeClr val="accent1"/>
              </a:buClr>
              <a:buFont typeface="Wingdings" pitchFamily="2" charset="2"/>
              <a:buChar char="§"/>
            </a:pPr>
            <a:r>
              <a:rPr lang="en-IN" sz="1600" dirty="0">
                <a:latin typeface="Times New Roman" panose="02020603050405020304" pitchFamily="18" charset="0"/>
                <a:cs typeface="Times New Roman" panose="02020603050405020304" pitchFamily="18" charset="0"/>
              </a:rPr>
              <a:t>Verified authentication system to secure user’s data against theft.</a:t>
            </a:r>
          </a:p>
          <a:p>
            <a:pPr marL="0" lvl="1" indent="-182880" algn="just" defTabSz="914400" fontAlgn="base">
              <a:lnSpc>
                <a:spcPct val="90000"/>
              </a:lnSpc>
              <a:spcBef>
                <a:spcPts val="600"/>
              </a:spcBef>
              <a:buClr>
                <a:schemeClr val="accent1"/>
              </a:buClr>
              <a:buFont typeface="Wingdings" pitchFamily="2" charset="2"/>
              <a:buChar char="§"/>
            </a:pPr>
            <a:r>
              <a:rPr lang="en-IN" sz="1600" dirty="0">
                <a:latin typeface="Times New Roman" panose="02020603050405020304" pitchFamily="18" charset="0"/>
                <a:cs typeface="Times New Roman" panose="02020603050405020304" pitchFamily="18" charset="0"/>
              </a:rPr>
              <a:t>Attractive and simple UI/UX for interaction.</a:t>
            </a:r>
          </a:p>
          <a:p>
            <a:pPr marL="0" lvl="1" indent="-182880" algn="just" defTabSz="914400" fontAlgn="base">
              <a:lnSpc>
                <a:spcPct val="90000"/>
              </a:lnSpc>
              <a:spcBef>
                <a:spcPts val="600"/>
              </a:spcBef>
              <a:buClr>
                <a:schemeClr val="accent1"/>
              </a:buClr>
              <a:buFont typeface="Wingdings" pitchFamily="2" charset="2"/>
              <a:buChar char="§"/>
            </a:pPr>
            <a:r>
              <a:rPr lang="en-IN" sz="1600" dirty="0">
                <a:latin typeface="Times New Roman" panose="02020603050405020304" pitchFamily="18" charset="0"/>
                <a:cs typeface="Times New Roman" panose="02020603050405020304" pitchFamily="18" charset="0"/>
              </a:rPr>
              <a:t>Inputs from the user about their nutritional profile and their preferences.</a:t>
            </a:r>
          </a:p>
          <a:p>
            <a:pPr marL="0" lvl="1" indent="-182880" algn="just" defTabSz="914400" fontAlgn="base">
              <a:lnSpc>
                <a:spcPct val="90000"/>
              </a:lnSpc>
              <a:spcBef>
                <a:spcPts val="600"/>
              </a:spcBef>
              <a:buClr>
                <a:schemeClr val="accent1"/>
              </a:buClr>
              <a:buFont typeface="Wingdings" pitchFamily="2" charset="2"/>
              <a:buChar char="§"/>
            </a:pPr>
            <a:r>
              <a:rPr lang="en-IN" sz="1600" dirty="0">
                <a:latin typeface="Times New Roman" panose="02020603050405020304" pitchFamily="18" charset="0"/>
                <a:cs typeface="Times New Roman" panose="02020603050405020304" pitchFamily="18" charset="0"/>
              </a:rPr>
              <a:t>User systems capable of handling and running complex mathematical tasks on-premise.</a:t>
            </a:r>
          </a:p>
          <a:p>
            <a:pPr algn="just"/>
            <a:br>
              <a:rPr lang="en-IN" sz="2000"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Non Functional Requirements</a:t>
            </a:r>
            <a:endParaRPr lang="en-IN" sz="2000" dirty="0">
              <a:latin typeface="Times New Roman" panose="02020603050405020304" pitchFamily="18" charset="0"/>
              <a:cs typeface="Times New Roman" panose="02020603050405020304" pitchFamily="18" charset="0"/>
            </a:endParaRPr>
          </a:p>
          <a:p>
            <a:pPr marL="0" lvl="1" indent="-182880" algn="just" defTabSz="914400" fontAlgn="base">
              <a:lnSpc>
                <a:spcPct val="90000"/>
              </a:lnSpc>
              <a:spcBef>
                <a:spcPts val="600"/>
              </a:spcBef>
              <a:spcAft>
                <a:spcPts val="400"/>
              </a:spcAft>
              <a:buClr>
                <a:schemeClr val="accent1"/>
              </a:buClr>
              <a:buFont typeface="Wingdings" pitchFamily="2" charset="2"/>
              <a:buChar char="§"/>
            </a:pPr>
            <a:r>
              <a:rPr lang="en-IN" sz="1600" dirty="0">
                <a:latin typeface="Times New Roman" panose="02020603050405020304" pitchFamily="18" charset="0"/>
                <a:cs typeface="Times New Roman" panose="02020603050405020304" pitchFamily="18" charset="0"/>
              </a:rPr>
              <a:t>Reliable application with strong recovery pipelines when an error is encountered.</a:t>
            </a:r>
          </a:p>
          <a:p>
            <a:pPr marL="0" lvl="1" indent="-182880" algn="just" defTabSz="914400" fontAlgn="base">
              <a:lnSpc>
                <a:spcPct val="90000"/>
              </a:lnSpc>
              <a:spcBef>
                <a:spcPts val="600"/>
              </a:spcBef>
              <a:spcAft>
                <a:spcPts val="400"/>
              </a:spcAft>
              <a:buClr>
                <a:schemeClr val="accent1"/>
              </a:buClr>
              <a:buFont typeface="Wingdings" pitchFamily="2" charset="2"/>
              <a:buChar char="§"/>
            </a:pPr>
            <a:r>
              <a:rPr lang="en-IN" sz="1600" dirty="0">
                <a:latin typeface="Times New Roman" panose="02020603050405020304" pitchFamily="18" charset="0"/>
                <a:cs typeface="Times New Roman" panose="02020603050405020304" pitchFamily="18" charset="0"/>
              </a:rPr>
              <a:t>Scalable application as the user base grows.</a:t>
            </a:r>
          </a:p>
          <a:p>
            <a:pPr marL="0" lvl="1" indent="-182880" algn="just" defTabSz="914400" fontAlgn="base">
              <a:lnSpc>
                <a:spcPct val="90000"/>
              </a:lnSpc>
              <a:spcBef>
                <a:spcPts val="600"/>
              </a:spcBef>
              <a:spcAft>
                <a:spcPts val="400"/>
              </a:spcAft>
              <a:buClr>
                <a:schemeClr val="accent1"/>
              </a:buClr>
              <a:buFont typeface="Wingdings" pitchFamily="2" charset="2"/>
              <a:buChar char="§"/>
            </a:pPr>
            <a:r>
              <a:rPr lang="en-IN" sz="1600" dirty="0">
                <a:latin typeface="Times New Roman" panose="02020603050405020304" pitchFamily="18" charset="0"/>
                <a:cs typeface="Times New Roman" panose="02020603050405020304" pitchFamily="18" charset="0"/>
              </a:rPr>
              <a:t>Consistent responses for similar inputs.</a:t>
            </a:r>
          </a:p>
          <a:p>
            <a:pPr marL="0" lvl="1" indent="-182880" algn="just" defTabSz="914400" fontAlgn="base">
              <a:lnSpc>
                <a:spcPct val="90000"/>
              </a:lnSpc>
              <a:spcBef>
                <a:spcPts val="600"/>
              </a:spcBef>
              <a:spcAft>
                <a:spcPts val="400"/>
              </a:spcAft>
              <a:buClr>
                <a:schemeClr val="accent1"/>
              </a:buClr>
              <a:buFont typeface="Wingdings" pitchFamily="2" charset="2"/>
              <a:buChar char="§"/>
            </a:pPr>
            <a:r>
              <a:rPr lang="en-IN" sz="1600" dirty="0">
                <a:latin typeface="Times New Roman" panose="02020603050405020304" pitchFamily="18" charset="0"/>
                <a:cs typeface="Times New Roman" panose="02020603050405020304" pitchFamily="18" charset="0"/>
              </a:rPr>
              <a:t>Traceable solution for logging mechanisms.</a:t>
            </a:r>
          </a:p>
        </p:txBody>
      </p:sp>
      <p:cxnSp>
        <p:nvCxnSpPr>
          <p:cNvPr id="7" name="Straight Connector 6">
            <a:extLst>
              <a:ext uri="{FF2B5EF4-FFF2-40B4-BE49-F238E27FC236}">
                <a16:creationId xmlns:a16="http://schemas.microsoft.com/office/drawing/2014/main" id="{0E6B4C9A-3B86-FAD9-166F-58A92049A51C}"/>
              </a:ext>
            </a:extLst>
          </p:cNvPr>
          <p:cNvCxnSpPr>
            <a:cxnSpLocks/>
          </p:cNvCxnSpPr>
          <p:nvPr/>
        </p:nvCxnSpPr>
        <p:spPr>
          <a:xfrm>
            <a:off x="1097275" y="1228448"/>
            <a:ext cx="9942775"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0875661"/>
      </p:ext>
    </p:extLst>
  </p:cSld>
  <p:clrMapOvr>
    <a:masterClrMapping/>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1085</TotalTime>
  <Words>1761</Words>
  <Application>Microsoft Macintosh PowerPoint</Application>
  <PresentationFormat>Widescreen</PresentationFormat>
  <Paragraphs>157</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Carlito</vt:lpstr>
      <vt:lpstr>Times</vt:lpstr>
      <vt:lpstr>Times New Roman</vt:lpstr>
      <vt:lpstr>Wingdings</vt:lpstr>
      <vt:lpstr>Retrospect</vt:lpstr>
      <vt:lpstr>     Multi-Factor based Nutrition Management System  and  Recipe Recommendation System  (Mid Semester Project Work Evaluation Presentation) (7/5/2022) </vt:lpstr>
      <vt:lpstr>PowerPoint Presentation</vt:lpstr>
      <vt:lpstr>PowerPoint Presentation</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Sanjeetha R</dc:creator>
  <cp:lastModifiedBy>Aravind Shreyas</cp:lastModifiedBy>
  <cp:revision>114</cp:revision>
  <dcterms:created xsi:type="dcterms:W3CDTF">2020-08-26T05:56:20Z</dcterms:created>
  <dcterms:modified xsi:type="dcterms:W3CDTF">2022-05-15T16:56:48Z</dcterms:modified>
</cp:coreProperties>
</file>