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411" r:id="rId3"/>
    <p:sldId id="419" r:id="rId4"/>
    <p:sldId id="415" r:id="rId5"/>
    <p:sldId id="412" r:id="rId6"/>
    <p:sldId id="420" r:id="rId7"/>
    <p:sldId id="418" r:id="rId8"/>
    <p:sldId id="423" r:id="rId10"/>
    <p:sldId id="417" r:id="rId11"/>
    <p:sldId id="416" r:id="rId12"/>
    <p:sldId id="424" r:id="rId13"/>
    <p:sldId id="425" r:id="rId14"/>
    <p:sldId id="426" r:id="rId15"/>
    <p:sldId id="427" r:id="rId16"/>
    <p:sldId id="428" r:id="rId17"/>
    <p:sldId id="429" r:id="rId18"/>
    <p:sldId id="41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3" autoAdjust="0"/>
    <p:restoredTop sz="95098"/>
  </p:normalViewPr>
  <p:slideViewPr>
    <p:cSldViewPr snapToGrid="0">
      <p:cViewPr>
        <p:scale>
          <a:sx n="117" d="100"/>
          <a:sy n="117" d="100"/>
        </p:scale>
        <p:origin x="3448" y="9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Knowledge Base is driven by three ontologies: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the food ontology, 2) the user profile ontology, and 3) the HL7-based health screening ontology. These provide knowledge acquired from domain experts and the user’s health status to generate a personal diet plan.</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The app will enable user to input information like their name, age, height, weight, diseases, medical history, nutritional preference, medications, allergies etc. </a:t>
            </a:r>
            <a:endParaRPr lang="en-IN" sz="12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 user profile will be created and processed. The initial phase in the processing will be to take the nutritional preferences indicated by the user, as well as other information such as diseases, activity levels, and so on, and map these to information recorded from a database containing information about age-appropriate nutrition. This will result in a final set of nutritional values that the diet must meet for the specific user. </a:t>
            </a:r>
            <a:endParaRPr lang="en-IN" sz="12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Using the Nutrition-Ingredient Data, the nutritional values would then be used to classify food groups (using a ML based classifier such as Random Forest), resulting in the food groups that should be included in the diet. </a:t>
            </a:r>
            <a:endParaRPr lang="en-IN" sz="12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After taking into account the user's preferences, such as allergies and dislikes, a collection of ingredients will be developed that will be relevant for the recipe search.</a:t>
            </a:r>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AAA1-5EED-45C1-A8CC-2692A48FCA5B}"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6586A9F-105A-45FD-A610-F581EBE318E5}"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3556EE-BA75-4293-9005-9A3AC5F963A1}"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pic>
        <p:nvPicPr>
          <p:cNvPr id="10" name="Picture 2" descr="C:\Users\Srinidhi\Desktop\logo.png"/>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408FE0-85C4-4B5E-8D92-47082CCA6BB8}"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C4F4C7-2495-43FA-A051-996DC06F529F}"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562AB57-2563-4C1E-AACE-ECD6AF9D6338}" type="datetime1">
              <a:rPr lang="en-IN" smtClean="0"/>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p>
            <a:fld id="{1245FD78-8DE1-44B0-BD44-E067D054697C}" type="slidenum">
              <a:rPr lang="en-IN" smtClean="0"/>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91E361E-13EA-4D71-AB87-006735CEC8A3}" type="datetime1">
              <a:rPr lang="en-IN" smtClean="0"/>
            </a:fld>
            <a:endParaRPr lang="en-IN"/>
          </a:p>
        </p:txBody>
      </p:sp>
      <p:sp>
        <p:nvSpPr>
          <p:cNvPr id="8" name="Footer Placeholder 7"/>
          <p:cNvSpPr>
            <a:spLocks noGrp="1"/>
          </p:cNvSpPr>
          <p:nvPr>
            <p:ph type="ftr" sz="quarter" idx="11"/>
          </p:nvPr>
        </p:nvSpPr>
        <p:spPr/>
        <p:txBody>
          <a:body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433A5-CDF5-414D-BB2C-C9DF07A7F631}" type="datetime1">
              <a:rPr lang="en-IN" smtClean="0"/>
            </a:fld>
            <a:endParaRPr lang="en-IN"/>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pic>
        <p:nvPicPr>
          <p:cNvPr id="7" name="Picture 2" descr="C:\Users\Srinidhi\Desktop\logo.png"/>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89EB3-2841-4B74-BD08-6FDA6A2C0AA5}" type="datetime1">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1A98C1-704E-4145-A2C8-692D73D56B98}" type="datetime1">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fld>
            <a:endParaRPr lang="en-IN"/>
          </a:p>
        </p:txBody>
      </p: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51075D4-600E-4A33-99CC-B8F0EB0A7ACC}" type="datetime1">
              <a:rPr lang="en-IN" smtClean="0"/>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1245FD78-8DE1-44B0-BD44-E067D054697C}" type="slidenum">
              <a:rPr lang="en-IN" smtClean="0"/>
            </a:fld>
            <a:endParaRPr lang="en-IN"/>
          </a:p>
        </p:txBody>
      </p:sp>
      <p:pic>
        <p:nvPicPr>
          <p:cNvPr id="11" name="Picture 2" descr="C:\Users\Srinidhi\Desktop\logo.png"/>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705F69-1B7A-4F89-B7EA-F9E7165CA2C2}" type="datetime1">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Gaurav-71/Multi-Factor-based-Nutrient-Management-and-Recipe-Recommendation-System/blob/main/Documentation/Literature%20Review/Literature%20Survey%20Final%20Year.pdf"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321" y="1684975"/>
            <a:ext cx="11163300" cy="2362394"/>
          </a:xfrm>
        </p:spPr>
        <p:txBody>
          <a:bodyPr>
            <a:normAutofit fontScale="90000"/>
          </a:bodyPr>
          <a:lstStyle/>
          <a:p>
            <a:pPr algn="ct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Multi-Factor based Nutrition Management System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and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Recipe Recommendation System</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Mid Semester Project Work Evaluation Presentation)</a:t>
            </a:r>
            <a:br>
              <a:rPr lang="en-IN" sz="20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(7/5/2022)</a:t>
            </a:r>
            <a:br>
              <a:rPr lang="en-IN" sz="32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1"/>
          <p:cNvSpPr txBox="1"/>
          <p:nvPr/>
        </p:nvSpPr>
        <p:spPr bwMode="auto">
          <a:xfrm>
            <a:off x="1894115" y="135816"/>
            <a:ext cx="8229600" cy="1143000"/>
          </a:xfrm>
          <a:prstGeom prst="rect">
            <a:avLst/>
          </a:prstGeom>
          <a:noFill/>
          <a:ln w="9525">
            <a:noFill/>
            <a:miter lim="800000"/>
          </a:ln>
        </p:spPr>
        <p:txBody>
          <a:bodyPr anchor="ct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3412" y="4457117"/>
            <a:ext cx="3071813"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MSRIT Mentor:</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Dr Shilpa Shashikant Chaudhari</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Associate Professor</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51152" y="4318617"/>
            <a:ext cx="4217534" cy="36933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Presented by</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18456" y="1056503"/>
            <a:ext cx="10959193" cy="369332"/>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Course Name: Project Work  Course Code: CSP Credits: 14:0:0  Term: March – July 2022</a:t>
            </a:r>
            <a:endParaRPr lang="en-IN"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1192566" y="4738506"/>
          <a:ext cx="3288030" cy="1348977"/>
        </p:xfrm>
        <a:graphic>
          <a:graphicData uri="http://schemas.openxmlformats.org/drawingml/2006/table">
            <a:tbl>
              <a:tblPr firstRow="1" bandRow="1">
                <a:tableStyleId>{69CF1AB2-1976-4502-BF36-3FF5EA218861}</a:tableStyleId>
              </a:tblPr>
              <a:tblGrid>
                <a:gridCol w="1535430"/>
                <a:gridCol w="1752600"/>
              </a:tblGrid>
              <a:tr h="309741">
                <a:tc>
                  <a:txBody>
                    <a:bodyPr/>
                    <a:lstStyle/>
                    <a:p>
                      <a:r>
                        <a:rPr lang="en-US" sz="1600" b="0" dirty="0">
                          <a:latin typeface="Times New Roman" panose="02020603050405020304" pitchFamily="18" charset="0"/>
                          <a:cs typeface="Times New Roman" panose="02020603050405020304" pitchFamily="18" charset="0"/>
                        </a:rPr>
                        <a:t>1MS18CS025</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Aravind Shreyas R</a:t>
                      </a:r>
                      <a:endParaRPr lang="en-IN" sz="1600" b="0" dirty="0">
                        <a:latin typeface="Times New Roman" panose="02020603050405020304" pitchFamily="18" charset="0"/>
                        <a:cs typeface="Times New Roman" panose="02020603050405020304" pitchFamily="18" charset="0"/>
                      </a:endParaRPr>
                    </a:p>
                  </a:txBody>
                  <a:tcPr/>
                </a:tc>
              </a:tr>
              <a:tr h="337899">
                <a:tc>
                  <a:txBody>
                    <a:bodyPr/>
                    <a:lstStyle/>
                    <a:p>
                      <a:r>
                        <a:rPr lang="en-IN" sz="1600" dirty="0">
                          <a:latin typeface="Times New Roman" panose="02020603050405020304" pitchFamily="18" charset="0"/>
                          <a:cs typeface="Times New Roman" panose="02020603050405020304" pitchFamily="18" charset="0"/>
                        </a:rPr>
                        <a:t>1MS18CS040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Dheeraj Bhat</a:t>
                      </a:r>
                      <a:endParaRPr lang="en-IN" sz="1600" dirty="0">
                        <a:latin typeface="Times New Roman" panose="02020603050405020304" pitchFamily="18" charset="0"/>
                        <a:cs typeface="Times New Roman" panose="02020603050405020304" pitchFamily="18" charset="0"/>
                      </a:endParaRPr>
                    </a:p>
                  </a:txBody>
                  <a:tcPr/>
                </a:tc>
              </a:tr>
              <a:tr h="337899">
                <a:tc>
                  <a:txBody>
                    <a:bodyPr/>
                    <a:lstStyle/>
                    <a:p>
                      <a:r>
                        <a:rPr lang="en-IN" sz="1600" dirty="0">
                          <a:latin typeface="Times New Roman" panose="02020603050405020304" pitchFamily="18" charset="0"/>
                          <a:cs typeface="Times New Roman" panose="02020603050405020304" pitchFamily="18" charset="0"/>
                        </a:rPr>
                        <a:t>1MS18CS043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Divya</a:t>
                      </a:r>
                      <a:endParaRPr lang="en-IN" sz="1600" dirty="0">
                        <a:latin typeface="Times New Roman" panose="02020603050405020304" pitchFamily="18" charset="0"/>
                        <a:cs typeface="Times New Roman" panose="02020603050405020304" pitchFamily="18" charset="0"/>
                      </a:endParaRPr>
                    </a:p>
                  </a:txBody>
                  <a:tcPr/>
                </a:tc>
              </a:tr>
              <a:tr h="337899">
                <a:tc>
                  <a:txBody>
                    <a:bodyPr/>
                    <a:lstStyle/>
                    <a:p>
                      <a:r>
                        <a:rPr lang="en-IN" sz="1600" dirty="0">
                          <a:latin typeface="Times New Roman" panose="02020603050405020304" pitchFamily="18" charset="0"/>
                          <a:cs typeface="Times New Roman" panose="02020603050405020304" pitchFamily="18" charset="0"/>
                        </a:rPr>
                        <a:t>1MS18CS046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Gaurav V</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54249" y="1581374"/>
            <a:ext cx="10295069" cy="2689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1219203" y="3028890"/>
            <a:ext cx="612928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SYSTEM DESIGN</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412496" y="3590361"/>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High Level Design</a:t>
            </a:r>
            <a:endParaRPr lang="en-US" sz="1600" dirty="0">
              <a:latin typeface="Times New Roman" panose="02020603050405020304" pitchFamily="18" charset="0"/>
              <a:cs typeface="Times New Roman" panose="02020603050405020304" pitchFamily="18" charset="0"/>
            </a:endParaRPr>
          </a:p>
        </p:txBody>
      </p:sp>
      <p:cxnSp>
        <p:nvCxnSpPr>
          <p:cNvPr id="15" name="Straight Connector 14"/>
          <p:cNvCxnSpPr/>
          <p:nvPr/>
        </p:nvCxnSpPr>
        <p:spPr>
          <a:xfrm>
            <a:off x="1358034" y="3568849"/>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59822" y="3947166"/>
            <a:ext cx="18369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 descr="page3image35998768"/>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283845" y="672321"/>
            <a:ext cx="6986779" cy="5129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endParaRPr lang="en-US"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52477" y="1543820"/>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3" name="Picture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2402" y="1721321"/>
            <a:ext cx="7237689" cy="2943558"/>
          </a:xfrm>
          <a:prstGeom prst="rect">
            <a:avLst/>
          </a:prstGeom>
        </p:spPr>
      </p:pic>
      <p:sp>
        <p:nvSpPr>
          <p:cNvPr id="13" name="TextBox 12"/>
          <p:cNvSpPr txBox="1"/>
          <p:nvPr/>
        </p:nvSpPr>
        <p:spPr>
          <a:xfrm>
            <a:off x="4061087" y="5194436"/>
            <a:ext cx="4714516" cy="523220"/>
          </a:xfrm>
          <a:prstGeom prst="rect">
            <a:avLst/>
          </a:prstGeom>
          <a:noFill/>
        </p:spPr>
        <p:txBody>
          <a:bodyPr wrap="square" rtlCol="0">
            <a:spAutoFit/>
          </a:bodyPr>
          <a:lstStyle/>
          <a:p>
            <a:r>
              <a:rPr lang="en-US" sz="1400" i="1" dirty="0"/>
              <a:t>(a) Comparing standard nutrition values and user’s nutrition values to detect deficiencies</a:t>
            </a:r>
            <a:endParaRPr lang="en-US" sz="14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endParaRPr lang="en-US"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9899" y="2167560"/>
            <a:ext cx="5026525" cy="2051643"/>
          </a:xfrm>
          <a:prstGeom prst="rect">
            <a:avLst/>
          </a:prstGeom>
        </p:spPr>
      </p:pic>
      <p:sp>
        <p:nvSpPr>
          <p:cNvPr id="2" name="TextBox 1"/>
          <p:cNvSpPr txBox="1"/>
          <p:nvPr/>
        </p:nvSpPr>
        <p:spPr>
          <a:xfrm>
            <a:off x="3995510" y="4836886"/>
            <a:ext cx="3511474" cy="307777"/>
          </a:xfrm>
          <a:prstGeom prst="rect">
            <a:avLst/>
          </a:prstGeom>
          <a:noFill/>
        </p:spPr>
        <p:txBody>
          <a:bodyPr wrap="none" rtlCol="0">
            <a:spAutoFit/>
          </a:bodyPr>
          <a:lstStyle/>
          <a:p>
            <a:r>
              <a:rPr lang="en-US" sz="1400" i="1" dirty="0"/>
              <a:t>(b)Detecting ingredients required for the user</a:t>
            </a:r>
            <a:endParaRPr lang="en-US" sz="1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endParaRPr lang="en-US"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7" name="Picture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59246" y="2075281"/>
            <a:ext cx="4347832" cy="2198342"/>
          </a:xfrm>
          <a:prstGeom prst="rect">
            <a:avLst/>
          </a:prstGeom>
        </p:spPr>
      </p:pic>
      <p:sp>
        <p:nvSpPr>
          <p:cNvPr id="11" name="TextBox 10"/>
          <p:cNvSpPr txBox="1"/>
          <p:nvPr/>
        </p:nvSpPr>
        <p:spPr>
          <a:xfrm>
            <a:off x="3775804" y="4836886"/>
            <a:ext cx="4114716" cy="307777"/>
          </a:xfrm>
          <a:prstGeom prst="rect">
            <a:avLst/>
          </a:prstGeom>
          <a:noFill/>
        </p:spPr>
        <p:txBody>
          <a:bodyPr wrap="none" rtlCol="0">
            <a:spAutoFit/>
          </a:bodyPr>
          <a:lstStyle/>
          <a:p>
            <a:r>
              <a:rPr lang="en-US" sz="1400" i="1" dirty="0"/>
              <a:t>(c) Obtaining foods with the specific set of ingredients</a:t>
            </a:r>
            <a:endParaRPr lang="en-US" sz="1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endParaRPr lang="en-US"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0746" y="1659120"/>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9" name="Picture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30086" y="1817639"/>
            <a:ext cx="6006152" cy="2686963"/>
          </a:xfrm>
          <a:prstGeom prst="rect">
            <a:avLst/>
          </a:prstGeom>
        </p:spPr>
      </p:pic>
      <p:sp>
        <p:nvSpPr>
          <p:cNvPr id="2" name="TextBox 1"/>
          <p:cNvSpPr txBox="1"/>
          <p:nvPr/>
        </p:nvSpPr>
        <p:spPr>
          <a:xfrm>
            <a:off x="3886185" y="5198880"/>
            <a:ext cx="3730124" cy="307777"/>
          </a:xfrm>
          <a:prstGeom prst="rect">
            <a:avLst/>
          </a:prstGeom>
          <a:noFill/>
        </p:spPr>
        <p:txBody>
          <a:bodyPr wrap="none" rtlCol="0">
            <a:spAutoFit/>
          </a:bodyPr>
          <a:lstStyle/>
          <a:p>
            <a:r>
              <a:rPr lang="en-US" sz="1400" i="1" dirty="0"/>
              <a:t>(d) Scraping nutritional value of cooked products</a:t>
            </a:r>
            <a:endParaRPr lang="en-US" sz="14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endParaRPr lang="en-US"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1" name="Picture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9371" y="1715845"/>
            <a:ext cx="2073628" cy="2937640"/>
          </a:xfrm>
          <a:prstGeom prst="rect">
            <a:avLst/>
          </a:prstGeom>
        </p:spPr>
      </p:pic>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031" y="1715845"/>
            <a:ext cx="1958427" cy="2937640"/>
          </a:xfrm>
          <a:prstGeom prst="rect">
            <a:avLst/>
          </a:prstGeom>
        </p:spPr>
      </p:pic>
      <p:sp>
        <p:nvSpPr>
          <p:cNvPr id="2" name="TextBox 1"/>
          <p:cNvSpPr txBox="1"/>
          <p:nvPr/>
        </p:nvSpPr>
        <p:spPr>
          <a:xfrm>
            <a:off x="1797933" y="5269349"/>
            <a:ext cx="3441135" cy="307777"/>
          </a:xfrm>
          <a:prstGeom prst="rect">
            <a:avLst/>
          </a:prstGeom>
          <a:noFill/>
        </p:spPr>
        <p:txBody>
          <a:bodyPr wrap="none" rtlCol="0">
            <a:spAutoFit/>
          </a:bodyPr>
          <a:lstStyle/>
          <a:p>
            <a:r>
              <a:rPr lang="en-US" sz="1400" i="1" dirty="0"/>
              <a:t>(e) Obtaining best recommendations for user</a:t>
            </a:r>
            <a:endParaRPr lang="en-US" sz="1400" i="1" dirty="0"/>
          </a:p>
        </p:txBody>
      </p:sp>
      <p:sp>
        <p:nvSpPr>
          <p:cNvPr id="3" name="TextBox 2"/>
          <p:cNvSpPr txBox="1"/>
          <p:nvPr/>
        </p:nvSpPr>
        <p:spPr>
          <a:xfrm>
            <a:off x="6777759" y="5269349"/>
            <a:ext cx="4286970" cy="523220"/>
          </a:xfrm>
          <a:prstGeom prst="rect">
            <a:avLst/>
          </a:prstGeom>
          <a:noFill/>
        </p:spPr>
        <p:txBody>
          <a:bodyPr wrap="square" rtlCol="0">
            <a:spAutoFit/>
          </a:bodyPr>
          <a:lstStyle/>
          <a:p>
            <a:r>
              <a:rPr lang="en-US" sz="1400" i="1" dirty="0"/>
              <a:t>(f) Redirecting user to the video containing the recipes of the top recommendations</a:t>
            </a:r>
            <a:endParaRPr lang="en-US" sz="14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63654" y="2097935"/>
            <a:ext cx="3540252" cy="3541776"/>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rlito"/>
                <a:cs typeface="Carlito"/>
              </a:rPr>
              <a:t>20</a:t>
            </a:r>
            <a:endParaRPr sz="1200">
              <a:latin typeface="Carlito"/>
              <a:cs typeface="Carlito"/>
            </a:endParaRPr>
          </a:p>
        </p:txBody>
      </p:sp>
      <p:sp>
        <p:nvSpPr>
          <p:cNvPr id="5" name="object 5"/>
          <p:cNvSpPr txBox="1"/>
          <p:nvPr/>
        </p:nvSpPr>
        <p:spPr>
          <a:xfrm>
            <a:off x="247599" y="1793493"/>
            <a:ext cx="6127115" cy="304442"/>
          </a:xfrm>
          <a:prstGeom prst="rect">
            <a:avLst/>
          </a:prstGeom>
        </p:spPr>
        <p:txBody>
          <a:bodyPr vert="horz" wrap="square" lIns="0" tIns="54610" rIns="0" bIns="0" rtlCol="0">
            <a:spAutoFit/>
          </a:bodyPr>
          <a:lstStyle/>
          <a:p>
            <a:pPr marL="241300" marR="5080" indent="-228600">
              <a:lnSpc>
                <a:spcPct val="90000"/>
              </a:lnSpc>
              <a:spcBef>
                <a:spcPts val="430"/>
              </a:spcBef>
              <a:buClr>
                <a:srgbClr val="FFFFFF"/>
              </a:buClr>
              <a:buFont typeface="Arial" panose="020B0604020202020204"/>
              <a:buChar char="•"/>
              <a:tabLst>
                <a:tab pos="321945" algn="l"/>
                <a:tab pos="322580" algn="l"/>
              </a:tabLst>
            </a:pPr>
            <a:r>
              <a:rPr dirty="0"/>
              <a:t>	</a:t>
            </a:r>
            <a:endParaRPr sz="2800" dirty="0">
              <a:solidFill>
                <a:srgbClr val="FF0000"/>
              </a:solidFill>
              <a:latin typeface="Carlito"/>
              <a:cs typeface="Carlito"/>
            </a:endParaRPr>
          </a:p>
        </p:txBody>
      </p:sp>
      <p:sp>
        <p:nvSpPr>
          <p:cNvPr id="8" name="Rectangle 7"/>
          <p:cNvSpPr/>
          <p:nvPr/>
        </p:nvSpPr>
        <p:spPr>
          <a:xfrm>
            <a:off x="10148052" y="5714113"/>
            <a:ext cx="1416423"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97280" y="1262024"/>
            <a:ext cx="20299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FUTURE WORK</a:t>
            </a:r>
            <a:endParaRPr lang="en-US" sz="2000"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9856575" y="5708032"/>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858363" y="6086349"/>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1066800" y="2125433"/>
            <a:ext cx="6127115" cy="4023360"/>
          </a:xfrm>
        </p:spPr>
        <p:txBody>
          <a:bodyPr>
            <a:normAutofit/>
          </a:bodyPr>
          <a:lstStyle/>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We have successfully implemented the first three functional modules of the system architecture i.e. Nutritional Requirements, Mapping Dataset Ingredients and Getting Food Products through API. Remaining modules are yet to be implemented.</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Integration all functional modules in an end-to-end application with a sophisticated user-friendly UI/UX.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Testing on real-time user data.</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Documentation of the research and results in a scientific paper.</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3" name="Content Placeholder 2"/>
          <p:cNvSpPr>
            <a:spLocks noGrp="1"/>
          </p:cNvSpPr>
          <p:nvPr>
            <p:ph idx="1"/>
          </p:nvPr>
        </p:nvSpPr>
        <p:spPr/>
        <p:txBody>
          <a:bodyPr>
            <a:normAutofit/>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Introduction</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Problem Statement</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Objectives</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Literature Survey</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Proposed methodology &amp; Concept Diagram</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Hardware &amp; Software used</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System Design </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Future Work</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endParaRPr lang="en-IN"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97280" y="1366221"/>
            <a:ext cx="12715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AGENDA</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3" name="Content Placeholder 2"/>
          <p:cNvSpPr>
            <a:spLocks noGrp="1"/>
          </p:cNvSpPr>
          <p:nvPr>
            <p:ph idx="1"/>
          </p:nvPr>
        </p:nvSpPr>
        <p:spPr>
          <a:xfrm>
            <a:off x="1066800" y="2125433"/>
            <a:ext cx="10058400" cy="4023360"/>
          </a:xfrm>
        </p:spPr>
        <p:txBody>
          <a:bodyPr>
            <a:normAutofit/>
          </a:bodyPr>
          <a:lstStyle/>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Nutrition is the supply of food that we need as an organism to feed our cells and keep them alive. Nutrients can be obtained from products such as vitamin supplements.</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Without nutrition, humans grow weak, sick and at the very worst can even die. Humans miss developmental milestones and can’t put their bodies through the daily mental and physical tasks that one needs them to.</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Recipe recommendation involves taking various types of inputs such as nutritional values or ingredients or preferences and suggesting/ranking relevant food products and recipes as outputs.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This project aims to detect nutritional shortcomings of a user by taking various inputs that can easily be obtained through standard blood tests and overcome deficiencies if detected by recommending food and recipes using an intelligent algorithm.</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097279" y="1344706"/>
            <a:ext cx="240971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5" name="Content Placeholder 4"/>
          <p:cNvSpPr>
            <a:spLocks noGrp="1"/>
          </p:cNvSpPr>
          <p:nvPr>
            <p:ph idx="1"/>
          </p:nvPr>
        </p:nvSpPr>
        <p:spPr>
          <a:xfrm>
            <a:off x="1097280" y="2146948"/>
            <a:ext cx="10058400" cy="4023360"/>
          </a:xfrm>
        </p:spPr>
        <p:txBody>
          <a:bodyPr/>
          <a:lstStyle/>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Nutrient management in the context of this project aims to quantize the consumption of essential nutrients in an efficient format such that it leads to a healthy and balanced lifestyle. Several recent studies have shown the importance of quality-based consumption of nutrients which could otherwise lead to serious health issues that could even be fatal at times.</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emergence of advanced scientific methods to determine the presence of various nutrients or lack thereof has led to widespread awareness amongst individuals to keep a track of their nutrient consumption. Increased consciousness towards one’s health has recently been in the limelight which creates the need for an intelligent system specially customized for the individual that can analyse your consumption’s quality and suggest options that could essentially fulfil your body’s need to lead a healthy lifestyle.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presence of this particular system can hugely impact individuals as this would save a considerable amount of time in finding a recipe that would not only suit the user’s preference but also encapsulate all the nourishing factors that an individual would require.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97280" y="1355463"/>
            <a:ext cx="2940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5" name="Content Placeholder 4"/>
          <p:cNvSpPr>
            <a:spLocks noGrp="1"/>
          </p:cNvSpPr>
          <p:nvPr>
            <p:ph idx="1"/>
          </p:nvPr>
        </p:nvSpPr>
        <p:spPr>
          <a:xfrm>
            <a:off x="1001337" y="2152342"/>
            <a:ext cx="10189325" cy="2896298"/>
          </a:xfrm>
        </p:spPr>
        <p:txBody>
          <a:bodyPr>
            <a:noAutofit/>
          </a:bodyPr>
          <a:lstStyle/>
          <a:p>
            <a:pPr marL="201295"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project's main goal is to create an intelligent recipe recommender that would aid in the development of a diet that allows all users to make healthy choices in their daily lives while still enjoying food and keeping healthy. </a:t>
            </a:r>
            <a:endParaRPr lang="en-IN" sz="1600" dirty="0">
              <a:solidFill>
                <a:schemeClr val="tx1"/>
              </a:solidFill>
              <a:latin typeface="Times New Roman" panose="02020603050405020304" pitchFamily="18" charset="0"/>
              <a:cs typeface="Times New Roman" panose="02020603050405020304" pitchFamily="18" charset="0"/>
            </a:endParaRPr>
          </a:p>
          <a:p>
            <a:pPr marL="201295"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main objectives of this project are : </a:t>
            </a:r>
            <a:endParaRPr lang="en-IN" sz="1600" dirty="0">
              <a:solidFill>
                <a:schemeClr val="tx1"/>
              </a:solidFill>
              <a:latin typeface="Times New Roman" panose="02020603050405020304" pitchFamily="18" charset="0"/>
              <a:cs typeface="Times New Roman" panose="02020603050405020304" pitchFamily="18" charset="0"/>
            </a:endParaRPr>
          </a:p>
          <a:p>
            <a:pPr marL="544195"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an algorithm that maps the required nutrients tailored for every user to the information put in by them like age, gender, activity levels, diseases and allergies and personal health goals.</a:t>
            </a:r>
            <a:endParaRPr lang="en-IN" sz="1600" dirty="0">
              <a:solidFill>
                <a:schemeClr val="tx1"/>
              </a:solidFill>
              <a:latin typeface="Times New Roman" panose="02020603050405020304" pitchFamily="18" charset="0"/>
              <a:cs typeface="Times New Roman" panose="02020603050405020304" pitchFamily="18" charset="0"/>
            </a:endParaRPr>
          </a:p>
          <a:p>
            <a:pPr marL="544195"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classification model that can classify and output food groups that are rich in specific groups of nutritional values.</a:t>
            </a:r>
            <a:endParaRPr lang="en-IN" sz="1600" dirty="0">
              <a:solidFill>
                <a:schemeClr val="tx1"/>
              </a:solidFill>
              <a:latin typeface="Times New Roman" panose="02020603050405020304" pitchFamily="18" charset="0"/>
              <a:cs typeface="Times New Roman" panose="02020603050405020304" pitchFamily="18" charset="0"/>
            </a:endParaRPr>
          </a:p>
          <a:p>
            <a:pPr marL="544195"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ranking system that maps the user inputs explaining their preferences and scrapes the web for recipes for the right diet.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86524" y="1355463"/>
            <a:ext cx="181804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742277"/>
            <a:ext cx="10058400" cy="500231"/>
          </a:xfrm>
        </p:spPr>
        <p:txBody>
          <a:bodyPr>
            <a:normAutofit/>
          </a:bodyPr>
          <a:lstStyle/>
          <a:p>
            <a:r>
              <a:rPr lang="en-US" sz="2000" dirty="0">
                <a:solidFill>
                  <a:schemeClr val="tx1"/>
                </a:solidFill>
                <a:latin typeface="Times New Roman" panose="02020603050405020304" pitchFamily="18" charset="0"/>
                <a:ea typeface="+mn-ea"/>
                <a:cs typeface="Times New Roman" panose="02020603050405020304" pitchFamily="18" charset="0"/>
              </a:rPr>
              <a:t>LITERATURE SURVEY</a:t>
            </a:r>
            <a:endParaRPr lang="en-US" sz="20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6" name="Table 6"/>
          <p:cNvGraphicFramePr>
            <a:graphicFrameLocks noGrp="1"/>
          </p:cNvGraphicFramePr>
          <p:nvPr>
            <p:ph idx="1"/>
          </p:nvPr>
        </p:nvGraphicFramePr>
        <p:xfrm>
          <a:off x="462579" y="1272196"/>
          <a:ext cx="11263256" cy="4847564"/>
        </p:xfrm>
        <a:graphic>
          <a:graphicData uri="http://schemas.openxmlformats.org/drawingml/2006/table">
            <a:tbl>
              <a:tblPr firstRow="1" bandRow="1">
                <a:tableStyleId>{5C22544A-7EE6-4342-B048-85BDC9FD1C3A}</a:tableStyleId>
              </a:tblPr>
              <a:tblGrid>
                <a:gridCol w="2289145"/>
                <a:gridCol w="2493577"/>
                <a:gridCol w="2722455"/>
                <a:gridCol w="3758079"/>
              </a:tblGrid>
              <a:tr h="54986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 Used</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Personalized Ubiquitous Diet Plan service based on ontology and web services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Chuan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-Jun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Yin-An Chen, and Chia-Wen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Chih</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Ontological Knowledge Engine (DOKE)</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was developed and deployed using the Restful architecture, allowing for ubiquitous access via any Internet-enabled device.</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Advantages: T</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he system adds nutrition information about the ingredients, such as amount of vitamins in the ingredients for users to consider.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The system could be further enhanced by generating a diet plan by putting the nutritionist recommended daily intakes into consideration.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374297">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Food Recommendation with Graph Convolutional Network</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Mao, Xian-Ling &amp; Lan, Tian &amp; Chi,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Zewen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Graph Convolutional Network (FGCN), which exploits ingredient-ingredient, ingredient-recipe, and recipe-user relations deeply.</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proposed FGCN outperforms the state-of-the-art baselines. Further in-depth analyses reveal that FGCN could alleviate the sparsity issue in food recommendation.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Does not overlook the various food-related relations, especially the ingredient-ingredient relations, leading to comprehensive representations.</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 standard nutritional values are not considered.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The nature and evolution of online food preferences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Wagner, Claudia &amp; Singer, Philipp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Strohmaier</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Markus.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Visualisations of intrinsic statistical properties from a new source of data,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i.e., server log data from a large recipe platform on the World Wide Web, and explore its usefulness for understanding online food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Recipe preference distributions exhibit more regional differences than ingredient preference distributions. Recipe preferences are partly driven by ingredient preferences and weekday preferences are clearly distinct from weekend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Presents a comprehensive multi-dimensional approach which allows to dig into the nature and evolution of users’ online food preferences.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cxnSp>
        <p:nvCxnSpPr>
          <p:cNvPr id="7" name="Straight Connector 6"/>
          <p:cNvCxnSpPr/>
          <p:nvPr/>
        </p:nvCxnSpPr>
        <p:spPr>
          <a:xfrm>
            <a:off x="1194097" y="1196174"/>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graphicFrame>
        <p:nvGraphicFramePr>
          <p:cNvPr id="6" name="Table 6"/>
          <p:cNvGraphicFramePr>
            <a:graphicFrameLocks noGrp="1"/>
          </p:cNvGraphicFramePr>
          <p:nvPr>
            <p:ph idx="1"/>
          </p:nvPr>
        </p:nvGraphicFramePr>
        <p:xfrm>
          <a:off x="451820" y="1272196"/>
          <a:ext cx="11263258" cy="3259175"/>
        </p:xfrm>
        <a:graphic>
          <a:graphicData uri="http://schemas.openxmlformats.org/drawingml/2006/table">
            <a:tbl>
              <a:tblPr firstRow="1" bandRow="1">
                <a:tableStyleId>{5C22544A-7EE6-4342-B048-85BDC9FD1C3A}</a:tableStyleId>
              </a:tblPr>
              <a:tblGrid>
                <a:gridCol w="2289146"/>
                <a:gridCol w="2493577"/>
                <a:gridCol w="2722455"/>
                <a:gridCol w="3758080"/>
              </a:tblGrid>
              <a:tr h="51597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 Used</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tr>
              <a:tr h="943964">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Automated and Personalized Nutrition Health Assessment, Recommendation, and Progress Evaluation using Fuzzy Reasoning,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Salloum</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George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Tekli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Joe.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Recommender system using Fuzzy Reasoning</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Results show that recommendations are on a par with and sometimes surpass those of human nutritionists.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P</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erforms meal planning with performing health state assessment or evaluation.</a:t>
                      </a: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There is a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lack of personalisation to user to make it applicable to real-world.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358653">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 for Visually-Aware Food Recommendation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He,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Xiangnan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Guan,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Xinyu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Chong &amp; Ming,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Zhaoyan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Chua, Tat-Seng.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Outperforms several competing recommender solutions like Factorization Machine and Visual Bayesian Personalized Ranking with an average improvement of 12%.</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Builds comprehensive recipe representation via jointly leveraging user-recipe interaction history, food image, and food ingredients with a hierarchical attention</a:t>
                      </a:r>
                      <a:r>
                        <a:rPr lang="en-IN" sz="12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Does not incorporate user's health and nutritional requirements, no relations drawn between various ingredients, does not consider users' physical profile when recommending recipes.</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7" name="TextBox 6"/>
          <p:cNvSpPr txBox="1"/>
          <p:nvPr/>
        </p:nvSpPr>
        <p:spPr>
          <a:xfrm>
            <a:off x="188259" y="4899718"/>
            <a:ext cx="11526819" cy="1183914"/>
          </a:xfrm>
          <a:prstGeom prst="rect">
            <a:avLst/>
          </a:prstGeom>
          <a:noFill/>
        </p:spPr>
        <p:txBody>
          <a:bodyPr wrap="square" rtlCol="0">
            <a:spAutoFit/>
          </a:bodyPr>
          <a:lstStyle/>
          <a:p>
            <a:pPr marL="384175" lvl="1" indent="-182880" algn="just" defTabSz="914400">
              <a:lnSpc>
                <a:spcPct val="90000"/>
              </a:lnSpc>
              <a:spcBef>
                <a:spcPts val="1200"/>
              </a:spcBef>
              <a:spcAft>
                <a:spcPts val="4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Our system considers standard nutritional values related to gender and age along with nutritional information including deficiencies which makes are system unique to existing models.</a:t>
            </a:r>
            <a:endParaRPr lang="en-US" sz="1600" dirty="0">
              <a:latin typeface="Times New Roman" panose="02020603050405020304" pitchFamily="18" charset="0"/>
              <a:cs typeface="Times New Roman" panose="02020603050405020304" pitchFamily="18" charset="0"/>
            </a:endParaRPr>
          </a:p>
          <a:p>
            <a:pPr marL="384175" lvl="1" indent="-182880" algn="just" defTabSz="914400">
              <a:lnSpc>
                <a:spcPct val="90000"/>
              </a:lnSpc>
              <a:spcBef>
                <a:spcPts val="1200"/>
              </a:spcBef>
              <a:spcAft>
                <a:spcPts val="4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We bundle the nutritional profile analysis and the recipe recommendation into one functional system making it the novel feature of this project.</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676965" y="4437530"/>
            <a:ext cx="1196788" cy="36933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hlinkClick r:id="rId1"/>
              </a:rPr>
              <a:t>References</a:t>
            </a:r>
            <a:r>
              <a:rPr lang="en-US" dirty="0">
                <a:hlinkClick r:id="rId1"/>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15" name="Content Placeholder 14"/>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PROPOSED METHODOLOGY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&amp; CONCEPT DIAGRAM </a:t>
            </a:r>
            <a:endParaRPr lang="en-US" dirty="0">
              <a:latin typeface="Times New Roman" panose="02020603050405020304" pitchFamily="18" charset="0"/>
              <a:cs typeface="Times New Roman" panose="02020603050405020304" pitchFamily="18" charset="0"/>
            </a:endParaRPr>
          </a:p>
          <a:p>
            <a:endParaRPr lang="en-US" dirty="0"/>
          </a:p>
        </p:txBody>
      </p:sp>
      <p:sp>
        <p:nvSpPr>
          <p:cNvPr id="17" name="Rectangle 16"/>
          <p:cNvSpPr/>
          <p:nvPr/>
        </p:nvSpPr>
        <p:spPr>
          <a:xfrm>
            <a:off x="1152477" y="1543820"/>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84129" y="33090"/>
            <a:ext cx="7281086" cy="64114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096" y="1624405"/>
            <a:ext cx="10373387" cy="2213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6" name="TextBox 5"/>
          <p:cNvSpPr txBox="1"/>
          <p:nvPr/>
        </p:nvSpPr>
        <p:spPr>
          <a:xfrm>
            <a:off x="1015077" y="826262"/>
            <a:ext cx="32464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SYSTEM REQUIREMENTS</a:t>
            </a:r>
            <a:endParaRPr lang="en-US" sz="2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097275" y="1469204"/>
            <a:ext cx="4173972" cy="4350671"/>
          </a:xfrm>
        </p:spPr>
        <p:txBody>
          <a:bodyPr>
            <a:noAutofit/>
          </a:bodyPr>
          <a:lstStyle/>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Hardware Requirements</a:t>
            </a:r>
            <a:endParaRPr lang="en-IN" sz="1800" b="1"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Any mobile or personal computing device which has the following basic specifications.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CPU: Any modern 64-bit processor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RAM: 3 GB or more</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 Storage: 1 GB, Additional space recommended</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 GPU: integrated GPUs or higher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Internet access and support</a:t>
            </a:r>
            <a:endParaRPr lang="en-US" sz="1600" dirty="0">
              <a:solidFill>
                <a:schemeClr val="tx1"/>
              </a:solidFill>
              <a:latin typeface="Times New Roman" panose="02020603050405020304" pitchFamily="18" charset="0"/>
              <a:cs typeface="Times New Roman" panose="02020603050405020304" pitchFamily="18" charset="0"/>
            </a:endParaRPr>
          </a:p>
          <a:p>
            <a:pPr marL="0" lvl="1" indent="0" algn="just" fontAlgn="base">
              <a:spcBef>
                <a:spcPts val="600"/>
              </a:spcBef>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spcBef>
                <a:spcPts val="600"/>
              </a:spcBef>
              <a:buNone/>
            </a:pPr>
            <a:r>
              <a:rPr lang="en-US" sz="1800" b="1" dirty="0">
                <a:solidFill>
                  <a:schemeClr val="tx1"/>
                </a:solidFill>
                <a:latin typeface="Times" pitchFamily="2" charset="0"/>
              </a:rPr>
              <a:t>Software Requirements </a:t>
            </a:r>
            <a:endParaRPr lang="en-IN" sz="1800" b="1" dirty="0">
              <a:solidFill>
                <a:schemeClr val="tx1"/>
              </a:solidFill>
            </a:endParaRPr>
          </a:p>
          <a:p>
            <a:pPr marL="0" lvl="1" indent="0" algn="just" fontAlgn="base">
              <a:spcBef>
                <a:spcPts val="600"/>
              </a:spcBef>
              <a:buNone/>
            </a:pPr>
            <a:r>
              <a:rPr lang="en-US" sz="1600" dirty="0">
                <a:latin typeface="Times New Roman" panose="02020603050405020304" pitchFamily="18" charset="0"/>
                <a:cs typeface="Times New Roman" panose="02020603050405020304" pitchFamily="18" charset="0"/>
              </a:rPr>
              <a:t>Works </a:t>
            </a:r>
            <a:r>
              <a:rPr lang="en-US" sz="1600" dirty="0">
                <a:solidFill>
                  <a:schemeClr val="tx1"/>
                </a:solidFill>
                <a:latin typeface="Times New Roman" panose="02020603050405020304" pitchFamily="18" charset="0"/>
                <a:cs typeface="Times New Roman" panose="02020603050405020304" pitchFamily="18" charset="0"/>
              </a:rPr>
              <a:t>with any of the latest operating systems like Windows 8 – 11, Linux, MacOS</a:t>
            </a:r>
            <a:r>
              <a:rPr lang="en-IN" sz="16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Android, iOS</a:t>
            </a:r>
            <a:endParaRPr lang="en-IN" sz="1600" dirty="0">
              <a:solidFill>
                <a:schemeClr val="tx1"/>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dirty="0"/>
              <a:t> </a:t>
            </a:r>
            <a:endParaRPr lang="en-IN" sz="1400" dirty="0">
              <a:latin typeface="Times New Roman" panose="02020603050405020304" pitchFamily="18" charset="0"/>
              <a:cs typeface="Times New Roman" panose="02020603050405020304" pitchFamily="18" charset="0"/>
            </a:endParaRPr>
          </a:p>
          <a:p>
            <a:endParaRPr lang="en-US" dirty="0"/>
          </a:p>
          <a:p>
            <a:pPr marL="201295" lvl="1" indent="0" algn="just">
              <a:spcBef>
                <a:spcPts val="1200"/>
              </a:spcBef>
              <a:buNone/>
            </a:pPr>
            <a:endParaRPr lang="en-IN" sz="16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rPr>
              <a:t> </a:t>
            </a:r>
            <a:endParaRPr lang="en-IN" dirty="0">
              <a:solidFill>
                <a:schemeClr val="tx1"/>
              </a:solidFill>
            </a:endParaRPr>
          </a:p>
          <a:p>
            <a:pPr algn="just"/>
            <a:r>
              <a:rPr lang="en-US" dirty="0">
                <a:solidFill>
                  <a:schemeClr val="tx1"/>
                </a:solidFill>
              </a:rPr>
              <a:t>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576617" y="1469204"/>
            <a:ext cx="5635866" cy="490288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 fully functional system capable of suggesting recipes based on users’ nutritional requirements and preferences.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Verified authentication system to secure user’s data against theft.</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Attractive and simple UI/UX for interaction.</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Inputs from the user about their nutritional profile and their preferences.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User systems capable of handling and running complex mathematical tasks on-premise.</a:t>
            </a:r>
            <a:endParaRPr lang="en-IN" sz="1600" dirty="0">
              <a:latin typeface="Times New Roman" panose="02020603050405020304" pitchFamily="18" charset="0"/>
              <a:cs typeface="Times New Roman" panose="02020603050405020304" pitchFamily="18" charset="0"/>
            </a:endParaRPr>
          </a:p>
          <a:p>
            <a:pPr algn="just"/>
            <a:br>
              <a:rPr lang="en-IN" sz="2000"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Non 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Reliable application with strong recovery pipelines when an error is encountered.</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Scalable application as the user base grows.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Consistent responses for similar inputs.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Traceable solution for logging mechanisms.</a:t>
            </a:r>
            <a:endParaRPr lang="en-IN"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1097275" y="1228448"/>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9378</Words>
  <Application>WPS Presentation</Application>
  <PresentationFormat>Widescreen</PresentationFormat>
  <Paragraphs>252</Paragraphs>
  <Slides>16</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Calibri</vt:lpstr>
      <vt:lpstr>Times New Roman</vt:lpstr>
      <vt:lpstr>Times</vt:lpstr>
      <vt:lpstr>Carlito</vt:lpstr>
      <vt:lpstr>Segoe Print</vt:lpstr>
      <vt:lpstr>Arial</vt:lpstr>
      <vt:lpstr>Microsoft YaHei</vt:lpstr>
      <vt:lpstr>Arial Unicode MS</vt:lpstr>
      <vt:lpstr>Calibri Light</vt:lpstr>
      <vt:lpstr>Retrospect</vt:lpstr>
      <vt:lpstr>     Multi-Factor based Nutrition Management System  and  Recipe Recommendation System  (Mid Semester Project Work Evaluation Presentation) (7/5/2022) </vt:lpstr>
      <vt:lpstr>PowerPoint 演示文稿</vt:lpstr>
      <vt:lpstr>PowerPoint 演示文稿</vt:lpstr>
      <vt:lpstr>PowerPoint 演示文稿</vt:lpstr>
      <vt:lpstr>PowerPoint 演示文稿</vt:lpstr>
      <vt:lpstr>LITERATURE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Acer</cp:lastModifiedBy>
  <cp:revision>115</cp:revision>
  <dcterms:created xsi:type="dcterms:W3CDTF">2020-08-26T05:56:00Z</dcterms:created>
  <dcterms:modified xsi:type="dcterms:W3CDTF">2022-06-23T07:01:29Z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8D7F9E35F0F8484CBC294C89472469B1</vt:lpwstr>
  </property>
  <property fmtid="{D5CDD505-2E9C-101B-9397-08002B2CF9AE}" pid="3" name="KSOProductBuildVer">
    <vt:lpwstr>1033-11.2.0.11156</vt:lpwstr>
  </property>
</Properties>
</file>