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56" autoAdjust="0"/>
    <p:restoredTop sz="94660"/>
  </p:normalViewPr>
  <p:slideViewPr>
    <p:cSldViewPr snapToGrid="0">
      <p:cViewPr>
        <p:scale>
          <a:sx n="77" d="100"/>
          <a:sy n="77" d="100"/>
        </p:scale>
        <p:origin x="22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20905-8E0D-4F7E-B5C5-8C2E4E5E37B6}"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90958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0905-8E0D-4F7E-B5C5-8C2E4E5E37B6}"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373266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0905-8E0D-4F7E-B5C5-8C2E4E5E37B6}"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12399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0905-8E0D-4F7E-B5C5-8C2E4E5E37B6}"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100347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20905-8E0D-4F7E-B5C5-8C2E4E5E37B6}"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90935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20905-8E0D-4F7E-B5C5-8C2E4E5E37B6}"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429016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20905-8E0D-4F7E-B5C5-8C2E4E5E37B6}" type="datetimeFigureOut">
              <a:rPr lang="en-IN" smtClean="0"/>
              <a:t>15-08-2020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06945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20905-8E0D-4F7E-B5C5-8C2E4E5E37B6}" type="datetimeFigureOut">
              <a:rPr lang="en-IN" smtClean="0"/>
              <a:t>15-08-2020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6957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20905-8E0D-4F7E-B5C5-8C2E4E5E37B6}" type="datetimeFigureOut">
              <a:rPr lang="en-IN" smtClean="0"/>
              <a:t>15-08-2020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34761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920905-8E0D-4F7E-B5C5-8C2E4E5E37B6}"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4084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920905-8E0D-4F7E-B5C5-8C2E4E5E37B6}"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907F-AEB2-4EA3-B8DB-2C067E372AC3}" type="slidenum">
              <a:rPr lang="en-IN" smtClean="0"/>
              <a:t>‹#›</a:t>
            </a:fld>
            <a:endParaRPr lang="en-IN"/>
          </a:p>
        </p:txBody>
      </p:sp>
    </p:spTree>
    <p:extLst>
      <p:ext uri="{BB962C8B-B14F-4D97-AF65-F5344CB8AC3E}">
        <p14:creationId xmlns:p14="http://schemas.microsoft.com/office/powerpoint/2010/main" val="228499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C920905-8E0D-4F7E-B5C5-8C2E4E5E37B6}" type="datetimeFigureOut">
              <a:rPr lang="en-IN" smtClean="0"/>
              <a:t>15-08-2020</a:t>
            </a:fld>
            <a:endParaRPr lang="en-IN"/>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AEB7907F-AEB2-4EA3-B8DB-2C067E372AC3}" type="slidenum">
              <a:rPr lang="en-IN" smtClean="0"/>
              <a:t>‹#›</a:t>
            </a:fld>
            <a:endParaRPr lang="en-IN"/>
          </a:p>
        </p:txBody>
      </p:sp>
    </p:spTree>
    <p:extLst>
      <p:ext uri="{BB962C8B-B14F-4D97-AF65-F5344CB8AC3E}">
        <p14:creationId xmlns:p14="http://schemas.microsoft.com/office/powerpoint/2010/main" val="42715349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06920" y="250220"/>
            <a:ext cx="4117704" cy="1384995"/>
          </a:xfrm>
          <a:prstGeom prst="rect">
            <a:avLst/>
          </a:prstGeom>
        </p:spPr>
        <p:txBody>
          <a:bodyPr wrap="square">
            <a:spAutoFit/>
          </a:bodyPr>
          <a:lstStyle/>
          <a:p>
            <a:r>
              <a:rPr lang="en-US" sz="1400" b="1" dirty="0">
                <a:latin typeface="Palatino Linotype" panose="02040502050505030304" pitchFamily="18" charset="0"/>
              </a:rPr>
              <a:t>Md. </a:t>
            </a:r>
            <a:r>
              <a:rPr lang="en-US" sz="1400" b="1" dirty="0" err="1" smtClean="0">
                <a:latin typeface="Palatino Linotype" panose="02040502050505030304" pitchFamily="18" charset="0"/>
              </a:rPr>
              <a:t>Imtaiyaz</a:t>
            </a:r>
            <a:r>
              <a:rPr lang="en-US" sz="1400" b="1" dirty="0" smtClean="0">
                <a:latin typeface="Palatino Linotype" panose="02040502050505030304" pitchFamily="18" charset="0"/>
              </a:rPr>
              <a:t> </a:t>
            </a:r>
            <a:r>
              <a:rPr lang="en-US" sz="1400" b="1" dirty="0">
                <a:latin typeface="Palatino Linotype" panose="02040502050505030304" pitchFamily="18" charset="0"/>
              </a:rPr>
              <a:t>Hassan, Ph.D., FRSB., FRSC.</a:t>
            </a:r>
            <a:endParaRPr lang="en-US" sz="1400" dirty="0">
              <a:latin typeface="Palatino Linotype" panose="02040502050505030304" pitchFamily="18" charset="0"/>
            </a:endParaRPr>
          </a:p>
          <a:p>
            <a:r>
              <a:rPr lang="en-US" sz="1400" dirty="0">
                <a:latin typeface="Palatino Linotype" panose="02040502050505030304" pitchFamily="18" charset="0"/>
              </a:rPr>
              <a:t>Assistant Professor (Structural Biology)</a:t>
            </a:r>
          </a:p>
          <a:p>
            <a:r>
              <a:rPr lang="en-US" sz="1400" dirty="0">
                <a:latin typeface="Palatino Linotype" panose="02040502050505030304" pitchFamily="18" charset="0"/>
              </a:rPr>
              <a:t>Centre for Interdisciplinary Research in Basic Sciences, Jamia </a:t>
            </a:r>
            <a:r>
              <a:rPr lang="en-US" sz="1400" dirty="0" err="1">
                <a:latin typeface="Palatino Linotype" panose="02040502050505030304" pitchFamily="18" charset="0"/>
              </a:rPr>
              <a:t>Millia</a:t>
            </a:r>
            <a:r>
              <a:rPr lang="en-US" sz="1400" dirty="0">
                <a:latin typeface="Palatino Linotype" panose="02040502050505030304" pitchFamily="18" charset="0"/>
              </a:rPr>
              <a:t> Islamia, </a:t>
            </a:r>
          </a:p>
          <a:p>
            <a:r>
              <a:rPr lang="en-US" sz="1400" dirty="0">
                <a:latin typeface="Palatino Linotype" panose="02040502050505030304" pitchFamily="18" charset="0"/>
              </a:rPr>
              <a:t>Jamia Nagar, New Delhi 110025, India</a:t>
            </a:r>
          </a:p>
          <a:p>
            <a:r>
              <a:rPr lang="en-US" sz="1400" dirty="0">
                <a:latin typeface="Palatino Linotype" panose="02040502050505030304" pitchFamily="18" charset="0"/>
              </a:rPr>
              <a:t>New Delhi 110025, INDIA</a:t>
            </a:r>
            <a:endParaRPr lang="en-US" sz="1400" dirty="0">
              <a:effectLst/>
              <a:latin typeface="Palatino Linotype" panose="02040502050505030304" pitchFamily="18" charset="0"/>
            </a:endParaRPr>
          </a:p>
        </p:txBody>
      </p:sp>
      <p:sp>
        <p:nvSpPr>
          <p:cNvPr id="6" name="Rectangle 5"/>
          <p:cNvSpPr/>
          <p:nvPr/>
        </p:nvSpPr>
        <p:spPr>
          <a:xfrm>
            <a:off x="-12565" y="1916789"/>
            <a:ext cx="6870565" cy="307777"/>
          </a:xfrm>
          <a:prstGeom prst="rect">
            <a:avLst/>
          </a:prstGeom>
          <a:solidFill>
            <a:schemeClr val="accent4">
              <a:lumMod val="40000"/>
              <a:lumOff val="60000"/>
            </a:schemeClr>
          </a:solidFill>
        </p:spPr>
        <p:txBody>
          <a:bodyPr wrap="square">
            <a:spAutoFit/>
          </a:bodyPr>
          <a:lstStyle/>
          <a:p>
            <a:endParaRPr lang="en-US" sz="1400" dirty="0">
              <a:latin typeface="Palatino Linotype" panose="02040502050505030304" pitchFamily="18" charset="0"/>
            </a:endParaRPr>
          </a:p>
        </p:txBody>
      </p:sp>
      <p:pic>
        <p:nvPicPr>
          <p:cNvPr id="11" name="Picture 10">
            <a:extLst>
              <a:ext uri="{FF2B5EF4-FFF2-40B4-BE49-F238E27FC236}">
                <a16:creationId xmlns:a16="http://schemas.microsoft.com/office/drawing/2014/main" xmlns="" id="{FD0AB493-85A2-4F23-B779-10AA2D49C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8" y="85497"/>
            <a:ext cx="1651000" cy="1517650"/>
          </a:xfrm>
          <a:prstGeom prst="rect">
            <a:avLst/>
          </a:prstGeom>
        </p:spPr>
      </p:pic>
      <p:sp>
        <p:nvSpPr>
          <p:cNvPr id="12" name="TextBox 11">
            <a:extLst>
              <a:ext uri="{FF2B5EF4-FFF2-40B4-BE49-F238E27FC236}">
                <a16:creationId xmlns:a16="http://schemas.microsoft.com/office/drawing/2014/main" xmlns="" id="{6EF44A22-6D85-42A1-B35F-D1DAF73AB2B8}"/>
              </a:ext>
            </a:extLst>
          </p:cNvPr>
          <p:cNvSpPr txBox="1"/>
          <p:nvPr/>
        </p:nvSpPr>
        <p:spPr>
          <a:xfrm>
            <a:off x="263208" y="1948857"/>
            <a:ext cx="6585457" cy="307777"/>
          </a:xfrm>
          <a:prstGeom prst="rect">
            <a:avLst/>
          </a:prstGeom>
          <a:noFill/>
        </p:spPr>
        <p:txBody>
          <a:bodyPr wrap="none" rtlCol="0">
            <a:spAutoFit/>
          </a:bodyPr>
          <a:lstStyle/>
          <a:p>
            <a:r>
              <a:rPr lang="en-US" sz="1400" b="1" dirty="0">
                <a:latin typeface="Palatino Linotype" panose="02040502050505030304" pitchFamily="18" charset="0"/>
              </a:rPr>
              <a:t>Research Interest: </a:t>
            </a:r>
            <a:r>
              <a:rPr lang="en-US" sz="1400" b="1" i="1" dirty="0">
                <a:latin typeface="Palatino Linotype" panose="02040502050505030304" pitchFamily="18" charset="0"/>
              </a:rPr>
              <a:t>Drug design and discovery, Structural Biology, SARS-CoV-2  </a:t>
            </a:r>
          </a:p>
        </p:txBody>
      </p:sp>
      <p:sp>
        <p:nvSpPr>
          <p:cNvPr id="13" name="TextBox 12">
            <a:extLst>
              <a:ext uri="{FF2B5EF4-FFF2-40B4-BE49-F238E27FC236}">
                <a16:creationId xmlns:a16="http://schemas.microsoft.com/office/drawing/2014/main" xmlns="" id="{3C260457-67DD-41F4-A1A9-C299F53D423A}"/>
              </a:ext>
            </a:extLst>
          </p:cNvPr>
          <p:cNvSpPr txBox="1"/>
          <p:nvPr/>
        </p:nvSpPr>
        <p:spPr>
          <a:xfrm>
            <a:off x="388938" y="2506140"/>
            <a:ext cx="5880100" cy="5365764"/>
          </a:xfrm>
          <a:prstGeom prst="rect">
            <a:avLst/>
          </a:prstGeom>
          <a:noFill/>
        </p:spPr>
        <p:txBody>
          <a:bodyPr wrap="square" rtlCol="0">
            <a:spAutoFit/>
          </a:bodyPr>
          <a:lstStyle/>
          <a:p>
            <a:pPr algn="just">
              <a:lnSpc>
                <a:spcPct val="114000"/>
              </a:lnSpc>
              <a:spcBef>
                <a:spcPts val="600"/>
              </a:spcBef>
              <a:spcAft>
                <a:spcPts val="600"/>
              </a:spcAft>
            </a:pPr>
            <a:r>
              <a:rPr lang="en-IN" sz="1200" b="1" dirty="0">
                <a:solidFill>
                  <a:srgbClr val="FF0000"/>
                </a:solidFill>
                <a:latin typeface="Palatino Linotype" panose="02040502050505030304" pitchFamily="18" charset="0"/>
              </a:rPr>
              <a:t>About Speaker</a:t>
            </a:r>
          </a:p>
          <a:p>
            <a:pPr algn="just"/>
            <a:r>
              <a:rPr lang="en-IN" sz="1200" dirty="0" err="1">
                <a:latin typeface="Palatino Linotype" panose="02040502050505030304" pitchFamily="18" charset="0"/>
              </a:rPr>
              <a:t>Dr.</a:t>
            </a:r>
            <a:r>
              <a:rPr lang="en-IN" sz="1200" dirty="0">
                <a:latin typeface="Palatino Linotype" panose="02040502050505030304" pitchFamily="18" charset="0"/>
              </a:rPr>
              <a:t> Md. </a:t>
            </a:r>
            <a:r>
              <a:rPr lang="en-IN" sz="1200" dirty="0" err="1">
                <a:latin typeface="Palatino Linotype" panose="02040502050505030304" pitchFamily="18" charset="0"/>
              </a:rPr>
              <a:t>Imtaiyaz</a:t>
            </a:r>
            <a:r>
              <a:rPr lang="en-IN" sz="1200" dirty="0">
                <a:latin typeface="Palatino Linotype" panose="02040502050505030304" pitchFamily="18" charset="0"/>
              </a:rPr>
              <a:t> Hassan is working as Assistant Professor in the Jamia </a:t>
            </a:r>
            <a:r>
              <a:rPr lang="en-IN" sz="1200" dirty="0" err="1">
                <a:latin typeface="Palatino Linotype" panose="02040502050505030304" pitchFamily="18" charset="0"/>
              </a:rPr>
              <a:t>Millia</a:t>
            </a:r>
            <a:r>
              <a:rPr lang="en-IN" sz="1200" dirty="0">
                <a:latin typeface="Palatino Linotype" panose="02040502050505030304" pitchFamily="18" charset="0"/>
              </a:rPr>
              <a:t> Islamia (A central University), New Delhi. He is extremely dedicated to the concept of education. His major work is on structure-based drug design and discovery with a focus on the identification for potent and selective kinase inhibitors. The structural features of human kinases are exploited to design high-affinity selective inhibitors with minimum side effects, using a combination of experimental, computational, molecular, and cellular biology techniques. The selected inhibitors are further checked for its cytotoxicity and other </a:t>
            </a:r>
            <a:r>
              <a:rPr lang="en-IN" sz="1200" i="1" dirty="0">
                <a:latin typeface="Palatino Linotype" panose="02040502050505030304" pitchFamily="18" charset="0"/>
              </a:rPr>
              <a:t>in vivo </a:t>
            </a:r>
            <a:r>
              <a:rPr lang="en-IN" sz="1200" dirty="0">
                <a:latin typeface="Palatino Linotype" panose="02040502050505030304" pitchFamily="18" charset="0"/>
              </a:rPr>
              <a:t>studies to validate its potential as a therapeutic molecule. </a:t>
            </a:r>
            <a:r>
              <a:rPr lang="en-IN" sz="1200" dirty="0" err="1">
                <a:latin typeface="Palatino Linotype" panose="02040502050505030304" pitchFamily="18" charset="0"/>
              </a:rPr>
              <a:t>Dr.</a:t>
            </a:r>
            <a:r>
              <a:rPr lang="en-IN" sz="1200" dirty="0">
                <a:latin typeface="Palatino Linotype" panose="02040502050505030304" pitchFamily="18" charset="0"/>
              </a:rPr>
              <a:t> Hassan is an outstanding researcher, has been involved in many drug discovery projects with great social and industrial impacts. </a:t>
            </a:r>
            <a:r>
              <a:rPr lang="en-US" sz="1200" dirty="0">
                <a:latin typeface="Palatino Linotype" panose="02040502050505030304" pitchFamily="18" charset="0"/>
              </a:rPr>
              <a:t>Having a vast research experience of more than a decade in the area of Biological Sciences, his contribution to identification and validation of novel drug targets in the pathogenic organism, structure-based drug design, and discovery, and mechanism of protein folding and its association with diseases are highly appreciated. His publications (more than 260) is indeed a proof of his scholarly attributes as the same has been published in high-quality peer-reviewed journals and cited well (~4600 citations with h index 34). He is among the few scientists in this country who have published such a tremendous volume of publication in a very short duration. </a:t>
            </a:r>
            <a:endParaRPr lang="en-IN" sz="1200" dirty="0">
              <a:latin typeface="Palatino Linotype" panose="02040502050505030304" pitchFamily="18" charset="0"/>
            </a:endParaRPr>
          </a:p>
          <a:p>
            <a:pPr algn="just"/>
            <a:r>
              <a:rPr lang="en-IN" sz="1200" dirty="0">
                <a:latin typeface="Palatino Linotype" panose="02040502050505030304" pitchFamily="18" charset="0"/>
              </a:rPr>
              <a:t>He is inquisitive and always looking for innovative solutions to even the most basic issues. That inquisitive nature translated very well into his career as an educator. He is the recipient of many outstanding awards and honours in the field of molecular biology and biochemistry. Recently, he has been elected as a </a:t>
            </a:r>
            <a:r>
              <a:rPr lang="en-IN" sz="1200" b="1" dirty="0">
                <a:latin typeface="Palatino Linotype" panose="02040502050505030304" pitchFamily="18" charset="0"/>
              </a:rPr>
              <a:t>Fellow of Royal Society of Chemistry</a:t>
            </a:r>
            <a:r>
              <a:rPr lang="en-IN" sz="1200" dirty="0">
                <a:latin typeface="Palatino Linotype" panose="02040502050505030304" pitchFamily="18" charset="0"/>
              </a:rPr>
              <a:t> (U.K.) and </a:t>
            </a:r>
            <a:r>
              <a:rPr lang="en-IN" sz="1200" b="1" dirty="0">
                <a:latin typeface="Palatino Linotype" panose="02040502050505030304" pitchFamily="18" charset="0"/>
              </a:rPr>
              <a:t>Fellow of Royal Society of Biology </a:t>
            </a:r>
            <a:r>
              <a:rPr lang="en-IN" sz="1200" dirty="0">
                <a:latin typeface="Palatino Linotype" panose="02040502050505030304" pitchFamily="18" charset="0"/>
              </a:rPr>
              <a:t>(U.K.) that indeed a proof of globally recognized excellence in the area of drug discovery.  Currently, his lab focussed to the design and development of potential drug candidates to address clinical management of COVID-19. </a:t>
            </a:r>
            <a:endParaRPr lang="en-IN" sz="1200" b="1"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16494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5CD59D2-40D7-4B7A-AAF1-12FDA66CD88A}"/>
              </a:ext>
            </a:extLst>
          </p:cNvPr>
          <p:cNvSpPr/>
          <p:nvPr/>
        </p:nvSpPr>
        <p:spPr>
          <a:xfrm>
            <a:off x="303054" y="2258315"/>
            <a:ext cx="5951220" cy="5174686"/>
          </a:xfrm>
          <a:prstGeom prst="rect">
            <a:avLst/>
          </a:prstGeom>
        </p:spPr>
        <p:txBody>
          <a:bodyPr wrap="square">
            <a:spAutoFit/>
          </a:bodyPr>
          <a:lstStyle/>
          <a:p>
            <a:pPr algn="just">
              <a:lnSpc>
                <a:spcPct val="120000"/>
              </a:lnSpc>
            </a:pPr>
            <a:r>
              <a:rPr lang="en-US" sz="1400" b="1" dirty="0">
                <a:latin typeface="Palatino Linotype" panose="02040502050505030304" pitchFamily="18" charset="0"/>
              </a:rPr>
              <a:t>Abstract</a:t>
            </a:r>
          </a:p>
          <a:p>
            <a:pPr algn="just">
              <a:lnSpc>
                <a:spcPct val="120000"/>
              </a:lnSpc>
            </a:pPr>
            <a:r>
              <a:rPr lang="en-US" sz="1200" dirty="0">
                <a:latin typeface="Palatino Linotype" panose="02040502050505030304" pitchFamily="18" charset="0"/>
              </a:rPr>
              <a:t>Coronavirus disease 2019 (COVID-19) is an infectious disease, caused by a newly emerged highly pathogenic virus called novel severe acute respiratory syndrome coronavirus (SARS-CoV-2). Targeting the main protease (</a:t>
            </a:r>
            <a:r>
              <a:rPr lang="en-US" sz="1200" dirty="0" err="1">
                <a:latin typeface="Palatino Linotype" panose="02040502050505030304" pitchFamily="18" charset="0"/>
              </a:rPr>
              <a:t>Mpro</a:t>
            </a:r>
            <a:r>
              <a:rPr lang="en-US" sz="1200" dirty="0">
                <a:latin typeface="Palatino Linotype" panose="02040502050505030304" pitchFamily="18" charset="0"/>
              </a:rPr>
              <a:t>, 3CLpro) of SARS-CoV-2 is a justified approach for drug development because this enzyme plays a significant role in the viral replication and transcription. The available crystal structures of SARS-CoV-2 </a:t>
            </a:r>
            <a:r>
              <a:rPr lang="en-US" sz="1200" dirty="0" err="1">
                <a:latin typeface="Palatino Linotype" panose="02040502050505030304" pitchFamily="18" charset="0"/>
              </a:rPr>
              <a:t>Mpro</a:t>
            </a:r>
            <a:r>
              <a:rPr lang="en-US" sz="1200" dirty="0">
                <a:latin typeface="Palatino Linotype" panose="02040502050505030304" pitchFamily="18" charset="0"/>
              </a:rPr>
              <a:t> determined in the presence of different ligands and inhibitors-like compounds provide a platform for the quick development of selective inhibitors of SARS-CoV-2 </a:t>
            </a:r>
            <a:r>
              <a:rPr lang="en-US" sz="1200" dirty="0" err="1">
                <a:latin typeface="Palatino Linotype" panose="02040502050505030304" pitchFamily="18" charset="0"/>
              </a:rPr>
              <a:t>Mpro</a:t>
            </a:r>
            <a:r>
              <a:rPr lang="en-US" sz="1200" dirty="0">
                <a:latin typeface="Palatino Linotype" panose="02040502050505030304" pitchFamily="18" charset="0"/>
              </a:rPr>
              <a:t>. In this study, we utilized the structural information of co-crystallized SARS-CoV-2 </a:t>
            </a:r>
            <a:r>
              <a:rPr lang="en-US" sz="1200" dirty="0" err="1">
                <a:latin typeface="Palatino Linotype" panose="02040502050505030304" pitchFamily="18" charset="0"/>
              </a:rPr>
              <a:t>Mpro</a:t>
            </a:r>
            <a:r>
              <a:rPr lang="en-US" sz="1200" dirty="0">
                <a:latin typeface="Palatino Linotype" panose="02040502050505030304" pitchFamily="18" charset="0"/>
              </a:rPr>
              <a:t> for the structure-guided drug discovery approach to finding high-affinity inhibitors from the </a:t>
            </a:r>
            <a:r>
              <a:rPr lang="en-US" sz="1200" dirty="0" err="1">
                <a:latin typeface="Palatino Linotype" panose="02040502050505030304" pitchFamily="18" charset="0"/>
              </a:rPr>
              <a:t>PubChem</a:t>
            </a:r>
            <a:r>
              <a:rPr lang="en-US" sz="1200" dirty="0">
                <a:latin typeface="Palatino Linotype" panose="02040502050505030304" pitchFamily="18" charset="0"/>
              </a:rPr>
              <a:t> database. The screened compounds were selected on the basis of their physicochemical properties, drug-likeliness, and strength of affinity to the SARS-CoV-2 </a:t>
            </a:r>
            <a:r>
              <a:rPr lang="en-US" sz="1200" dirty="0" err="1">
                <a:latin typeface="Palatino Linotype" panose="02040502050505030304" pitchFamily="18" charset="0"/>
              </a:rPr>
              <a:t>Mpro</a:t>
            </a:r>
            <a:r>
              <a:rPr lang="en-US" sz="1200" dirty="0">
                <a:latin typeface="Palatino Linotype" panose="02040502050505030304" pitchFamily="18" charset="0"/>
              </a:rPr>
              <a:t>. Finally, we have identified 6-Deaminosinefungin (</a:t>
            </a:r>
            <a:r>
              <a:rPr lang="en-US" sz="1200" dirty="0" err="1">
                <a:latin typeface="Palatino Linotype" panose="02040502050505030304" pitchFamily="18" charset="0"/>
              </a:rPr>
              <a:t>PubChem</a:t>
            </a:r>
            <a:r>
              <a:rPr lang="en-US" sz="1200" dirty="0">
                <a:latin typeface="Palatino Linotype" panose="02040502050505030304" pitchFamily="18" charset="0"/>
              </a:rPr>
              <a:t> ID: 10428963) and UNII-O9H5KY11SV (</a:t>
            </a:r>
            <a:r>
              <a:rPr lang="en-US" sz="1200" dirty="0" err="1">
                <a:latin typeface="Palatino Linotype" panose="02040502050505030304" pitchFamily="18" charset="0"/>
              </a:rPr>
              <a:t>PubChem</a:t>
            </a:r>
            <a:r>
              <a:rPr lang="en-US" sz="1200" dirty="0">
                <a:latin typeface="Palatino Linotype" panose="02040502050505030304" pitchFamily="18" charset="0"/>
              </a:rPr>
              <a:t> ID: 71481120) as potential inhibitors of SARS-CoV-2 </a:t>
            </a:r>
            <a:r>
              <a:rPr lang="en-US" sz="1200" dirty="0" err="1">
                <a:latin typeface="Palatino Linotype" panose="02040502050505030304" pitchFamily="18" charset="0"/>
              </a:rPr>
              <a:t>Mpro</a:t>
            </a:r>
            <a:r>
              <a:rPr lang="en-US" sz="1200" dirty="0">
                <a:latin typeface="Palatino Linotype" panose="02040502050505030304" pitchFamily="18" charset="0"/>
              </a:rPr>
              <a:t> which may be further exploited in drug development to address SARS-CoV-2 pathogenesis. Both compounds are structural analogs of known antiviral compounds, having considerable protease inhibitory potential with improved pharmacological properties. All-atom molecular dynamics simulations suggested SARS-CoV-2 </a:t>
            </a:r>
            <a:r>
              <a:rPr lang="en-US" sz="1200" dirty="0" err="1">
                <a:latin typeface="Palatino Linotype" panose="02040502050505030304" pitchFamily="18" charset="0"/>
              </a:rPr>
              <a:t>Mpro</a:t>
            </a:r>
            <a:r>
              <a:rPr lang="en-US" sz="1200" dirty="0">
                <a:latin typeface="Palatino Linotype" panose="02040502050505030304" pitchFamily="18" charset="0"/>
              </a:rPr>
              <a:t> in complex with these compounds is stable during the simulation period with minimal structural changes. This work provides enough evidence for further implementation of the identified compounds in the development of effective therapeutics of COVID-19.</a:t>
            </a:r>
            <a:endParaRPr lang="en-IN" sz="1200" dirty="0">
              <a:latin typeface="Palatino Linotype" panose="02040502050505030304" pitchFamily="18" charset="0"/>
            </a:endParaRPr>
          </a:p>
        </p:txBody>
      </p:sp>
      <p:sp>
        <p:nvSpPr>
          <p:cNvPr id="7" name="Rectangle 6">
            <a:extLst>
              <a:ext uri="{FF2B5EF4-FFF2-40B4-BE49-F238E27FC236}">
                <a16:creationId xmlns:a16="http://schemas.microsoft.com/office/drawing/2014/main" xmlns="" id="{F672680B-F86C-43E6-8218-ACA3D1B9FB2B}"/>
              </a:ext>
            </a:extLst>
          </p:cNvPr>
          <p:cNvSpPr/>
          <p:nvPr/>
        </p:nvSpPr>
        <p:spPr>
          <a:xfrm>
            <a:off x="201295" y="303565"/>
            <a:ext cx="6303644" cy="923330"/>
          </a:xfrm>
          <a:prstGeom prst="rect">
            <a:avLst/>
          </a:prstGeom>
        </p:spPr>
        <p:txBody>
          <a:bodyPr wrap="square">
            <a:spAutoFit/>
          </a:bodyPr>
          <a:lstStyle/>
          <a:p>
            <a:r>
              <a:rPr lang="en-US" b="1" dirty="0">
                <a:latin typeface="Palatino Linotype" panose="02040502050505030304" pitchFamily="18" charset="0"/>
              </a:rPr>
              <a:t>Identification of high-affinity inhibitors of SARS-CoV-2 main protease: Towards the development of effective COVID-19 therapy</a:t>
            </a:r>
            <a:endParaRPr lang="en-US" dirty="0">
              <a:latin typeface="Palatino Linotype" panose="02040502050505030304" pitchFamily="18" charset="0"/>
            </a:endParaRPr>
          </a:p>
        </p:txBody>
      </p:sp>
      <p:sp>
        <p:nvSpPr>
          <p:cNvPr id="8" name="Rectangle 7">
            <a:extLst>
              <a:ext uri="{FF2B5EF4-FFF2-40B4-BE49-F238E27FC236}">
                <a16:creationId xmlns:a16="http://schemas.microsoft.com/office/drawing/2014/main" xmlns="" id="{B2289D3B-9300-4B38-849C-2B68E69C5527}"/>
              </a:ext>
            </a:extLst>
          </p:cNvPr>
          <p:cNvSpPr/>
          <p:nvPr/>
        </p:nvSpPr>
        <p:spPr>
          <a:xfrm>
            <a:off x="228600" y="1266680"/>
            <a:ext cx="6249034" cy="830997"/>
          </a:xfrm>
          <a:prstGeom prst="rect">
            <a:avLst/>
          </a:prstGeom>
        </p:spPr>
        <p:txBody>
          <a:bodyPr wrap="square">
            <a:spAutoFit/>
          </a:bodyPr>
          <a:lstStyle/>
          <a:p>
            <a:r>
              <a:rPr lang="en-US" sz="1200" b="1" dirty="0">
                <a:latin typeface="Palatino Linotype" panose="02040502050505030304" pitchFamily="18" charset="0"/>
              </a:rPr>
              <a:t>Md. </a:t>
            </a:r>
            <a:r>
              <a:rPr lang="en-US" sz="1200" b="1" dirty="0" err="1" smtClean="0">
                <a:latin typeface="Palatino Linotype" panose="02040502050505030304" pitchFamily="18" charset="0"/>
              </a:rPr>
              <a:t>Imtaiyaz</a:t>
            </a:r>
            <a:r>
              <a:rPr lang="en-US" sz="1200" b="1" dirty="0" smtClean="0">
                <a:latin typeface="Palatino Linotype" panose="02040502050505030304" pitchFamily="18" charset="0"/>
              </a:rPr>
              <a:t> </a:t>
            </a:r>
            <a:r>
              <a:rPr lang="en-US" sz="1200" b="1" dirty="0">
                <a:latin typeface="Palatino Linotype" panose="02040502050505030304" pitchFamily="18" charset="0"/>
              </a:rPr>
              <a:t>Hassan</a:t>
            </a:r>
          </a:p>
          <a:p>
            <a:r>
              <a:rPr lang="en-US" sz="1200" dirty="0">
                <a:latin typeface="Palatino Linotype" panose="02040502050505030304" pitchFamily="18" charset="0"/>
              </a:rPr>
              <a:t>Centre for Interdisciplinary Research in Basic Sciences, Jamia </a:t>
            </a:r>
            <a:r>
              <a:rPr lang="en-US" sz="1200" dirty="0" err="1">
                <a:latin typeface="Palatino Linotype" panose="02040502050505030304" pitchFamily="18" charset="0"/>
              </a:rPr>
              <a:t>Millia</a:t>
            </a:r>
            <a:r>
              <a:rPr lang="en-US" sz="1200" dirty="0">
                <a:latin typeface="Palatino Linotype" panose="02040502050505030304" pitchFamily="18" charset="0"/>
              </a:rPr>
              <a:t> Islamia, Jamia Nagar, New Delhi 110025, India</a:t>
            </a:r>
          </a:p>
          <a:p>
            <a:r>
              <a:rPr lang="en-US" sz="1200" dirty="0">
                <a:latin typeface="Palatino Linotype" panose="02040502050505030304" pitchFamily="18" charset="0"/>
              </a:rPr>
              <a:t>E-mail: mihassan@jmi.ac.in</a:t>
            </a:r>
          </a:p>
        </p:txBody>
      </p:sp>
      <p:sp>
        <p:nvSpPr>
          <p:cNvPr id="9" name="Rectangle 8">
            <a:extLst>
              <a:ext uri="{FF2B5EF4-FFF2-40B4-BE49-F238E27FC236}">
                <a16:creationId xmlns:a16="http://schemas.microsoft.com/office/drawing/2014/main" xmlns="" id="{758D602D-4B84-4D73-A2EA-B65DFFDDEB59}"/>
              </a:ext>
            </a:extLst>
          </p:cNvPr>
          <p:cNvSpPr/>
          <p:nvPr/>
        </p:nvSpPr>
        <p:spPr>
          <a:xfrm>
            <a:off x="228601" y="7924799"/>
            <a:ext cx="6100126" cy="425758"/>
          </a:xfrm>
          <a:prstGeom prst="rect">
            <a:avLst/>
          </a:prstGeom>
        </p:spPr>
        <p:txBody>
          <a:bodyPr wrap="square">
            <a:spAutoFit/>
          </a:bodyPr>
          <a:lstStyle/>
          <a:p>
            <a:pPr marL="809625" indent="-738188" algn="just">
              <a:lnSpc>
                <a:spcPts val="1300"/>
              </a:lnSpc>
              <a:spcBef>
                <a:spcPts val="1200"/>
              </a:spcBef>
              <a:spcAft>
                <a:spcPts val="0"/>
              </a:spcAft>
            </a:pPr>
            <a:r>
              <a:rPr lang="en-US" sz="12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Keywords</a:t>
            </a:r>
            <a:r>
              <a:rPr lang="en-US" sz="12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 </a:t>
            </a:r>
            <a:r>
              <a:rPr lang="en-US" sz="12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Coronavirus disease 2019; Drug discovery; Main protease; Molecular dynamics simulations; SARS-CoV-2; Virtual screening</a:t>
            </a:r>
            <a:endParaRPr lang="en-US" sz="12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96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727</Words>
  <Application>Microsoft Office PowerPoint</Application>
  <PresentationFormat>On-screen Show (4:3)</PresentationFormat>
  <Paragraphs>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Palatino Linotype</vt:lpstr>
      <vt:lpstr>Times New Roman</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IMTIAYAZ</dc:creator>
  <cp:lastModifiedBy>fatimatuzzehra778@gmail.com</cp:lastModifiedBy>
  <cp:revision>14</cp:revision>
  <dcterms:created xsi:type="dcterms:W3CDTF">2018-04-12T10:42:55Z</dcterms:created>
  <dcterms:modified xsi:type="dcterms:W3CDTF">2020-08-15T07:49:24Z</dcterms:modified>
</cp:coreProperties>
</file>