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06" r:id="rId2"/>
    <p:sldId id="307" r:id="rId3"/>
    <p:sldId id="308" r:id="rId4"/>
    <p:sldId id="585" r:id="rId5"/>
    <p:sldId id="586" r:id="rId6"/>
    <p:sldId id="313" r:id="rId7"/>
    <p:sldId id="310" r:id="rId8"/>
    <p:sldId id="311" r:id="rId9"/>
    <p:sldId id="312" r:id="rId10"/>
    <p:sldId id="317" r:id="rId11"/>
    <p:sldId id="314" r:id="rId12"/>
    <p:sldId id="315" r:id="rId13"/>
    <p:sldId id="309" r:id="rId14"/>
    <p:sldId id="318" r:id="rId15"/>
    <p:sldId id="384" r:id="rId16"/>
    <p:sldId id="383" r:id="rId17"/>
    <p:sldId id="320" r:id="rId18"/>
    <p:sldId id="319" r:id="rId19"/>
    <p:sldId id="324" r:id="rId20"/>
    <p:sldId id="325" r:id="rId21"/>
    <p:sldId id="326" r:id="rId22"/>
    <p:sldId id="389" r:id="rId23"/>
    <p:sldId id="385" r:id="rId24"/>
    <p:sldId id="390" r:id="rId25"/>
    <p:sldId id="391" r:id="rId26"/>
    <p:sldId id="392" r:id="rId27"/>
    <p:sldId id="394" r:id="rId28"/>
    <p:sldId id="393" r:id="rId29"/>
    <p:sldId id="402" r:id="rId30"/>
    <p:sldId id="404" r:id="rId31"/>
    <p:sldId id="403" r:id="rId32"/>
    <p:sldId id="395" r:id="rId33"/>
    <p:sldId id="405" r:id="rId34"/>
    <p:sldId id="397" r:id="rId35"/>
    <p:sldId id="423" r:id="rId36"/>
    <p:sldId id="424" r:id="rId37"/>
    <p:sldId id="425" r:id="rId38"/>
    <p:sldId id="426" r:id="rId39"/>
    <p:sldId id="427" r:id="rId40"/>
    <p:sldId id="428" r:id="rId41"/>
    <p:sldId id="429" r:id="rId42"/>
    <p:sldId id="430" r:id="rId43"/>
    <p:sldId id="431" r:id="rId44"/>
    <p:sldId id="432" r:id="rId45"/>
    <p:sldId id="433" r:id="rId46"/>
    <p:sldId id="434" r:id="rId47"/>
    <p:sldId id="435" r:id="rId48"/>
    <p:sldId id="406" r:id="rId49"/>
    <p:sldId id="407" r:id="rId50"/>
    <p:sldId id="408" r:id="rId51"/>
    <p:sldId id="399" r:id="rId52"/>
    <p:sldId id="409" r:id="rId53"/>
    <p:sldId id="410" r:id="rId54"/>
    <p:sldId id="411" r:id="rId55"/>
    <p:sldId id="412" r:id="rId56"/>
    <p:sldId id="413" r:id="rId57"/>
    <p:sldId id="414" r:id="rId58"/>
    <p:sldId id="415" r:id="rId59"/>
    <p:sldId id="416" r:id="rId60"/>
    <p:sldId id="418" r:id="rId61"/>
    <p:sldId id="419" r:id="rId62"/>
    <p:sldId id="420" r:id="rId63"/>
    <p:sldId id="421" r:id="rId64"/>
    <p:sldId id="422" r:id="rId65"/>
    <p:sldId id="341" r:id="rId66"/>
    <p:sldId id="436" r:id="rId67"/>
    <p:sldId id="437" r:id="rId68"/>
    <p:sldId id="438" r:id="rId69"/>
    <p:sldId id="439" r:id="rId70"/>
    <p:sldId id="440" r:id="rId71"/>
    <p:sldId id="441" r:id="rId72"/>
    <p:sldId id="444" r:id="rId73"/>
    <p:sldId id="442" r:id="rId74"/>
    <p:sldId id="445" r:id="rId75"/>
    <p:sldId id="446" r:id="rId76"/>
    <p:sldId id="447" r:id="rId77"/>
    <p:sldId id="448" r:id="rId78"/>
    <p:sldId id="449" r:id="rId79"/>
    <p:sldId id="450" r:id="rId80"/>
    <p:sldId id="451" r:id="rId81"/>
    <p:sldId id="452" r:id="rId82"/>
    <p:sldId id="453" r:id="rId83"/>
    <p:sldId id="454" r:id="rId84"/>
    <p:sldId id="443" r:id="rId85"/>
    <p:sldId id="467" r:id="rId86"/>
    <p:sldId id="468" r:id="rId87"/>
    <p:sldId id="469" r:id="rId88"/>
    <p:sldId id="472" r:id="rId89"/>
    <p:sldId id="470" r:id="rId90"/>
    <p:sldId id="471" r:id="rId91"/>
    <p:sldId id="473" r:id="rId92"/>
    <p:sldId id="474" r:id="rId93"/>
    <p:sldId id="455" r:id="rId94"/>
    <p:sldId id="456" r:id="rId95"/>
    <p:sldId id="457" r:id="rId96"/>
    <p:sldId id="458" r:id="rId97"/>
    <p:sldId id="459" r:id="rId98"/>
    <p:sldId id="460" r:id="rId99"/>
    <p:sldId id="461" r:id="rId100"/>
    <p:sldId id="462" r:id="rId101"/>
    <p:sldId id="475" r:id="rId102"/>
    <p:sldId id="476" r:id="rId103"/>
    <p:sldId id="477" r:id="rId104"/>
    <p:sldId id="478" r:id="rId105"/>
    <p:sldId id="479" r:id="rId106"/>
    <p:sldId id="480" r:id="rId107"/>
    <p:sldId id="481" r:id="rId108"/>
    <p:sldId id="482" r:id="rId109"/>
    <p:sldId id="483" r:id="rId110"/>
    <p:sldId id="484" r:id="rId111"/>
    <p:sldId id="485" r:id="rId112"/>
    <p:sldId id="486" r:id="rId113"/>
    <p:sldId id="487" r:id="rId114"/>
    <p:sldId id="488" r:id="rId115"/>
    <p:sldId id="489" r:id="rId116"/>
    <p:sldId id="490" r:id="rId117"/>
    <p:sldId id="491" r:id="rId118"/>
    <p:sldId id="492" r:id="rId119"/>
    <p:sldId id="493" r:id="rId120"/>
    <p:sldId id="494" r:id="rId121"/>
    <p:sldId id="495" r:id="rId122"/>
    <p:sldId id="496" r:id="rId123"/>
    <p:sldId id="497" r:id="rId124"/>
    <p:sldId id="498" r:id="rId125"/>
    <p:sldId id="499" r:id="rId126"/>
    <p:sldId id="508" r:id="rId127"/>
    <p:sldId id="500" r:id="rId128"/>
    <p:sldId id="501" r:id="rId129"/>
    <p:sldId id="502" r:id="rId130"/>
    <p:sldId id="503" r:id="rId131"/>
    <p:sldId id="504" r:id="rId132"/>
    <p:sldId id="505" r:id="rId133"/>
    <p:sldId id="506" r:id="rId134"/>
    <p:sldId id="507" r:id="rId135"/>
    <p:sldId id="509" r:id="rId136"/>
    <p:sldId id="510" r:id="rId137"/>
    <p:sldId id="511" r:id="rId138"/>
    <p:sldId id="512" r:id="rId139"/>
    <p:sldId id="513" r:id="rId140"/>
    <p:sldId id="514" r:id="rId141"/>
    <p:sldId id="515" r:id="rId142"/>
    <p:sldId id="516" r:id="rId143"/>
    <p:sldId id="517" r:id="rId144"/>
    <p:sldId id="518" r:id="rId145"/>
    <p:sldId id="519" r:id="rId146"/>
    <p:sldId id="520" r:id="rId147"/>
    <p:sldId id="521" r:id="rId148"/>
    <p:sldId id="522" r:id="rId149"/>
    <p:sldId id="523" r:id="rId150"/>
    <p:sldId id="541" r:id="rId151"/>
    <p:sldId id="524" r:id="rId152"/>
    <p:sldId id="525" r:id="rId153"/>
    <p:sldId id="542" r:id="rId154"/>
    <p:sldId id="543" r:id="rId155"/>
    <p:sldId id="544" r:id="rId156"/>
    <p:sldId id="545" r:id="rId157"/>
    <p:sldId id="546" r:id="rId158"/>
    <p:sldId id="547" r:id="rId159"/>
    <p:sldId id="548" r:id="rId160"/>
    <p:sldId id="549" r:id="rId161"/>
    <p:sldId id="550" r:id="rId162"/>
    <p:sldId id="551" r:id="rId163"/>
    <p:sldId id="552" r:id="rId164"/>
    <p:sldId id="553" r:id="rId165"/>
    <p:sldId id="554" r:id="rId166"/>
    <p:sldId id="555" r:id="rId167"/>
    <p:sldId id="556" r:id="rId168"/>
    <p:sldId id="557" r:id="rId169"/>
    <p:sldId id="558" r:id="rId170"/>
    <p:sldId id="559" r:id="rId171"/>
    <p:sldId id="560" r:id="rId172"/>
    <p:sldId id="561" r:id="rId173"/>
    <p:sldId id="562" r:id="rId174"/>
    <p:sldId id="567" r:id="rId175"/>
    <p:sldId id="568" r:id="rId176"/>
    <p:sldId id="569" r:id="rId177"/>
    <p:sldId id="570" r:id="rId178"/>
    <p:sldId id="571" r:id="rId179"/>
    <p:sldId id="572" r:id="rId180"/>
    <p:sldId id="573" r:id="rId181"/>
    <p:sldId id="574" r:id="rId182"/>
    <p:sldId id="575" r:id="rId183"/>
    <p:sldId id="576" r:id="rId184"/>
    <p:sldId id="579" r:id="rId185"/>
    <p:sldId id="577" r:id="rId186"/>
    <p:sldId id="578" r:id="rId187"/>
    <p:sldId id="526" r:id="rId188"/>
    <p:sldId id="527" r:id="rId189"/>
    <p:sldId id="564" r:id="rId190"/>
    <p:sldId id="565" r:id="rId191"/>
    <p:sldId id="566" r:id="rId192"/>
    <p:sldId id="529" r:id="rId193"/>
    <p:sldId id="563" r:id="rId194"/>
    <p:sldId id="530" r:id="rId195"/>
    <p:sldId id="531" r:id="rId196"/>
    <p:sldId id="532" r:id="rId197"/>
    <p:sldId id="580" r:id="rId198"/>
    <p:sldId id="533" r:id="rId199"/>
    <p:sldId id="534" r:id="rId200"/>
    <p:sldId id="535" r:id="rId201"/>
    <p:sldId id="581" r:id="rId202"/>
    <p:sldId id="582" r:id="rId203"/>
    <p:sldId id="583" r:id="rId204"/>
    <p:sldId id="584" r:id="rId205"/>
    <p:sldId id="587" r:id="rId206"/>
    <p:sldId id="588" r:id="rId207"/>
    <p:sldId id="589" r:id="rId208"/>
    <p:sldId id="592" r:id="rId209"/>
    <p:sldId id="591" r:id="rId210"/>
    <p:sldId id="593" r:id="rId211"/>
    <p:sldId id="594" r:id="rId212"/>
    <p:sldId id="595" r:id="rId213"/>
    <p:sldId id="259" r:id="rId214"/>
    <p:sldId id="260" r:id="rId215"/>
    <p:sldId id="261" r:id="rId216"/>
    <p:sldId id="262" r:id="rId217"/>
    <p:sldId id="263" r:id="rId218"/>
    <p:sldId id="264" r:id="rId219"/>
    <p:sldId id="265" r:id="rId220"/>
    <p:sldId id="266" r:id="rId221"/>
    <p:sldId id="267" r:id="rId222"/>
    <p:sldId id="268" r:id="rId223"/>
    <p:sldId id="269" r:id="rId224"/>
    <p:sldId id="270" r:id="rId225"/>
    <p:sldId id="271" r:id="rId226"/>
    <p:sldId id="272" r:id="rId227"/>
    <p:sldId id="273" r:id="rId228"/>
    <p:sldId id="274" r:id="rId229"/>
    <p:sldId id="275" r:id="rId230"/>
    <p:sldId id="276" r:id="rId231"/>
    <p:sldId id="277" r:id="rId232"/>
    <p:sldId id="278" r:id="rId233"/>
    <p:sldId id="279" r:id="rId234"/>
    <p:sldId id="280" r:id="rId235"/>
    <p:sldId id="281" r:id="rId236"/>
    <p:sldId id="282" r:id="rId237"/>
    <p:sldId id="283" r:id="rId238"/>
    <p:sldId id="284" r:id="rId239"/>
    <p:sldId id="285" r:id="rId240"/>
    <p:sldId id="286" r:id="rId241"/>
    <p:sldId id="287" r:id="rId242"/>
    <p:sldId id="288" r:id="rId243"/>
    <p:sldId id="289" r:id="rId244"/>
    <p:sldId id="290" r:id="rId245"/>
    <p:sldId id="291" r:id="rId246"/>
    <p:sldId id="292" r:id="rId247"/>
    <p:sldId id="293" r:id="rId248"/>
    <p:sldId id="294" r:id="rId249"/>
    <p:sldId id="295" r:id="rId250"/>
    <p:sldId id="296" r:id="rId251"/>
    <p:sldId id="297" r:id="rId252"/>
    <p:sldId id="298" r:id="rId253"/>
    <p:sldId id="299" r:id="rId254"/>
    <p:sldId id="300" r:id="rId255"/>
    <p:sldId id="301" r:id="rId256"/>
    <p:sldId id="302" r:id="rId257"/>
    <p:sldId id="303" r:id="rId258"/>
    <p:sldId id="304" r:id="rId259"/>
    <p:sldId id="305" r:id="rId2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1" autoAdjust="0"/>
  </p:normalViewPr>
  <p:slideViewPr>
    <p:cSldViewPr>
      <p:cViewPr>
        <p:scale>
          <a:sx n="66" d="100"/>
          <a:sy n="66" d="100"/>
        </p:scale>
        <p:origin x="-149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1"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smtClean="0"/>
            <a:t>Multiple Applications</a:t>
          </a:r>
          <a:endParaRPr lang="en-US" dirty="0"/>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smtClean="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smtClean="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smtClean="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smtClean="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smtClean="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t>
        <a:bodyPr/>
        <a:lstStyle/>
        <a:p>
          <a:endParaRPr lang="en-US"/>
        </a:p>
      </dgm:t>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t>
        <a:bodyPr/>
        <a:lstStyle/>
        <a:p>
          <a:endParaRPr lang="en-US"/>
        </a:p>
      </dgm:t>
    </dgm:pt>
    <dgm:pt modelId="{917ED4E3-2D56-4142-91BF-44FAE2150179}" type="pres">
      <dgm:prSet presAssocID="{BFC6470E-032A-F84D-85FF-98078ABB16B2}" presName="rootConnector" presStyleLbl="node1" presStyleIdx="0" presStyleCnt="3"/>
      <dgm:spPr/>
      <dgm:t>
        <a:bodyPr/>
        <a:lstStyle/>
        <a:p>
          <a:endParaRPr lang="en-US"/>
        </a:p>
      </dgm:t>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t>
        <a:bodyPr/>
        <a:lstStyle/>
        <a:p>
          <a:endParaRPr lang="en-US"/>
        </a:p>
      </dgm:t>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t>
        <a:bodyPr/>
        <a:lstStyle/>
        <a:p>
          <a:endParaRPr lang="en-US"/>
        </a:p>
      </dgm:t>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t>
        <a:bodyPr/>
        <a:lstStyle/>
        <a:p>
          <a:endParaRPr lang="en-US"/>
        </a:p>
      </dgm:t>
    </dgm:pt>
    <dgm:pt modelId="{17B0E10E-D838-344A-8744-4EA0AE3512AA}" type="pres">
      <dgm:prSet presAssocID="{101BCE59-3EBE-B841-B815-9A8E0791CF6A}" presName="rootConnector" presStyleLbl="node1" presStyleIdx="1" presStyleCnt="3"/>
      <dgm:spPr/>
      <dgm:t>
        <a:bodyPr/>
        <a:lstStyle/>
        <a:p>
          <a:endParaRPr lang="en-US"/>
        </a:p>
      </dgm:t>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t>
        <a:bodyPr/>
        <a:lstStyle/>
        <a:p>
          <a:endParaRPr lang="en-US"/>
        </a:p>
      </dgm:t>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t>
        <a:bodyPr/>
        <a:lstStyle/>
        <a:p>
          <a:endParaRPr lang="en-US"/>
        </a:p>
      </dgm:t>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t>
        <a:bodyPr/>
        <a:lstStyle/>
        <a:p>
          <a:endParaRPr lang="en-US"/>
        </a:p>
      </dgm:t>
    </dgm:pt>
    <dgm:pt modelId="{78630B86-8B91-0740-B5D3-E4F93B9FD356}" type="pres">
      <dgm:prSet presAssocID="{5FAB8150-C3BB-FD4D-838A-B912D10D3CE8}" presName="rootConnector" presStyleLbl="node1" presStyleIdx="2" presStyleCnt="3"/>
      <dgm:spPr/>
      <dgm:t>
        <a:bodyPr/>
        <a:lstStyle/>
        <a:p>
          <a:endParaRPr lang="en-US"/>
        </a:p>
      </dgm:t>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t>
        <a:bodyPr/>
        <a:lstStyle/>
        <a:p>
          <a:endParaRPr lang="en-US"/>
        </a:p>
      </dgm:t>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t>
        <a:bodyPr/>
        <a:lstStyle/>
        <a:p>
          <a:endParaRPr lang="en-US"/>
        </a:p>
      </dgm:t>
    </dgm:pt>
  </dgm:ptLst>
  <dgm:cxnLst>
    <dgm:cxn modelId="{A8FEBBC6-5A97-4A98-81CC-B2E9CB4179D1}" type="presOf" srcId="{1BDD9158-04C7-A04C-9834-4F8C598C9F8C}" destId="{1ED9D157-9E28-F645-9843-B974AEE688A5}" srcOrd="0" destOrd="0" presId="urn:microsoft.com/office/officeart/2005/8/layout/hierarchy3"/>
    <dgm:cxn modelId="{AE1FDE51-D7D0-494D-8E85-DA6BD81D282C}" srcId="{101BCE59-3EBE-B841-B815-9A8E0791CF6A}" destId="{6B0517C7-4E5A-694D-BE55-A47A8D05B1A2}" srcOrd="0" destOrd="0" parTransId="{1BDD9158-04C7-A04C-9834-4F8C598C9F8C}" sibTransId="{8C867362-BBC6-D547-8E8E-0EAE24DE45FE}"/>
    <dgm:cxn modelId="{AC9EDC74-D613-4CF7-8B85-A98FB2BC66D6}" type="presOf" srcId="{BFC6470E-032A-F84D-85FF-98078ABB16B2}" destId="{917ED4E3-2D56-4142-91BF-44FAE2150179}" srcOrd="1" destOrd="0" presId="urn:microsoft.com/office/officeart/2005/8/layout/hierarchy3"/>
    <dgm:cxn modelId="{8499AEF1-9E25-4647-9E61-1D4802E86730}" type="presOf" srcId="{AE745A19-2E44-B14F-A6F0-A7F0940FAC1D}" destId="{88849F20-B33C-5C44-AFB9-0C414FE0E452}"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2CE4667D-FEA3-46B2-ACEA-76A554D0D8A7}" type="presOf" srcId="{BFC6470E-032A-F84D-85FF-98078ABB16B2}" destId="{F3BF7410-2C70-2A4A-9A15-E018E4826824}"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8F1AB073-8614-8748-95A0-7C02D69A32BC}" srcId="{F21FDA6A-4F07-0D4F-9E88-CEFD73BAF888}" destId="{BFC6470E-032A-F84D-85FF-98078ABB16B2}" srcOrd="0" destOrd="0" parTransId="{0DF5F4DB-3599-394B-8DEC-40045FF4D2B4}" sibTransId="{4C958A26-8472-AC4E-8BF1-DCB1B27963BD}"/>
    <dgm:cxn modelId="{ADBCE7DE-93B1-40B8-B33A-7BE69A2951F3}" type="presOf" srcId="{E0B92144-1042-744C-8313-F0BD2A4A42B1}" destId="{B128BA17-BE6B-384D-BBE0-54B7B122AB84}" srcOrd="0" destOrd="0" presId="urn:microsoft.com/office/officeart/2005/8/layout/hierarchy3"/>
    <dgm:cxn modelId="{99524BF5-776F-FB44-9770-B2A0A442391B}" srcId="{BFC6470E-032A-F84D-85FF-98078ABB16B2}" destId="{A8E6D635-1D7D-524E-A06B-F5F86CA22012}" srcOrd="0" destOrd="0" parTransId="{AE745A19-2E44-B14F-A6F0-A7F0940FAC1D}" sibTransId="{C2A87A22-A733-4745-95AD-90C744BEE680}"/>
    <dgm:cxn modelId="{49CF1DAD-D5C5-41CE-83DD-D787BF7F60E1}" type="presOf" srcId="{5FAB8150-C3BB-FD4D-838A-B912D10D3CE8}" destId="{AB58CB0B-9A79-FB46-B44A-123C202FA944}" srcOrd="0" destOrd="0" presId="urn:microsoft.com/office/officeart/2005/8/layout/hierarchy3"/>
    <dgm:cxn modelId="{2F53670B-BB5E-488E-8FFB-4B2AB76A6B7E}" type="presOf" srcId="{5FAB8150-C3BB-FD4D-838A-B912D10D3CE8}" destId="{78630B86-8B91-0740-B5D3-E4F93B9FD356}" srcOrd="1" destOrd="0" presId="urn:microsoft.com/office/officeart/2005/8/layout/hierarchy3"/>
    <dgm:cxn modelId="{3E6BE459-AB9F-44A4-A917-4EF2405898D2}" type="presOf" srcId="{A8E6D635-1D7D-524E-A06B-F5F86CA22012}" destId="{F1F4C278-EA79-A24A-BF1A-FFED1F757D29}" srcOrd="0" destOrd="0" presId="urn:microsoft.com/office/officeart/2005/8/layout/hierarchy3"/>
    <dgm:cxn modelId="{6D4EBFFA-8E91-7347-9918-A170C1EB38EA}" srcId="{F21FDA6A-4F07-0D4F-9E88-CEFD73BAF888}" destId="{101BCE59-3EBE-B841-B815-9A8E0791CF6A}" srcOrd="1" destOrd="0" parTransId="{7B67AA2E-CD68-CE46-8BB5-786CA4F33C89}" sibTransId="{2A6A3103-5EB4-1249-8961-7C35388B3012}"/>
    <dgm:cxn modelId="{344DD5C8-47BE-4676-B49F-F69BC1BB501D}" type="presOf" srcId="{1BD55ACB-0822-CD4F-B885-3FAB9ECA0FC6}" destId="{43D5D9E6-EF4D-F346-B286-0A0EDC9D6387}" srcOrd="0" destOrd="0" presId="urn:microsoft.com/office/officeart/2005/8/layout/hierarchy3"/>
    <dgm:cxn modelId="{B4237065-2597-4CCF-BD0B-75803CB2A94A}" type="presOf" srcId="{101BCE59-3EBE-B841-B815-9A8E0791CF6A}" destId="{0CE5ACD9-A885-F943-8BFF-063CFB705DFD}" srcOrd="0" destOrd="0" presId="urn:microsoft.com/office/officeart/2005/8/layout/hierarchy3"/>
    <dgm:cxn modelId="{672C2990-1726-43BA-A222-DD0C200A165E}" type="presOf" srcId="{101BCE59-3EBE-B841-B815-9A8E0791CF6A}" destId="{17B0E10E-D838-344A-8744-4EA0AE3512AA}" srcOrd="1" destOrd="0" presId="urn:microsoft.com/office/officeart/2005/8/layout/hierarchy3"/>
    <dgm:cxn modelId="{FE1E9B5D-93F5-4ADE-BDBB-60C9D7D3369B}" type="presOf" srcId="{6B0517C7-4E5A-694D-BE55-A47A8D05B1A2}" destId="{B3885876-BC01-CE40-B4AF-B8DD35B11E00}" srcOrd="0" destOrd="0" presId="urn:microsoft.com/office/officeart/2005/8/layout/hierarchy3"/>
    <dgm:cxn modelId="{6F08D6A5-AD1B-4330-A3BC-339F58624396}" type="presOf" srcId="{F21FDA6A-4F07-0D4F-9E88-CEFD73BAF888}" destId="{B5DE52A4-5BAD-234E-8324-7F48BEFAEE24}" srcOrd="0" destOrd="0" presId="urn:microsoft.com/office/officeart/2005/8/layout/hierarchy3"/>
    <dgm:cxn modelId="{18833A56-3E6F-43FE-942F-9F38F8803EF7}" type="presParOf" srcId="{B5DE52A4-5BAD-234E-8324-7F48BEFAEE24}" destId="{DD23D278-35B8-8141-B585-6DF97FD3ABBC}" srcOrd="0" destOrd="0" presId="urn:microsoft.com/office/officeart/2005/8/layout/hierarchy3"/>
    <dgm:cxn modelId="{92F74A0A-BF45-4051-A3D3-31B1D7B52143}" type="presParOf" srcId="{DD23D278-35B8-8141-B585-6DF97FD3ABBC}" destId="{1C83C965-C16C-3548-8351-41D1CA562A67}" srcOrd="0" destOrd="0" presId="urn:microsoft.com/office/officeart/2005/8/layout/hierarchy3"/>
    <dgm:cxn modelId="{41393933-FEEF-43B9-849F-4A13B23F6571}" type="presParOf" srcId="{1C83C965-C16C-3548-8351-41D1CA562A67}" destId="{F3BF7410-2C70-2A4A-9A15-E018E4826824}" srcOrd="0" destOrd="0" presId="urn:microsoft.com/office/officeart/2005/8/layout/hierarchy3"/>
    <dgm:cxn modelId="{28B6647D-6AA7-420C-9761-6FFBD545ABA7}" type="presParOf" srcId="{1C83C965-C16C-3548-8351-41D1CA562A67}" destId="{917ED4E3-2D56-4142-91BF-44FAE2150179}" srcOrd="1" destOrd="0" presId="urn:microsoft.com/office/officeart/2005/8/layout/hierarchy3"/>
    <dgm:cxn modelId="{7D0C5BD6-E710-4056-8F2F-279354192407}" type="presParOf" srcId="{DD23D278-35B8-8141-B585-6DF97FD3ABBC}" destId="{D9E5D99C-A7D6-8742-A8EB-A4B056F0C6F6}" srcOrd="1" destOrd="0" presId="urn:microsoft.com/office/officeart/2005/8/layout/hierarchy3"/>
    <dgm:cxn modelId="{34677B09-3869-43E6-882D-554C8E05431E}" type="presParOf" srcId="{D9E5D99C-A7D6-8742-A8EB-A4B056F0C6F6}" destId="{88849F20-B33C-5C44-AFB9-0C414FE0E452}" srcOrd="0" destOrd="0" presId="urn:microsoft.com/office/officeart/2005/8/layout/hierarchy3"/>
    <dgm:cxn modelId="{12D011E4-5150-483E-B2D5-F061AAF3D142}" type="presParOf" srcId="{D9E5D99C-A7D6-8742-A8EB-A4B056F0C6F6}" destId="{F1F4C278-EA79-A24A-BF1A-FFED1F757D29}" srcOrd="1" destOrd="0" presId="urn:microsoft.com/office/officeart/2005/8/layout/hierarchy3"/>
    <dgm:cxn modelId="{DFF52BD4-ECD3-460E-9ACF-83322A117A02}" type="presParOf" srcId="{B5DE52A4-5BAD-234E-8324-7F48BEFAEE24}" destId="{04B6ABB0-5684-9B41-AC06-074DBD12A824}" srcOrd="1" destOrd="0" presId="urn:microsoft.com/office/officeart/2005/8/layout/hierarchy3"/>
    <dgm:cxn modelId="{50CE7681-1981-4F30-9AE0-9946E6848A31}" type="presParOf" srcId="{04B6ABB0-5684-9B41-AC06-074DBD12A824}" destId="{2BAC21F6-10BA-E541-AB1A-6999144904FD}" srcOrd="0" destOrd="0" presId="urn:microsoft.com/office/officeart/2005/8/layout/hierarchy3"/>
    <dgm:cxn modelId="{053D5ADE-7735-4B9E-A7F5-A64B7EA4C5ED}" type="presParOf" srcId="{2BAC21F6-10BA-E541-AB1A-6999144904FD}" destId="{0CE5ACD9-A885-F943-8BFF-063CFB705DFD}" srcOrd="0" destOrd="0" presId="urn:microsoft.com/office/officeart/2005/8/layout/hierarchy3"/>
    <dgm:cxn modelId="{2386FF1A-CB67-466F-86EC-91EACB72BCF5}" type="presParOf" srcId="{2BAC21F6-10BA-E541-AB1A-6999144904FD}" destId="{17B0E10E-D838-344A-8744-4EA0AE3512AA}" srcOrd="1" destOrd="0" presId="urn:microsoft.com/office/officeart/2005/8/layout/hierarchy3"/>
    <dgm:cxn modelId="{379EB680-2BB2-408C-8581-BC7055FA3E82}" type="presParOf" srcId="{04B6ABB0-5684-9B41-AC06-074DBD12A824}" destId="{5E86E13D-FCEC-B94D-B07C-E1FF54F44E87}" srcOrd="1" destOrd="0" presId="urn:microsoft.com/office/officeart/2005/8/layout/hierarchy3"/>
    <dgm:cxn modelId="{BD48650A-52DF-485C-AF3B-DCBFCA26753A}" type="presParOf" srcId="{5E86E13D-FCEC-B94D-B07C-E1FF54F44E87}" destId="{1ED9D157-9E28-F645-9843-B974AEE688A5}" srcOrd="0" destOrd="0" presId="urn:microsoft.com/office/officeart/2005/8/layout/hierarchy3"/>
    <dgm:cxn modelId="{2DDD34D9-8C7E-419B-A690-B6C6C9D1ADEA}" type="presParOf" srcId="{5E86E13D-FCEC-B94D-B07C-E1FF54F44E87}" destId="{B3885876-BC01-CE40-B4AF-B8DD35B11E00}" srcOrd="1" destOrd="0" presId="urn:microsoft.com/office/officeart/2005/8/layout/hierarchy3"/>
    <dgm:cxn modelId="{A5E88195-C196-4C81-BB8F-934936282509}" type="presParOf" srcId="{B5DE52A4-5BAD-234E-8324-7F48BEFAEE24}" destId="{A2D3D08C-D2D1-A448-83B1-6F15B7FC0563}" srcOrd="2" destOrd="0" presId="urn:microsoft.com/office/officeart/2005/8/layout/hierarchy3"/>
    <dgm:cxn modelId="{5215120D-C082-48A1-9E06-57BD8CF55F60}" type="presParOf" srcId="{A2D3D08C-D2D1-A448-83B1-6F15B7FC0563}" destId="{5250BEDC-3E31-9148-80D0-A3299449B34B}" srcOrd="0" destOrd="0" presId="urn:microsoft.com/office/officeart/2005/8/layout/hierarchy3"/>
    <dgm:cxn modelId="{526FD51C-1559-4945-8577-655C8A3C800B}" type="presParOf" srcId="{5250BEDC-3E31-9148-80D0-A3299449B34B}" destId="{AB58CB0B-9A79-FB46-B44A-123C202FA944}" srcOrd="0" destOrd="0" presId="urn:microsoft.com/office/officeart/2005/8/layout/hierarchy3"/>
    <dgm:cxn modelId="{E28764FB-BC6E-416D-BD31-BDC3BF968F4E}" type="presParOf" srcId="{5250BEDC-3E31-9148-80D0-A3299449B34B}" destId="{78630B86-8B91-0740-B5D3-E4F93B9FD356}" srcOrd="1" destOrd="0" presId="urn:microsoft.com/office/officeart/2005/8/layout/hierarchy3"/>
    <dgm:cxn modelId="{E7701F89-4B81-489C-B488-6784B8834297}" type="presParOf" srcId="{A2D3D08C-D2D1-A448-83B1-6F15B7FC0563}" destId="{1F579191-683E-C643-BEEA-8D725679033E}" srcOrd="1" destOrd="0" presId="urn:microsoft.com/office/officeart/2005/8/layout/hierarchy3"/>
    <dgm:cxn modelId="{CAC58A6C-EFE5-4C35-B219-35CE47D8E470}" type="presParOf" srcId="{1F579191-683E-C643-BEEA-8D725679033E}" destId="{43D5D9E6-EF4D-F346-B286-0A0EDC9D6387}" srcOrd="0" destOrd="0" presId="urn:microsoft.com/office/officeart/2005/8/layout/hierarchy3"/>
    <dgm:cxn modelId="{102E4AD3-F40E-4E6A-9BBB-AF84966F0E6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13F4EE-7D10-DD41-B07C-4241F7924867}" type="doc">
      <dgm:prSet loTypeId="urn:microsoft.com/office/officeart/2005/8/layout/process1" loCatId="process" qsTypeId="urn:microsoft.com/office/officeart/2005/8/quickstyle/simple4" qsCatId="simple" csTypeId="urn:microsoft.com/office/officeart/2005/8/colors/accent1_2#3" csCatId="accent1" phldr="1"/>
      <dgm:spPr/>
      <dgm:t>
        <a:bodyPr/>
        <a:lstStyle/>
        <a:p>
          <a:endParaRPr lang="en-US"/>
        </a:p>
      </dgm:t>
    </dgm:pt>
    <dgm:pt modelId="{089281B8-1D5E-334A-A921-5425AAEB96AE}">
      <dgm:prSet/>
      <dgm:spPr>
        <a:solidFill>
          <a:schemeClr val="accent1"/>
        </a:solidFill>
      </dgm:spPr>
      <dgm:t>
        <a:bodyPr/>
        <a:lstStyle/>
        <a:p>
          <a:pPr rtl="0"/>
          <a:r>
            <a:rPr lang="en-US" dirty="0" smtClean="0"/>
            <a:t>There is no way to inspect or manipulate semaphores other than these three operations</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dgm:spPr>
      <dgm:t>
        <a:bodyPr/>
        <a:lstStyle/>
        <a:p>
          <a:endParaRPr lang="en-US"/>
        </a:p>
      </dgm:t>
    </dgm:pt>
    <dgm:pt modelId="{6D4F9E33-4AF4-EE41-83FB-9E7502CB8AE1}">
      <dgm:prSet/>
      <dgm:spPr/>
      <dgm:t>
        <a:bodyPr/>
        <a:lstStyle/>
        <a:p>
          <a:pPr rtl="0"/>
          <a:r>
            <a:rPr lang="en-NZ" dirty="0" smtClean="0"/>
            <a:t>A variable that has an integer value upon which only three operations are defined: </a:t>
          </a:r>
          <a:endParaRPr lang="en-US" dirty="0"/>
        </a:p>
      </dgm:t>
    </dgm:pt>
    <dgm:pt modelId="{FAF7B778-71E2-994F-9D3C-13802D8DE8F5}" type="parTrans" cxnId="{4677D42E-BBD8-2349-BAF8-83F5592E1794}">
      <dgm:prSet/>
      <dgm:spPr/>
      <dgm:t>
        <a:bodyPr/>
        <a:lstStyle/>
        <a:p>
          <a:endParaRPr lang="en-US"/>
        </a:p>
      </dgm:t>
    </dgm:pt>
    <dgm:pt modelId="{E906FF73-0790-B34E-A2B5-71EBE191FC77}" type="sibTrans" cxnId="{4677D42E-BBD8-2349-BAF8-83F5592E1794}">
      <dgm:prSet/>
      <dgm:spPr/>
      <dgm:t>
        <a:bodyPr/>
        <a:lstStyle/>
        <a:p>
          <a:endParaRPr lang="en-US"/>
        </a:p>
      </dgm:t>
    </dgm:pt>
    <dgm:pt modelId="{AD1DA9AD-E803-CF4C-9F9D-745BDC537CFE}" type="pres">
      <dgm:prSet presAssocID="{7B13F4EE-7D10-DD41-B07C-4241F7924867}" presName="Name0" presStyleCnt="0">
        <dgm:presLayoutVars>
          <dgm:dir/>
          <dgm:resizeHandles val="exact"/>
        </dgm:presLayoutVars>
      </dgm:prSet>
      <dgm:spPr/>
      <dgm:t>
        <a:bodyPr/>
        <a:lstStyle/>
        <a:p>
          <a:endParaRPr lang="en-US"/>
        </a:p>
      </dgm:t>
    </dgm:pt>
    <dgm:pt modelId="{D922F58D-B635-F14D-A7B0-F6371807DE43}" type="pres">
      <dgm:prSet presAssocID="{089281B8-1D5E-334A-A921-5425AAEB96AE}" presName="node" presStyleLbl="node1" presStyleIdx="0" presStyleCnt="2" custLinFactX="91325" custLinFactNeighborX="100000" custLinFactNeighborY="-46264">
        <dgm:presLayoutVars>
          <dgm:bulletEnabled val="1"/>
        </dgm:presLayoutVars>
      </dgm:prSet>
      <dgm:spPr/>
      <dgm:t>
        <a:bodyPr/>
        <a:lstStyle/>
        <a:p>
          <a:endParaRPr lang="en-US"/>
        </a:p>
      </dgm:t>
    </dgm:pt>
    <dgm:pt modelId="{2F146ECA-E547-3B4A-A33E-83CC028577F2}" type="pres">
      <dgm:prSet presAssocID="{F308D1D0-AC0A-AC41-8CDB-E4DC577760E9}" presName="sibTrans" presStyleLbl="sibTrans2D1" presStyleIdx="0" presStyleCnt="1" custAng="10800000"/>
      <dgm:spPr/>
      <dgm:t>
        <a:bodyPr/>
        <a:lstStyle/>
        <a:p>
          <a:endParaRPr lang="en-US"/>
        </a:p>
      </dgm:t>
    </dgm:pt>
    <dgm:pt modelId="{38CA54D7-5E68-5949-A108-806EB9ABFAE5}" type="pres">
      <dgm:prSet presAssocID="{F308D1D0-AC0A-AC41-8CDB-E4DC577760E9}" presName="connectorText" presStyleLbl="sibTrans2D1" presStyleIdx="0" presStyleCnt="1"/>
      <dgm:spPr/>
      <dgm:t>
        <a:bodyPr/>
        <a:lstStyle/>
        <a:p>
          <a:endParaRPr lang="en-US"/>
        </a:p>
      </dgm:t>
    </dgm:pt>
    <dgm:pt modelId="{536CC010-3CA8-CD44-BED7-E2E67E4A6B14}" type="pres">
      <dgm:prSet presAssocID="{6D4F9E33-4AF4-EE41-83FB-9E7502CB8AE1}" presName="node" presStyleLbl="node1" presStyleIdx="1" presStyleCnt="2" custLinFactX="-95517" custLinFactNeighborX="-100000" custLinFactNeighborY="-46264">
        <dgm:presLayoutVars>
          <dgm:bulletEnabled val="1"/>
        </dgm:presLayoutVars>
      </dgm:prSet>
      <dgm:spPr/>
      <dgm:t>
        <a:bodyPr/>
        <a:lstStyle/>
        <a:p>
          <a:endParaRPr lang="en-US"/>
        </a:p>
      </dgm:t>
    </dgm:pt>
  </dgm:ptLst>
  <dgm:cxnLst>
    <dgm:cxn modelId="{188F2F37-52D9-40B9-A2C9-27B6974649EA}" type="presOf" srcId="{F308D1D0-AC0A-AC41-8CDB-E4DC577760E9}" destId="{38CA54D7-5E68-5949-A108-806EB9ABFAE5}" srcOrd="1" destOrd="0" presId="urn:microsoft.com/office/officeart/2005/8/layout/process1"/>
    <dgm:cxn modelId="{3E788187-53C4-9C46-85FD-C314878B1C40}" srcId="{7B13F4EE-7D10-DD41-B07C-4241F7924867}" destId="{089281B8-1D5E-334A-A921-5425AAEB96AE}" srcOrd="0" destOrd="0" parTransId="{E0980B7B-60AC-5E49-9B7D-344FC211FD30}" sibTransId="{F308D1D0-AC0A-AC41-8CDB-E4DC577760E9}"/>
    <dgm:cxn modelId="{EBC23A47-72C8-42FB-9F1B-AC4F9217A8CC}" type="presOf" srcId="{F308D1D0-AC0A-AC41-8CDB-E4DC577760E9}" destId="{2F146ECA-E547-3B4A-A33E-83CC028577F2}" srcOrd="0" destOrd="0" presId="urn:microsoft.com/office/officeart/2005/8/layout/process1"/>
    <dgm:cxn modelId="{366D511E-5E2B-4B67-842F-B406B4F2C510}" type="presOf" srcId="{089281B8-1D5E-334A-A921-5425AAEB96AE}" destId="{D922F58D-B635-F14D-A7B0-F6371807DE43}" srcOrd="0" destOrd="0" presId="urn:microsoft.com/office/officeart/2005/8/layout/process1"/>
    <dgm:cxn modelId="{229EED1D-CEC8-41B2-A979-54FA50DE8244}" type="presOf" srcId="{6D4F9E33-4AF4-EE41-83FB-9E7502CB8AE1}" destId="{536CC010-3CA8-CD44-BED7-E2E67E4A6B14}" srcOrd="0" destOrd="0" presId="urn:microsoft.com/office/officeart/2005/8/layout/process1"/>
    <dgm:cxn modelId="{4677D42E-BBD8-2349-BAF8-83F5592E1794}" srcId="{7B13F4EE-7D10-DD41-B07C-4241F7924867}" destId="{6D4F9E33-4AF4-EE41-83FB-9E7502CB8AE1}" srcOrd="1" destOrd="0" parTransId="{FAF7B778-71E2-994F-9D3C-13802D8DE8F5}" sibTransId="{E906FF73-0790-B34E-A2B5-71EBE191FC77}"/>
    <dgm:cxn modelId="{6B870E06-98B7-48E0-A19A-FE8D4B2578BC}" type="presOf" srcId="{7B13F4EE-7D10-DD41-B07C-4241F7924867}" destId="{AD1DA9AD-E803-CF4C-9F9D-745BDC537CFE}" srcOrd="0" destOrd="0" presId="urn:microsoft.com/office/officeart/2005/8/layout/process1"/>
    <dgm:cxn modelId="{0A1991EF-898F-468A-97DC-5FAE2F45DE7F}" type="presParOf" srcId="{AD1DA9AD-E803-CF4C-9F9D-745BDC537CFE}" destId="{D922F58D-B635-F14D-A7B0-F6371807DE43}" srcOrd="0" destOrd="0" presId="urn:microsoft.com/office/officeart/2005/8/layout/process1"/>
    <dgm:cxn modelId="{71B16AE7-FAA3-4BA6-952D-92A29D9E6EE7}" type="presParOf" srcId="{AD1DA9AD-E803-CF4C-9F9D-745BDC537CFE}" destId="{2F146ECA-E547-3B4A-A33E-83CC028577F2}" srcOrd="1" destOrd="0" presId="urn:microsoft.com/office/officeart/2005/8/layout/process1"/>
    <dgm:cxn modelId="{57B810C0-917C-4A28-918C-1AE1D7CCD84B}" type="presParOf" srcId="{2F146ECA-E547-3B4A-A33E-83CC028577F2}" destId="{38CA54D7-5E68-5949-A108-806EB9ABFAE5}" srcOrd="0" destOrd="0" presId="urn:microsoft.com/office/officeart/2005/8/layout/process1"/>
    <dgm:cxn modelId="{15D21EE2-9EA1-45A8-8DB5-2ED696AF59A3}" type="presParOf" srcId="{AD1DA9AD-E803-CF4C-9F9D-745BDC537CFE}" destId="{536CC010-3CA8-CD44-BED7-E2E67E4A6B1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78A990-084D-244A-ABFA-1DBDCB28F056}" type="doc">
      <dgm:prSet loTypeId="urn:microsoft.com/office/officeart/2005/8/layout/hProcess11" loCatId="process" qsTypeId="urn:microsoft.com/office/officeart/2005/8/quickstyle/simple4" qsCatId="simple" csTypeId="urn:microsoft.com/office/officeart/2005/8/colors/accent1_2#7" csCatId="accent1"/>
      <dgm:spPr/>
      <dgm:t>
        <a:bodyPr/>
        <a:lstStyle/>
        <a:p>
          <a:endParaRPr lang="en-US"/>
        </a:p>
      </dgm:t>
    </dgm:pt>
    <dgm:pt modelId="{0CD498C7-3DDE-0C46-9AE3-319907EB4EE7}">
      <dgm:prSet/>
      <dgm:spPr/>
      <dgm:t>
        <a:bodyPr/>
        <a:lstStyle/>
        <a:p>
          <a:pPr rtl="0"/>
          <a:r>
            <a:rPr lang="en-US" dirty="0" smtClean="0"/>
            <a:t>Local data variables are accessible only by the monitor’s procedures and not by any external procedure</a:t>
          </a:r>
          <a:endParaRPr lang="en-US" dirty="0"/>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dgm:t>
        <a:bodyPr/>
        <a:lstStyle/>
        <a:p>
          <a:pPr rtl="0"/>
          <a:r>
            <a:rPr lang="en-US" dirty="0" smtClean="0"/>
            <a:t>Process enters monitor by invoking one of its procedures</a:t>
          </a:r>
          <a:endParaRPr lang="en-US" dirty="0"/>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dgm:t>
        <a:bodyPr/>
        <a:lstStyle/>
        <a:p>
          <a:pPr rtl="0"/>
          <a:r>
            <a:rPr lang="en-US" dirty="0" smtClean="0"/>
            <a:t>Only one process may be executing in the monitor at a time</a:t>
          </a:r>
          <a:endParaRPr lang="en-US" dirty="0"/>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2DBD913D-1F48-A44D-A290-E2245B3307C3}" type="pres">
      <dgm:prSet presAssocID="{6978A990-084D-244A-ABFA-1DBDCB28F056}" presName="Name0" presStyleCnt="0">
        <dgm:presLayoutVars>
          <dgm:dir/>
          <dgm:resizeHandles val="exact"/>
        </dgm:presLayoutVars>
      </dgm:prSet>
      <dgm:spPr/>
      <dgm:t>
        <a:bodyPr/>
        <a:lstStyle/>
        <a:p>
          <a:endParaRPr lang="en-US"/>
        </a:p>
      </dgm:t>
    </dgm:pt>
    <dgm:pt modelId="{F27ED8C3-E406-2842-BD01-BCFEA1E9CFC2}" type="pres">
      <dgm:prSet presAssocID="{6978A990-084D-244A-ABFA-1DBDCB28F056}" presName="arrow" presStyleLbl="bgShp" presStyleIdx="0" presStyleCnt="1"/>
      <dgm:spPr>
        <a:solidFill>
          <a:schemeClr val="accent5">
            <a:lumMod val="50000"/>
            <a:alpha val="73000"/>
          </a:schemeClr>
        </a:solidFill>
      </dgm:spPr>
      <dgm:t>
        <a:bodyPr/>
        <a:lstStyle/>
        <a:p>
          <a:endParaRPr lang="en-US"/>
        </a:p>
      </dgm:t>
    </dgm:pt>
    <dgm:pt modelId="{ABAC3629-7E56-E44D-B9E9-E4277FBF8261}" type="pres">
      <dgm:prSet presAssocID="{6978A990-084D-244A-ABFA-1DBDCB28F056}" presName="points" presStyleCnt="0"/>
      <dgm:spPr/>
    </dgm:pt>
    <dgm:pt modelId="{966F37C6-7D75-FD49-A96A-649582BC7A80}" type="pres">
      <dgm:prSet presAssocID="{0CD498C7-3DDE-0C46-9AE3-319907EB4EE7}" presName="compositeA" presStyleCnt="0"/>
      <dgm:spPr/>
    </dgm:pt>
    <dgm:pt modelId="{58893B8B-7919-3541-8D99-D3AEC91FB799}" type="pres">
      <dgm:prSet presAssocID="{0CD498C7-3DDE-0C46-9AE3-319907EB4EE7}" presName="textA" presStyleLbl="revTx" presStyleIdx="0" presStyleCnt="3">
        <dgm:presLayoutVars>
          <dgm:bulletEnabled val="1"/>
        </dgm:presLayoutVars>
      </dgm:prSet>
      <dgm:spPr/>
      <dgm:t>
        <a:bodyPr/>
        <a:lstStyle/>
        <a:p>
          <a:endParaRPr lang="en-US"/>
        </a:p>
      </dgm:t>
    </dgm:pt>
    <dgm:pt modelId="{A1A147BE-7D78-004C-B935-FAA4F498AEEE}" type="pres">
      <dgm:prSet presAssocID="{0CD498C7-3DDE-0C46-9AE3-319907EB4EE7}" presName="circleA" presStyleLbl="node1" presStyleIdx="0" presStyleCnt="3"/>
      <dgm:spPr>
        <a:solidFill>
          <a:schemeClr val="bg1">
            <a:lumMod val="85000"/>
          </a:schemeClr>
        </a:solidFill>
      </dgm:spPr>
      <dgm:t>
        <a:bodyPr/>
        <a:lstStyle/>
        <a:p>
          <a:endParaRPr lang="en-US"/>
        </a:p>
      </dgm:t>
    </dgm:pt>
    <dgm:pt modelId="{61087838-36BF-674B-8A25-A19155220825}" type="pres">
      <dgm:prSet presAssocID="{0CD498C7-3DDE-0C46-9AE3-319907EB4EE7}" presName="spaceA" presStyleCnt="0"/>
      <dgm:spPr/>
    </dgm:pt>
    <dgm:pt modelId="{0A6BDCA9-7D47-2B4B-B9A8-FDEB79E1CE6A}" type="pres">
      <dgm:prSet presAssocID="{5CE9E49E-63E3-924D-9DA4-CE09FF92C74D}" presName="space" presStyleCnt="0"/>
      <dgm:spPr/>
    </dgm:pt>
    <dgm:pt modelId="{2AAC76F1-2C7F-8245-A4D5-FC3AB358E11D}" type="pres">
      <dgm:prSet presAssocID="{8EA9CC64-AB13-CE41-A069-63201EE90D17}" presName="compositeB" presStyleCnt="0"/>
      <dgm:spPr/>
    </dgm:pt>
    <dgm:pt modelId="{5F9EB354-648F-9643-A087-BCC60CED9639}" type="pres">
      <dgm:prSet presAssocID="{8EA9CC64-AB13-CE41-A069-63201EE90D17}" presName="textB" presStyleLbl="revTx" presStyleIdx="1" presStyleCnt="3">
        <dgm:presLayoutVars>
          <dgm:bulletEnabled val="1"/>
        </dgm:presLayoutVars>
      </dgm:prSet>
      <dgm:spPr/>
      <dgm:t>
        <a:bodyPr/>
        <a:lstStyle/>
        <a:p>
          <a:endParaRPr lang="en-US"/>
        </a:p>
      </dgm:t>
    </dgm:pt>
    <dgm:pt modelId="{5BF15F84-4D4A-644D-84F8-62271DC370A9}" type="pres">
      <dgm:prSet presAssocID="{8EA9CC64-AB13-CE41-A069-63201EE90D17}" presName="circleB" presStyleLbl="node1" presStyleIdx="1" presStyleCnt="3"/>
      <dgm:spPr>
        <a:solidFill>
          <a:schemeClr val="bg1">
            <a:lumMod val="85000"/>
          </a:schemeClr>
        </a:solidFill>
      </dgm:spPr>
      <dgm:t>
        <a:bodyPr/>
        <a:lstStyle/>
        <a:p>
          <a:endParaRPr lang="en-US"/>
        </a:p>
      </dgm:t>
    </dgm:pt>
    <dgm:pt modelId="{37B389D9-BE03-4C41-ADE4-D266C5D96FF8}" type="pres">
      <dgm:prSet presAssocID="{8EA9CC64-AB13-CE41-A069-63201EE90D17}" presName="spaceB" presStyleCnt="0"/>
      <dgm:spPr/>
    </dgm:pt>
    <dgm:pt modelId="{7F9A5DD9-4E05-0445-AECE-FF36902F5EC8}" type="pres">
      <dgm:prSet presAssocID="{10A7DE3D-0A3F-A145-95C0-0BF97558CB2F}" presName="space" presStyleCnt="0"/>
      <dgm:spPr/>
    </dgm:pt>
    <dgm:pt modelId="{DB7646A1-B2FD-5944-92CB-5000DCDE26A7}" type="pres">
      <dgm:prSet presAssocID="{6E91142C-36C5-A64D-8E23-3E1F763F275F}" presName="compositeA" presStyleCnt="0"/>
      <dgm:spPr/>
    </dgm:pt>
    <dgm:pt modelId="{566C022D-D681-2E41-B689-7BBB02AA63E8}" type="pres">
      <dgm:prSet presAssocID="{6E91142C-36C5-A64D-8E23-3E1F763F275F}" presName="textA" presStyleLbl="revTx" presStyleIdx="2" presStyleCnt="3">
        <dgm:presLayoutVars>
          <dgm:bulletEnabled val="1"/>
        </dgm:presLayoutVars>
      </dgm:prSet>
      <dgm:spPr/>
      <dgm:t>
        <a:bodyPr/>
        <a:lstStyle/>
        <a:p>
          <a:endParaRPr lang="en-US"/>
        </a:p>
      </dgm:t>
    </dgm:pt>
    <dgm:pt modelId="{C07DF334-9E43-C046-A30B-E200F2167D98}" type="pres">
      <dgm:prSet presAssocID="{6E91142C-36C5-A64D-8E23-3E1F763F275F}" presName="circleA" presStyleLbl="node1" presStyleIdx="2" presStyleCnt="3"/>
      <dgm:spPr>
        <a:solidFill>
          <a:schemeClr val="bg1">
            <a:lumMod val="85000"/>
          </a:schemeClr>
        </a:solidFill>
      </dgm:spPr>
      <dgm:t>
        <a:bodyPr/>
        <a:lstStyle/>
        <a:p>
          <a:endParaRPr lang="en-US"/>
        </a:p>
      </dgm:t>
    </dgm:pt>
    <dgm:pt modelId="{331EF74E-9A03-6140-B37A-9FD0912CCB57}" type="pres">
      <dgm:prSet presAssocID="{6E91142C-36C5-A64D-8E23-3E1F763F275F}" presName="spaceA" presStyleCnt="0"/>
      <dgm:spPr/>
    </dgm:pt>
  </dgm:ptLst>
  <dgm:cxnLst>
    <dgm:cxn modelId="{2179D49F-13C8-48FB-B0DA-815E76ABF2AC}" type="presOf" srcId="{8EA9CC64-AB13-CE41-A069-63201EE90D17}" destId="{5F9EB354-648F-9643-A087-BCC60CED9639}" srcOrd="0" destOrd="0" presId="urn:microsoft.com/office/officeart/2005/8/layout/hProcess11"/>
    <dgm:cxn modelId="{2A8E4868-B2DB-2F49-A4A5-95FEC4EF9A34}" srcId="{6978A990-084D-244A-ABFA-1DBDCB28F056}" destId="{8EA9CC64-AB13-CE41-A069-63201EE90D17}" srcOrd="1" destOrd="0" parTransId="{B8F14AB4-9BCB-FB49-B1D5-5A4A82657B1D}" sibTransId="{10A7DE3D-0A3F-A145-95C0-0BF97558CB2F}"/>
    <dgm:cxn modelId="{9060B13E-EB83-584D-AC05-258206B1E1DC}" srcId="{6978A990-084D-244A-ABFA-1DBDCB28F056}" destId="{0CD498C7-3DDE-0C46-9AE3-319907EB4EE7}" srcOrd="0" destOrd="0" parTransId="{8D950DE2-9FCB-674D-9547-FD7F92868FDF}" sibTransId="{5CE9E49E-63E3-924D-9DA4-CE09FF92C74D}"/>
    <dgm:cxn modelId="{08A7E0A4-F419-40F3-AEF5-BC849988200B}" type="presOf" srcId="{6E91142C-36C5-A64D-8E23-3E1F763F275F}" destId="{566C022D-D681-2E41-B689-7BBB02AA63E8}" srcOrd="0" destOrd="0" presId="urn:microsoft.com/office/officeart/2005/8/layout/hProcess11"/>
    <dgm:cxn modelId="{8E5369C2-3035-4F48-B057-25FE70A0A60E}" type="presOf" srcId="{0CD498C7-3DDE-0C46-9AE3-319907EB4EE7}" destId="{58893B8B-7919-3541-8D99-D3AEC91FB799}" srcOrd="0" destOrd="0" presId="urn:microsoft.com/office/officeart/2005/8/layout/hProcess11"/>
    <dgm:cxn modelId="{087B68F7-DC65-3E4E-9C58-622EDA633B35}" srcId="{6978A990-084D-244A-ABFA-1DBDCB28F056}" destId="{6E91142C-36C5-A64D-8E23-3E1F763F275F}" srcOrd="2" destOrd="0" parTransId="{0CE164C2-1D94-CD4E-99FA-05E077D244EE}" sibTransId="{4E5A11BF-DB4A-C947-B5E9-A877E3978015}"/>
    <dgm:cxn modelId="{4DF84770-9AB9-46B9-AFA6-3FC8C65BD12A}" type="presOf" srcId="{6978A990-084D-244A-ABFA-1DBDCB28F056}" destId="{2DBD913D-1F48-A44D-A290-E2245B3307C3}" srcOrd="0" destOrd="0" presId="urn:microsoft.com/office/officeart/2005/8/layout/hProcess11"/>
    <dgm:cxn modelId="{94D9B147-BD9D-4846-ADF4-5562C655FFCC}" type="presParOf" srcId="{2DBD913D-1F48-A44D-A290-E2245B3307C3}" destId="{F27ED8C3-E406-2842-BD01-BCFEA1E9CFC2}" srcOrd="0" destOrd="0" presId="urn:microsoft.com/office/officeart/2005/8/layout/hProcess11"/>
    <dgm:cxn modelId="{9F55D9BB-CD7C-415A-B56F-4DFED7DE345B}" type="presParOf" srcId="{2DBD913D-1F48-A44D-A290-E2245B3307C3}" destId="{ABAC3629-7E56-E44D-B9E9-E4277FBF8261}" srcOrd="1" destOrd="0" presId="urn:microsoft.com/office/officeart/2005/8/layout/hProcess11"/>
    <dgm:cxn modelId="{01DBE330-54CA-42DF-BFA5-0102D10FC324}" type="presParOf" srcId="{ABAC3629-7E56-E44D-B9E9-E4277FBF8261}" destId="{966F37C6-7D75-FD49-A96A-649582BC7A80}" srcOrd="0" destOrd="0" presId="urn:microsoft.com/office/officeart/2005/8/layout/hProcess11"/>
    <dgm:cxn modelId="{350B1691-6C3C-463D-A563-C29CDE7D5FC6}" type="presParOf" srcId="{966F37C6-7D75-FD49-A96A-649582BC7A80}" destId="{58893B8B-7919-3541-8D99-D3AEC91FB799}" srcOrd="0" destOrd="0" presId="urn:microsoft.com/office/officeart/2005/8/layout/hProcess11"/>
    <dgm:cxn modelId="{C2E82731-F5E8-4DC4-9394-1E4ECFA4CE7E}" type="presParOf" srcId="{966F37C6-7D75-FD49-A96A-649582BC7A80}" destId="{A1A147BE-7D78-004C-B935-FAA4F498AEEE}" srcOrd="1" destOrd="0" presId="urn:microsoft.com/office/officeart/2005/8/layout/hProcess11"/>
    <dgm:cxn modelId="{FE61192E-1D4A-450E-ADF3-5102C8BE1B9A}" type="presParOf" srcId="{966F37C6-7D75-FD49-A96A-649582BC7A80}" destId="{61087838-36BF-674B-8A25-A19155220825}" srcOrd="2" destOrd="0" presId="urn:microsoft.com/office/officeart/2005/8/layout/hProcess11"/>
    <dgm:cxn modelId="{52426323-8C47-45D4-8C68-F81931D78419}" type="presParOf" srcId="{ABAC3629-7E56-E44D-B9E9-E4277FBF8261}" destId="{0A6BDCA9-7D47-2B4B-B9A8-FDEB79E1CE6A}" srcOrd="1" destOrd="0" presId="urn:microsoft.com/office/officeart/2005/8/layout/hProcess11"/>
    <dgm:cxn modelId="{56AA76C7-9328-45BF-AD27-B6F44E1AD4E3}" type="presParOf" srcId="{ABAC3629-7E56-E44D-B9E9-E4277FBF8261}" destId="{2AAC76F1-2C7F-8245-A4D5-FC3AB358E11D}" srcOrd="2" destOrd="0" presId="urn:microsoft.com/office/officeart/2005/8/layout/hProcess11"/>
    <dgm:cxn modelId="{F65EFEB3-A81F-4B92-9264-616173BA6B0B}" type="presParOf" srcId="{2AAC76F1-2C7F-8245-A4D5-FC3AB358E11D}" destId="{5F9EB354-648F-9643-A087-BCC60CED9639}" srcOrd="0" destOrd="0" presId="urn:microsoft.com/office/officeart/2005/8/layout/hProcess11"/>
    <dgm:cxn modelId="{B0DCF64B-6EF9-4D08-A96E-32C1E430AC97}" type="presParOf" srcId="{2AAC76F1-2C7F-8245-A4D5-FC3AB358E11D}" destId="{5BF15F84-4D4A-644D-84F8-62271DC370A9}" srcOrd="1" destOrd="0" presId="urn:microsoft.com/office/officeart/2005/8/layout/hProcess11"/>
    <dgm:cxn modelId="{DADE512B-AAF8-48BC-821A-2E899A90C7D8}" type="presParOf" srcId="{2AAC76F1-2C7F-8245-A4D5-FC3AB358E11D}" destId="{37B389D9-BE03-4C41-ADE4-D266C5D96FF8}" srcOrd="2" destOrd="0" presId="urn:microsoft.com/office/officeart/2005/8/layout/hProcess11"/>
    <dgm:cxn modelId="{D2E814A6-B600-48B1-B338-78AE556223C4}" type="presParOf" srcId="{ABAC3629-7E56-E44D-B9E9-E4277FBF8261}" destId="{7F9A5DD9-4E05-0445-AECE-FF36902F5EC8}" srcOrd="3" destOrd="0" presId="urn:microsoft.com/office/officeart/2005/8/layout/hProcess11"/>
    <dgm:cxn modelId="{06806D36-5031-4D7A-A7F4-5D171177476F}" type="presParOf" srcId="{ABAC3629-7E56-E44D-B9E9-E4277FBF8261}" destId="{DB7646A1-B2FD-5944-92CB-5000DCDE26A7}" srcOrd="4" destOrd="0" presId="urn:microsoft.com/office/officeart/2005/8/layout/hProcess11"/>
    <dgm:cxn modelId="{665A70AD-8706-4DBE-A2D0-2F08C7CF6B23}" type="presParOf" srcId="{DB7646A1-B2FD-5944-92CB-5000DCDE26A7}" destId="{566C022D-D681-2E41-B689-7BBB02AA63E8}" srcOrd="0" destOrd="0" presId="urn:microsoft.com/office/officeart/2005/8/layout/hProcess11"/>
    <dgm:cxn modelId="{9E9834E3-16A3-420F-A246-CFEAB6EB9FC9}" type="presParOf" srcId="{DB7646A1-B2FD-5944-92CB-5000DCDE26A7}" destId="{C07DF334-9E43-C046-A30B-E200F2167D98}" srcOrd="1" destOrd="0" presId="urn:microsoft.com/office/officeart/2005/8/layout/hProcess11"/>
    <dgm:cxn modelId="{4C682C92-5197-400C-9B24-95E9F945E4B2}" type="presParOf" srcId="{DB7646A1-B2FD-5944-92CB-5000DCDE26A7}" destId="{331EF74E-9A03-6140-B37A-9FD0912CC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Multiple Applications</a:t>
          </a:r>
          <a:endParaRPr lang="en-US" sz="2300" kern="1200" dirty="0"/>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OS themselves implemented as a set of processes or threads</a:t>
          </a:r>
        </a:p>
      </dsp:txBody>
      <dsp:txXfrm>
        <a:off x="6072278" y="3127156"/>
        <a:ext cx="1963866" cy="131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2F58D-B635-F14D-A7B0-F6371807DE43}">
      <dsp:nvSpPr>
        <dsp:cNvPr id="0" name=""/>
        <dsp:cNvSpPr/>
      </dsp:nvSpPr>
      <dsp:spPr>
        <a:xfrm>
          <a:off x="4419593" y="578651"/>
          <a:ext cx="3364185" cy="2018511"/>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There is no way to inspect or manipulate semaphores other than these three operations</a:t>
          </a:r>
          <a:endParaRPr lang="en-US" sz="2500" kern="1200" dirty="0"/>
        </a:p>
      </dsp:txBody>
      <dsp:txXfrm>
        <a:off x="4478713" y="637771"/>
        <a:ext cx="3245945" cy="1900271"/>
      </dsp:txXfrm>
    </dsp:sp>
    <dsp:sp modelId="{2F146ECA-E547-3B4A-A33E-83CC028577F2}">
      <dsp:nvSpPr>
        <dsp:cNvPr id="0" name=""/>
        <dsp:cNvSpPr/>
      </dsp:nvSpPr>
      <dsp:spPr>
        <a:xfrm>
          <a:off x="3715242" y="1170747"/>
          <a:ext cx="478597" cy="834317"/>
        </a:xfrm>
        <a:prstGeom prst="rightArrow">
          <a:avLst>
            <a:gd name="adj1" fmla="val 60000"/>
            <a:gd name="adj2" fmla="val 50000"/>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715242" y="1337610"/>
        <a:ext cx="335018" cy="500591"/>
      </dsp:txXfrm>
    </dsp:sp>
    <dsp:sp modelId="{536CC010-3CA8-CD44-BED7-E2E67E4A6B14}">
      <dsp:nvSpPr>
        <dsp:cNvPr id="0" name=""/>
        <dsp:cNvSpPr/>
      </dsp:nvSpPr>
      <dsp:spPr>
        <a:xfrm>
          <a:off x="152394" y="578651"/>
          <a:ext cx="3364185" cy="20185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NZ" sz="2500" kern="1200" dirty="0" smtClean="0"/>
            <a:t>A variable that has an integer value upon which only three operations are defined: </a:t>
          </a:r>
          <a:endParaRPr lang="en-US" sz="2500" kern="1200" dirty="0"/>
        </a:p>
      </dsp:txBody>
      <dsp:txXfrm>
        <a:off x="211514" y="637771"/>
        <a:ext cx="3245945" cy="1900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ED8C3-E406-2842-BD01-BCFEA1E9CFC2}">
      <dsp:nvSpPr>
        <dsp:cNvPr id="0" name=""/>
        <dsp:cNvSpPr/>
      </dsp:nvSpPr>
      <dsp:spPr>
        <a:xfrm>
          <a:off x="0" y="1485900"/>
          <a:ext cx="8229600" cy="1981200"/>
        </a:xfrm>
        <a:prstGeom prst="notchedRightArrow">
          <a:avLst/>
        </a:prstGeom>
        <a:solidFill>
          <a:schemeClr val="accent5">
            <a:lumMod val="50000"/>
            <a:alpha val="73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8893B8B-7919-3541-8D99-D3AEC91FB799}">
      <dsp:nvSpPr>
        <dsp:cNvPr id="0" name=""/>
        <dsp:cNvSpPr/>
      </dsp:nvSpPr>
      <dsp:spPr>
        <a:xfrm>
          <a:off x="3616" y="0"/>
          <a:ext cx="2386905" cy="198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kern="1200" dirty="0" smtClean="0"/>
            <a:t>Local data variables are accessible only by the monitor’s procedures and not by any external procedure</a:t>
          </a:r>
          <a:endParaRPr lang="en-US" sz="2000" kern="1200" dirty="0"/>
        </a:p>
      </dsp:txBody>
      <dsp:txXfrm>
        <a:off x="3616" y="0"/>
        <a:ext cx="2386905" cy="1981200"/>
      </dsp:txXfrm>
    </dsp:sp>
    <dsp:sp modelId="{A1A147BE-7D78-004C-B935-FAA4F498AEEE}">
      <dsp:nvSpPr>
        <dsp:cNvPr id="0" name=""/>
        <dsp:cNvSpPr/>
      </dsp:nvSpPr>
      <dsp:spPr>
        <a:xfrm>
          <a:off x="949419" y="2228849"/>
          <a:ext cx="495300" cy="495300"/>
        </a:xfrm>
        <a:prstGeom prst="ellipse">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9EB354-648F-9643-A087-BCC60CED9639}">
      <dsp:nvSpPr>
        <dsp:cNvPr id="0" name=""/>
        <dsp:cNvSpPr/>
      </dsp:nvSpPr>
      <dsp:spPr>
        <a:xfrm>
          <a:off x="2509867" y="2971800"/>
          <a:ext cx="2386905" cy="198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rtl="0">
            <a:lnSpc>
              <a:spcPct val="90000"/>
            </a:lnSpc>
            <a:spcBef>
              <a:spcPct val="0"/>
            </a:spcBef>
            <a:spcAft>
              <a:spcPct val="35000"/>
            </a:spcAft>
          </a:pPr>
          <a:r>
            <a:rPr lang="en-US" sz="2000" kern="1200" dirty="0" smtClean="0"/>
            <a:t>Process enters monitor by invoking one of its procedures</a:t>
          </a:r>
          <a:endParaRPr lang="en-US" sz="2000" kern="1200" dirty="0"/>
        </a:p>
      </dsp:txBody>
      <dsp:txXfrm>
        <a:off x="2509867" y="2971800"/>
        <a:ext cx="2386905" cy="1981200"/>
      </dsp:txXfrm>
    </dsp:sp>
    <dsp:sp modelId="{5BF15F84-4D4A-644D-84F8-62271DC370A9}">
      <dsp:nvSpPr>
        <dsp:cNvPr id="0" name=""/>
        <dsp:cNvSpPr/>
      </dsp:nvSpPr>
      <dsp:spPr>
        <a:xfrm>
          <a:off x="3455669" y="2228849"/>
          <a:ext cx="495300" cy="495300"/>
        </a:xfrm>
        <a:prstGeom prst="ellipse">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C022D-D681-2E41-B689-7BBB02AA63E8}">
      <dsp:nvSpPr>
        <dsp:cNvPr id="0" name=""/>
        <dsp:cNvSpPr/>
      </dsp:nvSpPr>
      <dsp:spPr>
        <a:xfrm>
          <a:off x="5016118" y="0"/>
          <a:ext cx="2386905" cy="198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kern="1200" dirty="0" smtClean="0"/>
            <a:t>Only one process may be executing in the monitor at a time</a:t>
          </a:r>
          <a:endParaRPr lang="en-US" sz="2000" kern="1200" dirty="0"/>
        </a:p>
      </dsp:txBody>
      <dsp:txXfrm>
        <a:off x="5016118" y="0"/>
        <a:ext cx="2386905" cy="1981200"/>
      </dsp:txXfrm>
    </dsp:sp>
    <dsp:sp modelId="{C07DF334-9E43-C046-A30B-E200F2167D98}">
      <dsp:nvSpPr>
        <dsp:cNvPr id="0" name=""/>
        <dsp:cNvSpPr/>
      </dsp:nvSpPr>
      <dsp:spPr>
        <a:xfrm>
          <a:off x="5961920" y="2228849"/>
          <a:ext cx="495300" cy="495300"/>
        </a:xfrm>
        <a:prstGeom prst="ellipse">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E696C-6616-411B-BBD8-7F00B57523A4}" type="datetimeFigureOut">
              <a:rPr lang="en-US" smtClean="0"/>
              <a:pPr/>
              <a:t>10/17/2022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A5D6A-4AFA-49B5-BF14-A2EA397027F7}" type="slidenum">
              <a:rPr lang="en-IN" smtClean="0"/>
              <a:pPr/>
              <a:t>‹#›</a:t>
            </a:fld>
            <a:endParaRPr lang="en-IN"/>
          </a:p>
        </p:txBody>
      </p:sp>
    </p:spTree>
    <p:extLst>
      <p:ext uri="{BB962C8B-B14F-4D97-AF65-F5344CB8AC3E}">
        <p14:creationId xmlns:p14="http://schemas.microsoft.com/office/powerpoint/2010/main" val="332271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952CB-D3B5-400F-BE3B-0BBC5F06D0C8}" type="slidenum">
              <a:rPr lang="en-US"/>
              <a:pPr/>
              <a:t>5</a:t>
            </a:fld>
            <a:endParaRPr lang="en-US"/>
          </a:p>
        </p:txBody>
      </p:sp>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B6981F2-ACD3-4F9F-ADFC-488B0F77FE0F}" type="slidenum">
              <a:rPr lang="en-US" smtClean="0"/>
              <a:pPr/>
              <a:t>27</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677F95B-F438-42F8-9994-FE2A029244E9}" type="slidenum">
              <a:rPr lang="en-US" smtClean="0"/>
              <a:pPr/>
              <a:t>32</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8CF0F6E-319F-4864-8EC3-478E86158E0B}" type="slidenum">
              <a:rPr lang="en-US" smtClean="0"/>
              <a:pPr/>
              <a:t>34</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167F19B-6608-4D79-B72B-8A4944E6DAF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Image Placeholder 1"/>
          <p:cNvSpPr>
            <a:spLocks noGrp="1" noRot="1" noChangeAspect="1"/>
          </p:cNvSpPr>
          <p:nvPr>
            <p:ph type="sldImg"/>
          </p:nvPr>
        </p:nvSpPr>
        <p:spPr bwMode="auto">
          <a:noFill/>
          <a:ln>
            <a:solidFill>
              <a:srgbClr val="000000"/>
            </a:solidFill>
            <a:miter lim="800000"/>
            <a:headEnd/>
            <a:tailEnd/>
          </a:ln>
        </p:spPr>
      </p:sp>
      <p:sp>
        <p:nvSpPr>
          <p:cNvPr id="3205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s , a process executes the primitive semSignal(s) . To receive a signal via semaphore s , a process executes the primitive semWait(s) ; if the corresponding signal has not yet been transmitted, the process is suspended until the transmission takes place.  </a:t>
            </a:r>
          </a:p>
          <a:p>
            <a:endParaRPr lang="en-US" smtClean="0"/>
          </a:p>
          <a:p>
            <a:r>
              <a:rPr lang="en-US" smtClean="0"/>
              <a:t>To achieve the desired effect, we can view the semaphore as a variable that has an integer value upon which only three operations are defined:</a:t>
            </a:r>
          </a:p>
          <a:p>
            <a:r>
              <a:rPr lang="en-US" b="1" smtClean="0"/>
              <a:t>1. A semaphore may be initialized to a nonnegative integer value.</a:t>
            </a:r>
          </a:p>
          <a:p>
            <a:r>
              <a:rPr lang="en-US" b="1" smtClean="0"/>
              <a:t>2. The semWait operation decrements the semaphore value. </a:t>
            </a:r>
            <a:r>
              <a:rPr lang="en-US" smtClean="0"/>
              <a:t>If the value becomes negative, then the process executing the semWait is blocked.</a:t>
            </a:r>
          </a:p>
          <a:p>
            <a:r>
              <a:rPr lang="en-US" smtClean="0"/>
              <a:t>Otherwise, the process continues execution.</a:t>
            </a:r>
          </a:p>
          <a:p>
            <a:r>
              <a:rPr lang="en-US" b="1" smtClean="0"/>
              <a:t>3. The semSignal operation increments the semaphore value</a:t>
            </a:r>
            <a:r>
              <a:rPr lang="en-US" smtClean="0"/>
              <a:t>. If the resulting value is less than or equal to zero, then a process blocked by a semWait operation,</a:t>
            </a:r>
          </a:p>
          <a:p>
            <a:r>
              <a:rPr lang="en-US" smtClean="0"/>
              <a:t>if any, is unblocked. Other than these three operations, there is no way to inspect or manipulate semaphores.</a:t>
            </a:r>
          </a:p>
          <a:p>
            <a:endParaRPr lang="en-US" smtClean="0"/>
          </a:p>
          <a:p>
            <a:r>
              <a:rPr lang="en-US" smtClean="0"/>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smtClean="0"/>
          </a:p>
        </p:txBody>
      </p:sp>
      <p:sp>
        <p:nvSpPr>
          <p:cNvPr id="4" name="Slide Number Placeholder 3"/>
          <p:cNvSpPr>
            <a:spLocks noGrp="1"/>
          </p:cNvSpPr>
          <p:nvPr>
            <p:ph type="sldNum" sz="quarter" idx="5"/>
          </p:nvPr>
        </p:nvSpPr>
        <p:spPr/>
        <p:txBody>
          <a:bodyPr/>
          <a:lstStyle/>
          <a:p>
            <a:pPr>
              <a:defRPr/>
            </a:pPr>
            <a:fld id="{7EBDAECB-3040-49A8-9B40-AB72968524FA}" type="slidenum">
              <a:rPr lang="en-US" smtClean="0"/>
              <a:pPr>
                <a:defRPr/>
              </a:pPr>
              <a:t>65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4B318CA-537A-45C0-893E-BACDAD1CFC90}" type="slidenum">
              <a:rPr lang="en-US" smtClean="0"/>
              <a:pPr/>
              <a:t>66</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2763D18-9856-4553-BD37-D411FECF7C05}" type="slidenum">
              <a:rPr lang="en-US" smtClean="0"/>
              <a:pPr/>
              <a:t>69</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E7A530F-6D8E-44F9-A6AA-EE5674FFC9D3}" type="slidenum">
              <a:rPr lang="en-US" smtClean="0"/>
              <a:pPr/>
              <a:t>70</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0DBE85A-2433-42B3-9CE3-154B1BA4C195}" type="slidenum">
              <a:rPr lang="en-US" smtClean="0"/>
              <a:pPr/>
              <a:t>71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central themes of operating system design are all concerned with the management of processes and threads:</a:t>
            </a:r>
          </a:p>
          <a:p>
            <a:r>
              <a:rPr lang="en-US" smtClean="0"/>
              <a:t>• </a:t>
            </a:r>
            <a:r>
              <a:rPr lang="en-US" b="1" smtClean="0"/>
              <a:t>Multiprogramming: </a:t>
            </a:r>
            <a:r>
              <a:rPr lang="en-US" smtClean="0"/>
              <a:t>The management of multiple processes within a uniprocessor system</a:t>
            </a:r>
          </a:p>
          <a:p>
            <a:r>
              <a:rPr lang="en-US" smtClean="0"/>
              <a:t>• </a:t>
            </a:r>
            <a:r>
              <a:rPr lang="en-US" b="1" smtClean="0"/>
              <a:t>Multiprocessing : </a:t>
            </a:r>
            <a:r>
              <a:rPr lang="en-US" smtClean="0"/>
              <a:t>The management of multiple processes within a multiprocessor</a:t>
            </a:r>
          </a:p>
          <a:p>
            <a:r>
              <a:rPr lang="en-US" smtClean="0"/>
              <a:t>• </a:t>
            </a:r>
            <a:r>
              <a:rPr lang="en-US" b="1" smtClean="0"/>
              <a:t>Distributed processing: </a:t>
            </a:r>
            <a:r>
              <a:rPr lang="en-US" smtClean="0"/>
              <a:t>The management of multiple processes executing on multiple, distributed computer systems. The recent proliferation of clusters is a prime example of this type of system.</a:t>
            </a:r>
          </a:p>
        </p:txBody>
      </p:sp>
      <p:sp>
        <p:nvSpPr>
          <p:cNvPr id="4" name="Slide Number Placeholder 3"/>
          <p:cNvSpPr>
            <a:spLocks noGrp="1"/>
          </p:cNvSpPr>
          <p:nvPr>
            <p:ph type="sldNum" sz="quarter" idx="5"/>
          </p:nvPr>
        </p:nvSpPr>
        <p:spPr/>
        <p:txBody>
          <a:bodyPr/>
          <a:lstStyle/>
          <a:p>
            <a:pPr>
              <a:defRPr/>
            </a:pPr>
            <a:fld id="{6404B081-553F-4603-A2CF-C551FBC9207A}" type="slidenum">
              <a:rPr lang="en-US" smtClean="0"/>
              <a:pPr>
                <a:defRPr/>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C7CF64E-EC1B-4AD4-A530-194CCA9BB404}" type="slidenum">
              <a:rPr lang="en-US" smtClean="0"/>
              <a:pPr/>
              <a:t>73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3209002-8FF5-4D7E-83C7-245927AD20D6}" type="slidenum">
              <a:rPr lang="en-US" smtClean="0"/>
              <a:pPr/>
              <a:t>84</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184B10B-EE55-4416-B54F-030B12839F75}" type="slidenum">
              <a:rPr lang="en-US" smtClean="0"/>
              <a:pPr/>
              <a:t>93</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6E08E36-24CD-44D8-BFDA-3CA7AAE11B9D}" type="slidenum">
              <a:rPr lang="en-US" smtClean="0"/>
              <a:pPr/>
              <a:t>94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8872FF8-F975-4992-9CDA-C4267A13677A}" type="slidenum">
              <a:rPr lang="en-US" smtClean="0"/>
              <a:pPr/>
              <a:t>95</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F45529A-FADD-460E-8BF7-EAD92ED4E1F6}" type="slidenum">
              <a:rPr lang="en-US" smtClean="0"/>
              <a:pPr/>
              <a:t>149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A3BCED6-35B1-4F76-89AE-D029F208FD1C}" type="slidenum">
              <a:rPr lang="en-US" smtClean="0"/>
              <a:pPr/>
              <a:t>151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0FCC457-CC60-4FFA-8310-534C780FD16A}" type="slidenum">
              <a:rPr lang="en-US" smtClean="0"/>
              <a:pPr/>
              <a:t>152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D0EC0F8-BA72-479A-8C55-CEE55DADE690}" type="slidenum">
              <a:rPr lang="en-US" smtClean="0"/>
              <a:pPr/>
              <a:t>187</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8151256-4932-4E71-8688-360AA6CC0103}" type="slidenum">
              <a:rPr lang="en-US" smtClean="0"/>
              <a:pPr/>
              <a:t>188</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dirty="0" smtClean="0"/>
          </a:p>
          <a:p>
            <a:r>
              <a:rPr lang="en-US" dirty="0" smtClean="0"/>
              <a:t>Concurrency arises in three different contexts:</a:t>
            </a:r>
          </a:p>
          <a:p>
            <a:r>
              <a:rPr lang="en-US" dirty="0" smtClean="0"/>
              <a:t>• </a:t>
            </a:r>
            <a:r>
              <a:rPr lang="en-US" b="1" dirty="0" smtClean="0"/>
              <a:t>Multiple applications: </a:t>
            </a:r>
            <a:r>
              <a:rPr lang="en-US" dirty="0" smtClean="0"/>
              <a:t>Multiprogramming was invented to allow processing time to be dynamically shared among a number of active applications.</a:t>
            </a:r>
          </a:p>
          <a:p>
            <a:r>
              <a:rPr lang="en-US" dirty="0" smtClean="0"/>
              <a:t>• </a:t>
            </a:r>
            <a:r>
              <a:rPr lang="en-US" b="1" dirty="0" smtClean="0"/>
              <a:t>Structured applications: </a:t>
            </a:r>
            <a:r>
              <a:rPr lang="en-US" dirty="0" smtClean="0"/>
              <a:t>As an extension of the principles of modular design and structured programming, some applications can be effectively programmed as a set of concurrent processes.</a:t>
            </a:r>
          </a:p>
          <a:p>
            <a:r>
              <a:rPr lang="en-US" b="1" dirty="0" smtClean="0"/>
              <a:t>Operating system structure: </a:t>
            </a:r>
            <a:r>
              <a:rPr lang="en-US" dirty="0" smtClean="0"/>
              <a:t>The same structuring advantages apply to systems programs, and we have seen that operating systems are themselves often implemented as a set of processes or threads.</a:t>
            </a:r>
          </a:p>
        </p:txBody>
      </p:sp>
      <p:sp>
        <p:nvSpPr>
          <p:cNvPr id="4" name="Slide Number Placeholder 3"/>
          <p:cNvSpPr>
            <a:spLocks noGrp="1"/>
          </p:cNvSpPr>
          <p:nvPr>
            <p:ph type="sldNum" sz="quarter" idx="5"/>
          </p:nvPr>
        </p:nvSpPr>
        <p:spPr/>
        <p:txBody>
          <a:bodyPr/>
          <a:lstStyle/>
          <a:p>
            <a:pPr>
              <a:defRPr/>
            </a:pPr>
            <a:fld id="{689913FE-38CA-416C-8735-F8A2BD437B33}" type="slidenum">
              <a:rPr lang="en-US" smtClean="0"/>
              <a:pPr>
                <a:defRPr/>
              </a:pPr>
              <a:t>9</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85FC8CD-D33B-4D90-9086-C010200AD9D5}" type="slidenum">
              <a:rPr lang="en-US" smtClean="0"/>
              <a:pPr/>
              <a:t>192</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Slide Image Placeholder 1"/>
          <p:cNvSpPr>
            <a:spLocks noGrp="1" noRot="1" noChangeAspect="1"/>
          </p:cNvSpPr>
          <p:nvPr>
            <p:ph type="sldImg"/>
          </p:nvPr>
        </p:nvSpPr>
        <p:spPr bwMode="auto">
          <a:noFill/>
          <a:ln>
            <a:solidFill>
              <a:srgbClr val="000000"/>
            </a:solidFill>
            <a:miter lim="800000"/>
            <a:headEnd/>
            <a:tailEnd/>
          </a:ln>
        </p:spPr>
      </p:sp>
      <p:sp>
        <p:nvSpPr>
          <p:cNvPr id="3573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chief characteristics of a monitor are the following:</a:t>
            </a:r>
          </a:p>
          <a:p>
            <a:r>
              <a:rPr lang="en-US" smtClean="0"/>
              <a:t>1. The local data variables are accessible only by the monitor’s procedures and</a:t>
            </a:r>
          </a:p>
          <a:p>
            <a:r>
              <a:rPr lang="en-US" smtClean="0"/>
              <a:t>not by any external procedure.</a:t>
            </a:r>
          </a:p>
          <a:p>
            <a:r>
              <a:rPr lang="en-US" smtClean="0"/>
              <a:t>2. A process enters the monitor by invoking one of its procedures.</a:t>
            </a:r>
          </a:p>
          <a:p>
            <a:r>
              <a:rPr lang="en-US" smtClean="0"/>
              <a:t>3. Only one process may be executing in the monitor at a time; any other processes</a:t>
            </a:r>
          </a:p>
          <a:p>
            <a:r>
              <a:rPr lang="en-US" smtClean="0"/>
              <a:t>that have invoked the monitor are blocked, waiting for the monitor to become available.</a:t>
            </a:r>
          </a:p>
          <a:p>
            <a:endParaRPr lang="en-US" smtClean="0"/>
          </a:p>
          <a:p>
            <a:r>
              <a:rPr lang="en-US" smtClean="0"/>
              <a:t>The first two characteristics are reminiscent of those for objects in object-oriented software. Indeed, an object-oriented OS or programming language can readily implement a monitor as an object with special characteristics.</a:t>
            </a:r>
          </a:p>
          <a:p>
            <a:endParaRPr lang="en-US" smtClean="0"/>
          </a:p>
          <a:p>
            <a:r>
              <a:rPr lang="en-US" smtClean="0"/>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mtClean="0"/>
          </a:p>
          <a:p>
            <a:r>
              <a:rPr lang="en-US" smtClean="0"/>
              <a:t>To be useful for concurrent processing, the monitor must include synchronization tools. For example, suppose a process invokes the monitor and, while in the</a:t>
            </a:r>
          </a:p>
          <a:p>
            <a:r>
              <a:rPr lang="en-US" smtClean="0"/>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smtClean="0"/>
          </a:p>
        </p:txBody>
      </p:sp>
      <p:sp>
        <p:nvSpPr>
          <p:cNvPr id="4" name="Slide Number Placeholder 3"/>
          <p:cNvSpPr>
            <a:spLocks noGrp="1"/>
          </p:cNvSpPr>
          <p:nvPr>
            <p:ph type="sldNum" sz="quarter" idx="5"/>
          </p:nvPr>
        </p:nvSpPr>
        <p:spPr/>
        <p:txBody>
          <a:bodyPr/>
          <a:lstStyle/>
          <a:p>
            <a:pPr>
              <a:defRPr/>
            </a:pPr>
            <a:fld id="{B42B0719-5DCA-43AE-AA09-25DEA1F4F156}" type="slidenum">
              <a:rPr lang="en-US" smtClean="0"/>
              <a:pPr>
                <a:defRPr/>
              </a:pPr>
              <a:t>193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E77B528-65C0-4063-B9B9-DD8FE77C3A9E}" type="slidenum">
              <a:rPr lang="en-US" smtClean="0"/>
              <a:pPr/>
              <a:t>194</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E4B8FA-26F6-401F-B1F0-C5F4DD43C4C9}" type="slidenum">
              <a:rPr lang="en-US" smtClean="0"/>
              <a:pPr/>
              <a:t>195</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77CA2B0-2689-4F2A-93CC-1D4C27B1A01F}" type="slidenum">
              <a:rPr lang="en-US" smtClean="0"/>
              <a:pPr/>
              <a:t>196</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52C1426-87C5-4A1D-8370-D3594569CE8F}" type="slidenum">
              <a:rPr lang="en-US" smtClean="0"/>
              <a:pPr/>
              <a:t>198</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5B3CC65-F1B9-4E02-A671-CC3675C2645D}" type="slidenum">
              <a:rPr lang="en-US" smtClean="0"/>
              <a:pPr/>
              <a:t>199</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E622B6E-DE76-4160-A152-E9BFF20AE9B0}" type="slidenum">
              <a:rPr lang="en-US" smtClean="0"/>
              <a:pPr/>
              <a:t>200</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4D67E8C-3E8B-4947-8959-CE964CFE70D6}" type="slidenum">
              <a:rPr lang="en-US" smtClean="0">
                <a:ea typeface="MS PGothic" pitchFamily="34" charset="-128"/>
              </a:rPr>
              <a:pPr/>
              <a:t>219</a:t>
            </a:fld>
            <a:endParaRPr lang="en-US" smtClean="0">
              <a:ea typeface="MS PGothic" pitchFamily="34"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pPr defTabSz="939800"/>
            <a:fld id="{5FD8F187-BED9-4F59-8A3D-C0B24F21E32E}" type="slidenum">
              <a:rPr lang="en-US" altLang="en-US">
                <a:latin typeface="Times New Roman" pitchFamily="18" charset="0"/>
                <a:ea typeface="MS PGothic" pitchFamily="34" charset="-128"/>
              </a:rPr>
              <a:pPr defTabSz="939800"/>
              <a:t>221</a:t>
            </a:fld>
            <a:endParaRPr lang="en-US" altLang="en-US">
              <a:latin typeface="Times New Roman" pitchFamily="18" charset="0"/>
              <a:ea typeface="MS PGothic" pitchFamily="34" charset="-128"/>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5"/>
          </p:nvPr>
        </p:nvSpPr>
        <p:spPr/>
        <p:txBody>
          <a:bodyPr/>
          <a:lstStyle/>
          <a:p>
            <a:pPr>
              <a:defRPr/>
            </a:pPr>
            <a:fld id="{8F6F4A7E-8092-452F-9FC9-10C020E15E85}" type="slidenum">
              <a:rPr lang="en-US" smtClean="0"/>
              <a:pPr>
                <a:defRPr/>
              </a:pPr>
              <a:t>10</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pPr defTabSz="939800"/>
            <a:fld id="{F2B78A02-B7BC-4A88-AC3D-5F27B02E6B37}" type="slidenum">
              <a:rPr lang="en-US" altLang="en-US">
                <a:latin typeface="Times New Roman" pitchFamily="18" charset="0"/>
                <a:ea typeface="MS PGothic" pitchFamily="34" charset="-128"/>
              </a:rPr>
              <a:pPr defTabSz="939800"/>
              <a:t>222</a:t>
            </a:fld>
            <a:endParaRPr lang="en-US" altLang="en-US">
              <a:latin typeface="Times New Roman" pitchFamily="18" charset="0"/>
              <a:ea typeface="MS PGothic" pitchFamily="34" charset="-128"/>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pPr defTabSz="939800"/>
            <a:fld id="{D025DA2A-F926-48DC-91C4-9EA2091D7EBB}" type="slidenum">
              <a:rPr lang="en-US" altLang="en-US">
                <a:latin typeface="Times New Roman" pitchFamily="18" charset="0"/>
                <a:ea typeface="MS PGothic" pitchFamily="34" charset="-128"/>
              </a:rPr>
              <a:pPr defTabSz="939800"/>
              <a:t>223</a:t>
            </a:fld>
            <a:endParaRPr lang="en-US" altLang="en-US">
              <a:latin typeface="Times New Roman" pitchFamily="18" charset="0"/>
              <a:ea typeface="MS PGothic" pitchFamily="34" charset="-128"/>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pPr defTabSz="939800"/>
            <a:fld id="{D6D72291-70D1-4930-9EC4-F68F7A6BCB0F}" type="slidenum">
              <a:rPr lang="en-US" altLang="en-US">
                <a:latin typeface="Times New Roman" pitchFamily="18" charset="0"/>
                <a:ea typeface="MS PGothic" pitchFamily="34" charset="-128"/>
              </a:rPr>
              <a:pPr defTabSz="939800"/>
              <a:t>230</a:t>
            </a:fld>
            <a:endParaRPr lang="en-US" altLang="en-US">
              <a:latin typeface="Times New Roman" pitchFamily="18" charset="0"/>
              <a:ea typeface="MS PGothic" pitchFamily="34" charset="-128"/>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pPr defTabSz="939800"/>
            <a:fld id="{411562DA-FD43-4129-AB66-3C0A7C7AF770}" type="slidenum">
              <a:rPr lang="en-US" altLang="en-US">
                <a:latin typeface="Times New Roman" pitchFamily="18" charset="0"/>
                <a:ea typeface="MS PGothic" pitchFamily="34" charset="-128"/>
              </a:rPr>
              <a:pPr defTabSz="939800"/>
              <a:t>232</a:t>
            </a:fld>
            <a:endParaRPr lang="en-US" altLang="en-US">
              <a:latin typeface="Times New Roman" pitchFamily="18" charset="0"/>
              <a:ea typeface="MS PGothic" pitchFamily="34" charset="-128"/>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52E9D64-4C6A-46AA-B416-61AD5D503704}" type="slidenum">
              <a:rPr lang="en-US" smtClean="0">
                <a:ea typeface="MS PGothic" pitchFamily="34" charset="-128"/>
              </a:rPr>
              <a:pPr/>
              <a:t>238</a:t>
            </a:fld>
            <a:endParaRPr lang="en-US" smtClean="0">
              <a:ea typeface="MS PGothic" pitchFamily="34"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DA3FD94-F51C-42D0-B7AF-94D22AE00202}" type="slidenum">
              <a:rPr lang="en-US" smtClean="0">
                <a:ea typeface="MS PGothic" pitchFamily="34" charset="-128"/>
              </a:rPr>
              <a:pPr/>
              <a:t>239</a:t>
            </a:fld>
            <a:endParaRPr lang="en-US" smtClean="0">
              <a:ea typeface="MS PGothic"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E44113B-AD5B-4B81-BCB0-98BAAD09CF69}" type="slidenum">
              <a:rPr lang="en-US" smtClean="0">
                <a:ea typeface="MS PGothic" pitchFamily="34" charset="-128"/>
              </a:rPr>
              <a:pPr/>
              <a:t>240</a:t>
            </a:fld>
            <a:endParaRPr lang="en-US" smtClean="0">
              <a:ea typeface="MS PGothic" pitchFamily="34"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625B196-81B4-481E-96D0-46B27C7CFB29}" type="slidenum">
              <a:rPr lang="en-US" smtClean="0">
                <a:ea typeface="MS PGothic" pitchFamily="34" charset="-128"/>
              </a:rPr>
              <a:pPr/>
              <a:t>241</a:t>
            </a:fld>
            <a:endParaRPr lang="en-US" smtClean="0">
              <a:ea typeface="MS PGothic"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5510201-D8C1-4957-81CE-2C2E340CF1CC}" type="slidenum">
              <a:rPr lang="en-US" smtClean="0">
                <a:ea typeface="MS PGothic" pitchFamily="34" charset="-128"/>
              </a:rPr>
              <a:pPr/>
              <a:t>242</a:t>
            </a:fld>
            <a:endParaRPr lang="en-US" smtClean="0">
              <a:ea typeface="MS PGothic"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03889B6-146E-45D6-B881-BAD1E9AD72A3}" type="slidenum">
              <a:rPr lang="en-US" smtClean="0">
                <a:ea typeface="MS PGothic" pitchFamily="34" charset="-128"/>
              </a:rPr>
              <a:pPr/>
              <a:t>243</a:t>
            </a:fld>
            <a:endParaRPr lang="en-US" smtClean="0">
              <a:ea typeface="MS PGothic"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following difficulties arise:</a:t>
            </a:r>
          </a:p>
          <a:p>
            <a:r>
              <a:rPr lang="en-US" b="1" smtClean="0"/>
              <a:t>1. The sharing of global resources is fraught with peril. </a:t>
            </a:r>
            <a:r>
              <a:rPr lang="en-US" smtClean="0"/>
              <a:t>For example, if two processes both make use of the same global variable and both perform reads and writes on that variable, then the order in which the various reads and writes are executed is critical. An example of this problem is shown in the following subsection.</a:t>
            </a:r>
          </a:p>
          <a:p>
            <a:r>
              <a:rPr lang="en-US" b="1" smtClean="0"/>
              <a:t>2. It is difficult for the OS to manage the allocation of resources optimally. </a:t>
            </a:r>
            <a:r>
              <a:rPr lang="en-US" smtClean="0"/>
              <a:t>For</a:t>
            </a:r>
            <a:r>
              <a:rPr lang="en-US" b="1" smtClean="0"/>
              <a:t> </a:t>
            </a:r>
            <a:r>
              <a:rPr lang="en-US" smtClean="0"/>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r>
              <a:rPr lang="en-US" b="1" smtClean="0"/>
              <a:t>3. It becomes very difficult to locate a programming error </a:t>
            </a:r>
            <a:r>
              <a:rPr lang="en-US" smtClean="0"/>
              <a:t>because results are typically not deterministic and reproducible (e.g., see [LEBL87, CARR89, SHEN02] for a discussion of this point).</a:t>
            </a:r>
          </a:p>
          <a:p>
            <a:endParaRPr lang="en-US" smtClean="0"/>
          </a:p>
          <a:p>
            <a:r>
              <a:rPr lang="en-US" smtClean="0"/>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p>
        </p:txBody>
      </p:sp>
      <p:sp>
        <p:nvSpPr>
          <p:cNvPr id="4" name="Slide Number Placeholder 3"/>
          <p:cNvSpPr>
            <a:spLocks noGrp="1"/>
          </p:cNvSpPr>
          <p:nvPr>
            <p:ph type="sldNum" sz="quarter" idx="5"/>
          </p:nvPr>
        </p:nvSpPr>
        <p:spPr/>
        <p:txBody>
          <a:bodyPr/>
          <a:lstStyle/>
          <a:p>
            <a:pPr>
              <a:defRPr/>
            </a:pPr>
            <a:fld id="{728B69A1-0C2C-4D63-A633-1CB3E37E9F79}" type="slidenum">
              <a:rPr lang="en-US" smtClean="0"/>
              <a:pPr>
                <a:defRPr/>
              </a:pPr>
              <a:t>14</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AD659C0-D97E-4987-BA0C-85E3DE215E61}" type="slidenum">
              <a:rPr lang="en-US" smtClean="0">
                <a:ea typeface="MS PGothic" pitchFamily="34" charset="-128"/>
              </a:rPr>
              <a:pPr/>
              <a:t>244</a:t>
            </a:fld>
            <a:endParaRPr lang="en-US" smtClean="0">
              <a:ea typeface="MS PGothic" pitchFamily="34"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98FD696-08EB-44F8-B382-0808ECFDC7C8}" type="slidenum">
              <a:rPr lang="en-US" smtClean="0">
                <a:ea typeface="MS PGothic" pitchFamily="34" charset="-128"/>
              </a:rPr>
              <a:pPr/>
              <a:t>245</a:t>
            </a:fld>
            <a:endParaRPr lang="en-US" smtClean="0">
              <a:ea typeface="MS PGothic" pitchFamily="34"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0E4B951-3811-4684-9BD9-DBCF39BBCD2A}" type="slidenum">
              <a:rPr lang="en-US" smtClean="0">
                <a:ea typeface="MS PGothic" pitchFamily="34" charset="-128"/>
              </a:rPr>
              <a:pPr/>
              <a:t>246</a:t>
            </a:fld>
            <a:endParaRPr lang="en-US" smtClean="0">
              <a:ea typeface="MS PGothic" pitchFamily="34"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84240FC-4FFD-4531-8C1C-294980CBCD20}" type="slidenum">
              <a:rPr lang="en-US" smtClean="0">
                <a:ea typeface="MS PGothic" pitchFamily="34" charset="-128"/>
              </a:rPr>
              <a:pPr/>
              <a:t>247</a:t>
            </a:fld>
            <a:endParaRPr lang="en-US" smtClean="0">
              <a:ea typeface="MS PGothic"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4AAC204-291E-49E4-8664-73FE800F0E5C}" type="slidenum">
              <a:rPr lang="en-US" smtClean="0">
                <a:ea typeface="MS PGothic" pitchFamily="34" charset="-128"/>
              </a:rPr>
              <a:pPr/>
              <a:t>248</a:t>
            </a:fld>
            <a:endParaRPr lang="en-US" smtClean="0">
              <a:ea typeface="MS PGothic" pitchFamily="34"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A3B7B88-C319-4113-942D-49BCD142DFA3}" type="slidenum">
              <a:rPr lang="en-US" smtClean="0">
                <a:ea typeface="MS PGothic" pitchFamily="34" charset="-128"/>
              </a:rPr>
              <a:pPr/>
              <a:t>249</a:t>
            </a:fld>
            <a:endParaRPr lang="en-US" smtClean="0">
              <a:ea typeface="MS PGothic"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A1F2664-8686-494F-A61E-D61FF0ED9006}" type="slidenum">
              <a:rPr lang="en-US" smtClean="0">
                <a:ea typeface="MS PGothic" pitchFamily="34" charset="-128"/>
              </a:rPr>
              <a:pPr/>
              <a:t>250</a:t>
            </a:fld>
            <a:endParaRPr lang="en-US" smtClean="0">
              <a:ea typeface="MS PGothic"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8195D9B-F31B-4041-9B19-9B5DD68DBB5D}" type="slidenum">
              <a:rPr lang="en-US" smtClean="0">
                <a:ea typeface="MS PGothic" pitchFamily="34" charset="-128"/>
              </a:rPr>
              <a:pPr/>
              <a:t>251</a:t>
            </a:fld>
            <a:endParaRPr lang="en-US" smtClean="0">
              <a:ea typeface="MS PGothic"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DA6754C-4C88-46D9-BFEF-31A388F818EA}" type="slidenum">
              <a:rPr lang="en-US" smtClean="0">
                <a:ea typeface="MS PGothic" pitchFamily="34" charset="-128"/>
              </a:rPr>
              <a:pPr/>
              <a:t>252</a:t>
            </a:fld>
            <a:endParaRPr lang="en-US" smtClean="0">
              <a:ea typeface="MS PGothic"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C27FF80-6B28-4F7B-B3D8-FAC598B800A3}" type="slidenum">
              <a:rPr lang="en-US" smtClean="0">
                <a:ea typeface="MS PGothic" pitchFamily="34" charset="-128"/>
              </a:rPr>
              <a:pPr/>
              <a:t>253</a:t>
            </a:fld>
            <a:endParaRPr lang="en-US" smtClean="0">
              <a:ea typeface="MS PGothic" pitchFamily="34"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Key terms related to concurrency.</a:t>
            </a:r>
          </a:p>
        </p:txBody>
      </p:sp>
      <p:sp>
        <p:nvSpPr>
          <p:cNvPr id="4" name="Slide Number Placeholder 3"/>
          <p:cNvSpPr>
            <a:spLocks noGrp="1"/>
          </p:cNvSpPr>
          <p:nvPr>
            <p:ph type="sldNum" sz="quarter" idx="5"/>
          </p:nvPr>
        </p:nvSpPr>
        <p:spPr/>
        <p:txBody>
          <a:bodyPr/>
          <a:lstStyle/>
          <a:p>
            <a:pPr>
              <a:defRPr/>
            </a:pPr>
            <a:fld id="{13D62068-3F03-490A-B36D-1DACADA71EFC}" type="slidenum">
              <a:rPr lang="en-US" smtClean="0"/>
              <a:pPr>
                <a:defRPr/>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What design and management issues are raised by the existence of concurrency?</a:t>
            </a:r>
          </a:p>
          <a:p>
            <a:r>
              <a:rPr lang="en-US" smtClean="0"/>
              <a:t>We can list the following concerns:</a:t>
            </a:r>
          </a:p>
          <a:p>
            <a:r>
              <a:rPr lang="en-US" b="1" smtClean="0"/>
              <a:t>1. The OS must be able to keep track of the various processes. </a:t>
            </a:r>
            <a:r>
              <a:rPr lang="en-US" smtClean="0"/>
              <a:t>This is done with the use of process control blocks and was described in Chapter 4 .</a:t>
            </a:r>
          </a:p>
          <a:p>
            <a:r>
              <a:rPr lang="en-US" b="1" smtClean="0"/>
              <a:t>2. The OS must allocate and de-allocate various resources for each active process.</a:t>
            </a:r>
          </a:p>
          <a:p>
            <a:r>
              <a:rPr lang="en-US" smtClean="0"/>
              <a:t>At times, multiple processes want access to the same resource. These resources include</a:t>
            </a:r>
          </a:p>
          <a:p>
            <a:r>
              <a:rPr lang="en-US" smtClean="0"/>
              <a:t>• </a:t>
            </a:r>
            <a:r>
              <a:rPr lang="en-US" b="1" smtClean="0"/>
              <a:t>Processor time: </a:t>
            </a:r>
            <a:r>
              <a:rPr lang="en-US" smtClean="0"/>
              <a:t>This is the scheduling function, discussed in Part Four.</a:t>
            </a:r>
          </a:p>
          <a:p>
            <a:r>
              <a:rPr lang="en-US" smtClean="0"/>
              <a:t>• </a:t>
            </a:r>
            <a:r>
              <a:rPr lang="en-US" b="1" smtClean="0"/>
              <a:t>Memory</a:t>
            </a:r>
            <a:r>
              <a:rPr lang="en-US" smtClean="0"/>
              <a:t>: Most operating systems use a virtual memory scheme. The topic is addressed in Part Three.</a:t>
            </a:r>
          </a:p>
          <a:p>
            <a:r>
              <a:rPr lang="en-US" smtClean="0"/>
              <a:t>• </a:t>
            </a:r>
            <a:r>
              <a:rPr lang="en-US" b="1" smtClean="0"/>
              <a:t>Files: </a:t>
            </a:r>
            <a:r>
              <a:rPr lang="en-US" smtClean="0"/>
              <a:t>Discussed in Chapter 12 .</a:t>
            </a:r>
          </a:p>
          <a:p>
            <a:r>
              <a:rPr lang="en-US" smtClean="0"/>
              <a:t>• </a:t>
            </a:r>
            <a:r>
              <a:rPr lang="en-US" b="1" smtClean="0"/>
              <a:t>I/O devices: </a:t>
            </a:r>
            <a:r>
              <a:rPr lang="en-US" smtClean="0"/>
              <a:t>Discussed in Chapter 11 .</a:t>
            </a:r>
          </a:p>
          <a:p>
            <a:r>
              <a:rPr lang="en-US" b="1" smtClean="0"/>
              <a:t>3. The OS must protect the data and physical resources of each process against</a:t>
            </a:r>
          </a:p>
          <a:p>
            <a:r>
              <a:rPr lang="en-US" smtClean="0"/>
              <a:t>unintended interference by other processes. This involves techniques that relate to memory, files, and I/O devices. A general treatment of protection is found in Chapter 14 .</a:t>
            </a:r>
          </a:p>
          <a:p>
            <a:r>
              <a:rPr lang="en-US" b="1" smtClean="0"/>
              <a:t>4. The functioning of a process, and the output it produces, must be independent </a:t>
            </a:r>
          </a:p>
          <a:p>
            <a:r>
              <a:rPr lang="en-US" smtClean="0"/>
              <a:t>of the speed at which its execution is carried out relative to the speed of other</a:t>
            </a:r>
          </a:p>
          <a:p>
            <a:r>
              <a:rPr lang="en-US" smtClean="0"/>
              <a:t>concurrent processes. This is the subject of this chapter.</a:t>
            </a:r>
          </a:p>
        </p:txBody>
      </p:sp>
      <p:sp>
        <p:nvSpPr>
          <p:cNvPr id="4" name="Slide Number Placeholder 3"/>
          <p:cNvSpPr>
            <a:spLocks noGrp="1"/>
          </p:cNvSpPr>
          <p:nvPr>
            <p:ph type="sldNum" sz="quarter" idx="5"/>
          </p:nvPr>
        </p:nvSpPr>
        <p:spPr/>
        <p:txBody>
          <a:bodyPr/>
          <a:lstStyle/>
          <a:p>
            <a:pPr>
              <a:defRPr/>
            </a:pPr>
            <a:fld id="{D74BAB9F-F5C2-4FDC-A63E-2DE1BD39DD79}" type="slidenum">
              <a:rPr lang="en-US" smtClean="0"/>
              <a:pPr>
                <a:defRPr/>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A race condition occurs when multiple processes or threads read and write data items so that the final result depends on the order of execution of instructions in the multiple processes. Let us consider two simple examples.</a:t>
            </a:r>
          </a:p>
          <a:p>
            <a:pPr>
              <a:defRPr/>
            </a:pPr>
            <a:endParaRPr lang="en-US" dirty="0" smtClean="0"/>
          </a:p>
          <a:p>
            <a:pPr>
              <a:defRPr/>
            </a:pPr>
            <a:r>
              <a:rPr lang="en-US" dirty="0" smtClean="0"/>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pPr>
              <a:defRPr/>
            </a:pPr>
            <a:endParaRPr lang="en-US" dirty="0" smtClean="0"/>
          </a:p>
          <a:p>
            <a:pPr>
              <a:defRPr/>
            </a:pPr>
            <a:r>
              <a:rPr lang="en-US" dirty="0" smtClean="0"/>
              <a:t>For our second example, consider two process, P3 and P4, that share global variables </a:t>
            </a:r>
            <a:r>
              <a:rPr lang="en-US" dirty="0" err="1" smtClean="0"/>
              <a:t>b</a:t>
            </a:r>
            <a:r>
              <a:rPr lang="en-US" dirty="0" smtClean="0"/>
              <a:t> and c , with initial values </a:t>
            </a:r>
            <a:r>
              <a:rPr lang="en-US" dirty="0" err="1" smtClean="0"/>
              <a:t>b</a:t>
            </a:r>
            <a:r>
              <a:rPr lang="en-US" dirty="0" smtClean="0"/>
              <a:t> = 1 and c = 2 . At some point in its execution, P3 executes the assignment </a:t>
            </a:r>
            <a:r>
              <a:rPr lang="en-US" dirty="0" err="1" smtClean="0"/>
              <a:t>b</a:t>
            </a:r>
            <a:r>
              <a:rPr lang="en-US" dirty="0" smtClean="0"/>
              <a:t> = </a:t>
            </a:r>
            <a:r>
              <a:rPr lang="en-US" dirty="0" err="1" smtClean="0"/>
              <a:t>b</a:t>
            </a:r>
            <a:r>
              <a:rPr lang="en-US" dirty="0" smtClean="0"/>
              <a:t> + c , and at some point in its execution, P4 executes the assignment c = </a:t>
            </a:r>
            <a:r>
              <a:rPr lang="en-US" dirty="0" err="1" smtClean="0"/>
              <a:t>b</a:t>
            </a:r>
            <a:r>
              <a:rPr lang="en-US" dirty="0" smtClean="0"/>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dirty="0" err="1" smtClean="0"/>
              <a:t>b</a:t>
            </a:r>
            <a:r>
              <a:rPr lang="en-US" dirty="0" smtClean="0"/>
              <a:t> = 3 and c = 5 . If P4 executes its assignment statement first, then the final values are </a:t>
            </a:r>
            <a:r>
              <a:rPr lang="en-US" dirty="0" err="1" smtClean="0"/>
              <a:t>b</a:t>
            </a:r>
            <a:r>
              <a:rPr lang="en-US" dirty="0" smtClean="0"/>
              <a:t> = 4 and c = 3 .</a:t>
            </a:r>
          </a:p>
          <a:p>
            <a:pPr>
              <a:defRPr/>
            </a:pPr>
            <a:endParaRPr lang="en-US" dirty="0" smtClean="0"/>
          </a:p>
          <a:p>
            <a:pPr>
              <a:defRPr/>
            </a:pPr>
            <a:r>
              <a:rPr lang="en-US" dirty="0" smtClean="0"/>
              <a:t>Appendix A includes a discussion of race conditions using semaphores as an example.</a:t>
            </a:r>
            <a:endParaRPr lang="en-US" dirty="0"/>
          </a:p>
        </p:txBody>
      </p:sp>
      <p:sp>
        <p:nvSpPr>
          <p:cNvPr id="4" name="Slide Number Placeholder 3"/>
          <p:cNvSpPr>
            <a:spLocks noGrp="1"/>
          </p:cNvSpPr>
          <p:nvPr>
            <p:ph type="sldNum" sz="quarter" idx="5"/>
          </p:nvPr>
        </p:nvSpPr>
        <p:spPr/>
        <p:txBody>
          <a:bodyPr/>
          <a:lstStyle/>
          <a:p>
            <a:pPr>
              <a:defRPr/>
            </a:pPr>
            <a:fld id="{6612C332-EA4C-4E06-9A40-8450624F28E7}" type="slidenum">
              <a:rPr lang="en-US" smtClean="0"/>
              <a:pPr>
                <a:defRPr/>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3916948-65AC-4EB2-AC2A-FAFC22212DCE}" type="slidenum">
              <a:rPr lang="en-US" smtClean="0"/>
              <a:pPr/>
              <a:t>23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EA1AD6-9A40-4D1C-98FD-0E285265C477}" type="datetime1">
              <a:rPr lang="en-US" smtClean="0"/>
              <a:pPr/>
              <a:t>10/17/2022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
        <p:nvSpPr>
          <p:cNvPr id="6" name="Slide Number Placeholder 5"/>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D44869-367C-43C1-AFAC-CC35F205231F}" type="datetime1">
              <a:rPr lang="en-US" smtClean="0"/>
              <a:pPr/>
              <a:t>10/17/2022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
        <p:nvSpPr>
          <p:cNvPr id="6" name="Slide Number Placeholder 5"/>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472452-7AF6-48BE-AA68-59D81784E69C}" type="datetime1">
              <a:rPr lang="en-US" smtClean="0"/>
              <a:pPr/>
              <a:t>10/17/2022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
        <p:nvSpPr>
          <p:cNvPr id="6" name="Slide Number Placeholder 5"/>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6096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762000" y="16002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029200" y="16002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ftr" sz="quarter" idx="10"/>
          </p:nvPr>
        </p:nvSpPr>
        <p:spPr>
          <a:ln/>
        </p:spPr>
        <p:txBody>
          <a:bodyPr/>
          <a:lstStyle>
            <a:lvl1pPr>
              <a:defRPr/>
            </a:lvl1pPr>
          </a:lstStyle>
          <a:p>
            <a:pPr>
              <a:defRPr/>
            </a:pPr>
            <a:r>
              <a:rPr lang="pt-BR" altLang="en-US" smtClean="0"/>
              <a:t>By: Dr. Panhalkar A. R.</a:t>
            </a: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Content Placeholder 2"/>
          <p:cNvSpPr>
            <a:spLocks noGrp="1"/>
          </p:cNvSpPr>
          <p:nvPr>
            <p:ph sz="half" idx="1"/>
          </p:nvPr>
        </p:nvSpPr>
        <p:spPr>
          <a:xfrm>
            <a:off x="838200" y="1447800"/>
            <a:ext cx="39814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72050" y="1447800"/>
            <a:ext cx="3983038"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pt-BR" altLang="en-US" smtClean="0"/>
              <a:t>By: Dr. Panhalkar A. R.</a:t>
            </a:r>
            <a:endParaRPr lang="en-US" altLang="en-US"/>
          </a:p>
        </p:txBody>
      </p:sp>
      <p:sp>
        <p:nvSpPr>
          <p:cNvPr id="6" name="Rectangle 12"/>
          <p:cNvSpPr>
            <a:spLocks noGrp="1" noChangeArrowheads="1"/>
          </p:cNvSpPr>
          <p:nvPr>
            <p:ph type="sldNum" sz="quarter" idx="11"/>
          </p:nvPr>
        </p:nvSpPr>
        <p:spPr>
          <a:ln/>
        </p:spPr>
        <p:txBody>
          <a:bodyPr/>
          <a:lstStyle>
            <a:lvl1pPr>
              <a:defRPr/>
            </a:lvl1pPr>
          </a:lstStyle>
          <a:p>
            <a:fld id="{A5B964ED-2752-4C75-9456-2F8BAE876279}" type="slidenum">
              <a:rPr lang="en-US" altLang="en-US"/>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fld id="{823153E4-3963-4268-A8E2-C5ACC0CD381C}" type="datetime1">
              <a:rPr lang="en-US" altLang="en-US" smtClean="0"/>
              <a:pPr>
                <a:defRPr/>
              </a:pPr>
              <a:t>10/17/2022</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04BA4-EF89-6B43-9780-B81D6F17525E}"/>
              </a:ext>
            </a:extLst>
          </p:cNvPr>
          <p:cNvSpPr>
            <a:spLocks noGrp="1"/>
          </p:cNvSpPr>
          <p:nvPr>
            <p:ph type="title"/>
          </p:nvPr>
        </p:nvSpPr>
        <p:spPr>
          <a:xfrm>
            <a:off x="1219200" y="533400"/>
            <a:ext cx="7772400" cy="609600"/>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0F6A3A8-00F9-2F4C-A672-9A4BC7C9FEAE}"/>
              </a:ext>
            </a:extLst>
          </p:cNvPr>
          <p:cNvSpPr>
            <a:spLocks noGrp="1"/>
          </p:cNvSpPr>
          <p:nvPr>
            <p:ph type="body" sz="half" idx="1"/>
          </p:nvPr>
        </p:nvSpPr>
        <p:spPr>
          <a:xfrm>
            <a:off x="838200" y="1447800"/>
            <a:ext cx="8116888" cy="2400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576BA1A-E5BA-8244-83E8-0D8CAAB68C89}"/>
              </a:ext>
            </a:extLst>
          </p:cNvPr>
          <p:cNvSpPr>
            <a:spLocks noGrp="1"/>
          </p:cNvSpPr>
          <p:nvPr>
            <p:ph sz="half" idx="2"/>
          </p:nvPr>
        </p:nvSpPr>
        <p:spPr>
          <a:xfrm>
            <a:off x="838200" y="4000500"/>
            <a:ext cx="8116888" cy="2400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 xmlns:a16="http://schemas.microsoft.com/office/drawing/2014/main" id="{8E0C2969-825A-D64F-A293-618F0C0723F3}"/>
              </a:ext>
            </a:extLst>
          </p:cNvPr>
          <p:cNvSpPr>
            <a:spLocks noGrp="1" noChangeArrowheads="1"/>
          </p:cNvSpPr>
          <p:nvPr>
            <p:ph type="ftr" sz="quarter" idx="10"/>
          </p:nvPr>
        </p:nvSpPr>
        <p:spPr>
          <a:ln/>
        </p:spPr>
        <p:txBody>
          <a:bodyPr/>
          <a:lstStyle>
            <a:lvl1pPr>
              <a:defRPr/>
            </a:lvl1pPr>
          </a:lstStyle>
          <a:p>
            <a:pPr>
              <a:defRPr/>
            </a:pPr>
            <a:r>
              <a:rPr lang="pt-BR" altLang="en-US" smtClean="0"/>
              <a:t>By: Dr. Panhalkar A. R.</a:t>
            </a:r>
            <a:endParaRPr lang="en-US" altLang="en-US"/>
          </a:p>
        </p:txBody>
      </p:sp>
      <p:sp>
        <p:nvSpPr>
          <p:cNvPr id="6" name="Rectangle 12">
            <a:extLst>
              <a:ext uri="{FF2B5EF4-FFF2-40B4-BE49-F238E27FC236}">
                <a16:creationId xmlns="" xmlns:a16="http://schemas.microsoft.com/office/drawing/2014/main" id="{8227BA03-B869-1641-B047-FAEB4673481C}"/>
              </a:ext>
            </a:extLst>
          </p:cNvPr>
          <p:cNvSpPr>
            <a:spLocks noGrp="1" noChangeArrowheads="1"/>
          </p:cNvSpPr>
          <p:nvPr>
            <p:ph type="sldNum" sz="quarter" idx="11"/>
          </p:nvPr>
        </p:nvSpPr>
        <p:spPr>
          <a:ln/>
        </p:spPr>
        <p:txBody>
          <a:bodyPr/>
          <a:lstStyle>
            <a:lvl1pPr>
              <a:defRPr/>
            </a:lvl1pPr>
          </a:lstStyle>
          <a:p>
            <a:fld id="{2A5B7869-A221-434F-B167-B3407E2FEE9D}" type="slidenum">
              <a:rPr lang="en-US" altLang="en-US"/>
              <a:pPr/>
              <a:t>‹#›</a:t>
            </a:fld>
            <a:endParaRPr lang="en-US" altLang="en-US"/>
          </a:p>
        </p:txBody>
      </p:sp>
      <p:sp>
        <p:nvSpPr>
          <p:cNvPr id="7" name="Rectangle 13">
            <a:extLst>
              <a:ext uri="{FF2B5EF4-FFF2-40B4-BE49-F238E27FC236}">
                <a16:creationId xmlns="" xmlns:a16="http://schemas.microsoft.com/office/drawing/2014/main" id="{55910F1F-B5D1-9C40-972A-4F03573A2F44}"/>
              </a:ext>
            </a:extLst>
          </p:cNvPr>
          <p:cNvSpPr>
            <a:spLocks noGrp="1" noChangeArrowheads="1"/>
          </p:cNvSpPr>
          <p:nvPr>
            <p:ph type="dt" sz="half" idx="12"/>
          </p:nvPr>
        </p:nvSpPr>
        <p:spPr>
          <a:ln/>
        </p:spPr>
        <p:txBody>
          <a:bodyPr/>
          <a:lstStyle>
            <a:lvl1pPr>
              <a:defRPr/>
            </a:lvl1pPr>
          </a:lstStyle>
          <a:p>
            <a:pPr>
              <a:defRPr/>
            </a:pPr>
            <a:fld id="{2DBB23EE-8F43-4EB5-9C50-B5F290CCD6C9}" type="datetime1">
              <a:rPr lang="en-US" altLang="en-US" smtClean="0"/>
              <a:pPr>
                <a:defRPr/>
              </a:pPr>
              <a:t>10/17/2022</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Content Placeholder 2"/>
          <p:cNvSpPr>
            <a:spLocks noGrp="1"/>
          </p:cNvSpPr>
          <p:nvPr>
            <p:ph sz="half" idx="1"/>
          </p:nvPr>
        </p:nvSpPr>
        <p:spPr>
          <a:xfrm>
            <a:off x="838200" y="14478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8200" y="40005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pt-BR" altLang="en-US" smtClean="0"/>
              <a:t>By: Dr. Panhalkar A. R.</a:t>
            </a:r>
            <a:endParaRPr lang="en-US" altLang="en-US"/>
          </a:p>
        </p:txBody>
      </p:sp>
      <p:sp>
        <p:nvSpPr>
          <p:cNvPr id="6" name="Rectangle 12"/>
          <p:cNvSpPr>
            <a:spLocks noGrp="1" noChangeArrowheads="1"/>
          </p:cNvSpPr>
          <p:nvPr>
            <p:ph type="sldNum" sz="quarter" idx="11"/>
          </p:nvPr>
        </p:nvSpPr>
        <p:spPr>
          <a:ln/>
        </p:spPr>
        <p:txBody>
          <a:bodyPr/>
          <a:lstStyle>
            <a:lvl1pPr>
              <a:defRPr/>
            </a:lvl1pPr>
          </a:lstStyle>
          <a:p>
            <a:fld id="{C7BE014E-E9D8-4185-94B0-46A461BACD5D}" type="slidenum">
              <a:rPr lang="en-US" altLang="en-US"/>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fld id="{B5F97D5D-0E30-4351-9B3C-1CD8BD90B1B1}" type="datetime1">
              <a:rPr lang="en-US" altLang="en-US" smtClean="0"/>
              <a:pPr>
                <a:defRPr/>
              </a:pPr>
              <a:t>10/17/2022</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BAE568-2EEF-4CCC-8D0C-B1DD5F12B47D}" type="datetime1">
              <a:rPr lang="en-US" smtClean="0"/>
              <a:pPr/>
              <a:t>10/17/2022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
        <p:nvSpPr>
          <p:cNvPr id="6" name="Slide Number Placeholder 5"/>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7A38C-E678-42DB-9A8D-F6EC57D286D7}" type="datetime1">
              <a:rPr lang="en-US" smtClean="0"/>
              <a:pPr/>
              <a:t>10/17/2022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
        <p:nvSpPr>
          <p:cNvPr id="6" name="Slide Number Placeholder 5"/>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5AFC3D-B3CF-4401-8DDB-136CA2570174}" type="datetime1">
              <a:rPr lang="en-US" smtClean="0"/>
              <a:pPr/>
              <a:t>10/17/2022</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
        <p:nvSpPr>
          <p:cNvPr id="7" name="Slide Number Placeholder 6"/>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5233A2-228B-46F1-9C14-ACF7E1A2BBB8}" type="datetime1">
              <a:rPr lang="en-US" smtClean="0"/>
              <a:pPr/>
              <a:t>10/17/2022</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
        <p:nvSpPr>
          <p:cNvPr id="9" name="Slide Number Placeholder 8"/>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62B609-1843-4D7B-BC7D-8A9DCCFB88AB}" type="datetime1">
              <a:rPr lang="en-US" smtClean="0"/>
              <a:pPr/>
              <a:t>10/17/2022</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
        <p:nvSpPr>
          <p:cNvPr id="5" name="Slide Number Placeholder 4"/>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7B0AF-CEA9-4ADE-A622-AEA39A6DE401}" type="datetime1">
              <a:rPr lang="en-US" smtClean="0"/>
              <a:pPr/>
              <a:t>10/17/2022</a:t>
            </a:fld>
            <a:endParaRPr lang="en-IN"/>
          </a:p>
        </p:txBody>
      </p:sp>
      <p:sp>
        <p:nvSpPr>
          <p:cNvPr id="3" name="Footer Placeholder 2"/>
          <p:cNvSpPr>
            <a:spLocks noGrp="1"/>
          </p:cNvSpPr>
          <p:nvPr>
            <p:ph type="ftr" sz="quarter" idx="11"/>
          </p:nvPr>
        </p:nvSpPr>
        <p:spPr/>
        <p:txBody>
          <a:bodyPr/>
          <a:lstStyle/>
          <a:p>
            <a:r>
              <a:rPr lang="pt-BR" smtClean="0"/>
              <a:t>By: Dr. Panhalkar A. R.</a:t>
            </a:r>
            <a:endParaRPr lang="en-IN"/>
          </a:p>
        </p:txBody>
      </p:sp>
      <p:sp>
        <p:nvSpPr>
          <p:cNvPr id="4" name="Slide Number Placeholder 3"/>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A5941-B63A-4651-8CD2-E02A30FA791C}" type="datetime1">
              <a:rPr lang="en-US" smtClean="0"/>
              <a:pPr/>
              <a:t>10/17/2022</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
        <p:nvSpPr>
          <p:cNvPr id="7" name="Slide Number Placeholder 6"/>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D3001-B3AE-44AE-87E6-849F3C3351D2}" type="datetime1">
              <a:rPr lang="en-US" smtClean="0"/>
              <a:pPr/>
              <a:t>10/17/2022</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
        <p:nvSpPr>
          <p:cNvPr id="7" name="Slide Number Placeholder 6"/>
          <p:cNvSpPr>
            <a:spLocks noGrp="1"/>
          </p:cNvSpPr>
          <p:nvPr>
            <p:ph type="sldNum" sz="quarter" idx="12"/>
          </p:nvPr>
        </p:nvSpPr>
        <p:spPr/>
        <p:txBody>
          <a:bodyPr/>
          <a:lstStyle/>
          <a:p>
            <a:fld id="{27429B5B-14B8-49BD-B57C-48896D84E86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89B35-1ADE-4AB0-8A24-6E2E17A2B350}" type="datetime1">
              <a:rPr lang="en-US" smtClean="0"/>
              <a:pPr/>
              <a:t>10/17/2022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By: Dr. Panhalkar A. R.</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29B5B-14B8-49BD-B57C-48896D84E86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85852" y="1581141"/>
            <a:ext cx="6705600" cy="63341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UNIT-5</a:t>
            </a:r>
          </a:p>
        </p:txBody>
      </p:sp>
      <p:sp>
        <p:nvSpPr>
          <p:cNvPr id="5" name="Rectangle 3"/>
          <p:cNvSpPr txBox="1">
            <a:spLocks noChangeArrowheads="1"/>
          </p:cNvSpPr>
          <p:nvPr/>
        </p:nvSpPr>
        <p:spPr>
          <a:xfrm>
            <a:off x="3000364" y="2428868"/>
            <a:ext cx="5929354" cy="157163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just"/>
            <a:r>
              <a:rPr lang="en-IN" sz="4800" b="1" dirty="0" smtClean="0"/>
              <a:t>Synchronization and Concurrency Control</a:t>
            </a:r>
            <a:r>
              <a:rPr lang="en-IN" sz="4800" b="1" dirty="0"/>
              <a:t>	</a:t>
            </a:r>
          </a:p>
        </p:txBody>
      </p:sp>
      <p:sp>
        <p:nvSpPr>
          <p:cNvPr id="6" name="TextBox 6"/>
          <p:cNvSpPr txBox="1">
            <a:spLocks noChangeArrowheads="1"/>
          </p:cNvSpPr>
          <p:nvPr/>
        </p:nvSpPr>
        <p:spPr bwMode="auto">
          <a:xfrm>
            <a:off x="785786" y="4929198"/>
            <a:ext cx="7239000" cy="523875"/>
          </a:xfrm>
          <a:prstGeom prst="rect">
            <a:avLst/>
          </a:prstGeom>
          <a:noFill/>
          <a:ln w="9525">
            <a:noFill/>
            <a:miter lim="800000"/>
            <a:headEnd/>
            <a:tailEnd/>
          </a:ln>
        </p:spPr>
        <p:txBody>
          <a:bodyPr>
            <a:spAutoFit/>
          </a:bodyPr>
          <a:lstStyle/>
          <a:p>
            <a:pPr algn="ctr"/>
            <a:r>
              <a:rPr lang="en-IN" sz="2800" b="1" dirty="0">
                <a:solidFill>
                  <a:srgbClr val="0066FF"/>
                </a:solidFill>
              </a:rPr>
              <a:t>By: </a:t>
            </a:r>
            <a:r>
              <a:rPr lang="en-IN" sz="2800" b="1" dirty="0" smtClean="0">
                <a:solidFill>
                  <a:srgbClr val="0066FF"/>
                </a:solidFill>
              </a:rPr>
              <a:t>Dr. </a:t>
            </a:r>
            <a:r>
              <a:rPr lang="en-IN" sz="2800" b="1" dirty="0">
                <a:solidFill>
                  <a:srgbClr val="0066FF"/>
                </a:solidFill>
              </a:rPr>
              <a:t>Panhalkar A. R.</a:t>
            </a:r>
          </a:p>
        </p:txBody>
      </p:sp>
      <p:sp>
        <p:nvSpPr>
          <p:cNvPr id="7" name="TextBox 6"/>
          <p:cNvSpPr txBox="1"/>
          <p:nvPr/>
        </p:nvSpPr>
        <p:spPr>
          <a:xfrm>
            <a:off x="1000100" y="285728"/>
            <a:ext cx="7500990" cy="954107"/>
          </a:xfrm>
          <a:prstGeom prst="rect">
            <a:avLst/>
          </a:prstGeom>
          <a:noFill/>
        </p:spPr>
        <p:txBody>
          <a:bodyPr wrap="square" rtlCol="0">
            <a:spAutoFit/>
          </a:bodyPr>
          <a:lstStyle/>
          <a:p>
            <a:pPr algn="ctr"/>
            <a:r>
              <a:rPr lang="en-IN" sz="2800" b="1" dirty="0" smtClean="0"/>
              <a:t>Amrutvahini College of Engineering, Sangamner</a:t>
            </a:r>
          </a:p>
          <a:p>
            <a:pPr algn="ctr"/>
            <a:r>
              <a:rPr lang="en-IN" sz="2800" b="1" dirty="0" smtClean="0"/>
              <a:t>Department of Computer Engineering</a:t>
            </a:r>
            <a:endParaRPr lang="en-IN" sz="2800" b="1" dirty="0"/>
          </a:p>
        </p:txBody>
      </p:sp>
      <p:sp>
        <p:nvSpPr>
          <p:cNvPr id="9" name="Slide Number Placeholder 8"/>
          <p:cNvSpPr>
            <a:spLocks noGrp="1"/>
          </p:cNvSpPr>
          <p:nvPr>
            <p:ph type="sldNum" sz="quarter" idx="12"/>
          </p:nvPr>
        </p:nvSpPr>
        <p:spPr/>
        <p:txBody>
          <a:bodyPr/>
          <a:lstStyle/>
          <a:p>
            <a:fld id="{AFAEADDD-229D-4289-B09D-4EA4D43CFFB4}" type="slidenum">
              <a:rPr lang="en-IN" smtClean="0"/>
              <a:pPr/>
              <a:t>1</a:t>
            </a:fld>
            <a:endParaRPr lang="en-IN"/>
          </a:p>
        </p:txBody>
      </p:sp>
      <p:sp>
        <p:nvSpPr>
          <p:cNvPr id="10" name="Footer Placeholder 9"/>
          <p:cNvSpPr>
            <a:spLocks noGrp="1"/>
          </p:cNvSpPr>
          <p:nvPr>
            <p:ph type="ftr" sz="quarter" idx="11"/>
          </p:nvPr>
        </p:nvSpPr>
        <p:spPr/>
        <p:txBody>
          <a:bodyPr/>
          <a:lstStyle/>
          <a:p>
            <a:r>
              <a:rPr lang="pt-BR" smtClean="0"/>
              <a:t>By: Dr. Panhalkar A. R.</a:t>
            </a:r>
            <a:endParaRPr lang="en-IN"/>
          </a:p>
        </p:txBody>
      </p:sp>
      <p:pic>
        <p:nvPicPr>
          <p:cNvPr id="1026" name="Picture 2"/>
          <p:cNvPicPr>
            <a:picLocks noChangeAspect="1" noChangeArrowheads="1"/>
          </p:cNvPicPr>
          <p:nvPr/>
        </p:nvPicPr>
        <p:blipFill>
          <a:blip r:embed="rId2"/>
          <a:srcRect/>
          <a:stretch>
            <a:fillRect/>
          </a:stretch>
        </p:blipFill>
        <p:spPr bwMode="auto">
          <a:xfrm>
            <a:off x="0" y="2285992"/>
            <a:ext cx="2784851" cy="2052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686731"/>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fontAlgn="auto" hangingPunct="1">
              <a:spcAft>
                <a:spcPts val="0"/>
              </a:spcAft>
              <a:defRPr/>
            </a:pPr>
            <a:r>
              <a:rPr lang="en-US" b="1" dirty="0" smtClean="0">
                <a:ln w="1905"/>
                <a:solidFill>
                  <a:srgbClr val="002060"/>
                </a:solidFill>
                <a:effectLst>
                  <a:innerShdw blurRad="69850" dist="43180" dir="5400000">
                    <a:srgbClr val="000000">
                      <a:alpha val="65000"/>
                    </a:srgbClr>
                  </a:innerShdw>
                </a:effectLst>
              </a:rPr>
              <a:t>Principles of Concurrency</a:t>
            </a:r>
            <a:endParaRPr lang="en-US" b="1" dirty="0">
              <a:ln w="1905"/>
              <a:solidFill>
                <a:srgbClr val="002060"/>
              </a:solidFill>
              <a:effectLst>
                <a:innerShdw blurRad="69850" dist="43180" dir="5400000">
                  <a:srgbClr val="000000">
                    <a:alpha val="65000"/>
                  </a:srgbClr>
                </a:innerShdw>
              </a:effectLst>
            </a:endParaRPr>
          </a:p>
        </p:txBody>
      </p:sp>
      <p:sp>
        <p:nvSpPr>
          <p:cNvPr id="44034" name="Content Placeholder 2"/>
          <p:cNvSpPr>
            <a:spLocks noGrp="1"/>
          </p:cNvSpPr>
          <p:nvPr>
            <p:ph sz="half" idx="1"/>
          </p:nvPr>
        </p:nvSpPr>
        <p:spPr>
          <a:xfrm>
            <a:off x="658813" y="1500174"/>
            <a:ext cx="8027987" cy="4625989"/>
          </a:xfrm>
        </p:spPr>
        <p:txBody>
          <a:bodyPr/>
          <a:lstStyle/>
          <a:p>
            <a:pPr eaLnBrk="1" hangingPunct="1"/>
            <a:r>
              <a:rPr lang="en-US" sz="2800" dirty="0" smtClean="0"/>
              <a:t>Interleaving and overlapping </a:t>
            </a:r>
          </a:p>
          <a:p>
            <a:pPr lvl="2" eaLnBrk="1" hangingPunct="1"/>
            <a:r>
              <a:rPr lang="en-US" sz="2400" dirty="0" smtClean="0"/>
              <a:t>can be viewed as examples of concurrent processing</a:t>
            </a:r>
          </a:p>
          <a:p>
            <a:pPr lvl="2" eaLnBrk="1" hangingPunct="1"/>
            <a:r>
              <a:rPr lang="en-US" sz="2400" dirty="0" smtClean="0"/>
              <a:t>both present the same problems</a:t>
            </a:r>
          </a:p>
          <a:p>
            <a:pPr eaLnBrk="1" hangingPunct="1"/>
            <a:r>
              <a:rPr lang="en-US" sz="2800" dirty="0" smtClean="0"/>
              <a:t>In multiprogramming, the relative speed of execution of processes cannot be predicted</a:t>
            </a:r>
          </a:p>
          <a:p>
            <a:pPr lvl="2" eaLnBrk="1" hangingPunct="1"/>
            <a:r>
              <a:rPr lang="en-US" sz="2400" dirty="0" smtClean="0"/>
              <a:t>depends on activities of other processes</a:t>
            </a:r>
          </a:p>
          <a:p>
            <a:pPr lvl="2" eaLnBrk="1" hangingPunct="1"/>
            <a:r>
              <a:rPr lang="en-US" sz="2400" dirty="0" smtClean="0"/>
              <a:t>the way the OS handles interrupts</a:t>
            </a:r>
          </a:p>
          <a:p>
            <a:pPr lvl="2" eaLnBrk="1" hangingPunct="1"/>
            <a:r>
              <a:rPr lang="en-US" sz="2400" dirty="0" smtClean="0"/>
              <a:t>scheduling policies of the OS</a:t>
            </a:r>
          </a:p>
        </p:txBody>
      </p:sp>
      <p:pic>
        <p:nvPicPr>
          <p:cNvPr id="44035" name="Picture 5"/>
          <p:cNvPicPr>
            <a:picLocks noChangeAspect="1"/>
          </p:cNvPicPr>
          <p:nvPr/>
        </p:nvPicPr>
        <p:blipFill>
          <a:blip r:embed="rId3"/>
          <a:srcRect/>
          <a:stretch>
            <a:fillRect/>
          </a:stretch>
        </p:blipFill>
        <p:spPr bwMode="auto">
          <a:xfrm rot="865002">
            <a:off x="7018338" y="4978400"/>
            <a:ext cx="1612900" cy="14922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10</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482439" y="3661174"/>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428992" y="4143380"/>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100</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303964" y="4482698"/>
            <a:ext cx="21433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143240" y="4643446"/>
            <a:ext cx="2928958" cy="523220"/>
          </a:xfrm>
          <a:prstGeom prst="rect">
            <a:avLst/>
          </a:prstGeom>
          <a:noFill/>
        </p:spPr>
        <p:txBody>
          <a:bodyPr wrap="square" rtlCol="0">
            <a:spAutoFit/>
          </a:bodyPr>
          <a:lstStyle/>
          <a:p>
            <a:r>
              <a:rPr lang="en-IN" sz="2800" dirty="0" smtClean="0"/>
              <a:t>Signal (FULL)</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101</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102</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785794"/>
          <a:ext cx="3657600" cy="792480"/>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t>Item</a:t>
                      </a:r>
                    </a:p>
                    <a:p>
                      <a:endParaRPr lang="en-IN" dirty="0"/>
                    </a:p>
                  </a:txBody>
                  <a:tcPr anchor="ctr"/>
                </a:tc>
                <a:tc>
                  <a:txBody>
                    <a:bodyPr/>
                    <a:lstStyle/>
                    <a:p>
                      <a:endParaRPr lang="en-IN" dirty="0"/>
                    </a:p>
                  </a:txBody>
                  <a:tcPr/>
                </a:tc>
                <a:tc>
                  <a:txBody>
                    <a:bodyPr/>
                    <a:lstStyle/>
                    <a:p>
                      <a:endParaRPr lang="en-IN" dirty="0"/>
                    </a:p>
                  </a:txBody>
                  <a:tcP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714348" y="201019"/>
            <a:ext cx="3786214" cy="584775"/>
          </a:xfrm>
          <a:prstGeom prst="rect">
            <a:avLst/>
          </a:prstGeom>
          <a:noFill/>
        </p:spPr>
        <p:txBody>
          <a:bodyPr wrap="square" rtlCol="0">
            <a:spAutoFit/>
          </a:bodyPr>
          <a:lstStyle/>
          <a:p>
            <a:pPr algn="ctr"/>
            <a:r>
              <a:rPr lang="en-IN" sz="3200" dirty="0" smtClean="0"/>
              <a:t>Bounded Buffer</a:t>
            </a:r>
            <a:endParaRPr lang="en-IN" sz="32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446852" y="3696892"/>
            <a:ext cx="78581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000504"/>
            <a:ext cx="2214578" cy="523220"/>
          </a:xfrm>
          <a:prstGeom prst="rect">
            <a:avLst/>
          </a:prstGeom>
          <a:noFill/>
        </p:spPr>
        <p:txBody>
          <a:bodyPr wrap="square" rtlCol="0">
            <a:spAutoFit/>
          </a:bodyPr>
          <a:lstStyle/>
          <a:p>
            <a:r>
              <a:rPr lang="en-IN" sz="2800" dirty="0" smtClean="0"/>
              <a:t>Wait(empty)</a:t>
            </a:r>
            <a:endParaRPr lang="en-IN" sz="2800" dirty="0"/>
          </a:p>
        </p:txBody>
      </p:sp>
      <p:sp>
        <p:nvSpPr>
          <p:cNvPr id="17"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103</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a:p>
                  </a:txBody>
                  <a:tcPr anchor="ctr"/>
                </a:tc>
                <a:tc>
                  <a:txBody>
                    <a:bodyPr/>
                    <a:lstStyle/>
                    <a:p>
                      <a:endParaRPr lang="en-IN" sz="3200" dirty="0"/>
                    </a:p>
                  </a:txBody>
                  <a:tcPr anchor="ct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571472" y="285728"/>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911067" y="3161108"/>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857620" y="3643314"/>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Rectangle 3"/>
          <p:cNvSpPr txBox="1">
            <a:spLocks noChangeArrowheads="1"/>
          </p:cNvSpPr>
          <p:nvPr/>
        </p:nvSpPr>
        <p:spPr>
          <a:xfrm>
            <a:off x="4572000" y="571481"/>
            <a:ext cx="4357718" cy="278608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104</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142844"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214282"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357290"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357290"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428728"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785786" y="500042"/>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2786050"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643570"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7" name="Straight Arrow Connector 16"/>
          <p:cNvCxnSpPr/>
          <p:nvPr/>
        </p:nvCxnSpPr>
        <p:spPr>
          <a:xfrm rot="16200000" flipV="1">
            <a:off x="1857356" y="2428868"/>
            <a:ext cx="3143272" cy="2000264"/>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18"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3333FF"/>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lang="en-US" dirty="0" smtClean="0">
                <a:solidFill>
                  <a:srgbClr val="FF0000"/>
                </a:solidFill>
              </a:rPr>
              <a:t>//  add the item to the  buffer</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TextBox 14"/>
          <p:cNvSpPr txBox="1"/>
          <p:nvPr/>
        </p:nvSpPr>
        <p:spPr>
          <a:xfrm>
            <a:off x="3643306" y="3286124"/>
            <a:ext cx="1285884" cy="523220"/>
          </a:xfrm>
          <a:prstGeom prst="rect">
            <a:avLst/>
          </a:prstGeom>
          <a:noFill/>
        </p:spPr>
        <p:txBody>
          <a:bodyPr wrap="square" rtlCol="0">
            <a:spAutoFit/>
          </a:bodyPr>
          <a:lstStyle/>
          <a:p>
            <a:r>
              <a:rPr lang="en-IN" sz="2800" dirty="0" smtClean="0"/>
              <a:t>ADD</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105</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482439" y="3661174"/>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428992" y="4143380"/>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106</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303964" y="4482698"/>
            <a:ext cx="21433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143240" y="4643446"/>
            <a:ext cx="2928958" cy="523220"/>
          </a:xfrm>
          <a:prstGeom prst="rect">
            <a:avLst/>
          </a:prstGeom>
          <a:noFill/>
        </p:spPr>
        <p:txBody>
          <a:bodyPr wrap="square" rtlCol="0">
            <a:spAutoFit/>
          </a:bodyPr>
          <a:lstStyle/>
          <a:p>
            <a:r>
              <a:rPr lang="en-IN" sz="2800" dirty="0" smtClean="0"/>
              <a:t>Signal (FULL)</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107</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108</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643174" y="5000636"/>
            <a:ext cx="378621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00496" y="4572008"/>
            <a:ext cx="2214578" cy="523220"/>
          </a:xfrm>
          <a:prstGeom prst="rect">
            <a:avLst/>
          </a:prstGeom>
          <a:noFill/>
        </p:spPr>
        <p:txBody>
          <a:bodyPr wrap="square" rtlCol="0">
            <a:spAutoFit/>
          </a:bodyPr>
          <a:lstStyle/>
          <a:p>
            <a:r>
              <a:rPr lang="en-IN" sz="2800" dirty="0" smtClean="0"/>
              <a:t>Wait(FULL)</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109</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596" y="3505200"/>
            <a:ext cx="8102600" cy="3352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49"/>
            <a:ext cx="1912536" cy="189656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57158" y="1928802"/>
            <a:ext cx="8229600" cy="505267"/>
          </a:xfrm>
          <a:prstGeom prst="rect">
            <a:avLst/>
          </a:prstGeom>
        </p:spPr>
        <p:txBody>
          <a:bodyPr vert="horz" wrap="square" lIns="0" tIns="12700" rIns="0" bIns="0" rtlCol="0">
            <a:spAutoFit/>
          </a:bodyPr>
          <a:lstStyle/>
          <a:p>
            <a:pPr marL="13335" marR="5080" indent="901700">
              <a:lnSpc>
                <a:spcPct val="100000"/>
              </a:lnSpc>
              <a:spcBef>
                <a:spcPts val="100"/>
              </a:spcBef>
            </a:pPr>
            <a:r>
              <a:rPr sz="3200" b="1" dirty="0"/>
              <a:t>Interleaving and  Overlapping</a:t>
            </a:r>
            <a:r>
              <a:rPr sz="3200" b="1" spc="-60" dirty="0"/>
              <a:t> </a:t>
            </a:r>
            <a:r>
              <a:rPr sz="3200" b="1" dirty="0"/>
              <a:t>Processes</a:t>
            </a:r>
          </a:p>
        </p:txBody>
      </p:sp>
      <p:sp>
        <p:nvSpPr>
          <p:cNvPr id="5" name="object 5"/>
          <p:cNvSpPr txBox="1"/>
          <p:nvPr/>
        </p:nvSpPr>
        <p:spPr>
          <a:xfrm>
            <a:off x="571472" y="2571744"/>
            <a:ext cx="7203440" cy="1002030"/>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spc="-5" dirty="0">
                <a:latin typeface="Arial"/>
                <a:cs typeface="Arial"/>
              </a:rPr>
              <a:t>Earlier </a:t>
            </a:r>
            <a:r>
              <a:rPr sz="3200" dirty="0">
                <a:latin typeface="Arial"/>
                <a:cs typeface="Arial"/>
              </a:rPr>
              <a:t>we saw </a:t>
            </a:r>
            <a:r>
              <a:rPr sz="3200" spc="-5" dirty="0">
                <a:latin typeface="Arial"/>
                <a:cs typeface="Arial"/>
              </a:rPr>
              <a:t>that </a:t>
            </a:r>
            <a:r>
              <a:rPr sz="3200" dirty="0">
                <a:latin typeface="Arial"/>
                <a:cs typeface="Arial"/>
              </a:rPr>
              <a:t>processes </a:t>
            </a:r>
            <a:r>
              <a:rPr sz="3200" spc="-5" dirty="0">
                <a:latin typeface="Arial"/>
                <a:cs typeface="Arial"/>
              </a:rPr>
              <a:t>may</a:t>
            </a:r>
            <a:r>
              <a:rPr sz="3200" spc="-110" dirty="0">
                <a:latin typeface="Arial"/>
                <a:cs typeface="Arial"/>
              </a:rPr>
              <a:t> </a:t>
            </a:r>
            <a:r>
              <a:rPr sz="3200" dirty="0">
                <a:latin typeface="Arial"/>
                <a:cs typeface="Arial"/>
              </a:rPr>
              <a:t>be  </a:t>
            </a:r>
            <a:r>
              <a:rPr sz="3200" spc="-5" dirty="0">
                <a:latin typeface="Arial"/>
                <a:cs typeface="Arial"/>
              </a:rPr>
              <a:t>interleaved </a:t>
            </a:r>
            <a:r>
              <a:rPr sz="3200" dirty="0">
                <a:latin typeface="Arial"/>
                <a:cs typeface="Arial"/>
              </a:rPr>
              <a:t>on</a:t>
            </a:r>
            <a:r>
              <a:rPr sz="3200" spc="-60" dirty="0">
                <a:latin typeface="Arial"/>
                <a:cs typeface="Arial"/>
              </a:rPr>
              <a:t> </a:t>
            </a:r>
            <a:r>
              <a:rPr sz="3200" dirty="0">
                <a:latin typeface="Arial"/>
                <a:cs typeface="Arial"/>
              </a:rPr>
              <a:t>uniprocessors</a:t>
            </a:r>
            <a:endParaRPr sz="3200">
              <a:latin typeface="Arial"/>
              <a:cs typeface="Arial"/>
            </a:endParaRPr>
          </a:p>
        </p:txBody>
      </p:sp>
      <p:sp>
        <p:nvSpPr>
          <p:cNvPr id="6" name="Rectangle 5"/>
          <p:cNvSpPr/>
          <p:nvPr/>
        </p:nvSpPr>
        <p:spPr>
          <a:xfrm>
            <a:off x="1928794" y="500042"/>
            <a:ext cx="707236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532765" indent="-457200" algn="ctr">
              <a:lnSpc>
                <a:spcPct val="100000"/>
              </a:lnSpc>
              <a:spcBef>
                <a:spcPts val="95"/>
              </a:spcBef>
              <a:tabLst>
                <a:tab pos="469265" algn="l"/>
                <a:tab pos="469900" algn="l"/>
              </a:tabLst>
            </a:pPr>
            <a:r>
              <a:rPr lang="en-IN" sz="3200" b="1" spc="-10" dirty="0" smtClean="0">
                <a:solidFill>
                  <a:srgbClr val="FF0000"/>
                </a:solidFill>
                <a:latin typeface="Carlito"/>
                <a:cs typeface="Carlito"/>
              </a:rPr>
              <a:t>Principles </a:t>
            </a:r>
            <a:r>
              <a:rPr lang="en-IN" sz="3200" b="1" spc="-5" dirty="0" smtClean="0">
                <a:solidFill>
                  <a:srgbClr val="FF0000"/>
                </a:solidFill>
                <a:latin typeface="Carlito"/>
                <a:cs typeface="Carlito"/>
              </a:rPr>
              <a:t>and issues  </a:t>
            </a:r>
            <a:r>
              <a:rPr lang="en-IN" sz="3200" b="1" spc="-10" dirty="0" smtClean="0">
                <a:solidFill>
                  <a:srgbClr val="FF0000"/>
                </a:solidFill>
                <a:latin typeface="Carlito"/>
                <a:cs typeface="Carlito"/>
              </a:rPr>
              <a:t>with</a:t>
            </a:r>
            <a:r>
              <a:rPr lang="en-IN" sz="3200" b="1" dirty="0" smtClean="0">
                <a:solidFill>
                  <a:srgbClr val="FF0000"/>
                </a:solidFill>
                <a:latin typeface="Carlito"/>
                <a:cs typeface="Carlito"/>
              </a:rPr>
              <a:t> </a:t>
            </a:r>
            <a:r>
              <a:rPr lang="en-IN" sz="3200" b="1" spc="-10" dirty="0" smtClean="0">
                <a:solidFill>
                  <a:srgbClr val="FF0000"/>
                </a:solidFill>
                <a:latin typeface="Carlito"/>
                <a:cs typeface="Carlito"/>
              </a:rPr>
              <a:t>concurrency</a:t>
            </a:r>
            <a:endParaRPr lang="en-IN" sz="3200" dirty="0">
              <a:solidFill>
                <a:srgbClr val="FF0000"/>
              </a:solidFill>
              <a:latin typeface="Carlito"/>
              <a:cs typeface="Carlito"/>
            </a:endParaRPr>
          </a:p>
        </p:txBody>
      </p:sp>
      <p:sp>
        <p:nvSpPr>
          <p:cNvPr id="7" name="Slide Number Placeholder 6"/>
          <p:cNvSpPr>
            <a:spLocks noGrp="1"/>
          </p:cNvSpPr>
          <p:nvPr>
            <p:ph type="sldNum" sz="quarter" idx="12"/>
          </p:nvPr>
        </p:nvSpPr>
        <p:spPr/>
        <p:txBody>
          <a:bodyPr/>
          <a:lstStyle/>
          <a:p>
            <a:fld id="{27429B5B-14B8-49BD-B57C-48896D84E86B}" type="slidenum">
              <a:rPr lang="en-IN" smtClean="0"/>
              <a:pPr/>
              <a:t>11</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a:t>
            </a:r>
            <a:r>
              <a:rPr lang="en-US" sz="2000" dirty="0" smtClean="0">
                <a:solidFill>
                  <a:srgbClr val="FF0000"/>
                </a:solidFill>
              </a:rPr>
              <a:t>wait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71736" y="3643314"/>
            <a:ext cx="4000528" cy="185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000496" y="3786190"/>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110</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  remove an item from  buffer to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7" name="Straight Arrow Connector 16"/>
          <p:cNvCxnSpPr/>
          <p:nvPr/>
        </p:nvCxnSpPr>
        <p:spPr>
          <a:xfrm rot="10800000">
            <a:off x="2428860" y="1500174"/>
            <a:ext cx="4143404" cy="3857652"/>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5643570" y="3786190"/>
            <a:ext cx="2428892" cy="523220"/>
          </a:xfrm>
          <a:prstGeom prst="rect">
            <a:avLst/>
          </a:prstGeom>
          <a:noFill/>
        </p:spPr>
        <p:txBody>
          <a:bodyPr wrap="square" rtlCol="0">
            <a:spAutoFit/>
          </a:bodyPr>
          <a:lstStyle/>
          <a:p>
            <a:r>
              <a:rPr lang="en-IN" sz="2800" dirty="0" smtClean="0"/>
              <a:t>Remove ITEM</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111</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signal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00300" y="3643314"/>
            <a:ext cx="4357717" cy="1714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3929066"/>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112</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a:endCxn id="9" idx="3"/>
          </p:cNvCxnSpPr>
          <p:nvPr/>
        </p:nvCxnSpPr>
        <p:spPr>
          <a:xfrm rot="10800000">
            <a:off x="2643174" y="4429132"/>
            <a:ext cx="4214844"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4143380"/>
            <a:ext cx="2928958" cy="523220"/>
          </a:xfrm>
          <a:prstGeom prst="rect">
            <a:avLst/>
          </a:prstGeom>
          <a:noFill/>
        </p:spPr>
        <p:txBody>
          <a:bodyPr wrap="square" rtlCol="0">
            <a:spAutoFit/>
          </a:bodyPr>
          <a:lstStyle/>
          <a:p>
            <a:r>
              <a:rPr lang="en-IN" sz="2800" dirty="0" smtClean="0"/>
              <a:t>Signal (empty)</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113</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a:t>
            </a:r>
            <a:r>
              <a:rPr lang="en-US" sz="2000" dirty="0" smtClean="0">
                <a:solidFill>
                  <a:srgbClr val="FF0000"/>
                </a:solidFill>
              </a:rPr>
              <a:t>consume the item in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 while (TRUE);</a:t>
            </a:r>
          </a:p>
        </p:txBody>
      </p:sp>
      <p:sp>
        <p:nvSpPr>
          <p:cNvPr id="14" name="Slide Number Placeholder 13"/>
          <p:cNvSpPr>
            <a:spLocks noGrp="1"/>
          </p:cNvSpPr>
          <p:nvPr>
            <p:ph type="sldNum" sz="quarter" idx="12"/>
          </p:nvPr>
        </p:nvSpPr>
        <p:spPr/>
        <p:txBody>
          <a:bodyPr/>
          <a:lstStyle/>
          <a:p>
            <a:fld id="{27429B5B-14B8-49BD-B57C-48896D84E86B}" type="slidenum">
              <a:rPr lang="en-IN" smtClean="0"/>
              <a:pPr/>
              <a:t>114</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785794"/>
          <a:ext cx="3657600" cy="792480"/>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t>Item</a:t>
                      </a:r>
                    </a:p>
                    <a:p>
                      <a:endParaRPr lang="en-IN" dirty="0"/>
                    </a:p>
                  </a:txBody>
                  <a:tcPr anchor="ctr"/>
                </a:tc>
                <a:tc>
                  <a:txBody>
                    <a:bodyPr/>
                    <a:lstStyle/>
                    <a:p>
                      <a:endParaRPr lang="en-IN" dirty="0"/>
                    </a:p>
                  </a:txBody>
                  <a:tcPr/>
                </a:tc>
                <a:tc>
                  <a:txBody>
                    <a:bodyPr/>
                    <a:lstStyle/>
                    <a:p>
                      <a:endParaRPr lang="en-IN" dirty="0"/>
                    </a:p>
                  </a:txBody>
                  <a:tcP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714348" y="201019"/>
            <a:ext cx="3786214" cy="584775"/>
          </a:xfrm>
          <a:prstGeom prst="rect">
            <a:avLst/>
          </a:prstGeom>
          <a:noFill/>
        </p:spPr>
        <p:txBody>
          <a:bodyPr wrap="square" rtlCol="0">
            <a:spAutoFit/>
          </a:bodyPr>
          <a:lstStyle/>
          <a:p>
            <a:pPr algn="ctr"/>
            <a:r>
              <a:rPr lang="en-IN" sz="3200" dirty="0" smtClean="0"/>
              <a:t>Bounded Buffer</a:t>
            </a:r>
            <a:endParaRPr lang="en-IN" sz="32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446852" y="3696892"/>
            <a:ext cx="78581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000504"/>
            <a:ext cx="2214578" cy="523220"/>
          </a:xfrm>
          <a:prstGeom prst="rect">
            <a:avLst/>
          </a:prstGeom>
          <a:noFill/>
        </p:spPr>
        <p:txBody>
          <a:bodyPr wrap="square" rtlCol="0">
            <a:spAutoFit/>
          </a:bodyPr>
          <a:lstStyle/>
          <a:p>
            <a:r>
              <a:rPr lang="en-IN" sz="2800" dirty="0" smtClean="0"/>
              <a:t>Wait(empty)</a:t>
            </a:r>
            <a:endParaRPr lang="en-IN" sz="2800" dirty="0"/>
          </a:p>
        </p:txBody>
      </p:sp>
      <p:sp>
        <p:nvSpPr>
          <p:cNvPr id="17"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115</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a:p>
                  </a:txBody>
                  <a:tcPr anchor="ctr"/>
                </a:tc>
                <a:tc>
                  <a:txBody>
                    <a:bodyPr/>
                    <a:lstStyle/>
                    <a:p>
                      <a:endParaRPr lang="en-IN" sz="3200" dirty="0"/>
                    </a:p>
                  </a:txBody>
                  <a:tcPr anchor="ct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571472" y="285728"/>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911067" y="3161108"/>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857620" y="3643314"/>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Rectangle 3"/>
          <p:cNvSpPr txBox="1">
            <a:spLocks noChangeArrowheads="1"/>
          </p:cNvSpPr>
          <p:nvPr/>
        </p:nvSpPr>
        <p:spPr>
          <a:xfrm>
            <a:off x="4572000" y="571481"/>
            <a:ext cx="4357718" cy="278608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116</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142844"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214282"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357290"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357290"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428728"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785786" y="500042"/>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2786050"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643570"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7" name="Straight Arrow Connector 16"/>
          <p:cNvCxnSpPr/>
          <p:nvPr/>
        </p:nvCxnSpPr>
        <p:spPr>
          <a:xfrm rot="16200000" flipV="1">
            <a:off x="1857356" y="2428868"/>
            <a:ext cx="3143272" cy="2000264"/>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18"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3333FF"/>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lang="en-US" dirty="0" smtClean="0">
                <a:solidFill>
                  <a:srgbClr val="FF0000"/>
                </a:solidFill>
              </a:rPr>
              <a:t>//  add the item to the  buffer</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TextBox 14"/>
          <p:cNvSpPr txBox="1"/>
          <p:nvPr/>
        </p:nvSpPr>
        <p:spPr>
          <a:xfrm>
            <a:off x="3643306" y="3286124"/>
            <a:ext cx="1285884" cy="523220"/>
          </a:xfrm>
          <a:prstGeom prst="rect">
            <a:avLst/>
          </a:prstGeom>
          <a:noFill/>
        </p:spPr>
        <p:txBody>
          <a:bodyPr wrap="square" rtlCol="0">
            <a:spAutoFit/>
          </a:bodyPr>
          <a:lstStyle/>
          <a:p>
            <a:r>
              <a:rPr lang="en-IN" sz="2800" dirty="0" smtClean="0"/>
              <a:t>ADD</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117</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482439" y="3661174"/>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428992" y="4143380"/>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118</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303964" y="4482698"/>
            <a:ext cx="21433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143240" y="4643446"/>
            <a:ext cx="2928958" cy="523220"/>
          </a:xfrm>
          <a:prstGeom prst="rect">
            <a:avLst/>
          </a:prstGeom>
          <a:noFill/>
        </p:spPr>
        <p:txBody>
          <a:bodyPr wrap="square" rtlCol="0">
            <a:spAutoFit/>
          </a:bodyPr>
          <a:lstStyle/>
          <a:p>
            <a:r>
              <a:rPr lang="en-IN" sz="2800" dirty="0" smtClean="0"/>
              <a:t>Signal (FULL)</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119</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1538" y="2714620"/>
            <a:ext cx="7416800" cy="384784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49"/>
            <a:ext cx="1912536" cy="18965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57158" y="2071678"/>
            <a:ext cx="8286808" cy="752129"/>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400" dirty="0">
                <a:latin typeface="Arial"/>
                <a:cs typeface="Arial"/>
              </a:rPr>
              <a:t>And </a:t>
            </a:r>
            <a:r>
              <a:rPr sz="2400" spc="-5" dirty="0">
                <a:latin typeface="Arial"/>
                <a:cs typeface="Arial"/>
              </a:rPr>
              <a:t>not only interleaved but</a:t>
            </a:r>
            <a:r>
              <a:rPr sz="2400" spc="-45" dirty="0">
                <a:latin typeface="Arial"/>
                <a:cs typeface="Arial"/>
              </a:rPr>
              <a:t> </a:t>
            </a:r>
            <a:r>
              <a:rPr sz="2400" spc="-5" dirty="0">
                <a:latin typeface="Arial"/>
                <a:cs typeface="Arial"/>
              </a:rPr>
              <a:t>overlapped  </a:t>
            </a:r>
            <a:r>
              <a:rPr sz="2400" dirty="0">
                <a:latin typeface="Arial"/>
                <a:cs typeface="Arial"/>
              </a:rPr>
              <a:t>on</a:t>
            </a:r>
            <a:r>
              <a:rPr sz="2400" spc="-35" dirty="0">
                <a:latin typeface="Arial"/>
                <a:cs typeface="Arial"/>
              </a:rPr>
              <a:t> </a:t>
            </a:r>
            <a:r>
              <a:rPr sz="2400" dirty="0">
                <a:latin typeface="Arial"/>
                <a:cs typeface="Arial"/>
              </a:rPr>
              <a:t>multi-processors</a:t>
            </a:r>
            <a:endParaRPr sz="2400">
              <a:latin typeface="Arial"/>
              <a:cs typeface="Arial"/>
            </a:endParaRPr>
          </a:p>
        </p:txBody>
      </p:sp>
      <p:sp>
        <p:nvSpPr>
          <p:cNvPr id="7" name="object 4"/>
          <p:cNvSpPr txBox="1">
            <a:spLocks noGrp="1"/>
          </p:cNvSpPr>
          <p:nvPr>
            <p:ph type="title"/>
          </p:nvPr>
        </p:nvSpPr>
        <p:spPr>
          <a:xfrm>
            <a:off x="428596" y="1357298"/>
            <a:ext cx="8229600" cy="505267"/>
          </a:xfrm>
          <a:prstGeom prst="rect">
            <a:avLst/>
          </a:prstGeom>
        </p:spPr>
        <p:txBody>
          <a:bodyPr vert="horz" wrap="square" lIns="0" tIns="12700" rIns="0" bIns="0" rtlCol="0">
            <a:spAutoFit/>
          </a:bodyPr>
          <a:lstStyle/>
          <a:p>
            <a:pPr marL="13335" marR="5080" indent="901700">
              <a:lnSpc>
                <a:spcPct val="100000"/>
              </a:lnSpc>
              <a:spcBef>
                <a:spcPts val="100"/>
              </a:spcBef>
            </a:pPr>
            <a:r>
              <a:rPr sz="3200" b="1" dirty="0"/>
              <a:t>Interleaving and  Overlapping</a:t>
            </a:r>
            <a:r>
              <a:rPr sz="3200" b="1" spc="-60" dirty="0"/>
              <a:t> </a:t>
            </a:r>
            <a:r>
              <a:rPr sz="3200" b="1" dirty="0"/>
              <a:t>Processes</a:t>
            </a:r>
          </a:p>
        </p:txBody>
      </p:sp>
      <p:sp>
        <p:nvSpPr>
          <p:cNvPr id="8" name="Rectangle 7"/>
          <p:cNvSpPr/>
          <p:nvPr/>
        </p:nvSpPr>
        <p:spPr>
          <a:xfrm>
            <a:off x="1857356" y="214290"/>
            <a:ext cx="707236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532765" indent="-457200" algn="ctr">
              <a:lnSpc>
                <a:spcPct val="100000"/>
              </a:lnSpc>
              <a:spcBef>
                <a:spcPts val="95"/>
              </a:spcBef>
              <a:tabLst>
                <a:tab pos="469265" algn="l"/>
                <a:tab pos="469900" algn="l"/>
              </a:tabLst>
            </a:pPr>
            <a:r>
              <a:rPr lang="en-IN" sz="3200" b="1" spc="-10" dirty="0" smtClean="0">
                <a:solidFill>
                  <a:srgbClr val="FF0000"/>
                </a:solidFill>
                <a:latin typeface="Carlito"/>
                <a:cs typeface="Carlito"/>
              </a:rPr>
              <a:t>Principles </a:t>
            </a:r>
            <a:r>
              <a:rPr lang="en-IN" sz="3200" b="1" spc="-5" dirty="0" smtClean="0">
                <a:solidFill>
                  <a:srgbClr val="FF0000"/>
                </a:solidFill>
                <a:latin typeface="Carlito"/>
                <a:cs typeface="Carlito"/>
              </a:rPr>
              <a:t>and issues  </a:t>
            </a:r>
            <a:r>
              <a:rPr lang="en-IN" sz="3200" b="1" spc="-10" dirty="0" smtClean="0">
                <a:solidFill>
                  <a:srgbClr val="FF0000"/>
                </a:solidFill>
                <a:latin typeface="Carlito"/>
                <a:cs typeface="Carlito"/>
              </a:rPr>
              <a:t>with</a:t>
            </a:r>
            <a:r>
              <a:rPr lang="en-IN" sz="3200" b="1" dirty="0" smtClean="0">
                <a:solidFill>
                  <a:srgbClr val="FF0000"/>
                </a:solidFill>
                <a:latin typeface="Carlito"/>
                <a:cs typeface="Carlito"/>
              </a:rPr>
              <a:t> </a:t>
            </a:r>
            <a:r>
              <a:rPr lang="en-IN" sz="3200" b="1" spc="-10" dirty="0" smtClean="0">
                <a:solidFill>
                  <a:srgbClr val="FF0000"/>
                </a:solidFill>
                <a:latin typeface="Carlito"/>
                <a:cs typeface="Carlito"/>
              </a:rPr>
              <a:t>concurrency</a:t>
            </a:r>
            <a:endParaRPr lang="en-IN" sz="3200" dirty="0">
              <a:solidFill>
                <a:srgbClr val="FF0000"/>
              </a:solidFill>
              <a:latin typeface="Carlito"/>
              <a:cs typeface="Carlito"/>
            </a:endParaRPr>
          </a:p>
        </p:txBody>
      </p:sp>
      <p:sp>
        <p:nvSpPr>
          <p:cNvPr id="9" name="Slide Number Placeholder 8"/>
          <p:cNvSpPr>
            <a:spLocks noGrp="1"/>
          </p:cNvSpPr>
          <p:nvPr>
            <p:ph type="sldNum" sz="quarter" idx="12"/>
          </p:nvPr>
        </p:nvSpPr>
        <p:spPr/>
        <p:txBody>
          <a:bodyPr/>
          <a:lstStyle/>
          <a:p>
            <a:fld id="{27429B5B-14B8-49BD-B57C-48896D84E86B}" type="slidenum">
              <a:rPr lang="en-IN" smtClean="0"/>
              <a:pPr/>
              <a:t>12</a:t>
            </a:fld>
            <a:endParaRPr lang="en-IN"/>
          </a:p>
        </p:txBody>
      </p:sp>
      <p:sp>
        <p:nvSpPr>
          <p:cNvPr id="10" name="Footer Placeholder 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120</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785794"/>
          <a:ext cx="3657600" cy="792480"/>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t>Item</a:t>
                      </a:r>
                    </a:p>
                    <a:p>
                      <a:endParaRPr lang="en-IN"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kern="1200" dirty="0" smtClean="0">
                          <a:solidFill>
                            <a:schemeClr val="tx1"/>
                          </a:solidFill>
                          <a:latin typeface="+mn-lt"/>
                          <a:ea typeface="+mn-ea"/>
                          <a:cs typeface="+mn-cs"/>
                        </a:rPr>
                        <a:t>Item</a:t>
                      </a:r>
                    </a:p>
                    <a:p>
                      <a:endParaRPr lang="en-IN" dirty="0"/>
                    </a:p>
                  </a:txBody>
                  <a:tcPr/>
                </a:tc>
                <a:tc>
                  <a:txBody>
                    <a:bodyPr/>
                    <a:lstStyle/>
                    <a:p>
                      <a:endParaRPr lang="en-IN" dirty="0"/>
                    </a:p>
                  </a:txBody>
                  <a:tcP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714348" y="201019"/>
            <a:ext cx="3786214" cy="584775"/>
          </a:xfrm>
          <a:prstGeom prst="rect">
            <a:avLst/>
          </a:prstGeom>
          <a:noFill/>
        </p:spPr>
        <p:txBody>
          <a:bodyPr wrap="square" rtlCol="0">
            <a:spAutoFit/>
          </a:bodyPr>
          <a:lstStyle/>
          <a:p>
            <a:pPr algn="ctr"/>
            <a:r>
              <a:rPr lang="en-IN" sz="3200" dirty="0" smtClean="0"/>
              <a:t>Bounded Buffer</a:t>
            </a:r>
            <a:endParaRPr lang="en-IN" sz="32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446852" y="3696892"/>
            <a:ext cx="78581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000504"/>
            <a:ext cx="2214578" cy="523220"/>
          </a:xfrm>
          <a:prstGeom prst="rect">
            <a:avLst/>
          </a:prstGeom>
          <a:noFill/>
        </p:spPr>
        <p:txBody>
          <a:bodyPr wrap="square" rtlCol="0">
            <a:spAutoFit/>
          </a:bodyPr>
          <a:lstStyle/>
          <a:p>
            <a:r>
              <a:rPr lang="en-IN" sz="2800" dirty="0" smtClean="0"/>
              <a:t>Wait(empty)</a:t>
            </a:r>
            <a:endParaRPr lang="en-IN" sz="2800" dirty="0"/>
          </a:p>
        </p:txBody>
      </p:sp>
      <p:sp>
        <p:nvSpPr>
          <p:cNvPr id="17"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121</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571472" y="285728"/>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911067" y="3161108"/>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857620" y="3643314"/>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Rectangle 3"/>
          <p:cNvSpPr txBox="1">
            <a:spLocks noChangeArrowheads="1"/>
          </p:cNvSpPr>
          <p:nvPr/>
        </p:nvSpPr>
        <p:spPr>
          <a:xfrm>
            <a:off x="4572000" y="571481"/>
            <a:ext cx="4357718" cy="278608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122</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142844"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214282"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357290"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357290"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428728"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785786" y="500042"/>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2786050"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643570"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7" name="Straight Arrow Connector 16"/>
          <p:cNvCxnSpPr/>
          <p:nvPr/>
        </p:nvCxnSpPr>
        <p:spPr>
          <a:xfrm rot="16200000" flipV="1">
            <a:off x="2071670" y="3143248"/>
            <a:ext cx="3143272" cy="428628"/>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18"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3333FF"/>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lang="en-US" dirty="0" smtClean="0">
                <a:solidFill>
                  <a:srgbClr val="FF0000"/>
                </a:solidFill>
              </a:rPr>
              <a:t>//  add the item to the  buffer</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TextBox 14"/>
          <p:cNvSpPr txBox="1"/>
          <p:nvPr/>
        </p:nvSpPr>
        <p:spPr>
          <a:xfrm>
            <a:off x="3643306" y="3286124"/>
            <a:ext cx="1285884" cy="523220"/>
          </a:xfrm>
          <a:prstGeom prst="rect">
            <a:avLst/>
          </a:prstGeom>
          <a:noFill/>
        </p:spPr>
        <p:txBody>
          <a:bodyPr wrap="square" rtlCol="0">
            <a:spAutoFit/>
          </a:bodyPr>
          <a:lstStyle/>
          <a:p>
            <a:r>
              <a:rPr lang="en-IN" sz="2800" dirty="0" smtClean="0"/>
              <a:t>ADD</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123</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482439" y="3661174"/>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428992" y="4143380"/>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124</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303964" y="4482698"/>
            <a:ext cx="21433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143240" y="4643446"/>
            <a:ext cx="2928958" cy="523220"/>
          </a:xfrm>
          <a:prstGeom prst="rect">
            <a:avLst/>
          </a:prstGeom>
          <a:noFill/>
        </p:spPr>
        <p:txBody>
          <a:bodyPr wrap="square" rtlCol="0">
            <a:spAutoFit/>
          </a:bodyPr>
          <a:lstStyle/>
          <a:p>
            <a:r>
              <a:rPr lang="en-IN" sz="2800" dirty="0" smtClean="0"/>
              <a:t>Signal (FULL)</a:t>
            </a:r>
            <a:endParaRPr lang="en-IN" sz="2800"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7" name="Slide Number Placeholder 16"/>
          <p:cNvSpPr>
            <a:spLocks noGrp="1"/>
          </p:cNvSpPr>
          <p:nvPr>
            <p:ph type="sldNum" sz="quarter" idx="12"/>
          </p:nvPr>
        </p:nvSpPr>
        <p:spPr/>
        <p:txBody>
          <a:bodyPr/>
          <a:lstStyle/>
          <a:p>
            <a:fld id="{27429B5B-14B8-49BD-B57C-48896D84E86B}" type="slidenum">
              <a:rPr lang="en-IN" smtClean="0"/>
              <a:pPr/>
              <a:t>125</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126</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3333FF"/>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cxnSp>
        <p:nvCxnSpPr>
          <p:cNvPr id="15" name="Straight Arrow Connector 14"/>
          <p:cNvCxnSpPr/>
          <p:nvPr/>
        </p:nvCxnSpPr>
        <p:spPr>
          <a:xfrm rot="16200000" flipV="1">
            <a:off x="3089661" y="4125520"/>
            <a:ext cx="78581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357553" y="4429132"/>
            <a:ext cx="2214578" cy="523220"/>
          </a:xfrm>
          <a:prstGeom prst="rect">
            <a:avLst/>
          </a:prstGeom>
          <a:noFill/>
        </p:spPr>
        <p:txBody>
          <a:bodyPr wrap="square" rtlCol="0">
            <a:spAutoFit/>
          </a:bodyPr>
          <a:lstStyle/>
          <a:p>
            <a:r>
              <a:rPr lang="en-IN" sz="2800" dirty="0" smtClean="0"/>
              <a:t>Wait(empty)</a:t>
            </a:r>
            <a:endParaRPr lang="en-IN" sz="2800" dirty="0"/>
          </a:p>
        </p:txBody>
      </p:sp>
      <p:sp>
        <p:nvSpPr>
          <p:cNvPr id="17" name="Oval Callout 16"/>
          <p:cNvSpPr/>
          <p:nvPr/>
        </p:nvSpPr>
        <p:spPr>
          <a:xfrm>
            <a:off x="5143504" y="3429000"/>
            <a:ext cx="3571900" cy="1785950"/>
          </a:xfrm>
          <a:prstGeom prst="wedgeEllipseCallout">
            <a:avLst>
              <a:gd name="adj1" fmla="val -66977"/>
              <a:gd name="adj2" fmla="val 6338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Trying to produce item..But  </a:t>
            </a:r>
            <a:r>
              <a:rPr lang="en-IN" sz="2400" dirty="0" smtClean="0">
                <a:solidFill>
                  <a:srgbClr val="FF0000"/>
                </a:solidFill>
              </a:rPr>
              <a:t>no slot empty </a:t>
            </a:r>
            <a:r>
              <a:rPr lang="en-IN" sz="2400" dirty="0" smtClean="0"/>
              <a:t>(buffer full)</a:t>
            </a:r>
            <a:endParaRPr lang="en-IN" sz="2400" dirty="0"/>
          </a:p>
        </p:txBody>
      </p:sp>
      <p:sp>
        <p:nvSpPr>
          <p:cNvPr id="18" name="Slide Number Placeholder 17"/>
          <p:cNvSpPr>
            <a:spLocks noGrp="1"/>
          </p:cNvSpPr>
          <p:nvPr>
            <p:ph type="sldNum" sz="quarter" idx="12"/>
          </p:nvPr>
        </p:nvSpPr>
        <p:spPr/>
        <p:txBody>
          <a:bodyPr/>
          <a:lstStyle/>
          <a:p>
            <a:fld id="{27429B5B-14B8-49BD-B57C-48896D84E86B}" type="slidenum">
              <a:rPr lang="en-IN" smtClean="0"/>
              <a:pPr/>
              <a:t>127</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Oval Callout 14"/>
          <p:cNvSpPr/>
          <p:nvPr/>
        </p:nvSpPr>
        <p:spPr>
          <a:xfrm>
            <a:off x="5143504" y="3429000"/>
            <a:ext cx="3571900" cy="1785950"/>
          </a:xfrm>
          <a:prstGeom prst="wedgeEllipseCallout">
            <a:avLst>
              <a:gd name="adj1" fmla="val -66977"/>
              <a:gd name="adj2" fmla="val 6338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solidFill>
                  <a:srgbClr val="FF0000"/>
                </a:solidFill>
              </a:rPr>
              <a:t>no slot empty </a:t>
            </a:r>
            <a:r>
              <a:rPr lang="en-IN" sz="2400" dirty="0" smtClean="0"/>
              <a:t>(buffer full)</a:t>
            </a:r>
          </a:p>
          <a:p>
            <a:pPr algn="ctr"/>
            <a:r>
              <a:rPr lang="en-IN" sz="2400" b="1" dirty="0" smtClean="0">
                <a:solidFill>
                  <a:srgbClr val="FF0000"/>
                </a:solidFill>
              </a:rPr>
              <a:t>Waiting…</a:t>
            </a:r>
          </a:p>
          <a:p>
            <a:pPr algn="ctr"/>
            <a:endParaRPr lang="en-IN" sz="24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128</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643174" y="5000636"/>
            <a:ext cx="378621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00496" y="4572008"/>
            <a:ext cx="2214578" cy="523220"/>
          </a:xfrm>
          <a:prstGeom prst="rect">
            <a:avLst/>
          </a:prstGeom>
          <a:noFill/>
        </p:spPr>
        <p:txBody>
          <a:bodyPr wrap="square" rtlCol="0">
            <a:spAutoFit/>
          </a:bodyPr>
          <a:lstStyle/>
          <a:p>
            <a:r>
              <a:rPr lang="en-IN" sz="2800" dirty="0" smtClean="0"/>
              <a:t>Wait(FULL)</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129</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356" y="357166"/>
            <a:ext cx="4535448" cy="68993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a:lnSpc>
                <a:spcPct val="100000"/>
              </a:lnSpc>
              <a:spcBef>
                <a:spcPts val="100"/>
              </a:spcBef>
            </a:pPr>
            <a:r>
              <a:rPr b="1" spc="-5" dirty="0"/>
              <a:t>Concur</a:t>
            </a:r>
            <a:r>
              <a:rPr b="1" spc="-80" dirty="0"/>
              <a:t>r</a:t>
            </a:r>
            <a:r>
              <a:rPr b="1" dirty="0"/>
              <a:t>ency</a:t>
            </a:r>
          </a:p>
        </p:txBody>
      </p:sp>
      <p:sp>
        <p:nvSpPr>
          <p:cNvPr id="8" name="object 8"/>
          <p:cNvSpPr txBox="1"/>
          <p:nvPr/>
        </p:nvSpPr>
        <p:spPr>
          <a:xfrm>
            <a:off x="785786" y="1285860"/>
            <a:ext cx="8001056" cy="2589812"/>
          </a:xfrm>
          <a:prstGeom prst="rect">
            <a:avLst/>
          </a:prstGeom>
        </p:spPr>
        <p:txBody>
          <a:bodyPr vert="horz" wrap="square" lIns="0" tIns="12065" rIns="0" bIns="0" rtlCol="0">
            <a:spAutoFit/>
          </a:bodyPr>
          <a:lstStyle/>
          <a:p>
            <a:pPr marL="469900" marR="5080" indent="-457200" algn="just">
              <a:lnSpc>
                <a:spcPct val="100000"/>
              </a:lnSpc>
              <a:spcBef>
                <a:spcPts val="95"/>
              </a:spcBef>
              <a:buFont typeface="Arial"/>
              <a:buChar char="•"/>
              <a:tabLst>
                <a:tab pos="469900" algn="l"/>
              </a:tabLst>
            </a:pPr>
            <a:r>
              <a:rPr sz="2800" spc="-15" dirty="0">
                <a:latin typeface="Carlito"/>
                <a:cs typeface="Carlito"/>
              </a:rPr>
              <a:t>Concurrent </a:t>
            </a:r>
            <a:r>
              <a:rPr sz="2800" dirty="0">
                <a:latin typeface="Carlito"/>
                <a:cs typeface="Carlito"/>
              </a:rPr>
              <a:t>access </a:t>
            </a:r>
            <a:r>
              <a:rPr sz="2800" spc="-20" dirty="0">
                <a:latin typeface="Carlito"/>
                <a:cs typeface="Carlito"/>
              </a:rPr>
              <a:t>to </a:t>
            </a:r>
            <a:r>
              <a:rPr sz="2800" spc="-15" dirty="0">
                <a:latin typeface="Carlito"/>
                <a:cs typeface="Carlito"/>
              </a:rPr>
              <a:t>shared </a:t>
            </a:r>
            <a:r>
              <a:rPr sz="2800" spc="-20" dirty="0">
                <a:latin typeface="Carlito"/>
                <a:cs typeface="Carlito"/>
              </a:rPr>
              <a:t>data may </a:t>
            </a:r>
            <a:r>
              <a:rPr sz="2800" spc="-10" dirty="0">
                <a:latin typeface="Carlito"/>
                <a:cs typeface="Carlito"/>
              </a:rPr>
              <a:t>result  </a:t>
            </a:r>
            <a:r>
              <a:rPr sz="2800" spc="-10" dirty="0">
                <a:solidFill>
                  <a:srgbClr val="FF0000"/>
                </a:solidFill>
                <a:latin typeface="Carlito"/>
                <a:cs typeface="Carlito"/>
              </a:rPr>
              <a:t>in </a:t>
            </a:r>
            <a:r>
              <a:rPr sz="2800" spc="-20" dirty="0">
                <a:solidFill>
                  <a:srgbClr val="FF0000"/>
                </a:solidFill>
                <a:latin typeface="Carlito"/>
                <a:cs typeface="Carlito"/>
              </a:rPr>
              <a:t>data</a:t>
            </a:r>
            <a:r>
              <a:rPr sz="2800" spc="20" dirty="0">
                <a:solidFill>
                  <a:srgbClr val="FF0000"/>
                </a:solidFill>
                <a:latin typeface="Carlito"/>
                <a:cs typeface="Carlito"/>
              </a:rPr>
              <a:t> </a:t>
            </a:r>
            <a:r>
              <a:rPr sz="2800" spc="-25" dirty="0">
                <a:solidFill>
                  <a:srgbClr val="FF0000"/>
                </a:solidFill>
                <a:latin typeface="Carlito"/>
                <a:cs typeface="Carlito"/>
              </a:rPr>
              <a:t>inconsistency.</a:t>
            </a:r>
            <a:endParaRPr sz="2800">
              <a:solidFill>
                <a:srgbClr val="FF0000"/>
              </a:solidFill>
              <a:latin typeface="Carlito"/>
              <a:cs typeface="Carlito"/>
            </a:endParaRPr>
          </a:p>
          <a:p>
            <a:pPr>
              <a:lnSpc>
                <a:spcPct val="100000"/>
              </a:lnSpc>
              <a:spcBef>
                <a:spcPts val="5"/>
              </a:spcBef>
              <a:buFont typeface="Arial"/>
              <a:buChar char="•"/>
            </a:pPr>
            <a:endParaRPr sz="2750">
              <a:latin typeface="Carlito"/>
              <a:cs typeface="Carlito"/>
            </a:endParaRPr>
          </a:p>
          <a:p>
            <a:pPr marL="469900" marR="8255" indent="-457200" algn="just">
              <a:lnSpc>
                <a:spcPct val="100000"/>
              </a:lnSpc>
              <a:spcBef>
                <a:spcPts val="5"/>
              </a:spcBef>
              <a:buFont typeface="Arial"/>
              <a:buChar char="•"/>
              <a:tabLst>
                <a:tab pos="469900" algn="l"/>
              </a:tabLst>
            </a:pPr>
            <a:r>
              <a:rPr sz="2800" spc="-10" dirty="0">
                <a:latin typeface="Carlito"/>
                <a:cs typeface="Carlito"/>
              </a:rPr>
              <a:t>Maintaining </a:t>
            </a:r>
            <a:r>
              <a:rPr sz="2800" spc="-20" dirty="0">
                <a:latin typeface="Carlito"/>
                <a:cs typeface="Carlito"/>
              </a:rPr>
              <a:t>data </a:t>
            </a:r>
            <a:r>
              <a:rPr sz="2800" spc="-10" dirty="0">
                <a:latin typeface="Carlito"/>
                <a:cs typeface="Carlito"/>
              </a:rPr>
              <a:t>consistency </a:t>
            </a:r>
            <a:r>
              <a:rPr sz="2800" spc="-15" dirty="0">
                <a:latin typeface="Carlito"/>
                <a:cs typeface="Carlito"/>
              </a:rPr>
              <a:t>requires  </a:t>
            </a:r>
            <a:r>
              <a:rPr sz="2800" spc="-5" dirty="0">
                <a:latin typeface="Carlito"/>
                <a:cs typeface="Carlito"/>
              </a:rPr>
              <a:t>mechanisms </a:t>
            </a:r>
            <a:r>
              <a:rPr sz="2800" spc="-15" dirty="0">
                <a:latin typeface="Carlito"/>
                <a:cs typeface="Carlito"/>
              </a:rPr>
              <a:t>to ensure </a:t>
            </a:r>
            <a:r>
              <a:rPr sz="2800" spc="-5" dirty="0">
                <a:latin typeface="Carlito"/>
                <a:cs typeface="Carlito"/>
              </a:rPr>
              <a:t>the </a:t>
            </a:r>
            <a:r>
              <a:rPr sz="2800" spc="-15" dirty="0">
                <a:latin typeface="Carlito"/>
                <a:cs typeface="Carlito"/>
              </a:rPr>
              <a:t>orderly </a:t>
            </a:r>
            <a:r>
              <a:rPr sz="2800" spc="-20" dirty="0">
                <a:latin typeface="Carlito"/>
                <a:cs typeface="Carlito"/>
              </a:rPr>
              <a:t>execution  </a:t>
            </a:r>
            <a:r>
              <a:rPr sz="2800" spc="-5" dirty="0">
                <a:latin typeface="Carlito"/>
                <a:cs typeface="Carlito"/>
              </a:rPr>
              <a:t>of </a:t>
            </a:r>
            <a:r>
              <a:rPr sz="2800" spc="-15" dirty="0">
                <a:latin typeface="Carlito"/>
                <a:cs typeface="Carlito"/>
              </a:rPr>
              <a:t>cooperating</a:t>
            </a:r>
            <a:r>
              <a:rPr sz="2800" spc="25" dirty="0">
                <a:latin typeface="Carlito"/>
                <a:cs typeface="Carlito"/>
              </a:rPr>
              <a:t> </a:t>
            </a:r>
            <a:r>
              <a:rPr sz="2800" spc="-10" dirty="0">
                <a:latin typeface="Carlito"/>
                <a:cs typeface="Carlito"/>
              </a:rPr>
              <a:t>processes.</a:t>
            </a:r>
            <a:endParaRPr sz="2800">
              <a:latin typeface="Carlito"/>
              <a:cs typeface="Carlito"/>
            </a:endParaRPr>
          </a:p>
        </p:txBody>
      </p:sp>
      <p:sp>
        <p:nvSpPr>
          <p:cNvPr id="4" name="Slide Number Placeholder 3"/>
          <p:cNvSpPr>
            <a:spLocks noGrp="1"/>
          </p:cNvSpPr>
          <p:nvPr>
            <p:ph type="sldNum" sz="quarter" idx="12"/>
          </p:nvPr>
        </p:nvSpPr>
        <p:spPr/>
        <p:txBody>
          <a:bodyPr/>
          <a:lstStyle/>
          <a:p>
            <a:fld id="{27429B5B-14B8-49BD-B57C-48896D84E86B}" type="slidenum">
              <a:rPr lang="en-IN" smtClean="0"/>
              <a:pPr/>
              <a:t>13</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a:t>
            </a:r>
            <a:r>
              <a:rPr lang="en-US" sz="2000" dirty="0" smtClean="0">
                <a:solidFill>
                  <a:srgbClr val="FF0000"/>
                </a:solidFill>
              </a:rPr>
              <a:t>wait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71736" y="3643314"/>
            <a:ext cx="4000528" cy="185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000496" y="3786190"/>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130</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  remove an item from  buffer to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7" name="Straight Arrow Connector 16"/>
          <p:cNvCxnSpPr>
            <a:stCxn id="13" idx="0"/>
          </p:cNvCxnSpPr>
          <p:nvPr/>
        </p:nvCxnSpPr>
        <p:spPr>
          <a:xfrm rot="16200000" flipV="1">
            <a:off x="3071802" y="1357298"/>
            <a:ext cx="4000528" cy="4000528"/>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5857884" y="3786190"/>
            <a:ext cx="2428892" cy="523220"/>
          </a:xfrm>
          <a:prstGeom prst="rect">
            <a:avLst/>
          </a:prstGeom>
          <a:noFill/>
        </p:spPr>
        <p:txBody>
          <a:bodyPr wrap="square" rtlCol="0">
            <a:spAutoFit/>
          </a:bodyPr>
          <a:lstStyle/>
          <a:p>
            <a:r>
              <a:rPr lang="en-IN" sz="2800" dirty="0" smtClean="0"/>
              <a:t>Remove ITEM</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131</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signal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00300" y="3643314"/>
            <a:ext cx="4357717" cy="1714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3929066"/>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132</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a:endCxn id="9" idx="3"/>
          </p:cNvCxnSpPr>
          <p:nvPr/>
        </p:nvCxnSpPr>
        <p:spPr>
          <a:xfrm rot="10800000">
            <a:off x="2643174" y="4429132"/>
            <a:ext cx="4214844"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4143380"/>
            <a:ext cx="2928958" cy="523220"/>
          </a:xfrm>
          <a:prstGeom prst="rect">
            <a:avLst/>
          </a:prstGeom>
          <a:noFill/>
        </p:spPr>
        <p:txBody>
          <a:bodyPr wrap="square" rtlCol="0">
            <a:spAutoFit/>
          </a:bodyPr>
          <a:lstStyle/>
          <a:p>
            <a:r>
              <a:rPr lang="en-IN" sz="2800" dirty="0" smtClean="0"/>
              <a:t>Signal (empty)</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133</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Item</a:t>
                      </a:r>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a:t>
            </a:r>
            <a:r>
              <a:rPr lang="en-US" sz="2000" dirty="0" smtClean="0">
                <a:solidFill>
                  <a:srgbClr val="FF0000"/>
                </a:solidFill>
              </a:rPr>
              <a:t>consume the item in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 while (TRUE);</a:t>
            </a:r>
          </a:p>
        </p:txBody>
      </p:sp>
      <p:sp>
        <p:nvSpPr>
          <p:cNvPr id="14" name="Slide Number Placeholder 13"/>
          <p:cNvSpPr>
            <a:spLocks noGrp="1"/>
          </p:cNvSpPr>
          <p:nvPr>
            <p:ph type="sldNum" sz="quarter" idx="12"/>
          </p:nvPr>
        </p:nvSpPr>
        <p:spPr/>
        <p:txBody>
          <a:bodyPr/>
          <a:lstStyle/>
          <a:p>
            <a:fld id="{27429B5B-14B8-49BD-B57C-48896D84E86B}" type="slidenum">
              <a:rPr lang="en-IN" smtClean="0"/>
              <a:pPr/>
              <a:t>134</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643174" y="5000636"/>
            <a:ext cx="378621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00496" y="4572008"/>
            <a:ext cx="2214578" cy="523220"/>
          </a:xfrm>
          <a:prstGeom prst="rect">
            <a:avLst/>
          </a:prstGeom>
          <a:noFill/>
        </p:spPr>
        <p:txBody>
          <a:bodyPr wrap="square" rtlCol="0">
            <a:spAutoFit/>
          </a:bodyPr>
          <a:lstStyle/>
          <a:p>
            <a:r>
              <a:rPr lang="en-IN" sz="2800" dirty="0" smtClean="0"/>
              <a:t>Wait(FULL)</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135</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a:t>
            </a:r>
            <a:r>
              <a:rPr lang="en-US" sz="2000" dirty="0" smtClean="0">
                <a:solidFill>
                  <a:srgbClr val="FF0000"/>
                </a:solidFill>
              </a:rPr>
              <a:t>wait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71736" y="3643314"/>
            <a:ext cx="4000528" cy="185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000496" y="3786190"/>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136</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  remove an item from  buffer to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7" name="Straight Arrow Connector 16"/>
          <p:cNvCxnSpPr/>
          <p:nvPr/>
        </p:nvCxnSpPr>
        <p:spPr>
          <a:xfrm rot="16200000" flipV="1">
            <a:off x="2357422" y="1428736"/>
            <a:ext cx="4000528" cy="4000528"/>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5286380" y="3786190"/>
            <a:ext cx="2428892" cy="523220"/>
          </a:xfrm>
          <a:prstGeom prst="rect">
            <a:avLst/>
          </a:prstGeom>
          <a:noFill/>
        </p:spPr>
        <p:txBody>
          <a:bodyPr wrap="square" rtlCol="0">
            <a:spAutoFit/>
          </a:bodyPr>
          <a:lstStyle/>
          <a:p>
            <a:r>
              <a:rPr lang="en-IN" sz="2800" dirty="0" smtClean="0"/>
              <a:t>Remove ITEM</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137</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signal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00300" y="3643314"/>
            <a:ext cx="4357717" cy="1714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3929066"/>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138</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a:endCxn id="9" idx="3"/>
          </p:cNvCxnSpPr>
          <p:nvPr/>
        </p:nvCxnSpPr>
        <p:spPr>
          <a:xfrm rot="10800000">
            <a:off x="2643174" y="4429132"/>
            <a:ext cx="4214844"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4143380"/>
            <a:ext cx="2928958" cy="523220"/>
          </a:xfrm>
          <a:prstGeom prst="rect">
            <a:avLst/>
          </a:prstGeom>
          <a:noFill/>
        </p:spPr>
        <p:txBody>
          <a:bodyPr wrap="square" rtlCol="0">
            <a:spAutoFit/>
          </a:bodyPr>
          <a:lstStyle/>
          <a:p>
            <a:r>
              <a:rPr lang="en-IN" sz="2800" dirty="0" smtClean="0"/>
              <a:t>Signal (empty)</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139</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32788" cy="68578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eaLnBrk="1" fontAlgn="auto" hangingPunct="1">
              <a:spcAft>
                <a:spcPts val="0"/>
              </a:spcAft>
              <a:defRPr/>
            </a:pPr>
            <a:r>
              <a:rPr lang="en-US" sz="4800" b="1" dirty="0" smtClean="0">
                <a:solidFill>
                  <a:srgbClr val="FF0000"/>
                </a:solidFill>
              </a:rPr>
              <a:t>Difficulties of Concurrency</a:t>
            </a:r>
            <a:endParaRPr lang="en-US" sz="4800" b="1" dirty="0">
              <a:solidFill>
                <a:srgbClr val="FF0000"/>
              </a:solidFill>
            </a:endParaRPr>
          </a:p>
        </p:txBody>
      </p:sp>
      <p:sp>
        <p:nvSpPr>
          <p:cNvPr id="3" name="Content Placeholder 2"/>
          <p:cNvSpPr>
            <a:spLocks noGrp="1"/>
          </p:cNvSpPr>
          <p:nvPr>
            <p:ph sz="half" idx="1"/>
          </p:nvPr>
        </p:nvSpPr>
        <p:spPr>
          <a:xfrm>
            <a:off x="500034" y="1571612"/>
            <a:ext cx="8180387" cy="3840163"/>
          </a:xfrm>
        </p:spPr>
        <p:txBody>
          <a:bodyPr/>
          <a:lstStyle/>
          <a:p>
            <a:pPr eaLnBrk="1" hangingPunct="1"/>
            <a:r>
              <a:rPr lang="en-US" sz="3200" dirty="0" smtClean="0"/>
              <a:t>Sharing of global resources</a:t>
            </a:r>
          </a:p>
          <a:p>
            <a:pPr eaLnBrk="1" hangingPunct="1"/>
            <a:r>
              <a:rPr lang="en-US" sz="3200" dirty="0" smtClean="0"/>
              <a:t>Difficult for the OS to manage the allocation of resources optimally</a:t>
            </a:r>
          </a:p>
          <a:p>
            <a:pPr eaLnBrk="1" hangingPunct="1"/>
            <a:r>
              <a:rPr lang="en-US" sz="3200" dirty="0" smtClean="0"/>
              <a:t>Difficult to locate programming errors as results are not deterministic and reproducible</a:t>
            </a:r>
          </a:p>
          <a:p>
            <a:pPr eaLnBrk="1" hangingPunct="1"/>
            <a:endParaRPr lang="en-US" dirty="0" smtClean="0"/>
          </a:p>
        </p:txBody>
      </p:sp>
      <p:pic>
        <p:nvPicPr>
          <p:cNvPr id="46083" name="Picture 4"/>
          <p:cNvPicPr>
            <a:picLocks noChangeAspect="1"/>
          </p:cNvPicPr>
          <p:nvPr/>
        </p:nvPicPr>
        <p:blipFill>
          <a:blip r:embed="rId3"/>
          <a:srcRect/>
          <a:stretch>
            <a:fillRect/>
          </a:stretch>
        </p:blipFill>
        <p:spPr bwMode="auto">
          <a:xfrm>
            <a:off x="6929454" y="4714884"/>
            <a:ext cx="1387475"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14</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r>
                        <a:rPr lang="en-IN" sz="3200" dirty="0" smtClean="0"/>
                        <a:t>Item</a:t>
                      </a:r>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35782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3333FF"/>
                </a:solidFill>
              </a:rPr>
              <a:t>                    signal (empty);</a:t>
            </a:r>
          </a:p>
          <a:p>
            <a:pPr>
              <a:buFont typeface="Monotype Sorts" pitchFamily="2" charset="2"/>
              <a:buNone/>
            </a:pPr>
            <a:r>
              <a:rPr lang="en-US" sz="2000" dirty="0" smtClean="0">
                <a:solidFill>
                  <a:srgbClr val="0000FF"/>
                </a:solidFill>
              </a:rPr>
              <a:t>                 </a:t>
            </a:r>
            <a:r>
              <a:rPr lang="en-US" sz="2000" dirty="0" smtClean="0">
                <a:solidFill>
                  <a:srgbClr val="FF0000"/>
                </a:solidFill>
              </a:rPr>
              <a:t>   //  consume the item in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 while (TRUE);</a:t>
            </a:r>
          </a:p>
        </p:txBody>
      </p:sp>
      <p:sp>
        <p:nvSpPr>
          <p:cNvPr id="14" name="Slide Number Placeholder 13"/>
          <p:cNvSpPr>
            <a:spLocks noGrp="1"/>
          </p:cNvSpPr>
          <p:nvPr>
            <p:ph type="sldNum" sz="quarter" idx="12"/>
          </p:nvPr>
        </p:nvSpPr>
        <p:spPr/>
        <p:txBody>
          <a:bodyPr/>
          <a:lstStyle/>
          <a:p>
            <a:fld id="{27429B5B-14B8-49BD-B57C-48896D84E86B}" type="slidenum">
              <a:rPr lang="en-IN" smtClean="0"/>
              <a:pPr/>
              <a:t>140</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643174" y="5000636"/>
            <a:ext cx="378621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00496" y="4572008"/>
            <a:ext cx="2214578" cy="523220"/>
          </a:xfrm>
          <a:prstGeom prst="rect">
            <a:avLst/>
          </a:prstGeom>
          <a:noFill/>
        </p:spPr>
        <p:txBody>
          <a:bodyPr wrap="square" rtlCol="0">
            <a:spAutoFit/>
          </a:bodyPr>
          <a:lstStyle/>
          <a:p>
            <a:r>
              <a:rPr lang="en-IN" sz="2800" dirty="0" smtClean="0"/>
              <a:t>Wait(FULL)</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141</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a:t>
            </a:r>
            <a:r>
              <a:rPr lang="en-US" sz="2000" dirty="0" smtClean="0">
                <a:solidFill>
                  <a:srgbClr val="FF0000"/>
                </a:solidFill>
              </a:rPr>
              <a:t>wait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71736" y="3643314"/>
            <a:ext cx="4000528" cy="185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000496" y="3786190"/>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142</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  remove an item from  buffer to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7" name="Straight Arrow Connector 16"/>
          <p:cNvCxnSpPr/>
          <p:nvPr/>
        </p:nvCxnSpPr>
        <p:spPr>
          <a:xfrm rot="10800000">
            <a:off x="1000100" y="1500174"/>
            <a:ext cx="5572164" cy="3857652"/>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5857884" y="3786190"/>
            <a:ext cx="2428892" cy="523220"/>
          </a:xfrm>
          <a:prstGeom prst="rect">
            <a:avLst/>
          </a:prstGeom>
          <a:noFill/>
        </p:spPr>
        <p:txBody>
          <a:bodyPr wrap="square" rtlCol="0">
            <a:spAutoFit/>
          </a:bodyPr>
          <a:lstStyle/>
          <a:p>
            <a:r>
              <a:rPr lang="en-IN" sz="2800" dirty="0" smtClean="0"/>
              <a:t>Remove ITEM</a:t>
            </a:r>
            <a:endParaRPr lang="en-IN" sz="2800"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143</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signal (</a:t>
            </a:r>
            <a:r>
              <a:rPr lang="en-US" sz="2000" dirty="0" err="1" smtClean="0">
                <a:solidFill>
                  <a:srgbClr val="FF0000"/>
                </a:solidFill>
              </a:rPr>
              <a:t>mutex</a:t>
            </a:r>
            <a:r>
              <a:rPr lang="en-US" sz="2000" dirty="0" smtClean="0">
                <a:solidFill>
                  <a:srgbClr val="FF0000"/>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500300" y="3643314"/>
            <a:ext cx="4357717" cy="1714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3929066"/>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144</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a:t>
            </a:r>
            <a:r>
              <a:rPr lang="en-US" sz="2000" dirty="0" smtClean="0">
                <a:solidFill>
                  <a:srgbClr val="FF0000"/>
                </a:solidFill>
              </a:rPr>
              <a:t>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a:endCxn id="9" idx="3"/>
          </p:cNvCxnSpPr>
          <p:nvPr/>
        </p:nvCxnSpPr>
        <p:spPr>
          <a:xfrm rot="10800000">
            <a:off x="2643174" y="4429132"/>
            <a:ext cx="4214844"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4810" y="4143380"/>
            <a:ext cx="2928958" cy="523220"/>
          </a:xfrm>
          <a:prstGeom prst="rect">
            <a:avLst/>
          </a:prstGeom>
          <a:noFill/>
        </p:spPr>
        <p:txBody>
          <a:bodyPr wrap="square" rtlCol="0">
            <a:spAutoFit/>
          </a:bodyPr>
          <a:lstStyle/>
          <a:p>
            <a:r>
              <a:rPr lang="en-IN" sz="2800" dirty="0" smtClean="0"/>
              <a:t>Signal (empty)</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145</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138254"/>
                <a:gridCol w="1300146"/>
              </a:tblGrid>
              <a:tr h="746116">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c>
                  <a:txBody>
                    <a:bodyPr/>
                    <a:lstStyle/>
                    <a:p>
                      <a:endParaRPr lang="en-IN" sz="3200" dirty="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3333FF"/>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FF0000"/>
                </a:solidFill>
              </a:rPr>
              <a:t>                    </a:t>
            </a:r>
            <a:r>
              <a:rPr lang="en-US" sz="2000" dirty="0" smtClean="0">
                <a:solidFill>
                  <a:srgbClr val="3333FF"/>
                </a:solidFill>
              </a:rPr>
              <a:t>signal (</a:t>
            </a:r>
            <a:r>
              <a:rPr lang="en-US" sz="2000" dirty="0" err="1" smtClean="0">
                <a:solidFill>
                  <a:srgbClr val="3333FF"/>
                </a:solidFill>
              </a:rPr>
              <a:t>mutex</a:t>
            </a:r>
            <a:r>
              <a:rPr lang="en-US" sz="2000" dirty="0" smtClean="0">
                <a:solidFill>
                  <a:srgbClr val="3333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a:t>
            </a:r>
            <a:r>
              <a:rPr lang="en-US" sz="2000" dirty="0" smtClean="0">
                <a:solidFill>
                  <a:srgbClr val="FF0000"/>
                </a:solidFill>
              </a:rPr>
              <a:t>//  consume the item in </a:t>
            </a:r>
            <a:r>
              <a:rPr lang="en-US" sz="2000" dirty="0" err="1" smtClean="0">
                <a:solidFill>
                  <a:srgbClr val="FF0000"/>
                </a:solidFill>
              </a:rPr>
              <a:t>nextc</a:t>
            </a:r>
            <a:endParaRPr lang="en-US" sz="2000" dirty="0" smtClean="0">
              <a:solidFill>
                <a:srgbClr val="FF0000"/>
              </a:solidFill>
            </a:endParaRPr>
          </a:p>
          <a:p>
            <a:pPr>
              <a:buFont typeface="Monotype Sorts" pitchFamily="2" charset="2"/>
              <a:buNone/>
            </a:pPr>
            <a:r>
              <a:rPr lang="en-US" sz="2000" dirty="0" smtClean="0">
                <a:solidFill>
                  <a:srgbClr val="0000FF"/>
                </a:solidFill>
              </a:rPr>
              <a:t>           } while (TRUE);</a:t>
            </a:r>
          </a:p>
        </p:txBody>
      </p:sp>
      <p:sp>
        <p:nvSpPr>
          <p:cNvPr id="14" name="Slide Number Placeholder 13"/>
          <p:cNvSpPr>
            <a:spLocks noGrp="1"/>
          </p:cNvSpPr>
          <p:nvPr>
            <p:ph type="sldNum" sz="quarter" idx="12"/>
          </p:nvPr>
        </p:nvSpPr>
        <p:spPr/>
        <p:txBody>
          <a:bodyPr/>
          <a:lstStyle/>
          <a:p>
            <a:fld id="{27429B5B-14B8-49BD-B57C-48896D84E86B}" type="slidenum">
              <a:rPr lang="en-IN" smtClean="0"/>
              <a:pPr/>
              <a:t>146</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endParaRPr lang="en-IN" sz="3200" dirty="0"/>
                    </a:p>
                  </a:txBody>
                  <a:tcPr anchor="ctr"/>
                </a:tc>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cxnSp>
        <p:nvCxnSpPr>
          <p:cNvPr id="16" name="Straight Arrow Connector 15"/>
          <p:cNvCxnSpPr/>
          <p:nvPr/>
        </p:nvCxnSpPr>
        <p:spPr>
          <a:xfrm rot="10800000">
            <a:off x="2643174" y="5000636"/>
            <a:ext cx="378621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00496" y="4572008"/>
            <a:ext cx="2214578" cy="523220"/>
          </a:xfrm>
          <a:prstGeom prst="rect">
            <a:avLst/>
          </a:prstGeom>
          <a:noFill/>
        </p:spPr>
        <p:txBody>
          <a:bodyPr wrap="square" rtlCol="0">
            <a:spAutoFit/>
          </a:bodyPr>
          <a:lstStyle/>
          <a:p>
            <a:r>
              <a:rPr lang="en-IN" sz="2800" dirty="0" smtClean="0"/>
              <a:t>Wait(FULL)</a:t>
            </a:r>
            <a:endParaRPr lang="en-IN" sz="2800" dirty="0"/>
          </a:p>
        </p:txBody>
      </p:sp>
      <p:sp>
        <p:nvSpPr>
          <p:cNvPr id="17" name="Oval Callout 16"/>
          <p:cNvSpPr/>
          <p:nvPr/>
        </p:nvSpPr>
        <p:spPr>
          <a:xfrm>
            <a:off x="5500694" y="3071810"/>
            <a:ext cx="3214710" cy="2143140"/>
          </a:xfrm>
          <a:prstGeom prst="wedgeEllipseCallout">
            <a:avLst>
              <a:gd name="adj1" fmla="val 16443"/>
              <a:gd name="adj2" fmla="val 580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Trying to Consume item..But  </a:t>
            </a:r>
            <a:r>
              <a:rPr lang="en-IN" sz="2400" dirty="0" smtClean="0">
                <a:solidFill>
                  <a:srgbClr val="FF0000"/>
                </a:solidFill>
              </a:rPr>
              <a:t>no item in buffer</a:t>
            </a:r>
            <a:endParaRPr lang="en-IN" sz="2400" dirty="0"/>
          </a:p>
        </p:txBody>
      </p:sp>
      <p:sp>
        <p:nvSpPr>
          <p:cNvPr id="18" name="Slide Number Placeholder 17"/>
          <p:cNvSpPr>
            <a:spLocks noGrp="1"/>
          </p:cNvSpPr>
          <p:nvPr>
            <p:ph type="sldNum" sz="quarter" idx="12"/>
          </p:nvPr>
        </p:nvSpPr>
        <p:spPr/>
        <p:txBody>
          <a:bodyPr/>
          <a:lstStyle/>
          <a:p>
            <a:fld id="{27429B5B-14B8-49BD-B57C-48896D84E86B}" type="slidenum">
              <a:rPr lang="en-IN" smtClean="0"/>
              <a:pPr/>
              <a:t>147</a:t>
            </a:fld>
            <a:endParaRPr lang="en-IN"/>
          </a:p>
        </p:txBody>
      </p:sp>
      <p:sp>
        <p:nvSpPr>
          <p:cNvPr id="20" name="Footer Placeholder 1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endParaRPr lang="en-IN" sz="3200" dirty="0"/>
                    </a:p>
                  </a:txBody>
                  <a:tcPr anchor="ctr"/>
                </a:tc>
                <a:tc>
                  <a:txBody>
                    <a:bodyPr/>
                    <a:lstStyle/>
                    <a:p>
                      <a:endParaRPr lang="en-IN" sz="3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smtClean="0"/>
                    </a:p>
                  </a:txBody>
                  <a:tcPr anchor="ct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428596" y="5072074"/>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571604"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57160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0" name="Rectangle 9"/>
          <p:cNvSpPr/>
          <p:nvPr/>
        </p:nvSpPr>
        <p:spPr>
          <a:xfrm>
            <a:off x="1643042"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000364" y="5715016"/>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857884" y="5357826"/>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5" name="Rectangle 14"/>
          <p:cNvSpPr/>
          <p:nvPr/>
        </p:nvSpPr>
        <p:spPr>
          <a:xfrm>
            <a:off x="4286248" y="428604"/>
            <a:ext cx="4857752" cy="2554545"/>
          </a:xfrm>
          <a:prstGeom prst="rect">
            <a:avLst/>
          </a:prstGeom>
        </p:spPr>
        <p:txBody>
          <a:bodyPr wrap="square">
            <a:spAutoFit/>
          </a:bodyPr>
          <a:lstStyle/>
          <a:p>
            <a:pPr>
              <a:buFont typeface="Monotype Sorts" pitchFamily="2" charset="2"/>
              <a:buNone/>
            </a:pPr>
            <a:r>
              <a:rPr lang="en-US" sz="2000" dirty="0" smtClean="0">
                <a:solidFill>
                  <a:srgbClr val="0000FF"/>
                </a:solidFill>
              </a:rPr>
              <a:t>do {</a:t>
            </a:r>
          </a:p>
          <a:p>
            <a:pPr>
              <a:buFont typeface="Monotype Sorts" pitchFamily="2" charset="2"/>
              <a:buNone/>
            </a:pPr>
            <a:r>
              <a:rPr lang="en-US" sz="2000" dirty="0" smtClean="0">
                <a:solidFill>
                  <a:srgbClr val="0000FF"/>
                </a:solidFill>
              </a:rPr>
              <a:t>                    </a:t>
            </a:r>
            <a:r>
              <a:rPr lang="en-US" sz="2000" dirty="0" smtClean="0">
                <a:solidFill>
                  <a:srgbClr val="FF0000"/>
                </a:solidFill>
              </a:rPr>
              <a:t>wait (full);</a:t>
            </a:r>
          </a:p>
          <a:p>
            <a:pPr>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  remove an item from  buffer to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a:buFont typeface="Monotype Sorts" pitchFamily="2" charset="2"/>
              <a:buNone/>
            </a:pPr>
            <a:r>
              <a:rPr lang="en-US" sz="2000" dirty="0" smtClean="0">
                <a:solidFill>
                  <a:srgbClr val="0000FF"/>
                </a:solidFill>
              </a:rPr>
              <a:t>                    signal (empty);</a:t>
            </a:r>
          </a:p>
          <a:p>
            <a:pPr>
              <a:buFont typeface="Monotype Sorts" pitchFamily="2" charset="2"/>
              <a:buNone/>
            </a:pPr>
            <a:r>
              <a:rPr lang="en-US" sz="2000" dirty="0" smtClean="0">
                <a:solidFill>
                  <a:srgbClr val="0000FF"/>
                </a:solidFill>
              </a:rPr>
              <a:t>                    //  consume the item in </a:t>
            </a:r>
            <a:r>
              <a:rPr lang="en-US" sz="2000" dirty="0" err="1" smtClean="0">
                <a:solidFill>
                  <a:srgbClr val="0000FF"/>
                </a:solidFill>
              </a:rPr>
              <a:t>nextc</a:t>
            </a:r>
            <a:endParaRPr lang="en-US" sz="2000" dirty="0" smtClean="0">
              <a:solidFill>
                <a:srgbClr val="0000FF"/>
              </a:solidFill>
            </a:endParaRPr>
          </a:p>
          <a:p>
            <a:pPr>
              <a:buFont typeface="Monotype Sorts" pitchFamily="2" charset="2"/>
              <a:buNone/>
            </a:pPr>
            <a:r>
              <a:rPr lang="en-US" sz="2000" dirty="0" smtClean="0">
                <a:solidFill>
                  <a:srgbClr val="0000FF"/>
                </a:solidFill>
              </a:rPr>
              <a:t>           } while (TRUE);</a:t>
            </a:r>
          </a:p>
        </p:txBody>
      </p:sp>
      <p:sp>
        <p:nvSpPr>
          <p:cNvPr id="17" name="Oval Callout 16"/>
          <p:cNvSpPr/>
          <p:nvPr/>
        </p:nvSpPr>
        <p:spPr>
          <a:xfrm>
            <a:off x="5500694" y="3071810"/>
            <a:ext cx="3214710" cy="2143140"/>
          </a:xfrm>
          <a:prstGeom prst="wedgeEllipseCallout">
            <a:avLst>
              <a:gd name="adj1" fmla="val 16443"/>
              <a:gd name="adj2" fmla="val 580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solidFill>
                  <a:srgbClr val="FF0000"/>
                </a:solidFill>
              </a:rPr>
              <a:t>Waiting </a:t>
            </a:r>
            <a:r>
              <a:rPr lang="en-IN" sz="2400" dirty="0" smtClean="0"/>
              <a:t>….as  </a:t>
            </a:r>
            <a:r>
              <a:rPr lang="en-IN" sz="2400" dirty="0" smtClean="0">
                <a:solidFill>
                  <a:srgbClr val="FF0000"/>
                </a:solidFill>
              </a:rPr>
              <a:t>no item in buffer</a:t>
            </a:r>
            <a:endParaRPr lang="en-IN" sz="2400"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148</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1472" y="357166"/>
            <a:ext cx="7566025" cy="576262"/>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r>
              <a:rPr lang="en-US" dirty="0" smtClean="0"/>
              <a:t>Readers-Writers Problem</a:t>
            </a:r>
          </a:p>
        </p:txBody>
      </p:sp>
      <p:sp>
        <p:nvSpPr>
          <p:cNvPr id="30723" name="Rectangle 3"/>
          <p:cNvSpPr>
            <a:spLocks noGrp="1" noChangeArrowheads="1"/>
          </p:cNvSpPr>
          <p:nvPr>
            <p:ph type="body" idx="1"/>
          </p:nvPr>
        </p:nvSpPr>
        <p:spPr>
          <a:xfrm>
            <a:off x="827088" y="1279525"/>
            <a:ext cx="7664450" cy="4759325"/>
          </a:xfrm>
        </p:spPr>
        <p:txBody>
          <a:bodyPr>
            <a:noAutofit/>
          </a:bodyPr>
          <a:lstStyle/>
          <a:p>
            <a:r>
              <a:rPr lang="en-US" sz="2800" dirty="0" smtClean="0"/>
              <a:t>A data set is shared among a number of concurrent processes.</a:t>
            </a:r>
          </a:p>
          <a:p>
            <a:pPr lvl="1"/>
            <a:r>
              <a:rPr lang="en-US" dirty="0" smtClean="0"/>
              <a:t>Readers – only read the data set; they do </a:t>
            </a:r>
            <a:r>
              <a:rPr lang="en-US" b="1" dirty="0" smtClean="0"/>
              <a:t>not </a:t>
            </a:r>
            <a:r>
              <a:rPr lang="en-US" dirty="0" smtClean="0"/>
              <a:t>perform any updates</a:t>
            </a:r>
          </a:p>
          <a:p>
            <a:pPr lvl="1"/>
            <a:r>
              <a:rPr lang="en-US" dirty="0" smtClean="0"/>
              <a:t>Writers   – can both read and write</a:t>
            </a:r>
          </a:p>
          <a:p>
            <a:r>
              <a:rPr lang="en-US" b="1" dirty="0" smtClean="0">
                <a:solidFill>
                  <a:srgbClr val="FF0000"/>
                </a:solidFill>
              </a:rPr>
              <a:t>Problem</a:t>
            </a:r>
            <a:r>
              <a:rPr lang="en-US" dirty="0" smtClean="0"/>
              <a:t> – allow multiple readers to read at the same time.  Only one single writer can access the shared data at the same time.</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149</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928670"/>
            <a:ext cx="928694" cy="4786330"/>
          </a:xfrm>
        </p:spPr>
        <p:txBody>
          <a:bodyPr vert="wordArtVert" anchor="ctr" anchorCtr="1">
            <a:noAutofit/>
          </a:bodyPr>
          <a:lstStyle/>
          <a:p>
            <a:pPr eaLnBrk="1" fontAlgn="auto" hangingPunct="1">
              <a:spcAft>
                <a:spcPts val="0"/>
              </a:spcAft>
              <a:defRPr/>
            </a:pPr>
            <a:r>
              <a:rPr lang="en-US" sz="4400" b="1" spc="500" dirty="0" smtClean="0">
                <a:solidFill>
                  <a:schemeClr val="accent6">
                    <a:lumMod val="50000"/>
                  </a:schemeClr>
                </a:solidFill>
              </a:rPr>
              <a:t>Key            Terms</a:t>
            </a:r>
            <a:endParaRPr lang="en-US" sz="4400" b="1" spc="500" dirty="0">
              <a:solidFill>
                <a:schemeClr val="accent6">
                  <a:lumMod val="50000"/>
                </a:schemeClr>
              </a:solidFill>
            </a:endParaRPr>
          </a:p>
        </p:txBody>
      </p:sp>
      <p:graphicFrame>
        <p:nvGraphicFramePr>
          <p:cNvPr id="34822" name="Object 6"/>
          <p:cNvGraphicFramePr>
            <a:graphicFrameLocks noChangeAspect="1"/>
          </p:cNvGraphicFramePr>
          <p:nvPr/>
        </p:nvGraphicFramePr>
        <p:xfrm>
          <a:off x="1428728" y="214290"/>
          <a:ext cx="7499372" cy="6234135"/>
        </p:xfrm>
        <a:graphic>
          <a:graphicData uri="http://schemas.openxmlformats.org/presentationml/2006/ole">
            <mc:AlternateContent xmlns:mc="http://schemas.openxmlformats.org/markup-compatibility/2006">
              <mc:Choice xmlns:v="urn:schemas-microsoft-com:vml" Requires="v">
                <p:oleObj spid="_x0000_s8199" name="Document" r:id="rId5" imgW="6121175" imgH="5016315" progId="Word.Document.12">
                  <p:embed/>
                </p:oleObj>
              </mc:Choice>
              <mc:Fallback>
                <p:oleObj name="Document" r:id="rId5" imgW="6121175" imgH="5016315"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214290"/>
                        <a:ext cx="7499372" cy="6234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6" name="Rectangle 31"/>
          <p:cNvSpPr>
            <a:spLocks noChangeArrowheads="1"/>
          </p:cNvSpPr>
          <p:nvPr/>
        </p:nvSpPr>
        <p:spPr bwMode="auto">
          <a:xfrm>
            <a:off x="3581400" y="6581775"/>
            <a:ext cx="6477000" cy="246063"/>
          </a:xfrm>
          <a:prstGeom prst="rect">
            <a:avLst/>
          </a:prstGeom>
          <a:noFill/>
          <a:ln w="9525">
            <a:noFill/>
            <a:miter lim="800000"/>
            <a:headEnd/>
            <a:tailEnd/>
          </a:ln>
        </p:spPr>
        <p:txBody>
          <a:bodyPr>
            <a:spAutoFit/>
          </a:bodyPr>
          <a:lstStyle/>
          <a:p>
            <a:r>
              <a:rPr lang="en-US" sz="1000"/>
              <a:t>Table 5.1   Some Key Terms Related to Concurrency</a:t>
            </a:r>
          </a:p>
        </p:txBody>
      </p:sp>
      <p:sp>
        <p:nvSpPr>
          <p:cNvPr id="5" name="Slide Number Placeholder 4"/>
          <p:cNvSpPr>
            <a:spLocks noGrp="1"/>
          </p:cNvSpPr>
          <p:nvPr>
            <p:ph type="sldNum" sz="quarter" idx="12"/>
          </p:nvPr>
        </p:nvSpPr>
        <p:spPr/>
        <p:txBody>
          <a:bodyPr/>
          <a:lstStyle/>
          <a:p>
            <a:fld id="{27429B5B-14B8-49BD-B57C-48896D84E86B}" type="slidenum">
              <a:rPr lang="en-IN" smtClean="0"/>
              <a:pPr/>
              <a:t>15</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spd="med">
    <p:checke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536174"/>
            <a:ext cx="8429684" cy="3970318"/>
          </a:xfrm>
          <a:prstGeom prst="rect">
            <a:avLst/>
          </a:prstGeom>
        </p:spPr>
        <p:txBody>
          <a:bodyPr wrap="square">
            <a:spAutoFit/>
          </a:bodyPr>
          <a:lstStyle/>
          <a:p>
            <a:r>
              <a:rPr lang="en-US" sz="3600" b="1" dirty="0" smtClean="0">
                <a:solidFill>
                  <a:srgbClr val="3333FF"/>
                </a:solidFill>
              </a:rPr>
              <a:t>Shared Data</a:t>
            </a:r>
          </a:p>
          <a:p>
            <a:pPr lvl="1">
              <a:buFont typeface="Wingdings" pitchFamily="2" charset="2"/>
              <a:buChar char="ü"/>
            </a:pPr>
            <a:r>
              <a:rPr lang="en-US" sz="3200" dirty="0" smtClean="0"/>
              <a:t>Data set</a:t>
            </a:r>
          </a:p>
          <a:p>
            <a:pPr lvl="1">
              <a:buFont typeface="Wingdings" pitchFamily="2" charset="2"/>
              <a:buChar char="ü"/>
            </a:pPr>
            <a:r>
              <a:rPr lang="en-US" sz="3200" dirty="0" smtClean="0"/>
              <a:t>Semaphore </a:t>
            </a:r>
            <a:r>
              <a:rPr lang="en-US" sz="3200" dirty="0" err="1" smtClean="0">
                <a:solidFill>
                  <a:srgbClr val="FF0000"/>
                </a:solidFill>
              </a:rPr>
              <a:t>mutex</a:t>
            </a:r>
            <a:r>
              <a:rPr lang="en-US" sz="3200" dirty="0" smtClean="0"/>
              <a:t> initialized to 1 (controls access to </a:t>
            </a:r>
            <a:r>
              <a:rPr lang="en-US" sz="3200" dirty="0" err="1" smtClean="0"/>
              <a:t>readcount</a:t>
            </a:r>
            <a:r>
              <a:rPr lang="en-US" sz="3200" dirty="0" smtClean="0"/>
              <a:t>)</a:t>
            </a:r>
          </a:p>
          <a:p>
            <a:pPr lvl="1">
              <a:buFont typeface="Wingdings" pitchFamily="2" charset="2"/>
              <a:buChar char="ü"/>
            </a:pPr>
            <a:r>
              <a:rPr lang="en-US" sz="3200" dirty="0" smtClean="0"/>
              <a:t>Semaphore </a:t>
            </a:r>
            <a:r>
              <a:rPr lang="en-US" sz="3200" dirty="0" err="1" smtClean="0">
                <a:solidFill>
                  <a:srgbClr val="FF0000"/>
                </a:solidFill>
              </a:rPr>
              <a:t>wrt</a:t>
            </a:r>
            <a:r>
              <a:rPr lang="en-US" sz="3200" dirty="0" smtClean="0"/>
              <a:t> initialized to 1 (writer access)</a:t>
            </a:r>
          </a:p>
          <a:p>
            <a:pPr lvl="1">
              <a:buFont typeface="Wingdings" pitchFamily="2" charset="2"/>
              <a:buChar char="ü"/>
            </a:pPr>
            <a:r>
              <a:rPr lang="en-US" sz="3200" dirty="0" smtClean="0"/>
              <a:t>Integer </a:t>
            </a:r>
            <a:r>
              <a:rPr lang="en-US" sz="3200" dirty="0" err="1" smtClean="0">
                <a:solidFill>
                  <a:srgbClr val="FF0000"/>
                </a:solidFill>
              </a:rPr>
              <a:t>readcount</a:t>
            </a:r>
            <a:r>
              <a:rPr lang="en-US" sz="3200" dirty="0" smtClean="0"/>
              <a:t> initialized to 0 (how many processes are reading object)</a:t>
            </a:r>
          </a:p>
          <a:p>
            <a:pPr lvl="1"/>
            <a:endParaRPr lang="en-US" sz="2400" dirty="0" smtClean="0"/>
          </a:p>
        </p:txBody>
      </p:sp>
      <p:sp>
        <p:nvSpPr>
          <p:cNvPr id="5" name="Rectangle 2"/>
          <p:cNvSpPr txBox="1">
            <a:spLocks noChangeArrowheads="1"/>
          </p:cNvSpPr>
          <p:nvPr/>
        </p:nvSpPr>
        <p:spPr>
          <a:xfrm>
            <a:off x="571472" y="357166"/>
            <a:ext cx="7566025" cy="576262"/>
          </a:xfrm>
          <a:prstGeom prst="rect">
            <a:avLst/>
          </a:prstGeom>
        </p:spPr>
        <p:style>
          <a:lnRef idx="3">
            <a:schemeClr val="lt1"/>
          </a:lnRef>
          <a:fillRef idx="1">
            <a:schemeClr val="accent2"/>
          </a:fillRef>
          <a:effectRef idx="1">
            <a:schemeClr val="accent2"/>
          </a:effectRef>
          <a:fontRef idx="minor">
            <a:schemeClr val="lt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Readers-Writers Problem</a:t>
            </a:r>
            <a:endParaRPr kumimoji="0" lang="en-US" sz="44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27429B5B-14B8-49BD-B57C-48896D84E86B}" type="slidenum">
              <a:rPr lang="en-IN" smtClean="0"/>
              <a:pPr/>
              <a:t>150</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5525" y="277813"/>
            <a:ext cx="7661275" cy="576262"/>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r>
              <a:rPr lang="en-US" dirty="0" smtClean="0"/>
              <a:t>Readers-Writers Problem (Cont.)</a:t>
            </a:r>
          </a:p>
        </p:txBody>
      </p:sp>
      <p:sp>
        <p:nvSpPr>
          <p:cNvPr id="31747" name="Rectangle 3"/>
          <p:cNvSpPr>
            <a:spLocks noGrp="1" noChangeArrowheads="1"/>
          </p:cNvSpPr>
          <p:nvPr>
            <p:ph type="body" idx="1"/>
          </p:nvPr>
        </p:nvSpPr>
        <p:spPr>
          <a:xfrm>
            <a:off x="827088" y="1279525"/>
            <a:ext cx="7848600" cy="4876800"/>
          </a:xfrm>
        </p:spPr>
        <p:txBody>
          <a:bodyPr>
            <a:normAutofit fontScale="92500" lnSpcReduction="10000"/>
          </a:bodyPr>
          <a:lstStyle/>
          <a:p>
            <a:r>
              <a:rPr lang="en-US" sz="3200" dirty="0" smtClean="0"/>
              <a:t>The structure of a writer process</a:t>
            </a:r>
            <a:r>
              <a:rPr lang="en-US" sz="3200" dirty="0" smtClean="0">
                <a:solidFill>
                  <a:srgbClr val="0000FF"/>
                </a:solidFill>
              </a:rPr>
              <a:t> </a:t>
            </a:r>
          </a:p>
          <a:p>
            <a:pPr>
              <a:buFont typeface="Monotype Sorts" pitchFamily="2" charset="2"/>
              <a:buNone/>
            </a:pPr>
            <a:r>
              <a:rPr lang="en-US" sz="3200" dirty="0" smtClean="0">
                <a:solidFill>
                  <a:srgbClr val="0000FF"/>
                </a:solidFill>
              </a:rPr>
              <a:t>              do {</a:t>
            </a:r>
          </a:p>
          <a:p>
            <a:pPr>
              <a:buNone/>
            </a:pPr>
            <a:r>
              <a:rPr lang="en-US" sz="3200" dirty="0" smtClean="0">
                <a:solidFill>
                  <a:srgbClr val="0000FF"/>
                </a:solidFill>
              </a:rPr>
              <a:t>                        wait (</a:t>
            </a:r>
            <a:r>
              <a:rPr lang="en-US" sz="3200" dirty="0" err="1" smtClean="0">
                <a:solidFill>
                  <a:srgbClr val="0000FF"/>
                </a:solidFill>
              </a:rPr>
              <a:t>wrt</a:t>
            </a:r>
            <a:r>
              <a:rPr lang="en-US" sz="3200" dirty="0" smtClean="0">
                <a:solidFill>
                  <a:srgbClr val="0000FF"/>
                </a:solidFill>
              </a:rPr>
              <a:t>) ; </a:t>
            </a:r>
            <a:r>
              <a:rPr lang="en-US" dirty="0">
                <a:solidFill>
                  <a:srgbClr val="FF0000"/>
                </a:solidFill>
                <a:effectLst>
                  <a:outerShdw blurRad="38100" dist="38100" dir="2700000" algn="tl">
                    <a:srgbClr val="000000">
                      <a:alpha val="43137"/>
                    </a:srgbClr>
                  </a:outerShdw>
                </a:effectLst>
              </a:rPr>
              <a:t>//</a:t>
            </a:r>
            <a:r>
              <a:rPr lang="en-US" dirty="0" err="1">
                <a:solidFill>
                  <a:srgbClr val="FF0000"/>
                </a:solidFill>
                <a:effectLst>
                  <a:outerShdw blurRad="38100" dist="38100" dir="2700000" algn="tl">
                    <a:srgbClr val="000000">
                      <a:alpha val="43137"/>
                    </a:srgbClr>
                  </a:outerShdw>
                </a:effectLst>
              </a:rPr>
              <a:t>wrt.acquire</a:t>
            </a:r>
            <a:r>
              <a:rPr lang="en-US" dirty="0">
                <a:solidFill>
                  <a:srgbClr val="FF0000"/>
                </a:solidFill>
                <a:effectLst>
                  <a:outerShdw blurRad="38100" dist="38100" dir="2700000" algn="tl">
                    <a:srgbClr val="000000">
                      <a:alpha val="43137"/>
                    </a:srgbClr>
                  </a:outerShdw>
                </a:effectLst>
              </a:rPr>
              <a:t>(); in JAVA</a:t>
            </a:r>
          </a:p>
          <a:p>
            <a:pPr>
              <a:buFont typeface="Monotype Sorts" pitchFamily="2" charset="2"/>
              <a:buNone/>
            </a:pPr>
            <a:endParaRPr lang="en-US" sz="3200" dirty="0" smtClean="0">
              <a:solidFill>
                <a:srgbClr val="0000FF"/>
              </a:solidFill>
            </a:endParaRPr>
          </a:p>
          <a:p>
            <a:pPr>
              <a:buFont typeface="Monotype Sorts" pitchFamily="2" charset="2"/>
              <a:buNone/>
            </a:pPr>
            <a:r>
              <a:rPr lang="en-US" sz="3200" dirty="0" smtClean="0">
                <a:solidFill>
                  <a:srgbClr val="0000FF"/>
                </a:solidFill>
              </a:rPr>
              <a:t>                             //    writing is performed</a:t>
            </a:r>
          </a:p>
          <a:p>
            <a:pPr>
              <a:buFont typeface="Monotype Sorts" pitchFamily="2" charset="2"/>
              <a:buNone/>
            </a:pPr>
            <a:endParaRPr lang="en-US" sz="3200" dirty="0" smtClean="0">
              <a:solidFill>
                <a:srgbClr val="0000FF"/>
              </a:solidFill>
            </a:endParaRPr>
          </a:p>
          <a:p>
            <a:pPr>
              <a:buNone/>
            </a:pPr>
            <a:r>
              <a:rPr lang="en-US" sz="3200" dirty="0" smtClean="0">
                <a:solidFill>
                  <a:srgbClr val="0000FF"/>
                </a:solidFill>
              </a:rPr>
              <a:t>                        signal (</a:t>
            </a:r>
            <a:r>
              <a:rPr lang="en-US" sz="3200" dirty="0" err="1" smtClean="0">
                <a:solidFill>
                  <a:srgbClr val="0000FF"/>
                </a:solidFill>
              </a:rPr>
              <a:t>wrt</a:t>
            </a:r>
            <a:r>
              <a:rPr lang="en-US" sz="3200" dirty="0" smtClean="0">
                <a:solidFill>
                  <a:srgbClr val="0000FF"/>
                </a:solidFill>
              </a:rPr>
              <a:t>) ;</a:t>
            </a:r>
            <a:r>
              <a:rPr lang="en-US" dirty="0">
                <a:solidFill>
                  <a:srgbClr val="FF0000"/>
                </a:solidFill>
                <a:effectLst>
                  <a:outerShdw blurRad="38100" dist="38100" dir="2700000" algn="tl">
                    <a:srgbClr val="000000">
                      <a:alpha val="43137"/>
                    </a:srgbClr>
                  </a:outerShdw>
                </a:effectLst>
              </a:rPr>
              <a:t> //</a:t>
            </a:r>
            <a:r>
              <a:rPr lang="en-US" dirty="0" err="1">
                <a:solidFill>
                  <a:srgbClr val="FF0000"/>
                </a:solidFill>
                <a:effectLst>
                  <a:outerShdw blurRad="38100" dist="38100" dir="2700000" algn="tl">
                    <a:srgbClr val="000000">
                      <a:alpha val="43137"/>
                    </a:srgbClr>
                  </a:outerShdw>
                </a:effectLst>
              </a:rPr>
              <a:t>wrt.release</a:t>
            </a:r>
            <a:r>
              <a:rPr lang="en-US" dirty="0">
                <a:solidFill>
                  <a:srgbClr val="FF0000"/>
                </a:solidFill>
                <a:effectLst>
                  <a:outerShdw blurRad="38100" dist="38100" dir="2700000" algn="tl">
                    <a:srgbClr val="000000">
                      <a:alpha val="43137"/>
                    </a:srgbClr>
                  </a:outerShdw>
                </a:effectLst>
              </a:rPr>
              <a:t>(); in JAVA</a:t>
            </a:r>
          </a:p>
          <a:p>
            <a:pPr>
              <a:buFont typeface="Monotype Sorts" pitchFamily="2" charset="2"/>
              <a:buNone/>
            </a:pPr>
            <a:endParaRPr lang="en-US" sz="3200" dirty="0" smtClean="0">
              <a:solidFill>
                <a:srgbClr val="0000FF"/>
              </a:solidFill>
            </a:endParaRPr>
          </a:p>
          <a:p>
            <a:pPr>
              <a:buFont typeface="Monotype Sorts" pitchFamily="2" charset="2"/>
              <a:buNone/>
            </a:pPr>
            <a:r>
              <a:rPr lang="en-US" sz="3200" dirty="0" smtClean="0">
                <a:solidFill>
                  <a:srgbClr val="0000FF"/>
                </a:solidFill>
              </a:rPr>
              <a:t>             } while (TRUE);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151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35050" y="277813"/>
            <a:ext cx="7651750" cy="576262"/>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r>
              <a:rPr lang="en-US" dirty="0" smtClean="0"/>
              <a:t>Readers-Writers Problem (Cont.)</a:t>
            </a:r>
          </a:p>
        </p:txBody>
      </p:sp>
      <p:sp>
        <p:nvSpPr>
          <p:cNvPr id="32771" name="Rectangle 3"/>
          <p:cNvSpPr>
            <a:spLocks noGrp="1" noChangeArrowheads="1"/>
          </p:cNvSpPr>
          <p:nvPr>
            <p:ph type="body" idx="1"/>
          </p:nvPr>
        </p:nvSpPr>
        <p:spPr>
          <a:xfrm>
            <a:off x="827088" y="1279525"/>
            <a:ext cx="7747000" cy="5065713"/>
          </a:xfrm>
        </p:spPr>
        <p:txBody>
          <a:bodyPr>
            <a:noAutofit/>
          </a:bodyPr>
          <a:lstStyle/>
          <a:p>
            <a:pPr>
              <a:lnSpc>
                <a:spcPct val="80000"/>
              </a:lnSpc>
            </a:pPr>
            <a:r>
              <a:rPr lang="en-US" sz="2400" dirty="0" smtClean="0"/>
              <a:t>The structure of a reader process</a:t>
            </a:r>
            <a:r>
              <a:rPr lang="en-US" sz="2400" dirty="0" smtClean="0">
                <a:solidFill>
                  <a:srgbClr val="0000FF"/>
                </a:solidFill>
              </a:rPr>
              <a:t> </a:t>
            </a:r>
          </a:p>
          <a:p>
            <a:pPr>
              <a:lnSpc>
                <a:spcPct val="80000"/>
              </a:lnSpc>
              <a:buFont typeface="Monotype Sorts" pitchFamily="2" charset="2"/>
              <a:buNone/>
            </a:pPr>
            <a:r>
              <a:rPr lang="en-US" sz="2400" dirty="0" smtClean="0">
                <a:solidFill>
                  <a:srgbClr val="0000FF"/>
                </a:solidFill>
              </a:rPr>
              <a:t>	do {</a:t>
            </a:r>
          </a:p>
          <a:p>
            <a:pPr>
              <a:lnSpc>
                <a:spcPct val="80000"/>
              </a:lnSpc>
              <a:buFont typeface="Monotype Sorts" pitchFamily="2" charset="2"/>
              <a:buNone/>
            </a:pPr>
            <a:r>
              <a:rPr lang="en-US" sz="2400" dirty="0" smtClean="0">
                <a:solidFill>
                  <a:srgbClr val="0000FF"/>
                </a:solidFill>
              </a:rPr>
              <a:t>                       wait (</a:t>
            </a:r>
            <a:r>
              <a:rPr lang="en-US" sz="2400" dirty="0" err="1" smtClean="0">
                <a:solidFill>
                  <a:srgbClr val="0000FF"/>
                </a:solidFill>
              </a:rPr>
              <a:t>mutex</a:t>
            </a:r>
            <a:r>
              <a:rPr lang="en-US" sz="2400" dirty="0" smtClean="0">
                <a:solidFill>
                  <a:srgbClr val="0000FF"/>
                </a:solidFill>
              </a:rPr>
              <a:t>) ;  </a:t>
            </a:r>
            <a:r>
              <a:rPr lang="en-US" sz="2400" dirty="0" smtClean="0">
                <a:solidFill>
                  <a:srgbClr val="FF0000"/>
                </a:solidFill>
              </a:rPr>
              <a:t>//</a:t>
            </a:r>
            <a:r>
              <a:rPr lang="en-US" sz="2400" dirty="0" err="1" smtClean="0">
                <a:solidFill>
                  <a:srgbClr val="FF0000"/>
                </a:solidFill>
              </a:rPr>
              <a:t>mutex.acquire</a:t>
            </a:r>
            <a:r>
              <a:rPr lang="en-US" sz="2400" dirty="0" smtClean="0">
                <a:solidFill>
                  <a:srgbClr val="FF0000"/>
                </a:solidFill>
              </a:rPr>
              <a:t>();  in JAVA</a:t>
            </a:r>
          </a:p>
          <a:p>
            <a:pPr>
              <a:lnSpc>
                <a:spcPct val="80000"/>
              </a:lnSpc>
              <a:buFont typeface="Monotype Sorts" pitchFamily="2" charset="2"/>
              <a:buNone/>
            </a:pPr>
            <a:r>
              <a:rPr lang="en-US" sz="2400" dirty="0" smtClean="0">
                <a:solidFill>
                  <a:srgbClr val="0000FF"/>
                </a:solidFill>
              </a:rPr>
              <a:t>                       </a:t>
            </a:r>
            <a:r>
              <a:rPr lang="en-US" sz="2400" dirty="0" err="1" smtClean="0">
                <a:solidFill>
                  <a:srgbClr val="0000FF"/>
                </a:solidFill>
              </a:rPr>
              <a:t>readcount</a:t>
            </a:r>
            <a:r>
              <a:rPr lang="en-US" sz="2400" dirty="0" smtClean="0">
                <a:solidFill>
                  <a:srgbClr val="0000FF"/>
                </a:solidFill>
              </a:rPr>
              <a:t> ++ ;</a:t>
            </a:r>
          </a:p>
          <a:p>
            <a:pPr>
              <a:lnSpc>
                <a:spcPct val="80000"/>
              </a:lnSpc>
              <a:buFont typeface="Monotype Sorts" pitchFamily="2" charset="2"/>
              <a:buNone/>
            </a:pPr>
            <a:r>
              <a:rPr lang="en-US" sz="2400" dirty="0" smtClean="0">
                <a:solidFill>
                  <a:srgbClr val="0000FF"/>
                </a:solidFill>
              </a:rPr>
              <a:t>                       if (</a:t>
            </a:r>
            <a:r>
              <a:rPr lang="en-US" sz="2400" dirty="0" err="1" smtClean="0">
                <a:solidFill>
                  <a:srgbClr val="0000FF"/>
                </a:solidFill>
              </a:rPr>
              <a:t>readcount</a:t>
            </a:r>
            <a:r>
              <a:rPr lang="en-US" sz="2400" dirty="0" smtClean="0">
                <a:solidFill>
                  <a:srgbClr val="0000FF"/>
                </a:solidFill>
              </a:rPr>
              <a:t> == 1)  </a:t>
            </a:r>
          </a:p>
          <a:p>
            <a:pPr>
              <a:lnSpc>
                <a:spcPct val="80000"/>
              </a:lnSpc>
              <a:buNone/>
            </a:pPr>
            <a:r>
              <a:rPr lang="en-US" sz="2400" dirty="0" smtClean="0">
                <a:solidFill>
                  <a:srgbClr val="0000FF"/>
                </a:solidFill>
              </a:rPr>
              <a:t>			          wait (</a:t>
            </a:r>
            <a:r>
              <a:rPr lang="en-US" sz="2400" dirty="0" err="1" smtClean="0">
                <a:solidFill>
                  <a:srgbClr val="0000FF"/>
                </a:solidFill>
              </a:rPr>
              <a:t>wrt</a:t>
            </a:r>
            <a:r>
              <a:rPr lang="en-US" sz="2400" dirty="0" smtClean="0">
                <a:solidFill>
                  <a:srgbClr val="0000FF"/>
                </a:solidFill>
              </a:rPr>
              <a:t>) </a:t>
            </a:r>
            <a:r>
              <a:rPr lang="en-US" sz="2400" dirty="0">
                <a:solidFill>
                  <a:srgbClr val="0000FF"/>
                </a:solidFill>
              </a:rPr>
              <a:t>;  </a:t>
            </a:r>
            <a:r>
              <a:rPr lang="en-US" sz="2400" dirty="0">
                <a:solidFill>
                  <a:srgbClr val="FF0000"/>
                </a:solidFill>
                <a:effectLst>
                  <a:outerShdw blurRad="38100" dist="38100" dir="2700000" algn="tl">
                    <a:srgbClr val="000000">
                      <a:alpha val="43137"/>
                    </a:srgbClr>
                  </a:outerShdw>
                </a:effectLst>
              </a:rPr>
              <a:t>//</a:t>
            </a:r>
            <a:r>
              <a:rPr lang="en-US" sz="2400" dirty="0" err="1">
                <a:solidFill>
                  <a:srgbClr val="FF0000"/>
                </a:solidFill>
                <a:effectLst>
                  <a:outerShdw blurRad="38100" dist="38100" dir="2700000" algn="tl">
                    <a:srgbClr val="000000">
                      <a:alpha val="43137"/>
                    </a:srgbClr>
                  </a:outerShdw>
                </a:effectLst>
              </a:rPr>
              <a:t>wrt.acquire</a:t>
            </a:r>
            <a:r>
              <a:rPr lang="en-US" sz="2400" dirty="0" smtClean="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in </a:t>
            </a:r>
            <a:r>
              <a:rPr lang="en-US" sz="2400" dirty="0" smtClean="0">
                <a:solidFill>
                  <a:srgbClr val="FF0000"/>
                </a:solidFill>
                <a:effectLst>
                  <a:outerShdw blurRad="38100" dist="38100" dir="2700000" algn="tl">
                    <a:srgbClr val="000000">
                      <a:alpha val="43137"/>
                    </a:srgbClr>
                  </a:outerShdw>
                </a:effectLst>
              </a:rPr>
              <a:t>JAVA</a:t>
            </a:r>
          </a:p>
          <a:p>
            <a:pPr>
              <a:lnSpc>
                <a:spcPct val="80000"/>
              </a:lnSpc>
              <a:buNone/>
            </a:pPr>
            <a:r>
              <a:rPr lang="en-US" sz="2400" dirty="0" smtClean="0">
                <a:solidFill>
                  <a:srgbClr val="0000FF"/>
                </a:solidFill>
              </a:rPr>
              <a:t>                       signal (</a:t>
            </a:r>
            <a:r>
              <a:rPr lang="en-US" sz="2400" dirty="0" err="1" smtClean="0">
                <a:solidFill>
                  <a:srgbClr val="0000FF"/>
                </a:solidFill>
              </a:rPr>
              <a:t>mutex</a:t>
            </a:r>
            <a:r>
              <a:rPr lang="en-US" sz="2400" dirty="0" smtClean="0">
                <a:solidFill>
                  <a:srgbClr val="0000FF"/>
                </a:solidFill>
              </a:rPr>
              <a:t>)         </a:t>
            </a:r>
            <a:r>
              <a:rPr lang="en-US" sz="2400" dirty="0" smtClean="0">
                <a:solidFill>
                  <a:srgbClr val="FF0000"/>
                </a:solidFill>
              </a:rPr>
              <a:t>//</a:t>
            </a:r>
            <a:r>
              <a:rPr lang="en-US" sz="2400" dirty="0" err="1" smtClean="0">
                <a:solidFill>
                  <a:srgbClr val="FF0000"/>
                </a:solidFill>
              </a:rPr>
              <a:t>mutex.release</a:t>
            </a:r>
            <a:r>
              <a:rPr lang="en-US" sz="2400" dirty="0" smtClean="0">
                <a:solidFill>
                  <a:srgbClr val="FF0000"/>
                </a:solidFill>
              </a:rPr>
              <a:t>();  </a:t>
            </a:r>
            <a:r>
              <a:rPr lang="en-US" sz="2400" dirty="0">
                <a:solidFill>
                  <a:srgbClr val="FF0000"/>
                </a:solidFill>
              </a:rPr>
              <a:t>in </a:t>
            </a:r>
            <a:r>
              <a:rPr lang="en-US" sz="2400" dirty="0" smtClean="0">
                <a:solidFill>
                  <a:srgbClr val="FF0000"/>
                </a:solidFill>
              </a:rPr>
              <a:t>JAVA</a:t>
            </a:r>
            <a:endParaRPr lang="en-US" sz="2400" dirty="0" smtClean="0">
              <a:solidFill>
                <a:srgbClr val="0000FF"/>
              </a:solidFill>
            </a:endParaRPr>
          </a:p>
          <a:p>
            <a:pPr>
              <a:lnSpc>
                <a:spcPct val="80000"/>
              </a:lnSpc>
              <a:buFont typeface="Monotype Sorts" pitchFamily="2" charset="2"/>
              <a:buNone/>
            </a:pPr>
            <a:r>
              <a:rPr lang="en-US" sz="2400" dirty="0" smtClean="0">
                <a:solidFill>
                  <a:srgbClr val="0000FF"/>
                </a:solidFill>
              </a:rPr>
              <a:t>                               // reading is performed</a:t>
            </a:r>
          </a:p>
          <a:p>
            <a:pPr>
              <a:lnSpc>
                <a:spcPct val="80000"/>
              </a:lnSpc>
              <a:buFont typeface="Monotype Sorts" pitchFamily="2" charset="2"/>
              <a:buNone/>
            </a:pPr>
            <a:r>
              <a:rPr lang="en-US" sz="2400" dirty="0" smtClean="0">
                <a:solidFill>
                  <a:srgbClr val="0000FF"/>
                </a:solidFill>
              </a:rPr>
              <a:t>                        wait (</a:t>
            </a:r>
            <a:r>
              <a:rPr lang="en-US" sz="2400" dirty="0" err="1" smtClean="0">
                <a:solidFill>
                  <a:srgbClr val="0000FF"/>
                </a:solidFill>
              </a:rPr>
              <a:t>mutex</a:t>
            </a:r>
            <a:r>
              <a:rPr lang="en-US" sz="2400" dirty="0" smtClean="0">
                <a:solidFill>
                  <a:srgbClr val="0000FF"/>
                </a:solidFill>
              </a:rPr>
              <a:t>) ;</a:t>
            </a:r>
          </a:p>
          <a:p>
            <a:pPr>
              <a:lnSpc>
                <a:spcPct val="80000"/>
              </a:lnSpc>
              <a:buFont typeface="Monotype Sorts" pitchFamily="2" charset="2"/>
              <a:buNone/>
            </a:pPr>
            <a:r>
              <a:rPr lang="en-US" sz="2400" dirty="0" smtClean="0">
                <a:solidFill>
                  <a:srgbClr val="0000FF"/>
                </a:solidFill>
              </a:rPr>
              <a:t>                        </a:t>
            </a:r>
            <a:r>
              <a:rPr lang="en-US" sz="2400" dirty="0" err="1" smtClean="0">
                <a:solidFill>
                  <a:srgbClr val="0000FF"/>
                </a:solidFill>
              </a:rPr>
              <a:t>readcount</a:t>
            </a:r>
            <a:r>
              <a:rPr lang="en-US" sz="2400" dirty="0" smtClean="0">
                <a:solidFill>
                  <a:srgbClr val="0000FF"/>
                </a:solidFill>
              </a:rPr>
              <a:t>  - - ;</a:t>
            </a:r>
          </a:p>
          <a:p>
            <a:pPr>
              <a:lnSpc>
                <a:spcPct val="80000"/>
              </a:lnSpc>
              <a:buFont typeface="Monotype Sorts" pitchFamily="2" charset="2"/>
              <a:buNone/>
            </a:pPr>
            <a:r>
              <a:rPr lang="en-US" sz="2400" dirty="0" smtClean="0">
                <a:solidFill>
                  <a:srgbClr val="0000FF"/>
                </a:solidFill>
              </a:rPr>
              <a:t>                        if (</a:t>
            </a:r>
            <a:r>
              <a:rPr lang="en-US" sz="2400" dirty="0" err="1" smtClean="0">
                <a:solidFill>
                  <a:srgbClr val="0000FF"/>
                </a:solidFill>
              </a:rPr>
              <a:t>readcount</a:t>
            </a:r>
            <a:r>
              <a:rPr lang="en-US" sz="2400" dirty="0" smtClean="0">
                <a:solidFill>
                  <a:srgbClr val="0000FF"/>
                </a:solidFill>
              </a:rPr>
              <a:t>  == 0)  </a:t>
            </a:r>
          </a:p>
          <a:p>
            <a:pPr>
              <a:lnSpc>
                <a:spcPct val="80000"/>
              </a:lnSpc>
              <a:buNone/>
            </a:pPr>
            <a:r>
              <a:rPr lang="en-US" sz="2400" dirty="0" smtClean="0">
                <a:solidFill>
                  <a:srgbClr val="0000FF"/>
                </a:solidFill>
              </a:rPr>
              <a:t>			         signal (</a:t>
            </a:r>
            <a:r>
              <a:rPr lang="en-US" sz="2400" dirty="0" err="1" smtClean="0">
                <a:solidFill>
                  <a:srgbClr val="0000FF"/>
                </a:solidFill>
              </a:rPr>
              <a:t>wrt</a:t>
            </a:r>
            <a:r>
              <a:rPr lang="en-US" sz="2400" dirty="0" smtClean="0">
                <a:solidFill>
                  <a:srgbClr val="0000FF"/>
                </a:solidFill>
              </a:rPr>
              <a:t>) ; </a:t>
            </a:r>
            <a:r>
              <a:rPr lang="en-US" sz="2400" dirty="0">
                <a:solidFill>
                  <a:srgbClr val="FF0000"/>
                </a:solidFill>
                <a:effectLst>
                  <a:outerShdw blurRad="38100" dist="38100" dir="2700000" algn="tl">
                    <a:srgbClr val="000000">
                      <a:alpha val="43137"/>
                    </a:srgbClr>
                  </a:outerShdw>
                </a:effectLst>
              </a:rPr>
              <a:t>//</a:t>
            </a:r>
            <a:r>
              <a:rPr lang="en-US" sz="2400" dirty="0" err="1" smtClean="0">
                <a:solidFill>
                  <a:srgbClr val="FF0000"/>
                </a:solidFill>
                <a:effectLst>
                  <a:outerShdw blurRad="38100" dist="38100" dir="2700000" algn="tl">
                    <a:srgbClr val="000000">
                      <a:alpha val="43137"/>
                    </a:srgbClr>
                  </a:outerShdw>
                </a:effectLst>
              </a:rPr>
              <a:t>wrt.release</a:t>
            </a:r>
            <a:r>
              <a:rPr lang="en-US" sz="2400" dirty="0" smtClean="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in JAVA</a:t>
            </a:r>
          </a:p>
          <a:p>
            <a:pPr>
              <a:lnSpc>
                <a:spcPct val="80000"/>
              </a:lnSpc>
              <a:buFont typeface="Monotype Sorts" pitchFamily="2" charset="2"/>
              <a:buNone/>
            </a:pPr>
            <a:endParaRPr lang="en-US" sz="2400" dirty="0" smtClean="0">
              <a:solidFill>
                <a:srgbClr val="0000FF"/>
              </a:solidFill>
            </a:endParaRPr>
          </a:p>
          <a:p>
            <a:pPr>
              <a:lnSpc>
                <a:spcPct val="80000"/>
              </a:lnSpc>
              <a:buFont typeface="Monotype Sorts" pitchFamily="2" charset="2"/>
              <a:buNone/>
            </a:pPr>
            <a:r>
              <a:rPr lang="en-US" sz="2400" dirty="0" smtClean="0">
                <a:solidFill>
                  <a:srgbClr val="0000FF"/>
                </a:solidFill>
              </a:rPr>
              <a:t>                        signal (</a:t>
            </a:r>
            <a:r>
              <a:rPr lang="en-US" sz="2400" dirty="0" err="1" smtClean="0">
                <a:solidFill>
                  <a:srgbClr val="0000FF"/>
                </a:solidFill>
              </a:rPr>
              <a:t>mutex</a:t>
            </a:r>
            <a:r>
              <a:rPr lang="en-US" sz="2400" dirty="0" smtClean="0">
                <a:solidFill>
                  <a:srgbClr val="0000FF"/>
                </a:solidFill>
              </a:rPr>
              <a:t>) ;</a:t>
            </a:r>
          </a:p>
          <a:p>
            <a:pPr>
              <a:lnSpc>
                <a:spcPct val="80000"/>
              </a:lnSpc>
              <a:buFont typeface="Monotype Sorts" pitchFamily="2" charset="2"/>
              <a:buNone/>
            </a:pPr>
            <a:r>
              <a:rPr lang="en-US" sz="2400" dirty="0" smtClean="0">
                <a:solidFill>
                  <a:srgbClr val="0000FF"/>
                </a:solidFill>
              </a:rPr>
              <a:t>              } while (TRUE);</a:t>
            </a:r>
          </a:p>
          <a:p>
            <a:pPr>
              <a:lnSpc>
                <a:spcPct val="80000"/>
              </a:lnSpc>
              <a:buFont typeface="Monotype Sorts" pitchFamily="2" charset="2"/>
              <a:buNone/>
            </a:pPr>
            <a:endParaRPr lang="en-US" sz="2400" dirty="0" smtClean="0">
              <a:solidFill>
                <a:srgbClr val="0000FF"/>
              </a:solidFill>
            </a:endParaRPr>
          </a:p>
          <a:p>
            <a:pPr>
              <a:lnSpc>
                <a:spcPct val="80000"/>
              </a:lnSpc>
              <a:buFont typeface="Monotype Sorts" pitchFamily="2" charset="2"/>
              <a:buNone/>
            </a:pPr>
            <a:endParaRPr lang="en-US" sz="2400" dirty="0" smtClean="0">
              <a:solidFill>
                <a:srgbClr val="0000FF"/>
              </a:solidFill>
            </a:endParaRPr>
          </a:p>
          <a:p>
            <a:pPr>
              <a:lnSpc>
                <a:spcPct val="80000"/>
              </a:lnSpc>
              <a:buFont typeface="Monotype Sorts" pitchFamily="2" charset="2"/>
              <a:buNone/>
            </a:pPr>
            <a:r>
              <a:rPr lang="en-US" sz="2400" dirty="0" smtClean="0">
                <a:solidFill>
                  <a:srgbClr val="0000FF"/>
                </a:solidFill>
              </a:rPr>
              <a:t>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152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endParaRPr lang="en-IN" sz="3200" dirty="0"/>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6" name="Rectangle 15"/>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sp>
        <p:nvSpPr>
          <p:cNvPr id="19" name="Oval Callout 18"/>
          <p:cNvSpPr/>
          <p:nvPr/>
        </p:nvSpPr>
        <p:spPr>
          <a:xfrm>
            <a:off x="3571868" y="2928934"/>
            <a:ext cx="3214710" cy="2143140"/>
          </a:xfrm>
          <a:prstGeom prst="wedgeEllipseCallout">
            <a:avLst>
              <a:gd name="adj1" fmla="val -23771"/>
              <a:gd name="adj2" fmla="val 816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I want to write data</a:t>
            </a:r>
            <a:endParaRPr lang="en-IN" sz="3200" b="1" dirty="0"/>
          </a:p>
        </p:txBody>
      </p:sp>
      <p:sp>
        <p:nvSpPr>
          <p:cNvPr id="15" name="Oval 14"/>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153</a:t>
            </a:fld>
            <a:endParaRPr lang="en-IN"/>
          </a:p>
        </p:txBody>
      </p:sp>
      <p:sp>
        <p:nvSpPr>
          <p:cNvPr id="20" name="Footer Placeholder 1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endParaRPr lang="en-IN" sz="3200" dirty="0"/>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6" name="Rectangle 15"/>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0000FF"/>
                </a:solidFill>
              </a:rPr>
              <a:t>                        </a:t>
            </a:r>
            <a:r>
              <a:rPr lang="en-US" dirty="0" smtClean="0">
                <a:solidFill>
                  <a:srgbClr val="FF0000"/>
                </a:solidFill>
              </a:rPr>
              <a:t>wait (</a:t>
            </a:r>
            <a:r>
              <a:rPr lang="en-US" dirty="0" err="1" smtClean="0">
                <a:solidFill>
                  <a:srgbClr val="FF0000"/>
                </a:solidFill>
              </a:rPr>
              <a:t>wrt</a:t>
            </a:r>
            <a:r>
              <a:rPr lang="en-US" dirty="0" smtClean="0">
                <a:solidFill>
                  <a:srgbClr val="FF0000"/>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cxnSp>
        <p:nvCxnSpPr>
          <p:cNvPr id="15" name="Straight Arrow Connector 14"/>
          <p:cNvCxnSpPr>
            <a:stCxn id="12" idx="0"/>
          </p:cNvCxnSpPr>
          <p:nvPr/>
        </p:nvCxnSpPr>
        <p:spPr>
          <a:xfrm rot="16200000" flipV="1">
            <a:off x="3018224" y="4268396"/>
            <a:ext cx="1285884" cy="16073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714744" y="4500570"/>
            <a:ext cx="2928958" cy="523220"/>
          </a:xfrm>
          <a:prstGeom prst="rect">
            <a:avLst/>
          </a:prstGeom>
          <a:noFill/>
        </p:spPr>
        <p:txBody>
          <a:bodyPr wrap="square" rtlCol="0">
            <a:spAutoFit/>
          </a:bodyPr>
          <a:lstStyle/>
          <a:p>
            <a:r>
              <a:rPr lang="en-IN" sz="2800" dirty="0" smtClean="0"/>
              <a:t>wait (</a:t>
            </a:r>
            <a:r>
              <a:rPr lang="en-IN" sz="2800" dirty="0" err="1" smtClean="0"/>
              <a:t>wrt</a:t>
            </a:r>
            <a:r>
              <a:rPr lang="en-IN" sz="2800" dirty="0" smtClean="0"/>
              <a:t>)</a:t>
            </a:r>
            <a:endParaRPr lang="en-IN" sz="2800" dirty="0"/>
          </a:p>
        </p:txBody>
      </p:sp>
      <p:sp>
        <p:nvSpPr>
          <p:cNvPr id="19" name="Oval 18"/>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154</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endParaRPr lang="en-IN" sz="3200" dirty="0"/>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6" name="Rectangle 15"/>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3333FF"/>
                </a:solidFill>
              </a:rPr>
              <a:t>                        wait (</a:t>
            </a:r>
            <a:r>
              <a:rPr lang="en-US" dirty="0" err="1" smtClean="0">
                <a:solidFill>
                  <a:srgbClr val="3333FF"/>
                </a:solidFill>
              </a:rPr>
              <a:t>wrt</a:t>
            </a:r>
            <a:r>
              <a:rPr lang="en-US" dirty="0" smtClean="0">
                <a:solidFill>
                  <a:srgbClr val="3333FF"/>
                </a:solidFill>
              </a:rPr>
              <a:t>) ;</a:t>
            </a:r>
          </a:p>
          <a:p>
            <a:pPr>
              <a:buFont typeface="Monotype Sorts" pitchFamily="2" charset="2"/>
              <a:buNone/>
            </a:pPr>
            <a:r>
              <a:rPr lang="en-US" dirty="0" smtClean="0">
                <a:solidFill>
                  <a:srgbClr val="0000FF"/>
                </a:solidFill>
              </a:rPr>
              <a:t>                      </a:t>
            </a:r>
            <a:r>
              <a:rPr lang="en-US" dirty="0" smtClean="0">
                <a:solidFill>
                  <a:srgbClr val="FF0000"/>
                </a:solidFill>
              </a:rPr>
              <a:t>//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cxnSp>
        <p:nvCxnSpPr>
          <p:cNvPr id="15" name="Straight Arrow Connector 14"/>
          <p:cNvCxnSpPr>
            <a:stCxn id="12" idx="0"/>
          </p:cNvCxnSpPr>
          <p:nvPr/>
        </p:nvCxnSpPr>
        <p:spPr>
          <a:xfrm rot="16200000" flipV="1">
            <a:off x="1446587" y="2696759"/>
            <a:ext cx="4286280" cy="17502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786182" y="3143248"/>
            <a:ext cx="2928958" cy="523220"/>
          </a:xfrm>
          <a:prstGeom prst="rect">
            <a:avLst/>
          </a:prstGeom>
          <a:noFill/>
        </p:spPr>
        <p:txBody>
          <a:bodyPr wrap="square" rtlCol="0">
            <a:spAutoFit/>
          </a:bodyPr>
          <a:lstStyle/>
          <a:p>
            <a:r>
              <a:rPr lang="en-IN" sz="2800" dirty="0" smtClean="0"/>
              <a:t>Write Data </a:t>
            </a:r>
            <a:endParaRPr lang="en-IN" sz="2800" dirty="0"/>
          </a:p>
        </p:txBody>
      </p:sp>
      <p:sp>
        <p:nvSpPr>
          <p:cNvPr id="19" name="Oval 18"/>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155</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6" name="Rectangle 15"/>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3333FF"/>
                </a:solidFill>
              </a:rPr>
              <a:t>                        wait (</a:t>
            </a:r>
            <a:r>
              <a:rPr lang="en-US" dirty="0" err="1" smtClean="0">
                <a:solidFill>
                  <a:srgbClr val="3333FF"/>
                </a:solidFill>
              </a:rPr>
              <a:t>wrt</a:t>
            </a:r>
            <a:r>
              <a:rPr lang="en-US" dirty="0" smtClean="0">
                <a:solidFill>
                  <a:srgbClr val="3333FF"/>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wrt</a:t>
            </a:r>
            <a:r>
              <a:rPr lang="en-US" dirty="0" smtClean="0">
                <a:solidFill>
                  <a:srgbClr val="FF0000"/>
                </a:solidFill>
              </a:rPr>
              <a:t>) ;</a:t>
            </a:r>
          </a:p>
          <a:p>
            <a:pPr>
              <a:buFont typeface="Monotype Sorts" pitchFamily="2" charset="2"/>
              <a:buNone/>
            </a:pPr>
            <a:r>
              <a:rPr lang="en-US" dirty="0" smtClean="0">
                <a:solidFill>
                  <a:srgbClr val="0000FF"/>
                </a:solidFill>
              </a:rPr>
              <a:t>             } while (TRUE);</a:t>
            </a:r>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cxnSp>
        <p:nvCxnSpPr>
          <p:cNvPr id="15" name="Straight Arrow Connector 14"/>
          <p:cNvCxnSpPr>
            <a:stCxn id="12" idx="0"/>
            <a:endCxn id="9" idx="3"/>
          </p:cNvCxnSpPr>
          <p:nvPr/>
        </p:nvCxnSpPr>
        <p:spPr>
          <a:xfrm rot="16200000" flipV="1">
            <a:off x="3089662" y="4339834"/>
            <a:ext cx="1285884" cy="14644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714744" y="4572008"/>
            <a:ext cx="2928958" cy="523220"/>
          </a:xfrm>
          <a:prstGeom prst="rect">
            <a:avLst/>
          </a:prstGeom>
          <a:noFill/>
        </p:spPr>
        <p:txBody>
          <a:bodyPr wrap="square" rtlCol="0">
            <a:spAutoFit/>
          </a:bodyPr>
          <a:lstStyle/>
          <a:p>
            <a:r>
              <a:rPr lang="en-IN" sz="2800" dirty="0" smtClean="0"/>
              <a:t>Signal(</a:t>
            </a:r>
            <a:r>
              <a:rPr lang="en-IN" sz="2800" dirty="0" err="1" smtClean="0"/>
              <a:t>wrt</a:t>
            </a:r>
            <a:r>
              <a:rPr lang="en-IN" sz="2800" dirty="0" smtClean="0"/>
              <a:t>)</a:t>
            </a:r>
            <a:endParaRPr lang="en-IN" sz="2800" dirty="0"/>
          </a:p>
        </p:txBody>
      </p:sp>
      <p:sp>
        <p:nvSpPr>
          <p:cNvPr id="19" name="Oval 18"/>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156</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19" name="Oval Callout 18"/>
          <p:cNvSpPr/>
          <p:nvPr/>
        </p:nvSpPr>
        <p:spPr>
          <a:xfrm>
            <a:off x="5929290" y="3000372"/>
            <a:ext cx="3214710" cy="2143140"/>
          </a:xfrm>
          <a:prstGeom prst="wedgeEllipseCallout">
            <a:avLst>
              <a:gd name="adj1" fmla="val -23771"/>
              <a:gd name="adj2" fmla="val 816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I want to Read data</a:t>
            </a:r>
            <a:endParaRPr lang="en-IN" sz="32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sp>
        <p:nvSpPr>
          <p:cNvPr id="15" name="Oval 14"/>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157</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19" name="Oval Callout 18"/>
          <p:cNvSpPr/>
          <p:nvPr/>
        </p:nvSpPr>
        <p:spPr>
          <a:xfrm>
            <a:off x="5929290" y="3000372"/>
            <a:ext cx="3214710" cy="2143140"/>
          </a:xfrm>
          <a:prstGeom prst="wedgeEllipseCallout">
            <a:avLst>
              <a:gd name="adj1" fmla="val -23771"/>
              <a:gd name="adj2" fmla="val 816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I want to Read data</a:t>
            </a:r>
            <a:endParaRPr lang="en-IN" sz="32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158</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wait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786050" y="3571876"/>
            <a:ext cx="3929092"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572132" y="4143380"/>
            <a:ext cx="292895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159</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smtClean="0">
                <a:solidFill>
                  <a:schemeClr val="bg1"/>
                </a:solidFill>
              </a:rPr>
              <a:t>Concurrency &amp; </a:t>
            </a:r>
            <a:r>
              <a:rPr lang="en-US" dirty="0">
                <a:solidFill>
                  <a:schemeClr val="bg1"/>
                </a:solidFill>
              </a:rPr>
              <a:t>S</a:t>
            </a:r>
            <a:r>
              <a:rPr lang="en-US" dirty="0" smtClean="0">
                <a:solidFill>
                  <a:schemeClr val="bg1"/>
                </a:solidFill>
              </a:rPr>
              <a:t>hared Data</a:t>
            </a:r>
            <a:endParaRPr lang="en-US" dirty="0">
              <a:solidFill>
                <a:schemeClr val="bg1"/>
              </a:solidFill>
            </a:endParaRPr>
          </a:p>
        </p:txBody>
      </p:sp>
      <p:sp>
        <p:nvSpPr>
          <p:cNvPr id="3" name="Content Placeholder 2"/>
          <p:cNvSpPr>
            <a:spLocks noGrp="1"/>
          </p:cNvSpPr>
          <p:nvPr>
            <p:ph idx="1"/>
          </p:nvPr>
        </p:nvSpPr>
        <p:spPr>
          <a:xfrm>
            <a:off x="838200" y="1428736"/>
            <a:ext cx="7948642" cy="4697427"/>
          </a:xfrm>
        </p:spPr>
        <p:txBody>
          <a:bodyPr/>
          <a:lstStyle/>
          <a:p>
            <a:r>
              <a:rPr lang="en-US" sz="3200" dirty="0" smtClean="0"/>
              <a:t>Concurrent processes may share data to support communication, info exchange,...</a:t>
            </a:r>
          </a:p>
          <a:p>
            <a:r>
              <a:rPr lang="en-US" sz="3200" dirty="0" smtClean="0"/>
              <a:t>Threads in the same process can share global address space</a:t>
            </a:r>
          </a:p>
          <a:p>
            <a:r>
              <a:rPr lang="en-US" sz="3200" dirty="0" smtClean="0"/>
              <a:t>Concurrent sharing may cause problems</a:t>
            </a:r>
          </a:p>
          <a:p>
            <a:r>
              <a:rPr lang="en-US" sz="3200" dirty="0" smtClean="0"/>
              <a:t>For example: lost updates</a:t>
            </a:r>
            <a:endParaRPr lang="en-US" sz="3200" dirty="0"/>
          </a:p>
        </p:txBody>
      </p:sp>
      <p:sp>
        <p:nvSpPr>
          <p:cNvPr id="4" name="Slide Number Placeholder 3"/>
          <p:cNvSpPr>
            <a:spLocks noGrp="1"/>
          </p:cNvSpPr>
          <p:nvPr>
            <p:ph type="sldNum" sz="quarter" idx="12"/>
          </p:nvPr>
        </p:nvSpPr>
        <p:spPr/>
        <p:txBody>
          <a:bodyPr/>
          <a:lstStyle/>
          <a:p>
            <a:fld id="{27429B5B-14B8-49BD-B57C-48896D84E86B}" type="slidenum">
              <a:rPr lang="en-IN" smtClean="0"/>
              <a:pPr/>
              <a:t>16</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extLst>
      <p:ext uri="{BB962C8B-B14F-4D97-AF65-F5344CB8AC3E}">
        <p14:creationId xmlns:p14="http://schemas.microsoft.com/office/powerpoint/2010/main" val="97798030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FF0000"/>
                </a:solidFill>
              </a:rPr>
              <a:t>readcount</a:t>
            </a:r>
            <a:r>
              <a:rPr lang="en-US" dirty="0" smtClean="0">
                <a:solidFill>
                  <a:srgbClr val="FF0000"/>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a:endCxn id="10" idx="3"/>
          </p:cNvCxnSpPr>
          <p:nvPr/>
        </p:nvCxnSpPr>
        <p:spPr>
          <a:xfrm rot="10800000">
            <a:off x="3000364" y="5286388"/>
            <a:ext cx="371477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572000" y="4857760"/>
            <a:ext cx="2928958" cy="523220"/>
          </a:xfrm>
          <a:prstGeom prst="rect">
            <a:avLst/>
          </a:prstGeom>
          <a:noFill/>
        </p:spPr>
        <p:txBody>
          <a:bodyPr wrap="square" rtlCol="0">
            <a:spAutoFit/>
          </a:bodyPr>
          <a:lstStyle/>
          <a:p>
            <a:r>
              <a:rPr lang="en-IN" sz="2800" dirty="0" err="1" smtClean="0"/>
              <a:t>readcount</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160</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FF0000"/>
                </a:solidFill>
              </a:rPr>
              <a:t>                       if (</a:t>
            </a:r>
            <a:r>
              <a:rPr lang="en-US" dirty="0" err="1" smtClean="0">
                <a:solidFill>
                  <a:srgbClr val="FF0000"/>
                </a:solidFill>
              </a:rPr>
              <a:t>readcount</a:t>
            </a:r>
            <a:r>
              <a:rPr lang="en-US" dirty="0" smtClean="0">
                <a:solidFill>
                  <a:srgbClr val="FF0000"/>
                </a:solidFill>
              </a:rPr>
              <a:t> == 1)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smtClean="0">
                <a:solidFill>
                  <a:srgbClr val="0000FF"/>
                </a:solidFill>
              </a:rPr>
              <a:t>	</a:t>
            </a:r>
            <a:r>
              <a:rPr lang="en-US">
                <a:solidFill>
                  <a:srgbClr val="0000FF"/>
                </a:solidFill>
              </a:rPr>
              <a:t> </a:t>
            </a:r>
            <a:r>
              <a:rPr lang="en-US" smtClean="0">
                <a:solidFill>
                  <a:srgbClr val="0000FF"/>
                </a:solidFill>
              </a:rPr>
              <a:t>              signal </a:t>
            </a:r>
            <a:r>
              <a:rPr lang="en-US" dirty="0" smtClean="0">
                <a:solidFill>
                  <a:srgbClr val="0000FF"/>
                </a:solidFill>
              </a:rPr>
              <a:t>(</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a:endCxn id="10" idx="3"/>
          </p:cNvCxnSpPr>
          <p:nvPr/>
        </p:nvCxnSpPr>
        <p:spPr>
          <a:xfrm rot="10800000">
            <a:off x="3000364" y="5286388"/>
            <a:ext cx="371477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572000" y="4857760"/>
            <a:ext cx="2928958" cy="523220"/>
          </a:xfrm>
          <a:prstGeom prst="rect">
            <a:avLst/>
          </a:prstGeom>
          <a:noFill/>
        </p:spPr>
        <p:txBody>
          <a:bodyPr wrap="square" rtlCol="0">
            <a:spAutoFit/>
          </a:bodyPr>
          <a:lstStyle/>
          <a:p>
            <a:r>
              <a:rPr lang="en-IN" sz="2800" dirty="0" smtClean="0"/>
              <a:t>If(</a:t>
            </a:r>
            <a:r>
              <a:rPr lang="en-IN" sz="2800" dirty="0" err="1" smtClean="0"/>
              <a:t>readcount</a:t>
            </a:r>
            <a:r>
              <a:rPr lang="en-IN" sz="2800" dirty="0" smtClean="0"/>
              <a:t>==1)?</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161</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wait (</a:t>
            </a:r>
            <a:r>
              <a:rPr lang="en-US" dirty="0" err="1" smtClean="0">
                <a:solidFill>
                  <a:srgbClr val="FF0000"/>
                </a:solidFill>
              </a:rPr>
              <a:t>wrt</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a:endCxn id="9" idx="3"/>
          </p:cNvCxnSpPr>
          <p:nvPr/>
        </p:nvCxnSpPr>
        <p:spPr>
          <a:xfrm rot="10800000">
            <a:off x="3000364" y="4429132"/>
            <a:ext cx="3714778"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786314" y="4500570"/>
            <a:ext cx="2928958" cy="523220"/>
          </a:xfrm>
          <a:prstGeom prst="rect">
            <a:avLst/>
          </a:prstGeom>
          <a:noFill/>
        </p:spPr>
        <p:txBody>
          <a:bodyPr wrap="square" rtlCol="0">
            <a:spAutoFit/>
          </a:bodyPr>
          <a:lstStyle/>
          <a:p>
            <a:r>
              <a:rPr lang="en-IN" sz="2800" dirty="0" smtClean="0"/>
              <a:t>Wait(</a:t>
            </a:r>
            <a:r>
              <a:rPr lang="en-IN" sz="2800" dirty="0" err="1" smtClean="0"/>
              <a:t>wrt</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162</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mutex</a:t>
            </a:r>
            <a:r>
              <a:rPr lang="en-US" dirty="0" smtClean="0">
                <a:solidFill>
                  <a:srgbClr val="FF0000"/>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a:endCxn id="8" idx="3"/>
          </p:cNvCxnSpPr>
          <p:nvPr/>
        </p:nvCxnSpPr>
        <p:spPr>
          <a:xfrm rot="10800000">
            <a:off x="2928926" y="3571876"/>
            <a:ext cx="3786216"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357818" y="4429132"/>
            <a:ext cx="2928958" cy="523220"/>
          </a:xfrm>
          <a:prstGeom prst="rect">
            <a:avLst/>
          </a:prstGeom>
          <a:noFill/>
        </p:spPr>
        <p:txBody>
          <a:bodyPr wrap="square" rtlCol="0">
            <a:spAutoFit/>
          </a:bodyPr>
          <a:lstStyle/>
          <a:p>
            <a:r>
              <a:rPr lang="en-IN" sz="2800" dirty="0" smtClean="0"/>
              <a:t>Signal(</a:t>
            </a:r>
            <a:r>
              <a:rPr lang="en-IN" sz="2800" dirty="0" err="1" smtClean="0"/>
              <a:t>mutex</a:t>
            </a:r>
            <a:r>
              <a:rPr lang="en-IN" sz="2800" dirty="0" smtClean="0"/>
              <a:t>)</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163</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3286116"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164</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Oval Callout 18"/>
          <p:cNvSpPr/>
          <p:nvPr/>
        </p:nvSpPr>
        <p:spPr>
          <a:xfrm>
            <a:off x="3428992" y="4214818"/>
            <a:ext cx="2000264" cy="1143008"/>
          </a:xfrm>
          <a:prstGeom prst="wedgeEllipseCallout">
            <a:avLst>
              <a:gd name="adj1" fmla="val 18298"/>
              <a:gd name="adj2" fmla="val 7216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I want to Read data</a:t>
            </a:r>
            <a:endParaRPr lang="en-IN" sz="2400" b="1" dirty="0"/>
          </a:p>
        </p:txBody>
      </p:sp>
      <p:sp>
        <p:nvSpPr>
          <p:cNvPr id="21" name="Slide Number Placeholder 20"/>
          <p:cNvSpPr>
            <a:spLocks noGrp="1"/>
          </p:cNvSpPr>
          <p:nvPr>
            <p:ph type="sldNum" sz="quarter" idx="12"/>
          </p:nvPr>
        </p:nvSpPr>
        <p:spPr/>
        <p:txBody>
          <a:bodyPr/>
          <a:lstStyle/>
          <a:p>
            <a:fld id="{27429B5B-14B8-49BD-B57C-48896D84E86B}" type="slidenum">
              <a:rPr lang="en-IN" smtClean="0"/>
              <a:pPr/>
              <a:t>165</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wait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2714612" y="3500438"/>
            <a:ext cx="2428892" cy="24288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3428992" y="4786322"/>
            <a:ext cx="292895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166</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FF0000"/>
                </a:solidFill>
              </a:rPr>
              <a:t>readcount</a:t>
            </a:r>
            <a:r>
              <a:rPr lang="en-US" dirty="0" smtClean="0">
                <a:solidFill>
                  <a:srgbClr val="FF0000"/>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a:endCxn id="10" idx="3"/>
          </p:cNvCxnSpPr>
          <p:nvPr/>
        </p:nvCxnSpPr>
        <p:spPr>
          <a:xfrm rot="10800000">
            <a:off x="3000364" y="5286388"/>
            <a:ext cx="2143140"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3428992" y="4786322"/>
            <a:ext cx="2928958" cy="523220"/>
          </a:xfrm>
          <a:prstGeom prst="rect">
            <a:avLst/>
          </a:prstGeom>
          <a:noFill/>
        </p:spPr>
        <p:txBody>
          <a:bodyPr wrap="square" rtlCol="0">
            <a:spAutoFit/>
          </a:bodyPr>
          <a:lstStyle/>
          <a:p>
            <a:r>
              <a:rPr lang="en-IN" sz="2800" dirty="0" err="1" smtClean="0"/>
              <a:t>readcount</a:t>
            </a:r>
            <a:r>
              <a:rPr lang="en-IN" sz="2800" dirty="0" smtClean="0"/>
              <a:t>++</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167</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FF0000"/>
                </a:solidFill>
              </a:rPr>
              <a:t>                       if (</a:t>
            </a:r>
            <a:r>
              <a:rPr lang="en-US" dirty="0" err="1" smtClean="0">
                <a:solidFill>
                  <a:srgbClr val="FF0000"/>
                </a:solidFill>
              </a:rPr>
              <a:t>readcount</a:t>
            </a:r>
            <a:r>
              <a:rPr lang="en-US" dirty="0" smtClean="0">
                <a:solidFill>
                  <a:srgbClr val="FF0000"/>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a:endCxn id="10" idx="3"/>
          </p:cNvCxnSpPr>
          <p:nvPr/>
        </p:nvCxnSpPr>
        <p:spPr>
          <a:xfrm rot="10800000">
            <a:off x="3000364" y="5286388"/>
            <a:ext cx="2143140"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3071802" y="4786322"/>
            <a:ext cx="2928958" cy="523220"/>
          </a:xfrm>
          <a:prstGeom prst="rect">
            <a:avLst/>
          </a:prstGeom>
          <a:noFill/>
        </p:spPr>
        <p:txBody>
          <a:bodyPr wrap="square" rtlCol="0">
            <a:spAutoFit/>
          </a:bodyPr>
          <a:lstStyle/>
          <a:p>
            <a:r>
              <a:rPr lang="en-IN" sz="2800" dirty="0" smtClean="0"/>
              <a:t>If(</a:t>
            </a:r>
            <a:r>
              <a:rPr lang="en-IN" sz="2800" dirty="0" err="1" smtClean="0"/>
              <a:t>readcount</a:t>
            </a:r>
            <a:r>
              <a:rPr lang="en-IN" sz="2800" dirty="0" smtClean="0"/>
              <a:t>==1)?</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168</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mutex</a:t>
            </a:r>
            <a:r>
              <a:rPr lang="en-US" dirty="0" smtClean="0">
                <a:solidFill>
                  <a:srgbClr val="FF0000"/>
                </a:solidFill>
              </a:rPr>
              <a:t>)</a:t>
            </a:r>
          </a:p>
          <a:p>
            <a:pPr>
              <a:lnSpc>
                <a:spcPct val="80000"/>
              </a:lnSpc>
              <a:buFont typeface="Monotype Sorts" pitchFamily="2" charset="2"/>
              <a:buNone/>
            </a:pP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643570" y="4000504"/>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2928926" y="3714752"/>
            <a:ext cx="2214578"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3071802" y="4786322"/>
            <a:ext cx="2928958" cy="523220"/>
          </a:xfrm>
          <a:prstGeom prst="rect">
            <a:avLst/>
          </a:prstGeom>
          <a:noFill/>
        </p:spPr>
        <p:txBody>
          <a:bodyPr wrap="square" rtlCol="0">
            <a:spAutoFit/>
          </a:bodyPr>
          <a:lstStyle/>
          <a:p>
            <a:r>
              <a:rPr lang="en-IN" sz="2800" dirty="0" smtClean="0"/>
              <a:t>Signal </a:t>
            </a:r>
            <a:r>
              <a:rPr lang="en-IN" sz="2800" dirty="0" err="1" smtClean="0"/>
              <a:t>Mutex</a:t>
            </a:r>
            <a:r>
              <a:rPr lang="en-IN" sz="2800" dirty="0" smtClean="0"/>
              <a:t>)</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169</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687371"/>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eaLnBrk="1" fontAlgn="auto" hangingPunct="1">
              <a:spcAft>
                <a:spcPts val="0"/>
              </a:spcAft>
              <a:defRPr/>
            </a:pPr>
            <a:r>
              <a:rPr lang="en-US" sz="4600" b="1" dirty="0" smtClean="0">
                <a:solidFill>
                  <a:srgbClr val="FF0000"/>
                </a:solidFill>
              </a:rPr>
              <a:t>Operating System Concerns</a:t>
            </a:r>
            <a:endParaRPr lang="en-US" sz="4600" b="1" dirty="0">
              <a:solidFill>
                <a:srgbClr val="FF0000"/>
              </a:solidFill>
            </a:endParaRPr>
          </a:p>
        </p:txBody>
      </p:sp>
      <p:sp>
        <p:nvSpPr>
          <p:cNvPr id="3" name="Content Placeholder 2"/>
          <p:cNvSpPr>
            <a:spLocks noGrp="1"/>
          </p:cNvSpPr>
          <p:nvPr>
            <p:ph sz="half" idx="1"/>
          </p:nvPr>
        </p:nvSpPr>
        <p:spPr>
          <a:xfrm>
            <a:off x="214282" y="1500174"/>
            <a:ext cx="8643998" cy="4857784"/>
          </a:xfrm>
        </p:spPr>
        <p:txBody>
          <a:bodyPr/>
          <a:lstStyle/>
          <a:p>
            <a:pPr eaLnBrk="1" hangingPunct="1"/>
            <a:r>
              <a:rPr lang="en-NZ" sz="2400" b="1" dirty="0" smtClean="0"/>
              <a:t>Design and management issues raised by the existence of concurrency:</a:t>
            </a:r>
          </a:p>
          <a:p>
            <a:pPr lvl="1" eaLnBrk="1" hangingPunct="1"/>
            <a:r>
              <a:rPr lang="en-NZ" sz="2400" b="1" dirty="0" smtClean="0"/>
              <a:t>T</a:t>
            </a:r>
            <a:r>
              <a:rPr lang="en-US" sz="2400" b="1" dirty="0" smtClean="0"/>
              <a:t>he OS must: </a:t>
            </a:r>
          </a:p>
          <a:p>
            <a:pPr lvl="3" eaLnBrk="1" hangingPunct="1"/>
            <a:r>
              <a:rPr lang="en-US" sz="2800" dirty="0" smtClean="0"/>
              <a:t>be able to keep track of various processes</a:t>
            </a:r>
          </a:p>
          <a:p>
            <a:pPr lvl="3" eaLnBrk="1" hangingPunct="1"/>
            <a:r>
              <a:rPr lang="en-US" sz="2800" dirty="0" smtClean="0"/>
              <a:t>allocate and de-allocate resources for each active process</a:t>
            </a:r>
          </a:p>
          <a:p>
            <a:pPr lvl="3" eaLnBrk="1" hangingPunct="1"/>
            <a:r>
              <a:rPr lang="en-NZ" sz="2800" dirty="0" smtClean="0"/>
              <a:t>protect the data and physical resources of each process against interference by other processes</a:t>
            </a:r>
            <a:endParaRPr lang="en-US" sz="2800" dirty="0" smtClean="0"/>
          </a:p>
          <a:p>
            <a:pPr lvl="3" eaLnBrk="1" hangingPunct="1"/>
            <a:r>
              <a:rPr lang="en-US" sz="2800" dirty="0" smtClean="0"/>
              <a:t>ensure that the processes and outputs are independent of the processing speed</a:t>
            </a:r>
          </a:p>
        </p:txBody>
      </p:sp>
      <p:pic>
        <p:nvPicPr>
          <p:cNvPr id="50179" name="Picture 3"/>
          <p:cNvPicPr>
            <a:picLocks noChangeAspect="1"/>
          </p:cNvPicPr>
          <p:nvPr/>
        </p:nvPicPr>
        <p:blipFill>
          <a:blip r:embed="rId3"/>
          <a:srcRect/>
          <a:stretch>
            <a:fillRect/>
          </a:stretch>
        </p:blipFill>
        <p:spPr bwMode="auto">
          <a:xfrm rot="20130741">
            <a:off x="51859" y="5401293"/>
            <a:ext cx="1553929" cy="106139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17</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385" decel="100000"/>
                                        <p:tgtEl>
                                          <p:spTgt spid="3">
                                            <p:txEl>
                                              <p:pRg st="2" end="2"/>
                                            </p:txEl>
                                          </p:spTgt>
                                        </p:tgtEl>
                                      </p:cBhvr>
                                    </p:animEffect>
                                    <p:animScale>
                                      <p:cBhvr>
                                        <p:cTn id="8" dur="385" decel="100000"/>
                                        <p:tgtEl>
                                          <p:spTgt spid="3">
                                            <p:txEl>
                                              <p:pRg st="2" end="2"/>
                                            </p:txEl>
                                          </p:spTgt>
                                        </p:tgtEl>
                                      </p:cBhvr>
                                      <p:from x="10000" y="10000"/>
                                      <p:to x="200000" y="450000"/>
                                    </p:animScale>
                                    <p:animScale>
                                      <p:cBhvr>
                                        <p:cTn id="9" dur="615" accel="100000" fill="hold">
                                          <p:stCondLst>
                                            <p:cond delay="385"/>
                                          </p:stCondLst>
                                        </p:cTn>
                                        <p:tgtEl>
                                          <p:spTgt spid="3">
                                            <p:txEl>
                                              <p:pRg st="2" end="2"/>
                                            </p:txEl>
                                          </p:spTgt>
                                        </p:tgtEl>
                                      </p:cBhvr>
                                      <p:from x="200000" y="450000"/>
                                      <p:to x="100000" y="100000"/>
                                    </p:animScale>
                                    <p:set>
                                      <p:cBhvr>
                                        <p:cTn id="10" dur="385" fill="hold"/>
                                        <p:tgtEl>
                                          <p:spTgt spid="3">
                                            <p:txEl>
                                              <p:pRg st="2" end="2"/>
                                            </p:txEl>
                                          </p:spTgt>
                                        </p:tgtEl>
                                        <p:attrNameLst>
                                          <p:attrName>ppt_x</p:attrName>
                                        </p:attrNameLst>
                                      </p:cBhvr>
                                      <p:to>
                                        <p:strVal val="(0.5)"/>
                                      </p:to>
                                    </p:set>
                                    <p:anim from="(0.5)" to="(#ppt_x)" calcmode="lin" valueType="num">
                                      <p:cBhvr>
                                        <p:cTn id="11" dur="615" accel="100000" fill="hold">
                                          <p:stCondLst>
                                            <p:cond delay="385"/>
                                          </p:stCondLst>
                                        </p:cTn>
                                        <p:tgtEl>
                                          <p:spTgt spid="3">
                                            <p:txEl>
                                              <p:pRg st="2" end="2"/>
                                            </p:txEl>
                                          </p:spTgt>
                                        </p:tgtEl>
                                        <p:attrNameLst>
                                          <p:attrName>ppt_x</p:attrName>
                                        </p:attrNameLst>
                                      </p:cBhvr>
                                    </p:anim>
                                    <p:set>
                                      <p:cBhvr>
                                        <p:cTn id="12" dur="385" fill="hold"/>
                                        <p:tgtEl>
                                          <p:spTgt spid="3">
                                            <p:txEl>
                                              <p:pRg st="2" end="2"/>
                                            </p:txEl>
                                          </p:spTgt>
                                        </p:tgtEl>
                                        <p:attrNameLst>
                                          <p:attrName>ppt_y</p:attrName>
                                        </p:attrNameLst>
                                      </p:cBhvr>
                                      <p:to>
                                        <p:strVal val="(#ppt_y+0.4)"/>
                                      </p:to>
                                    </p:set>
                                    <p:anim from="(#ppt_y+0.4)" to="(#ppt_y)" calcmode="lin" valueType="num">
                                      <p:cBhvr>
                                        <p:cTn id="13" dur="615" accel="100000" fill="hold">
                                          <p:stCondLst>
                                            <p:cond delay="385"/>
                                          </p:stCondLst>
                                        </p:cTn>
                                        <p:tgtEl>
                                          <p:spTgt spid="3">
                                            <p:txEl>
                                              <p:pRg st="2" end="2"/>
                                            </p:txEl>
                                          </p:spTgt>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85" decel="100000"/>
                                        <p:tgtEl>
                                          <p:spTgt spid="3">
                                            <p:txEl>
                                              <p:pRg st="3" end="3"/>
                                            </p:txEl>
                                          </p:spTgt>
                                        </p:tgtEl>
                                      </p:cBhvr>
                                    </p:animEffect>
                                    <p:animScale>
                                      <p:cBhvr>
                                        <p:cTn id="17" dur="385" decel="100000"/>
                                        <p:tgtEl>
                                          <p:spTgt spid="3">
                                            <p:txEl>
                                              <p:pRg st="3" end="3"/>
                                            </p:txEl>
                                          </p:spTgt>
                                        </p:tgtEl>
                                      </p:cBhvr>
                                      <p:from x="10000" y="10000"/>
                                      <p:to x="200000" y="450000"/>
                                    </p:animScale>
                                    <p:animScale>
                                      <p:cBhvr>
                                        <p:cTn id="18" dur="615" accel="100000" fill="hold">
                                          <p:stCondLst>
                                            <p:cond delay="385"/>
                                          </p:stCondLst>
                                        </p:cTn>
                                        <p:tgtEl>
                                          <p:spTgt spid="3">
                                            <p:txEl>
                                              <p:pRg st="3" end="3"/>
                                            </p:txEl>
                                          </p:spTgt>
                                        </p:tgtEl>
                                      </p:cBhvr>
                                      <p:from x="200000" y="450000"/>
                                      <p:to x="100000" y="100000"/>
                                    </p:animScale>
                                    <p:set>
                                      <p:cBhvr>
                                        <p:cTn id="19" dur="385" fill="hold"/>
                                        <p:tgtEl>
                                          <p:spTgt spid="3">
                                            <p:txEl>
                                              <p:pRg st="3" end="3"/>
                                            </p:txEl>
                                          </p:spTgt>
                                        </p:tgtEl>
                                        <p:attrNameLst>
                                          <p:attrName>ppt_x</p:attrName>
                                        </p:attrNameLst>
                                      </p:cBhvr>
                                      <p:to>
                                        <p:strVal val="(0.5)"/>
                                      </p:to>
                                    </p:set>
                                    <p:anim from="(0.5)" to="(#ppt_x)" calcmode="lin" valueType="num">
                                      <p:cBhvr>
                                        <p:cTn id="20" dur="615" accel="100000" fill="hold">
                                          <p:stCondLst>
                                            <p:cond delay="385"/>
                                          </p:stCondLst>
                                        </p:cTn>
                                        <p:tgtEl>
                                          <p:spTgt spid="3">
                                            <p:txEl>
                                              <p:pRg st="3" end="3"/>
                                            </p:txEl>
                                          </p:spTgt>
                                        </p:tgtEl>
                                        <p:attrNameLst>
                                          <p:attrName>ppt_x</p:attrName>
                                        </p:attrNameLst>
                                      </p:cBhvr>
                                    </p:anim>
                                    <p:set>
                                      <p:cBhvr>
                                        <p:cTn id="21" dur="385" fill="hold"/>
                                        <p:tgtEl>
                                          <p:spTgt spid="3">
                                            <p:txEl>
                                              <p:pRg st="3" end="3"/>
                                            </p:txEl>
                                          </p:spTgt>
                                        </p:tgtEl>
                                        <p:attrNameLst>
                                          <p:attrName>ppt_y</p:attrName>
                                        </p:attrNameLst>
                                      </p:cBhvr>
                                      <p:to>
                                        <p:strVal val="(#ppt_y+0.4)"/>
                                      </p:to>
                                    </p:set>
                                    <p:anim from="(#ppt_y+0.4)" to="(#ppt_y)" calcmode="lin" valueType="num">
                                      <p:cBhvr>
                                        <p:cTn id="22" dur="615" accel="100000" fill="hold">
                                          <p:stCondLst>
                                            <p:cond delay="385"/>
                                          </p:stCondLst>
                                        </p:cTn>
                                        <p:tgtEl>
                                          <p:spTgt spid="3">
                                            <p:txEl>
                                              <p:pRg st="3" end="3"/>
                                            </p:txEl>
                                          </p:spTgt>
                                        </p:tgtEl>
                                        <p:attrNameLst>
                                          <p:attrName>ppt_y</p:attrName>
                                        </p:attrNameLst>
                                      </p:cBhvr>
                                    </p:anim>
                                  </p:childTnLst>
                                </p:cTn>
                              </p:par>
                              <p:par>
                                <p:cTn id="23" presetID="5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385" decel="100000"/>
                                        <p:tgtEl>
                                          <p:spTgt spid="3">
                                            <p:txEl>
                                              <p:pRg st="4" end="4"/>
                                            </p:txEl>
                                          </p:spTgt>
                                        </p:tgtEl>
                                      </p:cBhvr>
                                    </p:animEffect>
                                    <p:animScale>
                                      <p:cBhvr>
                                        <p:cTn id="26" dur="385" decel="100000"/>
                                        <p:tgtEl>
                                          <p:spTgt spid="3">
                                            <p:txEl>
                                              <p:pRg st="4" end="4"/>
                                            </p:txEl>
                                          </p:spTgt>
                                        </p:tgtEl>
                                      </p:cBhvr>
                                      <p:from x="10000" y="10000"/>
                                      <p:to x="200000" y="450000"/>
                                    </p:animScale>
                                    <p:animScale>
                                      <p:cBhvr>
                                        <p:cTn id="27" dur="615" accel="100000" fill="hold">
                                          <p:stCondLst>
                                            <p:cond delay="385"/>
                                          </p:stCondLst>
                                        </p:cTn>
                                        <p:tgtEl>
                                          <p:spTgt spid="3">
                                            <p:txEl>
                                              <p:pRg st="4" end="4"/>
                                            </p:txEl>
                                          </p:spTgt>
                                        </p:tgtEl>
                                      </p:cBhvr>
                                      <p:from x="200000" y="450000"/>
                                      <p:to x="100000" y="100000"/>
                                    </p:animScale>
                                    <p:set>
                                      <p:cBhvr>
                                        <p:cTn id="28" dur="385" fill="hold"/>
                                        <p:tgtEl>
                                          <p:spTgt spid="3">
                                            <p:txEl>
                                              <p:pRg st="4" end="4"/>
                                            </p:txEl>
                                          </p:spTgt>
                                        </p:tgtEl>
                                        <p:attrNameLst>
                                          <p:attrName>ppt_x</p:attrName>
                                        </p:attrNameLst>
                                      </p:cBhvr>
                                      <p:to>
                                        <p:strVal val="(0.5)"/>
                                      </p:to>
                                    </p:set>
                                    <p:anim from="(0.5)" to="(#ppt_x)" calcmode="lin" valueType="num">
                                      <p:cBhvr>
                                        <p:cTn id="29" dur="615" accel="100000" fill="hold">
                                          <p:stCondLst>
                                            <p:cond delay="385"/>
                                          </p:stCondLst>
                                        </p:cTn>
                                        <p:tgtEl>
                                          <p:spTgt spid="3">
                                            <p:txEl>
                                              <p:pRg st="4" end="4"/>
                                            </p:txEl>
                                          </p:spTgt>
                                        </p:tgtEl>
                                        <p:attrNameLst>
                                          <p:attrName>ppt_x</p:attrName>
                                        </p:attrNameLst>
                                      </p:cBhvr>
                                    </p:anim>
                                    <p:set>
                                      <p:cBhvr>
                                        <p:cTn id="30" dur="385" fill="hold"/>
                                        <p:tgtEl>
                                          <p:spTgt spid="3">
                                            <p:txEl>
                                              <p:pRg st="4" end="4"/>
                                            </p:txEl>
                                          </p:spTgt>
                                        </p:tgtEl>
                                        <p:attrNameLst>
                                          <p:attrName>ppt_y</p:attrName>
                                        </p:attrNameLst>
                                      </p:cBhvr>
                                      <p:to>
                                        <p:strVal val="(#ppt_y+0.4)"/>
                                      </p:to>
                                    </p:set>
                                    <p:anim from="(#ppt_y+0.4)" to="(#ppt_y)" calcmode="lin" valueType="num">
                                      <p:cBhvr>
                                        <p:cTn id="31" dur="615" accel="100000" fill="hold">
                                          <p:stCondLst>
                                            <p:cond delay="385"/>
                                          </p:stCondLst>
                                        </p:cTn>
                                        <p:tgtEl>
                                          <p:spTgt spid="3">
                                            <p:txEl>
                                              <p:pRg st="4" end="4"/>
                                            </p:txEl>
                                          </p:spTgt>
                                        </p:tgtEl>
                                        <p:attrNameLst>
                                          <p:attrName>ppt_y</p:attrName>
                                        </p:attrNameLst>
                                      </p:cBhvr>
                                    </p:anim>
                                  </p:childTnLst>
                                </p:cTn>
                              </p:par>
                              <p:par>
                                <p:cTn id="32" presetID="51"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385" decel="100000"/>
                                        <p:tgtEl>
                                          <p:spTgt spid="3">
                                            <p:txEl>
                                              <p:pRg st="5" end="5"/>
                                            </p:txEl>
                                          </p:spTgt>
                                        </p:tgtEl>
                                      </p:cBhvr>
                                    </p:animEffect>
                                    <p:animScale>
                                      <p:cBhvr>
                                        <p:cTn id="35" dur="385" decel="100000"/>
                                        <p:tgtEl>
                                          <p:spTgt spid="3">
                                            <p:txEl>
                                              <p:pRg st="5" end="5"/>
                                            </p:txEl>
                                          </p:spTgt>
                                        </p:tgtEl>
                                      </p:cBhvr>
                                      <p:from x="10000" y="10000"/>
                                      <p:to x="200000" y="450000"/>
                                    </p:animScale>
                                    <p:animScale>
                                      <p:cBhvr>
                                        <p:cTn id="36" dur="615" accel="100000" fill="hold">
                                          <p:stCondLst>
                                            <p:cond delay="385"/>
                                          </p:stCondLst>
                                        </p:cTn>
                                        <p:tgtEl>
                                          <p:spTgt spid="3">
                                            <p:txEl>
                                              <p:pRg st="5" end="5"/>
                                            </p:txEl>
                                          </p:spTgt>
                                        </p:tgtEl>
                                      </p:cBhvr>
                                      <p:from x="200000" y="450000"/>
                                      <p:to x="100000" y="100000"/>
                                    </p:animScale>
                                    <p:set>
                                      <p:cBhvr>
                                        <p:cTn id="37" dur="385" fill="hold"/>
                                        <p:tgtEl>
                                          <p:spTgt spid="3">
                                            <p:txEl>
                                              <p:pRg st="5" end="5"/>
                                            </p:txEl>
                                          </p:spTgt>
                                        </p:tgtEl>
                                        <p:attrNameLst>
                                          <p:attrName>ppt_x</p:attrName>
                                        </p:attrNameLst>
                                      </p:cBhvr>
                                      <p:to>
                                        <p:strVal val="(0.5)"/>
                                      </p:to>
                                    </p:set>
                                    <p:anim from="(0.5)" to="(#ppt_x)" calcmode="lin" valueType="num">
                                      <p:cBhvr>
                                        <p:cTn id="38" dur="615" accel="100000" fill="hold">
                                          <p:stCondLst>
                                            <p:cond delay="385"/>
                                          </p:stCondLst>
                                        </p:cTn>
                                        <p:tgtEl>
                                          <p:spTgt spid="3">
                                            <p:txEl>
                                              <p:pRg st="5" end="5"/>
                                            </p:txEl>
                                          </p:spTgt>
                                        </p:tgtEl>
                                        <p:attrNameLst>
                                          <p:attrName>ppt_x</p:attrName>
                                        </p:attrNameLst>
                                      </p:cBhvr>
                                    </p:anim>
                                    <p:set>
                                      <p:cBhvr>
                                        <p:cTn id="39" dur="385" fill="hold"/>
                                        <p:tgtEl>
                                          <p:spTgt spid="3">
                                            <p:txEl>
                                              <p:pRg st="5" end="5"/>
                                            </p:txEl>
                                          </p:spTgt>
                                        </p:tgtEl>
                                        <p:attrNameLst>
                                          <p:attrName>ppt_y</p:attrName>
                                        </p:attrNameLst>
                                      </p:cBhvr>
                                      <p:to>
                                        <p:strVal val="(#ppt_y+0.4)"/>
                                      </p:to>
                                    </p:set>
                                    <p:anim from="(#ppt_y+0.4)" to="(#ppt_y)" calcmode="lin" valueType="num">
                                      <p:cBhvr>
                                        <p:cTn id="40" dur="615" accel="100000" fill="hold">
                                          <p:stCondLst>
                                            <p:cond delay="385"/>
                                          </p:stCondLst>
                                        </p:cTn>
                                        <p:tgtEl>
                                          <p:spTgt spid="3">
                                            <p:txEl>
                                              <p:pRg st="5" end="5"/>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429256" y="4071942"/>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170</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429256" y="4071942"/>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Rectangle 18"/>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0000FF"/>
                </a:solidFill>
              </a:rPr>
              <a:t>                        wait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22" name="TextBox 21"/>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sp>
        <p:nvSpPr>
          <p:cNvPr id="24" name="Oval Callout 23"/>
          <p:cNvSpPr/>
          <p:nvPr/>
        </p:nvSpPr>
        <p:spPr>
          <a:xfrm>
            <a:off x="428596" y="3071810"/>
            <a:ext cx="3214710" cy="2143140"/>
          </a:xfrm>
          <a:prstGeom prst="wedgeEllipseCallout">
            <a:avLst>
              <a:gd name="adj1" fmla="val -2683"/>
              <a:gd name="adj2" fmla="val 882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I want to write data</a:t>
            </a:r>
            <a:endParaRPr lang="en-IN" sz="3200" b="1"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171</a:t>
            </a:fld>
            <a:endParaRPr lang="en-IN"/>
          </a:p>
        </p:txBody>
      </p:sp>
      <p:sp>
        <p:nvSpPr>
          <p:cNvPr id="25" name="Footer Placeholder 2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142844" y="2643182"/>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500438"/>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32" y="4429132"/>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643042" y="2714620"/>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714480" y="357187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714480" y="4429132"/>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429256" y="4071942"/>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Rectangle 18"/>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FF0000"/>
                </a:solidFill>
              </a:rPr>
              <a:t>                        wait (</a:t>
            </a:r>
            <a:r>
              <a:rPr lang="en-US" dirty="0" err="1" smtClean="0">
                <a:solidFill>
                  <a:srgbClr val="FF0000"/>
                </a:solidFill>
              </a:rPr>
              <a:t>wrt</a:t>
            </a:r>
            <a:r>
              <a:rPr lang="en-US" dirty="0" smtClean="0">
                <a:solidFill>
                  <a:srgbClr val="FF0000"/>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22" name="TextBox 21"/>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cxnSp>
        <p:nvCxnSpPr>
          <p:cNvPr id="27" name="Straight Arrow Connector 26"/>
          <p:cNvCxnSpPr/>
          <p:nvPr/>
        </p:nvCxnSpPr>
        <p:spPr>
          <a:xfrm rot="16200000" flipV="1">
            <a:off x="1393009" y="4750603"/>
            <a:ext cx="2062178" cy="8477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857224" y="5214950"/>
            <a:ext cx="2928958" cy="523220"/>
          </a:xfrm>
          <a:prstGeom prst="rect">
            <a:avLst/>
          </a:prstGeom>
          <a:noFill/>
        </p:spPr>
        <p:txBody>
          <a:bodyPr wrap="square" rtlCol="0">
            <a:spAutoFit/>
          </a:bodyPr>
          <a:lstStyle/>
          <a:p>
            <a:r>
              <a:rPr lang="en-IN" sz="2800" dirty="0" smtClean="0"/>
              <a:t>Wait(</a:t>
            </a:r>
            <a:r>
              <a:rPr lang="en-IN" sz="2800" dirty="0" err="1" smtClean="0"/>
              <a:t>wrt</a:t>
            </a:r>
            <a:r>
              <a:rPr lang="en-IN" sz="2800" dirty="0" smtClean="0"/>
              <a:t>)</a:t>
            </a:r>
            <a:endParaRPr lang="en-IN" sz="2800" dirty="0"/>
          </a:p>
        </p:txBody>
      </p:sp>
      <p:sp>
        <p:nvSpPr>
          <p:cNvPr id="24" name="Slide Number Placeholder 23"/>
          <p:cNvSpPr>
            <a:spLocks noGrp="1"/>
          </p:cNvSpPr>
          <p:nvPr>
            <p:ph type="sldNum" sz="quarter" idx="12"/>
          </p:nvPr>
        </p:nvSpPr>
        <p:spPr/>
        <p:txBody>
          <a:bodyPr/>
          <a:lstStyle/>
          <a:p>
            <a:fld id="{27429B5B-14B8-49BD-B57C-48896D84E86B}" type="slidenum">
              <a:rPr lang="en-IN" smtClean="0"/>
              <a:pPr/>
              <a:t>172</a:t>
            </a:fld>
            <a:endParaRPr lang="en-IN"/>
          </a:p>
        </p:txBody>
      </p:sp>
      <p:sp>
        <p:nvSpPr>
          <p:cNvPr id="25" name="Footer Placeholder 2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142844" y="2643182"/>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500438"/>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32" y="4429132"/>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643042" y="2714620"/>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714480" y="357187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714480" y="4429132"/>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429256" y="4071942"/>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Rectangle 18"/>
          <p:cNvSpPr/>
          <p:nvPr/>
        </p:nvSpPr>
        <p:spPr>
          <a:xfrm>
            <a:off x="5000628" y="500042"/>
            <a:ext cx="3714744" cy="1477328"/>
          </a:xfrm>
          <a:prstGeom prst="rect">
            <a:avLst/>
          </a:prstGeom>
        </p:spPr>
        <p:txBody>
          <a:bodyPr wrap="square">
            <a:spAutoFit/>
          </a:bodyPr>
          <a:lstStyle/>
          <a:p>
            <a:pPr>
              <a:buFont typeface="Monotype Sorts" pitchFamily="2" charset="2"/>
              <a:buNone/>
            </a:pPr>
            <a:r>
              <a:rPr lang="en-US" dirty="0" smtClean="0">
                <a:solidFill>
                  <a:srgbClr val="0000FF"/>
                </a:solidFill>
              </a:rPr>
              <a:t>      do {</a:t>
            </a:r>
          </a:p>
          <a:p>
            <a:pPr>
              <a:buFont typeface="Monotype Sorts" pitchFamily="2" charset="2"/>
              <a:buNone/>
            </a:pPr>
            <a:r>
              <a:rPr lang="en-US" dirty="0" smtClean="0">
                <a:solidFill>
                  <a:srgbClr val="FF0000"/>
                </a:solidFill>
              </a:rPr>
              <a:t>                        wait (</a:t>
            </a:r>
            <a:r>
              <a:rPr lang="en-US" dirty="0" err="1" smtClean="0">
                <a:solidFill>
                  <a:srgbClr val="FF0000"/>
                </a:solidFill>
              </a:rPr>
              <a:t>wrt</a:t>
            </a:r>
            <a:r>
              <a:rPr lang="en-US" dirty="0" smtClean="0">
                <a:solidFill>
                  <a:srgbClr val="FF0000"/>
                </a:solidFill>
              </a:rPr>
              <a:t>) ;</a:t>
            </a:r>
          </a:p>
          <a:p>
            <a:pPr>
              <a:buFont typeface="Monotype Sorts" pitchFamily="2" charset="2"/>
              <a:buNone/>
            </a:pPr>
            <a:r>
              <a:rPr lang="en-US" dirty="0" smtClean="0">
                <a:solidFill>
                  <a:srgbClr val="0000FF"/>
                </a:solidFill>
              </a:rPr>
              <a:t>                      //    writing is performed</a:t>
            </a:r>
          </a:p>
          <a:p>
            <a:pPr>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buFont typeface="Monotype Sorts" pitchFamily="2" charset="2"/>
              <a:buNone/>
            </a:pPr>
            <a:r>
              <a:rPr lang="en-US" dirty="0" smtClean="0">
                <a:solidFill>
                  <a:srgbClr val="0000FF"/>
                </a:solidFill>
              </a:rPr>
              <a:t>             } while (TRUE);</a:t>
            </a:r>
          </a:p>
        </p:txBody>
      </p:sp>
      <p:sp>
        <p:nvSpPr>
          <p:cNvPr id="22" name="TextBox 21"/>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Writer</a:t>
            </a:r>
            <a:endParaRPr lang="en-IN" sz="2000" b="1" dirty="0"/>
          </a:p>
        </p:txBody>
      </p:sp>
      <p:cxnSp>
        <p:nvCxnSpPr>
          <p:cNvPr id="27" name="Straight Arrow Connector 26"/>
          <p:cNvCxnSpPr/>
          <p:nvPr/>
        </p:nvCxnSpPr>
        <p:spPr>
          <a:xfrm rot="16200000" flipV="1">
            <a:off x="1393009" y="4750603"/>
            <a:ext cx="2062178" cy="8477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Oval Callout 23"/>
          <p:cNvSpPr/>
          <p:nvPr/>
        </p:nvSpPr>
        <p:spPr>
          <a:xfrm>
            <a:off x="428596" y="3071810"/>
            <a:ext cx="3214710" cy="2143140"/>
          </a:xfrm>
          <a:prstGeom prst="wedgeEllipseCallout">
            <a:avLst>
              <a:gd name="adj1" fmla="val -2683"/>
              <a:gd name="adj2" fmla="val 8824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smtClean="0">
                <a:solidFill>
                  <a:srgbClr val="FF0000"/>
                </a:solidFill>
              </a:rPr>
              <a:t>Waiting</a:t>
            </a:r>
            <a:r>
              <a:rPr lang="en-IN" sz="2800" b="1" dirty="0" smtClean="0"/>
              <a:t>...as </a:t>
            </a:r>
            <a:r>
              <a:rPr lang="en-IN" sz="2800" b="1" dirty="0" err="1" smtClean="0"/>
              <a:t>wrt</a:t>
            </a:r>
            <a:r>
              <a:rPr lang="en-IN" sz="2800" b="1" dirty="0" smtClean="0"/>
              <a:t>=0 means Readers are reading</a:t>
            </a:r>
            <a:endParaRPr lang="en-IN" sz="2800" b="1" dirty="0"/>
          </a:p>
        </p:txBody>
      </p:sp>
      <p:sp>
        <p:nvSpPr>
          <p:cNvPr id="25" name="Slide Number Placeholder 24"/>
          <p:cNvSpPr>
            <a:spLocks noGrp="1"/>
          </p:cNvSpPr>
          <p:nvPr>
            <p:ph type="sldNum" sz="quarter" idx="12"/>
          </p:nvPr>
        </p:nvSpPr>
        <p:spPr/>
        <p:txBody>
          <a:bodyPr/>
          <a:lstStyle/>
          <a:p>
            <a:fld id="{27429B5B-14B8-49BD-B57C-48896D84E86B}" type="slidenum">
              <a:rPr lang="en-IN" smtClean="0"/>
              <a:pPr/>
              <a:t>173</a:t>
            </a:fld>
            <a:endParaRPr lang="en-IN"/>
          </a:p>
        </p:txBody>
      </p:sp>
      <p:sp>
        <p:nvSpPr>
          <p:cNvPr id="26" name="Footer Placeholder 2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464580" y="1535892"/>
            <a:ext cx="4357718" cy="4143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429256" y="4071942"/>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Oval Callout 18"/>
          <p:cNvSpPr/>
          <p:nvPr/>
        </p:nvSpPr>
        <p:spPr>
          <a:xfrm>
            <a:off x="6429388" y="3786190"/>
            <a:ext cx="2714612" cy="1357322"/>
          </a:xfrm>
          <a:prstGeom prst="wedgeEllipseCallout">
            <a:avLst>
              <a:gd name="adj1" fmla="val -23771"/>
              <a:gd name="adj2" fmla="val 816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Reading done</a:t>
            </a:r>
            <a:endParaRPr lang="en-IN" sz="3200" b="1" dirty="0"/>
          </a:p>
        </p:txBody>
      </p:sp>
      <p:sp>
        <p:nvSpPr>
          <p:cNvPr id="22" name="Slide Number Placeholder 21"/>
          <p:cNvSpPr>
            <a:spLocks noGrp="1"/>
          </p:cNvSpPr>
          <p:nvPr>
            <p:ph type="sldNum" sz="quarter" idx="12"/>
          </p:nvPr>
        </p:nvSpPr>
        <p:spPr/>
        <p:txBody>
          <a:bodyPr/>
          <a:lstStyle/>
          <a:p>
            <a:fld id="{27429B5B-14B8-49BD-B57C-48896D84E86B}" type="slidenum">
              <a:rPr lang="en-IN" smtClean="0"/>
              <a:pPr/>
              <a:t>174</a:t>
            </a:fld>
            <a:endParaRPr lang="en-IN"/>
          </a:p>
        </p:txBody>
      </p:sp>
      <p:sp>
        <p:nvSpPr>
          <p:cNvPr id="24" name="Footer Placeholder 2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wait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857488" y="3643314"/>
            <a:ext cx="3857654" cy="21431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715008" y="4643446"/>
            <a:ext cx="292895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175</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FF0000"/>
                </a:solidFill>
              </a:rPr>
              <a:t>readcount</a:t>
            </a:r>
            <a:r>
              <a:rPr lang="en-US" dirty="0" smtClean="0">
                <a:solidFill>
                  <a:srgbClr val="FF0000"/>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857488" y="5072074"/>
            <a:ext cx="3857654"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572132" y="5000636"/>
            <a:ext cx="2928958" cy="523220"/>
          </a:xfrm>
          <a:prstGeom prst="rect">
            <a:avLst/>
          </a:prstGeom>
          <a:noFill/>
        </p:spPr>
        <p:txBody>
          <a:bodyPr wrap="square" rtlCol="0">
            <a:spAutoFit/>
          </a:bodyPr>
          <a:lstStyle/>
          <a:p>
            <a:r>
              <a:rPr lang="en-IN" sz="2800" dirty="0" err="1" smtClean="0"/>
              <a:t>readcount</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176</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if (</a:t>
            </a:r>
            <a:r>
              <a:rPr lang="en-US" dirty="0" err="1" smtClean="0">
                <a:solidFill>
                  <a:srgbClr val="FF0000"/>
                </a:solidFill>
              </a:rPr>
              <a:t>readcount</a:t>
            </a:r>
            <a:r>
              <a:rPr lang="en-US" dirty="0" smtClean="0">
                <a:solidFill>
                  <a:srgbClr val="FF0000"/>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857488" y="5072074"/>
            <a:ext cx="3857654"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572132" y="5000636"/>
            <a:ext cx="2928958" cy="523220"/>
          </a:xfrm>
          <a:prstGeom prst="rect">
            <a:avLst/>
          </a:prstGeom>
          <a:noFill/>
        </p:spPr>
        <p:txBody>
          <a:bodyPr wrap="square" rtlCol="0">
            <a:spAutoFit/>
          </a:bodyPr>
          <a:lstStyle/>
          <a:p>
            <a:r>
              <a:rPr lang="en-IN" sz="2800" dirty="0" smtClean="0"/>
              <a:t>Is (</a:t>
            </a:r>
            <a:r>
              <a:rPr lang="en-IN" sz="2800" dirty="0" err="1" smtClean="0"/>
              <a:t>readcount</a:t>
            </a:r>
            <a:r>
              <a:rPr lang="en-IN" sz="2800" dirty="0" smtClean="0"/>
              <a:t>==0)?</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177</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928926" y="3714752"/>
            <a:ext cx="3929090" cy="20002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715008" y="4572008"/>
            <a:ext cx="2928958" cy="523220"/>
          </a:xfrm>
          <a:prstGeom prst="rect">
            <a:avLst/>
          </a:prstGeom>
          <a:noFill/>
        </p:spPr>
        <p:txBody>
          <a:bodyPr wrap="square" rtlCol="0">
            <a:spAutoFit/>
          </a:bodyPr>
          <a:lstStyle/>
          <a:p>
            <a:r>
              <a:rPr lang="en-IN" sz="2800" dirty="0" smtClean="0"/>
              <a:t>Signal(</a:t>
            </a:r>
            <a:r>
              <a:rPr lang="en-IN" sz="2800" dirty="0" err="1" smtClean="0"/>
              <a:t>mutex</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178</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Reader-1</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 while (TRUE);</a:t>
            </a:r>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179</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01045"/>
          </a:xfrm>
        </p:spPr>
        <p:style>
          <a:lnRef idx="1">
            <a:schemeClr val="accent2"/>
          </a:lnRef>
          <a:fillRef idx="2">
            <a:schemeClr val="accent2"/>
          </a:fillRef>
          <a:effectRef idx="1">
            <a:schemeClr val="accent2"/>
          </a:effectRef>
          <a:fontRef idx="minor">
            <a:schemeClr val="dk1"/>
          </a:fontRef>
        </p:style>
        <p:txBody>
          <a:bodyPr>
            <a:noAutofit/>
          </a:bodyPr>
          <a:lstStyle/>
          <a:p>
            <a:pPr algn="ctr" eaLnBrk="1" fontAlgn="auto" hangingPunct="1">
              <a:spcAft>
                <a:spcPts val="0"/>
              </a:spcAft>
              <a:defRPr/>
            </a:pPr>
            <a:r>
              <a:rPr lang="en-NZ" sz="5400" b="1" dirty="0" smtClean="0">
                <a:ln w="1905"/>
                <a:solidFill>
                  <a:srgbClr val="002060"/>
                </a:solidFill>
                <a:effectLst>
                  <a:innerShdw blurRad="69850" dist="43180" dir="5400000">
                    <a:srgbClr val="000000">
                      <a:alpha val="65000"/>
                    </a:srgbClr>
                  </a:innerShdw>
                </a:effectLst>
              </a:rPr>
              <a:t>Race Condition</a:t>
            </a:r>
            <a:endParaRPr lang="en-NZ" sz="5400" b="1" dirty="0">
              <a:ln w="1905"/>
              <a:solidFill>
                <a:srgbClr val="00206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813" y="1714488"/>
            <a:ext cx="8128029" cy="4411675"/>
          </a:xfrm>
        </p:spPr>
        <p:txBody>
          <a:bodyPr>
            <a:normAutofit/>
          </a:bodyPr>
          <a:lstStyle/>
          <a:p>
            <a:pPr eaLnBrk="1" hangingPunct="1"/>
            <a:r>
              <a:rPr lang="en-NZ" sz="3000" dirty="0" smtClean="0"/>
              <a:t>Occurs when multiple processes or threads read and write shared data items</a:t>
            </a:r>
          </a:p>
          <a:p>
            <a:pPr eaLnBrk="1" hangingPunct="1"/>
            <a:r>
              <a:rPr lang="en-NZ" sz="3000" dirty="0" smtClean="0"/>
              <a:t>The final result depends on the order of execution</a:t>
            </a:r>
          </a:p>
          <a:p>
            <a:pPr lvl="3" eaLnBrk="1" hangingPunct="1"/>
            <a:r>
              <a:rPr lang="en-NZ" sz="2600" dirty="0" smtClean="0"/>
              <a:t>the “loser” of the race is the process that updates last and will determine the final value of the variable</a:t>
            </a:r>
          </a:p>
        </p:txBody>
      </p:sp>
      <p:pic>
        <p:nvPicPr>
          <p:cNvPr id="48131" name="Picture 3"/>
          <p:cNvPicPr>
            <a:picLocks noChangeAspect="1"/>
          </p:cNvPicPr>
          <p:nvPr/>
        </p:nvPicPr>
        <p:blipFill>
          <a:blip r:embed="rId3"/>
          <a:srcRect/>
          <a:stretch>
            <a:fillRect/>
          </a:stretch>
        </p:blipFill>
        <p:spPr bwMode="auto">
          <a:xfrm>
            <a:off x="7315200" y="4876800"/>
            <a:ext cx="1323975" cy="14906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18</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 reading is performed</a:t>
            </a:r>
          </a:p>
          <a:p>
            <a:pPr>
              <a:lnSpc>
                <a:spcPct val="80000"/>
              </a:lnSpc>
              <a:buFont typeface="Monotype Sorts" pitchFamily="2" charset="2"/>
              <a:buNone/>
            </a:pPr>
            <a:r>
              <a:rPr lang="en-US" dirty="0" smtClean="0">
                <a:solidFill>
                  <a:srgbClr val="0000FF"/>
                </a:solidFill>
              </a:rPr>
              <a:t>                        wait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cxnSp>
        <p:nvCxnSpPr>
          <p:cNvPr id="23" name="Straight Arrow Connector 22"/>
          <p:cNvCxnSpPr/>
          <p:nvPr/>
        </p:nvCxnSpPr>
        <p:spPr>
          <a:xfrm rot="16200000" flipV="1">
            <a:off x="1250133" y="2464587"/>
            <a:ext cx="4143404" cy="22145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7554" y="4286256"/>
            <a:ext cx="2928958" cy="523220"/>
          </a:xfrm>
          <a:prstGeom prst="rect">
            <a:avLst/>
          </a:prstGeom>
          <a:noFill/>
        </p:spPr>
        <p:txBody>
          <a:bodyPr wrap="square" rtlCol="0">
            <a:spAutoFit/>
          </a:bodyPr>
          <a:lstStyle/>
          <a:p>
            <a:r>
              <a:rPr lang="en-IN" sz="2800" dirty="0" smtClean="0"/>
              <a:t>Reading data</a:t>
            </a:r>
            <a:endParaRPr lang="en-IN" sz="2800" dirty="0"/>
          </a:p>
        </p:txBody>
      </p:sp>
      <p:sp>
        <p:nvSpPr>
          <p:cNvPr id="19" name="Oval Callout 18"/>
          <p:cNvSpPr/>
          <p:nvPr/>
        </p:nvSpPr>
        <p:spPr>
          <a:xfrm>
            <a:off x="4214810" y="4000504"/>
            <a:ext cx="2714612" cy="1357322"/>
          </a:xfrm>
          <a:prstGeom prst="wedgeEllipseCallout">
            <a:avLst>
              <a:gd name="adj1" fmla="val -23771"/>
              <a:gd name="adj2" fmla="val 816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Reading done</a:t>
            </a:r>
            <a:endParaRPr lang="en-IN" sz="3200" b="1" dirty="0"/>
          </a:p>
        </p:txBody>
      </p:sp>
      <p:sp>
        <p:nvSpPr>
          <p:cNvPr id="22" name="Slide Number Placeholder 21"/>
          <p:cNvSpPr>
            <a:spLocks noGrp="1"/>
          </p:cNvSpPr>
          <p:nvPr>
            <p:ph type="sldNum" sz="quarter" idx="12"/>
          </p:nvPr>
        </p:nvSpPr>
        <p:spPr/>
        <p:txBody>
          <a:bodyPr/>
          <a:lstStyle/>
          <a:p>
            <a:fld id="{27429B5B-14B8-49BD-B57C-48896D84E86B}" type="slidenum">
              <a:rPr lang="en-IN" smtClean="0"/>
              <a:pPr/>
              <a:t>180</a:t>
            </a:fld>
            <a:endParaRPr lang="en-IN"/>
          </a:p>
        </p:txBody>
      </p:sp>
      <p:sp>
        <p:nvSpPr>
          <p:cNvPr id="24" name="Footer Placeholder 2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wait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0000FF"/>
                </a:solidFill>
              </a:rPr>
              <a:t>readcount</a:t>
            </a:r>
            <a:r>
              <a:rPr lang="en-US" dirty="0" smtClean="0">
                <a:solidFill>
                  <a:srgbClr val="0000FF"/>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6200000" flipV="1">
            <a:off x="2750331" y="3750471"/>
            <a:ext cx="2143140"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214810" y="4572008"/>
            <a:ext cx="292895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181</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err="1" smtClean="0">
                <a:solidFill>
                  <a:srgbClr val="FF0000"/>
                </a:solidFill>
              </a:rPr>
              <a:t>readcount</a:t>
            </a:r>
            <a:r>
              <a:rPr lang="en-US" dirty="0" smtClean="0">
                <a:solidFill>
                  <a:srgbClr val="FF0000"/>
                </a:solidFill>
              </a:rPr>
              <a:t>  -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857488" y="5072074"/>
            <a:ext cx="1928826"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500430" y="4857760"/>
            <a:ext cx="2928958" cy="523220"/>
          </a:xfrm>
          <a:prstGeom prst="rect">
            <a:avLst/>
          </a:prstGeom>
          <a:noFill/>
        </p:spPr>
        <p:txBody>
          <a:bodyPr wrap="square" rtlCol="0">
            <a:spAutoFit/>
          </a:bodyPr>
          <a:lstStyle/>
          <a:p>
            <a:r>
              <a:rPr lang="en-IN" sz="2800" dirty="0" err="1" smtClean="0"/>
              <a:t>readcount</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182</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if (</a:t>
            </a:r>
            <a:r>
              <a:rPr lang="en-US" dirty="0" err="1" smtClean="0">
                <a:solidFill>
                  <a:srgbClr val="FF0000"/>
                </a:solidFill>
              </a:rPr>
              <a:t>readcount</a:t>
            </a:r>
            <a:r>
              <a:rPr lang="en-US" dirty="0" smtClean="0">
                <a:solidFill>
                  <a:srgbClr val="FF0000"/>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857488" y="5072074"/>
            <a:ext cx="157163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857760"/>
            <a:ext cx="2928958" cy="523220"/>
          </a:xfrm>
          <a:prstGeom prst="rect">
            <a:avLst/>
          </a:prstGeom>
          <a:noFill/>
        </p:spPr>
        <p:txBody>
          <a:bodyPr wrap="square" rtlCol="0">
            <a:spAutoFit/>
          </a:bodyPr>
          <a:lstStyle/>
          <a:p>
            <a:r>
              <a:rPr lang="en-IN" sz="2800" dirty="0" smtClean="0"/>
              <a:t>Is (</a:t>
            </a:r>
            <a:r>
              <a:rPr lang="en-IN" sz="2800" dirty="0" err="1" smtClean="0"/>
              <a:t>readcount</a:t>
            </a:r>
            <a:r>
              <a:rPr lang="en-IN" sz="2800" dirty="0" smtClean="0"/>
              <a:t>==0)?</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183</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wrt</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a:endCxn id="9" idx="3"/>
          </p:cNvCxnSpPr>
          <p:nvPr/>
        </p:nvCxnSpPr>
        <p:spPr>
          <a:xfrm rot="10800000">
            <a:off x="3000364" y="4429132"/>
            <a:ext cx="1428760" cy="1285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857760"/>
            <a:ext cx="2928958" cy="523220"/>
          </a:xfrm>
          <a:prstGeom prst="rect">
            <a:avLst/>
          </a:prstGeom>
          <a:noFill/>
        </p:spPr>
        <p:txBody>
          <a:bodyPr wrap="square" rtlCol="0">
            <a:spAutoFit/>
          </a:bodyPr>
          <a:lstStyle/>
          <a:p>
            <a:r>
              <a:rPr lang="en-IN" sz="2800" dirty="0" smtClean="0"/>
              <a:t> signal(</a:t>
            </a:r>
            <a:r>
              <a:rPr lang="en-IN" sz="2800" dirty="0" err="1" smtClean="0"/>
              <a:t>wrt</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184</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357158" y="3214686"/>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357158" y="4071942"/>
            <a:ext cx="1857388"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signal (</a:t>
            </a:r>
            <a:r>
              <a:rPr lang="en-US" dirty="0" err="1" smtClean="0">
                <a:solidFill>
                  <a:srgbClr val="FF0000"/>
                </a:solidFill>
              </a:rPr>
              <a:t>mutex</a:t>
            </a:r>
            <a:r>
              <a:rPr lang="en-US" dirty="0" smtClean="0">
                <a:solidFill>
                  <a:srgbClr val="FF0000"/>
                </a:solidFill>
              </a:rPr>
              <a:t>) ;</a:t>
            </a:r>
          </a:p>
          <a:p>
            <a:pPr>
              <a:lnSpc>
                <a:spcPct val="80000"/>
              </a:lnSpc>
              <a:buFont typeface="Monotype Sorts" pitchFamily="2" charset="2"/>
              <a:buNone/>
            </a:pPr>
            <a:r>
              <a:rPr lang="en-US" dirty="0" smtClean="0">
                <a:solidFill>
                  <a:srgbClr val="0000FF"/>
                </a:solidFill>
              </a:rPr>
              <a:t>              } while (TRUE);</a:t>
            </a:r>
          </a:p>
        </p:txBody>
      </p:sp>
      <p:cxnSp>
        <p:nvCxnSpPr>
          <p:cNvPr id="15" name="Straight Arrow Connector 14"/>
          <p:cNvCxnSpPr/>
          <p:nvPr/>
        </p:nvCxnSpPr>
        <p:spPr>
          <a:xfrm rot="10800000">
            <a:off x="2928926" y="3714752"/>
            <a:ext cx="2143140"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286248" y="4429132"/>
            <a:ext cx="2928958" cy="523220"/>
          </a:xfrm>
          <a:prstGeom prst="rect">
            <a:avLst/>
          </a:prstGeom>
          <a:noFill/>
        </p:spPr>
        <p:txBody>
          <a:bodyPr wrap="square" rtlCol="0">
            <a:spAutoFit/>
          </a:bodyPr>
          <a:lstStyle/>
          <a:p>
            <a:r>
              <a:rPr lang="en-IN" sz="2800" dirty="0" smtClean="0"/>
              <a:t>Signal(</a:t>
            </a:r>
            <a:r>
              <a:rPr lang="en-IN" sz="2800" dirty="0" err="1" smtClean="0"/>
              <a:t>mutex</a:t>
            </a:r>
            <a:r>
              <a:rPr lang="en-IN" sz="2800" dirty="0" smtClean="0"/>
              <a:t>)</a:t>
            </a:r>
            <a:endParaRPr lang="en-IN" sz="2800" dirty="0"/>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185</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00166" y="785794"/>
          <a:ext cx="1219200" cy="746116"/>
        </p:xfrm>
        <a:graphic>
          <a:graphicData uri="http://schemas.openxmlformats.org/drawingml/2006/table">
            <a:tbl>
              <a:tblPr firstRow="1" bandRow="1">
                <a:tableStyleId>{638B1855-1B75-4FBE-930C-398BA8C253C6}</a:tableStyleId>
              </a:tblPr>
              <a:tblGrid>
                <a:gridCol w="1219200"/>
              </a:tblGrid>
              <a:tr h="746116">
                <a:tc>
                  <a:txBody>
                    <a:bodyPr/>
                    <a:lstStyle/>
                    <a:p>
                      <a:r>
                        <a:rPr lang="en-IN" sz="3200" dirty="0" smtClean="0">
                          <a:solidFill>
                            <a:srgbClr val="FF0000"/>
                          </a:solidFill>
                        </a:rPr>
                        <a:t>DATA</a:t>
                      </a:r>
                      <a:endParaRPr lang="en-IN" sz="3200" dirty="0">
                        <a:solidFill>
                          <a:srgbClr val="FF0000"/>
                        </a:solidFill>
                      </a:endParaRPr>
                    </a:p>
                  </a:txBody>
                  <a:tcPr anchor="ctr">
                    <a:solidFill>
                      <a:schemeClr val="accent3">
                        <a:lumMod val="40000"/>
                        <a:lumOff val="60000"/>
                      </a:schemeClr>
                    </a:solidFill>
                  </a:tcPr>
                </a:tc>
              </a:tr>
            </a:tbl>
          </a:graphicData>
        </a:graphic>
      </p:graphicFrame>
      <p:sp>
        <p:nvSpPr>
          <p:cNvPr id="5" name="TextBox 4"/>
          <p:cNvSpPr txBox="1"/>
          <p:nvPr/>
        </p:nvSpPr>
        <p:spPr>
          <a:xfrm>
            <a:off x="428596" y="3286124"/>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642910" y="4143380"/>
            <a:ext cx="1285884" cy="523220"/>
          </a:xfrm>
          <a:prstGeom prst="rect">
            <a:avLst/>
          </a:prstGeom>
          <a:noFill/>
        </p:spPr>
        <p:txBody>
          <a:bodyPr wrap="square" rtlCol="0">
            <a:spAutoFit/>
          </a:bodyPr>
          <a:lstStyle/>
          <a:p>
            <a:r>
              <a:rPr lang="en-IN" sz="2800" dirty="0" err="1" smtClean="0"/>
              <a:t>Wrt</a:t>
            </a:r>
            <a:endParaRPr lang="en-IN" sz="2800" dirty="0"/>
          </a:p>
        </p:txBody>
      </p:sp>
      <p:sp>
        <p:nvSpPr>
          <p:cNvPr id="7" name="TextBox 6"/>
          <p:cNvSpPr txBox="1"/>
          <p:nvPr/>
        </p:nvSpPr>
        <p:spPr>
          <a:xfrm>
            <a:off x="214282" y="5000636"/>
            <a:ext cx="1857388" cy="523220"/>
          </a:xfrm>
          <a:prstGeom prst="rect">
            <a:avLst/>
          </a:prstGeom>
          <a:noFill/>
        </p:spPr>
        <p:txBody>
          <a:bodyPr wrap="square" rtlCol="0">
            <a:spAutoFit/>
          </a:bodyPr>
          <a:lstStyle/>
          <a:p>
            <a:r>
              <a:rPr lang="en-IN" sz="2800" dirty="0" err="1" smtClean="0"/>
              <a:t>readcount</a:t>
            </a:r>
            <a:endParaRPr lang="en-IN" sz="2800" dirty="0"/>
          </a:p>
        </p:txBody>
      </p:sp>
      <p:sp>
        <p:nvSpPr>
          <p:cNvPr id="8" name="Rectangle 7"/>
          <p:cNvSpPr/>
          <p:nvPr/>
        </p:nvSpPr>
        <p:spPr>
          <a:xfrm>
            <a:off x="1857356" y="3286124"/>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1928794" y="414338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1</a:t>
            </a:r>
            <a:endParaRPr lang="en-IN" sz="4000" dirty="0"/>
          </a:p>
        </p:txBody>
      </p:sp>
      <p:sp>
        <p:nvSpPr>
          <p:cNvPr id="10" name="Rectangle 9"/>
          <p:cNvSpPr/>
          <p:nvPr/>
        </p:nvSpPr>
        <p:spPr>
          <a:xfrm>
            <a:off x="1928794" y="5000636"/>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428596" y="214290"/>
            <a:ext cx="3786214" cy="523220"/>
          </a:xfrm>
          <a:prstGeom prst="rect">
            <a:avLst/>
          </a:prstGeom>
          <a:noFill/>
        </p:spPr>
        <p:txBody>
          <a:bodyPr wrap="square" rtlCol="0">
            <a:spAutoFit/>
          </a:bodyPr>
          <a:lstStyle/>
          <a:p>
            <a:pPr algn="ctr"/>
            <a:r>
              <a:rPr lang="en-IN" sz="2800" dirty="0" smtClean="0"/>
              <a:t>Dataset</a:t>
            </a:r>
            <a:endParaRPr lang="en-IN" sz="2800" dirty="0"/>
          </a:p>
        </p:txBody>
      </p:sp>
      <p:sp>
        <p:nvSpPr>
          <p:cNvPr id="12" name="Oval 11"/>
          <p:cNvSpPr/>
          <p:nvPr/>
        </p:nvSpPr>
        <p:spPr>
          <a:xfrm>
            <a:off x="1071538" y="5715016"/>
            <a:ext cx="235745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smtClean="0"/>
              <a:t>Writer</a:t>
            </a:r>
            <a:endParaRPr lang="en-IN" sz="2400" b="1" dirty="0"/>
          </a:p>
        </p:txBody>
      </p:sp>
      <p:sp>
        <p:nvSpPr>
          <p:cNvPr id="13" name="Oval 12"/>
          <p:cNvSpPr/>
          <p:nvPr/>
        </p:nvSpPr>
        <p:spPr>
          <a:xfrm>
            <a:off x="5929322" y="5715016"/>
            <a:ext cx="2428892" cy="9286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b="1" dirty="0" smtClean="0"/>
              <a:t>Reader-1</a:t>
            </a:r>
            <a:endParaRPr lang="en-IN" sz="2400" b="1" dirty="0"/>
          </a:p>
        </p:txBody>
      </p:sp>
      <p:sp>
        <p:nvSpPr>
          <p:cNvPr id="18" name="TextBox 17"/>
          <p:cNvSpPr txBox="1"/>
          <p:nvPr/>
        </p:nvSpPr>
        <p:spPr>
          <a:xfrm>
            <a:off x="6500826" y="214290"/>
            <a:ext cx="235745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b="1" dirty="0" smtClean="0"/>
              <a:t>Reader-2</a:t>
            </a:r>
            <a:endParaRPr lang="en-IN" sz="2000" b="1" dirty="0"/>
          </a:p>
        </p:txBody>
      </p:sp>
      <p:sp>
        <p:nvSpPr>
          <p:cNvPr id="20" name="Rectangle 19"/>
          <p:cNvSpPr/>
          <p:nvPr/>
        </p:nvSpPr>
        <p:spPr>
          <a:xfrm>
            <a:off x="3286116" y="428604"/>
            <a:ext cx="4572000" cy="2973122"/>
          </a:xfrm>
          <a:prstGeom prst="rect">
            <a:avLst/>
          </a:prstGeom>
        </p:spPr>
        <p:txBody>
          <a:bodyPr>
            <a:spAutoFit/>
          </a:bodyPr>
          <a:lstStyle/>
          <a:p>
            <a:pPr>
              <a:lnSpc>
                <a:spcPct val="80000"/>
              </a:lnSpc>
              <a:buFont typeface="Monotype Sorts" pitchFamily="2" charset="2"/>
              <a:buNone/>
            </a:pPr>
            <a:r>
              <a:rPr lang="en-US" dirty="0" smtClean="0">
                <a:solidFill>
                  <a:srgbClr val="0000FF"/>
                </a:solidFill>
              </a:rPr>
              <a:t>	do {</a:t>
            </a:r>
            <a:endParaRPr lang="en-US" dirty="0" smtClean="0">
              <a:solidFill>
                <a:srgbClr val="FF0000"/>
              </a:solidFill>
            </a:endParaRPr>
          </a:p>
          <a:p>
            <a:pPr>
              <a:lnSpc>
                <a:spcPct val="80000"/>
              </a:lnSpc>
              <a:buFont typeface="Monotype Sorts" pitchFamily="2" charset="2"/>
              <a:buNone/>
            </a:pPr>
            <a:r>
              <a:rPr lang="en-US" dirty="0" smtClean="0">
                <a:solidFill>
                  <a:srgbClr val="FF0000"/>
                </a:solidFill>
              </a:rPr>
              <a:t>                       </a:t>
            </a:r>
            <a:r>
              <a:rPr lang="en-US" dirty="0" smtClean="0">
                <a:solidFill>
                  <a:srgbClr val="3333FF"/>
                </a:solidFill>
              </a:rPr>
              <a:t>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FF0000"/>
                </a:solidFill>
              </a:rPr>
              <a:t>                       </a:t>
            </a:r>
            <a:r>
              <a:rPr lang="en-US" dirty="0" err="1" smtClean="0">
                <a:solidFill>
                  <a:srgbClr val="3333FF"/>
                </a:solidFill>
              </a:rPr>
              <a:t>readcount</a:t>
            </a:r>
            <a:r>
              <a:rPr lang="en-US" dirty="0" smtClean="0">
                <a:solidFill>
                  <a:srgbClr val="3333FF"/>
                </a:solidFill>
              </a:rPr>
              <a:t> ++ ;</a:t>
            </a:r>
          </a:p>
          <a:p>
            <a:pPr>
              <a:lnSpc>
                <a:spcPct val="80000"/>
              </a:lnSpc>
              <a:buFont typeface="Monotype Sorts" pitchFamily="2" charset="2"/>
              <a:buNone/>
            </a:pPr>
            <a:r>
              <a:rPr lang="en-US" dirty="0" smtClean="0">
                <a:solidFill>
                  <a:srgbClr val="0000FF"/>
                </a:solidFill>
              </a:rPr>
              <a:t>                       if (</a:t>
            </a:r>
            <a:r>
              <a:rPr lang="en-US" dirty="0" err="1" smtClean="0">
                <a:solidFill>
                  <a:srgbClr val="0000FF"/>
                </a:solidFill>
              </a:rPr>
              <a:t>readcount</a:t>
            </a:r>
            <a:r>
              <a:rPr lang="en-US" dirty="0" smtClean="0">
                <a:solidFill>
                  <a:srgbClr val="0000FF"/>
                </a:solidFill>
              </a:rPr>
              <a:t> == 1)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wait (</a:t>
            </a:r>
            <a:r>
              <a:rPr lang="en-US" dirty="0" err="1" smtClean="0">
                <a:solidFill>
                  <a:srgbClr val="3333FF"/>
                </a:solidFill>
              </a:rPr>
              <a:t>wrt</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mutex</a:t>
            </a:r>
            <a:r>
              <a:rPr lang="en-US" dirty="0" smtClean="0">
                <a:solidFill>
                  <a:srgbClr val="0000FF"/>
                </a:solidFill>
              </a:rPr>
              <a:t>)</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            // reading is performed</a:t>
            </a:r>
          </a:p>
          <a:p>
            <a:pPr>
              <a:lnSpc>
                <a:spcPct val="80000"/>
              </a:lnSpc>
              <a:buFont typeface="Monotype Sorts" pitchFamily="2" charset="2"/>
              <a:buNone/>
            </a:pPr>
            <a:r>
              <a:rPr lang="en-US" dirty="0" smtClean="0">
                <a:solidFill>
                  <a:srgbClr val="3333FF"/>
                </a:solidFill>
              </a:rPr>
              <a:t>                        wait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a:t>
            </a:r>
            <a:r>
              <a:rPr lang="en-US" dirty="0" smtClean="0">
                <a:solidFill>
                  <a:srgbClr val="3333FF"/>
                </a:solidFill>
              </a:rPr>
              <a:t> </a:t>
            </a:r>
            <a:r>
              <a:rPr lang="en-US" dirty="0" err="1" smtClean="0">
                <a:solidFill>
                  <a:srgbClr val="3333FF"/>
                </a:solidFill>
              </a:rPr>
              <a:t>readcount</a:t>
            </a:r>
            <a:r>
              <a:rPr lang="en-US" dirty="0" smtClean="0">
                <a:solidFill>
                  <a:srgbClr val="3333FF"/>
                </a:solidFill>
              </a:rPr>
              <a:t>  - - ;</a:t>
            </a:r>
          </a:p>
          <a:p>
            <a:pPr>
              <a:lnSpc>
                <a:spcPct val="80000"/>
              </a:lnSpc>
              <a:buFont typeface="Monotype Sorts" pitchFamily="2" charset="2"/>
              <a:buNone/>
            </a:pPr>
            <a:r>
              <a:rPr lang="en-US" dirty="0" smtClean="0">
                <a:solidFill>
                  <a:srgbClr val="FF0000"/>
                </a:solidFill>
              </a:rPr>
              <a:t>                        </a:t>
            </a:r>
            <a:r>
              <a:rPr lang="en-US" dirty="0" smtClean="0">
                <a:solidFill>
                  <a:srgbClr val="0000FF"/>
                </a:solidFill>
              </a:rPr>
              <a:t>if (</a:t>
            </a:r>
            <a:r>
              <a:rPr lang="en-US" dirty="0" err="1" smtClean="0">
                <a:solidFill>
                  <a:srgbClr val="0000FF"/>
                </a:solidFill>
              </a:rPr>
              <a:t>readcount</a:t>
            </a:r>
            <a:r>
              <a:rPr lang="en-US" dirty="0" smtClean="0">
                <a:solidFill>
                  <a:srgbClr val="0000FF"/>
                </a:solidFill>
              </a:rPr>
              <a:t>  == 0)  </a:t>
            </a:r>
          </a:p>
          <a:p>
            <a:pPr>
              <a:lnSpc>
                <a:spcPct val="80000"/>
              </a:lnSpc>
              <a:buFont typeface="Monotype Sorts" pitchFamily="2" charset="2"/>
              <a:buNone/>
            </a:pPr>
            <a:r>
              <a:rPr lang="en-US" dirty="0" smtClean="0">
                <a:solidFill>
                  <a:srgbClr val="0000FF"/>
                </a:solidFill>
              </a:rPr>
              <a:t>                              signal (</a:t>
            </a:r>
            <a:r>
              <a:rPr lang="en-US" dirty="0" err="1" smtClean="0">
                <a:solidFill>
                  <a:srgbClr val="0000FF"/>
                </a:solidFill>
              </a:rPr>
              <a:t>wrt</a:t>
            </a:r>
            <a:r>
              <a:rPr lang="en-US" dirty="0" smtClean="0">
                <a:solidFill>
                  <a:srgbClr val="0000FF"/>
                </a:solidFill>
              </a:rPr>
              <a:t>) ;</a:t>
            </a:r>
          </a:p>
          <a:p>
            <a:pPr>
              <a:lnSpc>
                <a:spcPct val="80000"/>
              </a:lnSpc>
              <a:buFont typeface="Monotype Sorts" pitchFamily="2" charset="2"/>
              <a:buNone/>
            </a:pPr>
            <a:r>
              <a:rPr lang="en-US" dirty="0" smtClean="0">
                <a:solidFill>
                  <a:srgbClr val="3333FF"/>
                </a:solidFill>
              </a:rPr>
              <a:t>                        signal (</a:t>
            </a:r>
            <a:r>
              <a:rPr lang="en-US" dirty="0" err="1" smtClean="0">
                <a:solidFill>
                  <a:srgbClr val="3333FF"/>
                </a:solidFill>
              </a:rPr>
              <a:t>mutex</a:t>
            </a:r>
            <a:r>
              <a:rPr lang="en-US" dirty="0" smtClean="0">
                <a:solidFill>
                  <a:srgbClr val="3333FF"/>
                </a:solidFill>
              </a:rPr>
              <a:t>) ;</a:t>
            </a:r>
          </a:p>
          <a:p>
            <a:pPr>
              <a:lnSpc>
                <a:spcPct val="80000"/>
              </a:lnSpc>
              <a:buFont typeface="Monotype Sorts" pitchFamily="2" charset="2"/>
              <a:buNone/>
            </a:pPr>
            <a:r>
              <a:rPr lang="en-US" dirty="0" smtClean="0">
                <a:solidFill>
                  <a:srgbClr val="0000FF"/>
                </a:solidFill>
              </a:rPr>
              <a:t>              } while (TRUE);</a:t>
            </a:r>
          </a:p>
        </p:txBody>
      </p:sp>
      <p:sp>
        <p:nvSpPr>
          <p:cNvPr id="17" name="Oval 16"/>
          <p:cNvSpPr/>
          <p:nvPr/>
        </p:nvSpPr>
        <p:spPr>
          <a:xfrm>
            <a:off x="3428992" y="5715016"/>
            <a:ext cx="2428892"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b="1" dirty="0" smtClean="0"/>
              <a:t>Reader-2</a:t>
            </a:r>
            <a:endParaRPr lang="en-IN" sz="2400" b="1"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186</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16000" y="277813"/>
            <a:ext cx="7670800"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dirty="0" smtClean="0"/>
              <a:t>Dining-Philosophers Problem</a:t>
            </a:r>
          </a:p>
        </p:txBody>
      </p:sp>
      <p:sp>
        <p:nvSpPr>
          <p:cNvPr id="33795" name="Rectangle 3"/>
          <p:cNvSpPr>
            <a:spLocks noGrp="1" noChangeArrowheads="1"/>
          </p:cNvSpPr>
          <p:nvPr>
            <p:ph type="body" idx="1"/>
          </p:nvPr>
        </p:nvSpPr>
        <p:spPr>
          <a:xfrm>
            <a:off x="914400" y="4876800"/>
            <a:ext cx="7029450" cy="1552596"/>
          </a:xfrm>
        </p:spPr>
        <p:txBody>
          <a:bodyPr>
            <a:normAutofit/>
          </a:bodyPr>
          <a:lstStyle/>
          <a:p>
            <a:pPr>
              <a:tabLst>
                <a:tab pos="1370013" algn="l"/>
                <a:tab pos="1541463" algn="l"/>
              </a:tabLst>
            </a:pPr>
            <a:r>
              <a:rPr lang="en-US" sz="2400" dirty="0" smtClean="0"/>
              <a:t>Shared data </a:t>
            </a:r>
          </a:p>
          <a:p>
            <a:pPr lvl="1">
              <a:tabLst>
                <a:tab pos="1370013" algn="l"/>
                <a:tab pos="1541463" algn="l"/>
              </a:tabLst>
            </a:pPr>
            <a:r>
              <a:rPr lang="en-US" sz="2400" dirty="0" smtClean="0"/>
              <a:t>Bowl of rice (data set)</a:t>
            </a:r>
          </a:p>
          <a:p>
            <a:pPr lvl="1">
              <a:tabLst>
                <a:tab pos="1370013" algn="l"/>
                <a:tab pos="1541463" algn="l"/>
              </a:tabLst>
            </a:pPr>
            <a:r>
              <a:rPr lang="en-US" sz="2000" dirty="0" smtClean="0"/>
              <a:t>Semaphore </a:t>
            </a:r>
            <a:r>
              <a:rPr lang="en-US" sz="2000" dirty="0" smtClean="0">
                <a:solidFill>
                  <a:srgbClr val="FF0000"/>
                </a:solidFill>
              </a:rPr>
              <a:t>chopstick [5]</a:t>
            </a:r>
            <a:r>
              <a:rPr lang="en-US" sz="2000" dirty="0" smtClean="0"/>
              <a:t> initialized to 1</a:t>
            </a:r>
          </a:p>
        </p:txBody>
      </p:sp>
      <p:pic>
        <p:nvPicPr>
          <p:cNvPr id="33796" name="Picture 5" descr="6"/>
          <p:cNvPicPr>
            <a:picLocks noChangeAspect="1" noChangeArrowheads="1"/>
          </p:cNvPicPr>
          <p:nvPr/>
        </p:nvPicPr>
        <p:blipFill>
          <a:blip r:embed="rId3"/>
          <a:srcRect/>
          <a:stretch>
            <a:fillRect/>
          </a:stretch>
        </p:blipFill>
        <p:spPr bwMode="auto">
          <a:xfrm>
            <a:off x="2843213" y="1227138"/>
            <a:ext cx="3894137" cy="37417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187</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20738" y="277813"/>
            <a:ext cx="7866062"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dirty="0" smtClean="0"/>
              <a:t>Dining-Philosophers Problem (Cont.)</a:t>
            </a:r>
          </a:p>
        </p:txBody>
      </p:sp>
      <p:sp>
        <p:nvSpPr>
          <p:cNvPr id="34819" name="Rectangle 3"/>
          <p:cNvSpPr>
            <a:spLocks noGrp="1" noChangeArrowheads="1"/>
          </p:cNvSpPr>
          <p:nvPr>
            <p:ph type="body" idx="1"/>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sz="2400" smtClean="0"/>
              <a:t>The structure of Philosopher</a:t>
            </a:r>
            <a:r>
              <a:rPr lang="en-US" sz="2400" i="1" smtClean="0">
                <a:solidFill>
                  <a:srgbClr val="0000FF"/>
                </a:solidFill>
              </a:rPr>
              <a:t> i</a:t>
            </a:r>
            <a:r>
              <a:rPr lang="en-US" sz="2400" smtClean="0"/>
              <a:t>:</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do  { </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wait ( chopstick[i] );</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wait ( chopStick[ (i + 1) % 5] );</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  eat</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signal ( chopstick[i] );</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signal (chopstick[ (i + 1) % 5] );</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  think</a:t>
            </a:r>
          </a:p>
          <a:p>
            <a:pPr marL="1200150" lvl="2" indent="-342900">
              <a:lnSpc>
                <a:spcPct val="90000"/>
              </a:lnSpc>
              <a:buFont typeface="Webdings" pitchFamily="18" charset="2"/>
              <a:buNone/>
              <a:tabLst>
                <a:tab pos="1712913" algn="l"/>
                <a:tab pos="2005013" algn="l"/>
                <a:tab pos="2232025" algn="l"/>
                <a:tab pos="2459038" algn="l"/>
              </a:tabLst>
            </a:pPr>
            <a:r>
              <a:rPr lang="en-US" sz="2400" smtClean="0">
                <a:solidFill>
                  <a:srgbClr val="0000FF"/>
                </a:solidFill>
              </a:rPr>
              <a:t>} while (TRUE);</a:t>
            </a:r>
          </a:p>
          <a:p>
            <a:pPr marL="1200150" lvl="2" indent="-342900">
              <a:lnSpc>
                <a:spcPct val="90000"/>
              </a:lnSpc>
              <a:buFont typeface="Webdings" pitchFamily="18" charset="2"/>
              <a:buNone/>
              <a:tabLst>
                <a:tab pos="1712913" algn="l"/>
                <a:tab pos="2005013" algn="l"/>
                <a:tab pos="2232025" algn="l"/>
                <a:tab pos="2459038" algn="l"/>
              </a:tabLst>
            </a:pPr>
            <a:endParaRPr lang="en-US" sz="2400" i="1" smtClean="0"/>
          </a:p>
          <a:p>
            <a:pPr marL="1200150" lvl="2" indent="-342900">
              <a:lnSpc>
                <a:spcPct val="90000"/>
              </a:lnSpc>
              <a:buFont typeface="Webdings" pitchFamily="18" charset="2"/>
              <a:buNone/>
              <a:tabLst>
                <a:tab pos="1712913" algn="l"/>
                <a:tab pos="2005013" algn="l"/>
                <a:tab pos="2232025" algn="l"/>
                <a:tab pos="2459038" algn="l"/>
              </a:tabLst>
            </a:pPr>
            <a:r>
              <a:rPr lang="en-US" sz="2400" i="1" smtClean="0"/>
              <a:t>What is the problem with the above?</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188</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000108"/>
            <a:ext cx="8501122" cy="4893647"/>
          </a:xfrm>
          <a:prstGeom prst="rect">
            <a:avLst/>
          </a:prstGeom>
        </p:spPr>
        <p:txBody>
          <a:bodyPr wrap="square">
            <a:spAutoFit/>
          </a:bodyPr>
          <a:lstStyle/>
          <a:p>
            <a:pPr>
              <a:buFont typeface="Wingdings" pitchFamily="2" charset="2"/>
              <a:buChar char="Ø"/>
            </a:pPr>
            <a:r>
              <a:rPr lang="en-IN" sz="2800" dirty="0" smtClean="0"/>
              <a:t>Monitor is a highly structured programming- language construct.</a:t>
            </a:r>
          </a:p>
          <a:p>
            <a:pPr>
              <a:buFont typeface="Wingdings" pitchFamily="2" charset="2"/>
              <a:buChar char="Ø"/>
            </a:pPr>
            <a:r>
              <a:rPr lang="en-IN" sz="2800" dirty="0" smtClean="0"/>
              <a:t>It consists of </a:t>
            </a:r>
          </a:p>
          <a:p>
            <a:pPr lvl="3">
              <a:buFont typeface="Wingdings" pitchFamily="2" charset="2"/>
              <a:buChar char="ü"/>
            </a:pPr>
            <a:r>
              <a:rPr lang="en-IN" sz="2400" dirty="0" smtClean="0">
                <a:solidFill>
                  <a:srgbClr val="FF0000"/>
                </a:solidFill>
              </a:rPr>
              <a:t>Private variables and private procedures</a:t>
            </a:r>
            <a:r>
              <a:rPr lang="en-IN" sz="2400" dirty="0" smtClean="0"/>
              <a:t> that can only be used within a monitor. </a:t>
            </a:r>
          </a:p>
          <a:p>
            <a:pPr lvl="3">
              <a:buFont typeface="Wingdings" pitchFamily="2" charset="2"/>
              <a:buChar char="ü"/>
            </a:pPr>
            <a:r>
              <a:rPr lang="en-IN" sz="2400" dirty="0" smtClean="0"/>
              <a:t>Constructors that initialize the monitor.</a:t>
            </a:r>
          </a:p>
          <a:p>
            <a:pPr lvl="3">
              <a:buFont typeface="Wingdings" pitchFamily="2" charset="2"/>
              <a:buChar char="ü"/>
            </a:pPr>
            <a:r>
              <a:rPr lang="en-IN" sz="2400" dirty="0" smtClean="0"/>
              <a:t>A number of (public) monitor procedures that can be invoked by users.</a:t>
            </a:r>
          </a:p>
          <a:p>
            <a:pPr lvl="3">
              <a:buFont typeface="Wingdings" pitchFamily="2" charset="2"/>
              <a:buChar char="ü"/>
            </a:pPr>
            <a:endParaRPr lang="en-IN" sz="2400" dirty="0" smtClean="0"/>
          </a:p>
          <a:p>
            <a:pPr>
              <a:buFont typeface="Wingdings" pitchFamily="2" charset="2"/>
              <a:buChar char="Ø"/>
            </a:pPr>
            <a:r>
              <a:rPr lang="en-IN" sz="2800" dirty="0" smtClean="0"/>
              <a:t>Note that monitors have no public data.</a:t>
            </a:r>
          </a:p>
          <a:p>
            <a:pPr>
              <a:buFont typeface="Wingdings" pitchFamily="2" charset="2"/>
              <a:buChar char="Ø"/>
            </a:pPr>
            <a:r>
              <a:rPr lang="en-IN" sz="2800" dirty="0" smtClean="0"/>
              <a:t>A monitor is a mini-OS with monitor procedures as system calls. </a:t>
            </a:r>
            <a:endParaRPr lang="en-IN" sz="2800" dirty="0"/>
          </a:p>
        </p:txBody>
      </p:sp>
      <p:sp>
        <p:nvSpPr>
          <p:cNvPr id="5" name="Title 1"/>
          <p:cNvSpPr txBox="1">
            <a:spLocks/>
          </p:cNvSpPr>
          <p:nvPr/>
        </p:nvSpPr>
        <p:spPr>
          <a:xfrm>
            <a:off x="1752600" y="214290"/>
            <a:ext cx="5033978" cy="614346"/>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1905"/>
                <a:solidFill>
                  <a:schemeClr val="accent6">
                    <a:lumMod val="75000"/>
                  </a:schemeClr>
                </a:solidFill>
                <a:effectLst>
                  <a:innerShdw blurRad="69850" dist="43180" dir="5400000">
                    <a:srgbClr val="000000">
                      <a:alpha val="65000"/>
                    </a:srgbClr>
                  </a:innerShdw>
                </a:effectLst>
                <a:uLnTx/>
                <a:uFillTx/>
                <a:latin typeface="+mj-lt"/>
                <a:ea typeface="+mj-ea"/>
                <a:cs typeface="+mj-cs"/>
              </a:rPr>
              <a:t>Monitors</a:t>
            </a:r>
            <a:endParaRPr kumimoji="0" lang="en-US" sz="4400" b="1" i="0" u="none" strike="noStrike" kern="1200" cap="none" spc="0" normalizeH="0" baseline="0" noProof="0" dirty="0">
              <a:ln w="1905"/>
              <a:solidFill>
                <a:schemeClr val="accent6">
                  <a:lumMod val="75000"/>
                </a:schemeClr>
              </a:solidFill>
              <a:effectLst>
                <a:innerShdw blurRad="69850" dist="43180" dir="5400000">
                  <a:srgbClr val="000000">
                    <a:alpha val="65000"/>
                  </a:srgbClr>
                </a:inn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27429B5B-14B8-49BD-B57C-48896D84E86B}" type="slidenum">
              <a:rPr lang="en-IN" smtClean="0"/>
              <a:pPr/>
              <a:t>189</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ChangeArrowheads="1"/>
          </p:cNvSpPr>
          <p:nvPr/>
        </p:nvSpPr>
        <p:spPr bwMode="auto">
          <a:xfrm>
            <a:off x="857224" y="357166"/>
            <a:ext cx="7466009" cy="68102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nchor="ctr"/>
          <a:lstStyle/>
          <a:p>
            <a:pPr algn="ctr">
              <a:lnSpc>
                <a:spcPts val="5400"/>
              </a:lnSpc>
            </a:pPr>
            <a:r>
              <a:rPr lang="en-US" sz="4000" b="1" dirty="0">
                <a:latin typeface="Calisto MT" pitchFamily="18" charset="0"/>
              </a:rPr>
              <a:t>A Simple Example</a:t>
            </a:r>
          </a:p>
        </p:txBody>
      </p:sp>
      <p:sp>
        <p:nvSpPr>
          <p:cNvPr id="293890" name="Rectangle 3"/>
          <p:cNvSpPr>
            <a:spLocks noChangeArrowheads="1"/>
          </p:cNvSpPr>
          <p:nvPr/>
        </p:nvSpPr>
        <p:spPr bwMode="auto">
          <a:xfrm>
            <a:off x="381000" y="1643050"/>
            <a:ext cx="5867400" cy="4605350"/>
          </a:xfrm>
          <a:prstGeom prst="rect">
            <a:avLst/>
          </a:prstGeom>
          <a:noFill/>
          <a:ln w="9525">
            <a:noFill/>
            <a:miter lim="800000"/>
            <a:headEnd/>
            <a:tailEnd/>
          </a:ln>
        </p:spPr>
        <p:txBody>
          <a:bodyPr lIns="92075" tIns="46038" rIns="92075" bIns="46038"/>
          <a:lstStyle/>
          <a:p>
            <a:pPr marL="282575" indent="-282575">
              <a:lnSpc>
                <a:spcPct val="80000"/>
              </a:lnSpc>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Assume P1 and P2 are executing  this code and share the variable </a:t>
            </a:r>
            <a:r>
              <a:rPr lang="en-US" sz="2800" b="1" dirty="0">
                <a:solidFill>
                  <a:srgbClr val="262626"/>
                </a:solidFill>
                <a:latin typeface="Courier New" pitchFamily="49" charset="0"/>
                <a:cs typeface="Courier New" pitchFamily="49" charset="0"/>
              </a:rPr>
              <a:t>a</a:t>
            </a:r>
          </a:p>
          <a:p>
            <a:pPr marL="282575" indent="-282575">
              <a:lnSpc>
                <a:spcPct val="80000"/>
              </a:lnSpc>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Processes can be preempted at any time.</a:t>
            </a:r>
          </a:p>
          <a:p>
            <a:pPr marL="282575" indent="-282575">
              <a:lnSpc>
                <a:spcPct val="80000"/>
              </a:lnSpc>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Assume P1 is preempted after the input statement, and P2 then executes entirely</a:t>
            </a:r>
          </a:p>
          <a:p>
            <a:pPr marL="282575" indent="-282575">
              <a:lnSpc>
                <a:spcPct val="80000"/>
              </a:lnSpc>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The character echoed by P1 will be the one read by P2 !!</a:t>
            </a:r>
          </a:p>
          <a:p>
            <a:pPr marL="282575" indent="-282575">
              <a:spcBef>
                <a:spcPts val="1800"/>
              </a:spcBef>
              <a:buClr>
                <a:schemeClr val="accent1"/>
              </a:buClr>
              <a:buSzPct val="75000"/>
              <a:buFont typeface="Wingdings" pitchFamily="2" charset="2"/>
              <a:buChar char="n"/>
            </a:pPr>
            <a:endParaRPr lang="en-US" sz="2800" dirty="0">
              <a:solidFill>
                <a:srgbClr val="262626"/>
              </a:solidFill>
              <a:latin typeface="Calisto MT" pitchFamily="18" charset="0"/>
            </a:endParaRPr>
          </a:p>
        </p:txBody>
      </p:sp>
      <p:sp>
        <p:nvSpPr>
          <p:cNvPr id="293891" name="Text Box 4"/>
          <p:cNvSpPr txBox="1">
            <a:spLocks noChangeArrowheads="1"/>
          </p:cNvSpPr>
          <p:nvPr/>
        </p:nvSpPr>
        <p:spPr bwMode="auto">
          <a:xfrm>
            <a:off x="6072198" y="2214554"/>
            <a:ext cx="2805103" cy="267765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eaLnBrk="0" hangingPunct="0"/>
            <a:r>
              <a:rPr lang="en-US" sz="2400" b="1" dirty="0">
                <a:solidFill>
                  <a:schemeClr val="tx1"/>
                </a:solidFill>
                <a:latin typeface="Courier New" pitchFamily="49" charset="0"/>
              </a:rPr>
              <a:t>static char a;</a:t>
            </a:r>
          </a:p>
          <a:p>
            <a:pPr eaLnBrk="0" hangingPunct="0"/>
            <a:endParaRPr lang="en-US" sz="2400" b="1" dirty="0">
              <a:solidFill>
                <a:schemeClr val="tx1"/>
              </a:solidFill>
              <a:latin typeface="Courier New" pitchFamily="49" charset="0"/>
            </a:endParaRPr>
          </a:p>
          <a:p>
            <a:pPr eaLnBrk="0" hangingPunct="0"/>
            <a:r>
              <a:rPr lang="en-US" sz="2400" b="1" dirty="0">
                <a:solidFill>
                  <a:schemeClr val="tx1"/>
                </a:solidFill>
                <a:latin typeface="Courier New" pitchFamily="49" charset="0"/>
              </a:rPr>
              <a:t>void echo()</a:t>
            </a:r>
          </a:p>
          <a:p>
            <a:pPr eaLnBrk="0" hangingPunct="0"/>
            <a:r>
              <a:rPr lang="en-US" sz="2400" b="1" dirty="0">
                <a:solidFill>
                  <a:schemeClr val="tx1"/>
                </a:solidFill>
                <a:latin typeface="Courier New" pitchFamily="49" charset="0"/>
              </a:rPr>
              <a:t>{</a:t>
            </a:r>
          </a:p>
          <a:p>
            <a:pPr eaLnBrk="0" hangingPunct="0"/>
            <a:r>
              <a:rPr lang="en-US" sz="2400" b="1" dirty="0">
                <a:solidFill>
                  <a:schemeClr val="tx1"/>
                </a:solidFill>
                <a:latin typeface="Courier New" pitchFamily="49" charset="0"/>
              </a:rPr>
              <a:t>   </a:t>
            </a:r>
            <a:r>
              <a:rPr lang="en-US" sz="2400" b="1" dirty="0" err="1">
                <a:solidFill>
                  <a:schemeClr val="tx1"/>
                </a:solidFill>
                <a:latin typeface="Courier New" pitchFamily="49" charset="0"/>
              </a:rPr>
              <a:t>cin</a:t>
            </a:r>
            <a:r>
              <a:rPr lang="en-US" sz="2400" b="1" dirty="0">
                <a:solidFill>
                  <a:schemeClr val="tx1"/>
                </a:solidFill>
                <a:latin typeface="Courier New" pitchFamily="49" charset="0"/>
              </a:rPr>
              <a:t> &gt;&gt; a;</a:t>
            </a:r>
          </a:p>
          <a:p>
            <a:pPr eaLnBrk="0" hangingPunct="0"/>
            <a:r>
              <a:rPr lang="en-US" sz="2400" b="1" dirty="0">
                <a:solidFill>
                  <a:schemeClr val="tx1"/>
                </a:solidFill>
                <a:latin typeface="Courier New" pitchFamily="49" charset="0"/>
              </a:rPr>
              <a:t>   </a:t>
            </a:r>
            <a:r>
              <a:rPr lang="en-US" sz="2400" b="1" dirty="0" err="1">
                <a:solidFill>
                  <a:schemeClr val="tx1"/>
                </a:solidFill>
                <a:latin typeface="Courier New" pitchFamily="49" charset="0"/>
              </a:rPr>
              <a:t>cout</a:t>
            </a:r>
            <a:r>
              <a:rPr lang="en-US" sz="2400" b="1" dirty="0">
                <a:solidFill>
                  <a:schemeClr val="tx1"/>
                </a:solidFill>
                <a:latin typeface="Courier New" pitchFamily="49" charset="0"/>
              </a:rPr>
              <a:t> &lt;&lt; a;</a:t>
            </a:r>
          </a:p>
          <a:p>
            <a:pPr eaLnBrk="0" hangingPunct="0"/>
            <a:r>
              <a:rPr lang="en-US" sz="2400" b="1" dirty="0">
                <a:solidFill>
                  <a:schemeClr val="tx1"/>
                </a:solidFill>
                <a:latin typeface="Courier New" pitchFamily="49" charset="0"/>
              </a:rPr>
              <a:t>}</a:t>
            </a:r>
          </a:p>
        </p:txBody>
      </p:sp>
      <p:sp>
        <p:nvSpPr>
          <p:cNvPr id="5" name="Slide Number Placeholder 4"/>
          <p:cNvSpPr>
            <a:spLocks noGrp="1"/>
          </p:cNvSpPr>
          <p:nvPr>
            <p:ph type="sldNum" sz="quarter" idx="12"/>
          </p:nvPr>
        </p:nvSpPr>
        <p:spPr/>
        <p:txBody>
          <a:bodyPr/>
          <a:lstStyle/>
          <a:p>
            <a:fld id="{27429B5B-14B8-49BD-B57C-48896D84E86B}" type="slidenum">
              <a:rPr lang="en-IN" smtClean="0"/>
              <a:pPr/>
              <a:t>19</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p:cNvPicPr>
            <a:picLocks noChangeAspect="1" noChangeArrowheads="1"/>
          </p:cNvPicPr>
          <p:nvPr/>
        </p:nvPicPr>
        <p:blipFill>
          <a:blip r:embed="rId2"/>
          <a:srcRect/>
          <a:stretch>
            <a:fillRect/>
          </a:stretch>
        </p:blipFill>
        <p:spPr bwMode="auto">
          <a:xfrm>
            <a:off x="1643042" y="928670"/>
            <a:ext cx="5929354" cy="5627174"/>
          </a:xfrm>
          <a:prstGeom prst="rect">
            <a:avLst/>
          </a:prstGeom>
          <a:noFill/>
          <a:ln w="9525">
            <a:noFill/>
            <a:miter lim="800000"/>
            <a:headEnd/>
            <a:tailEnd/>
          </a:ln>
          <a:effectLst/>
        </p:spPr>
      </p:pic>
      <p:sp>
        <p:nvSpPr>
          <p:cNvPr id="3" name="Title 1"/>
          <p:cNvSpPr txBox="1">
            <a:spLocks/>
          </p:cNvSpPr>
          <p:nvPr/>
        </p:nvSpPr>
        <p:spPr>
          <a:xfrm>
            <a:off x="1643042" y="214290"/>
            <a:ext cx="5033978" cy="614346"/>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1905"/>
                <a:solidFill>
                  <a:schemeClr val="accent6">
                    <a:lumMod val="75000"/>
                  </a:schemeClr>
                </a:solidFill>
                <a:effectLst>
                  <a:innerShdw blurRad="69850" dist="43180" dir="5400000">
                    <a:srgbClr val="000000">
                      <a:alpha val="65000"/>
                    </a:srgbClr>
                  </a:innerShdw>
                </a:effectLst>
                <a:uLnTx/>
                <a:uFillTx/>
                <a:latin typeface="+mj-lt"/>
                <a:ea typeface="+mj-ea"/>
                <a:cs typeface="+mj-cs"/>
              </a:rPr>
              <a:t>Monitors</a:t>
            </a:r>
            <a:endParaRPr kumimoji="0" lang="en-US" sz="4400" b="1" i="0" u="none" strike="noStrike" kern="1200" cap="none" spc="0" normalizeH="0" baseline="0" noProof="0" dirty="0">
              <a:ln w="1905"/>
              <a:solidFill>
                <a:schemeClr val="accent6">
                  <a:lumMod val="75000"/>
                </a:schemeClr>
              </a:solidFill>
              <a:effectLst>
                <a:innerShdw blurRad="69850" dist="43180" dir="5400000">
                  <a:srgbClr val="000000">
                    <a:alpha val="65000"/>
                  </a:srgbClr>
                </a:innerShdw>
              </a:effectLst>
              <a:uLnTx/>
              <a:uFillTx/>
              <a:latin typeface="+mj-lt"/>
              <a:ea typeface="+mj-ea"/>
              <a:cs typeface="+mj-cs"/>
            </a:endParaRPr>
          </a:p>
        </p:txBody>
      </p:sp>
      <p:sp>
        <p:nvSpPr>
          <p:cNvPr id="4" name="Title 1"/>
          <p:cNvSpPr txBox="1">
            <a:spLocks/>
          </p:cNvSpPr>
          <p:nvPr/>
        </p:nvSpPr>
        <p:spPr>
          <a:xfrm>
            <a:off x="4214810" y="5857892"/>
            <a:ext cx="2857520" cy="500066"/>
          </a:xfrm>
          <a:prstGeom prst="rect">
            <a:avLst/>
          </a:prstGeom>
        </p:spPr>
        <p:style>
          <a:lnRef idx="1">
            <a:schemeClr val="accent3"/>
          </a:lnRef>
          <a:fillRef idx="1001">
            <a:schemeClr val="lt1"/>
          </a:fillRef>
          <a:effectRef idx="1">
            <a:schemeClr val="accent3"/>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w="1905"/>
                <a:solidFill>
                  <a:schemeClr val="accent6">
                    <a:lumMod val="75000"/>
                  </a:schemeClr>
                </a:solidFill>
                <a:effectLst>
                  <a:innerShdw blurRad="69850" dist="43180" dir="5400000">
                    <a:srgbClr val="000000">
                      <a:alpha val="65000"/>
                    </a:srgbClr>
                  </a:innerShdw>
                </a:effectLst>
                <a:uLnTx/>
                <a:uFillTx/>
                <a:latin typeface="+mj-lt"/>
                <a:ea typeface="+mj-ea"/>
                <a:cs typeface="+mj-cs"/>
              </a:rPr>
              <a:t>Monitor</a:t>
            </a:r>
            <a:endParaRPr kumimoji="0" lang="en-US" sz="2800" b="1" i="0" u="none" strike="noStrike" kern="1200" cap="none" spc="0" normalizeH="0" baseline="0" noProof="0" dirty="0">
              <a:ln w="1905"/>
              <a:solidFill>
                <a:schemeClr val="accent6">
                  <a:lumMod val="75000"/>
                </a:schemeClr>
              </a:solidFill>
              <a:effectLst>
                <a:innerShdw blurRad="69850" dist="43180" dir="5400000">
                  <a:srgbClr val="000000">
                    <a:alpha val="65000"/>
                  </a:srgbClr>
                </a:inn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27429B5B-14B8-49BD-B57C-48896D84E86B}" type="slidenum">
              <a:rPr lang="en-IN" smtClean="0"/>
              <a:pPr/>
              <a:t>190</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43042" y="214290"/>
            <a:ext cx="5033978" cy="614346"/>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w="1905"/>
                <a:solidFill>
                  <a:schemeClr val="accent6">
                    <a:lumMod val="75000"/>
                  </a:schemeClr>
                </a:solidFill>
                <a:effectLst>
                  <a:innerShdw blurRad="69850" dist="43180" dir="5400000">
                    <a:srgbClr val="000000">
                      <a:alpha val="65000"/>
                    </a:srgbClr>
                  </a:innerShdw>
                </a:effectLst>
                <a:uLnTx/>
                <a:uFillTx/>
                <a:latin typeface="+mj-lt"/>
                <a:ea typeface="+mj-ea"/>
                <a:cs typeface="+mj-cs"/>
              </a:rPr>
              <a:t>Monitors Example</a:t>
            </a:r>
            <a:endParaRPr kumimoji="0" lang="en-US" sz="4400" b="1" i="0" u="none" strike="noStrike" kern="1200" cap="none" spc="0" normalizeH="0" baseline="0" noProof="0" dirty="0">
              <a:ln w="1905"/>
              <a:solidFill>
                <a:schemeClr val="accent6">
                  <a:lumMod val="75000"/>
                </a:schemeClr>
              </a:solidFill>
              <a:effectLst>
                <a:innerShdw blurRad="69850" dist="43180" dir="5400000">
                  <a:srgbClr val="000000">
                    <a:alpha val="65000"/>
                  </a:srgbClr>
                </a:innerShdw>
              </a:effectLst>
              <a:uLnTx/>
              <a:uFillTx/>
              <a:latin typeface="+mj-lt"/>
              <a:ea typeface="+mj-ea"/>
              <a:cs typeface="+mj-cs"/>
            </a:endParaRPr>
          </a:p>
        </p:txBody>
      </p:sp>
      <p:sp>
        <p:nvSpPr>
          <p:cNvPr id="3" name="Rectangle 2"/>
          <p:cNvSpPr/>
          <p:nvPr/>
        </p:nvSpPr>
        <p:spPr>
          <a:xfrm>
            <a:off x="1214414" y="1428736"/>
            <a:ext cx="4286280" cy="47149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4" name="Rectangle 3"/>
          <p:cNvSpPr/>
          <p:nvPr/>
        </p:nvSpPr>
        <p:spPr>
          <a:xfrm>
            <a:off x="3500430" y="2500306"/>
            <a:ext cx="1785950"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err="1" smtClean="0"/>
              <a:t>Get_a</a:t>
            </a:r>
            <a:r>
              <a:rPr lang="en-IN" sz="3200" dirty="0" smtClean="0"/>
              <a:t>()</a:t>
            </a:r>
            <a:endParaRPr lang="en-IN" sz="3200" dirty="0"/>
          </a:p>
        </p:txBody>
      </p:sp>
      <p:sp>
        <p:nvSpPr>
          <p:cNvPr id="5" name="Rectangle 4"/>
          <p:cNvSpPr/>
          <p:nvPr/>
        </p:nvSpPr>
        <p:spPr>
          <a:xfrm>
            <a:off x="3571868" y="3929066"/>
            <a:ext cx="1785950"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err="1" smtClean="0"/>
              <a:t>Put_a</a:t>
            </a:r>
            <a:r>
              <a:rPr lang="en-IN" sz="3200" dirty="0" smtClean="0"/>
              <a:t>()</a:t>
            </a:r>
            <a:endParaRPr lang="en-IN" sz="3200" dirty="0"/>
          </a:p>
        </p:txBody>
      </p:sp>
      <p:sp>
        <p:nvSpPr>
          <p:cNvPr id="6" name="Frame 5"/>
          <p:cNvSpPr/>
          <p:nvPr/>
        </p:nvSpPr>
        <p:spPr>
          <a:xfrm>
            <a:off x="1500166" y="2500306"/>
            <a:ext cx="1285884" cy="1000132"/>
          </a:xfrm>
          <a:prstGeom prst="fram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4400" dirty="0" smtClean="0">
                <a:solidFill>
                  <a:srgbClr val="FF0000"/>
                </a:solidFill>
              </a:rPr>
              <a:t>A</a:t>
            </a:r>
            <a:endParaRPr lang="en-IN" sz="4400" dirty="0">
              <a:solidFill>
                <a:srgbClr val="FF0000"/>
              </a:solidFill>
            </a:endParaRPr>
          </a:p>
        </p:txBody>
      </p:sp>
      <p:sp>
        <p:nvSpPr>
          <p:cNvPr id="7" name="Frame 6"/>
          <p:cNvSpPr/>
          <p:nvPr/>
        </p:nvSpPr>
        <p:spPr>
          <a:xfrm>
            <a:off x="1571604" y="3929066"/>
            <a:ext cx="1285884" cy="1000132"/>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smtClean="0">
                <a:solidFill>
                  <a:schemeClr val="tx1"/>
                </a:solidFill>
              </a:rPr>
              <a:t>B</a:t>
            </a:r>
            <a:endParaRPr lang="en-IN" sz="4400" dirty="0">
              <a:solidFill>
                <a:schemeClr val="tx1"/>
              </a:solidFill>
            </a:endParaRPr>
          </a:p>
        </p:txBody>
      </p:sp>
      <p:sp>
        <p:nvSpPr>
          <p:cNvPr id="8" name="Oval 7"/>
          <p:cNvSpPr/>
          <p:nvPr/>
        </p:nvSpPr>
        <p:spPr>
          <a:xfrm>
            <a:off x="6286512" y="1928802"/>
            <a:ext cx="2357454" cy="121444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600" b="1" dirty="0" smtClean="0"/>
              <a:t>P1</a:t>
            </a:r>
            <a:endParaRPr lang="en-IN" sz="3600" b="1" dirty="0"/>
          </a:p>
        </p:txBody>
      </p:sp>
      <p:sp>
        <p:nvSpPr>
          <p:cNvPr id="9" name="Oval 8"/>
          <p:cNvSpPr/>
          <p:nvPr/>
        </p:nvSpPr>
        <p:spPr>
          <a:xfrm>
            <a:off x="6357950" y="4071942"/>
            <a:ext cx="2357454"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b="1" dirty="0" smtClean="0"/>
              <a:t>P2</a:t>
            </a:r>
            <a:endParaRPr lang="en-IN" sz="3600" b="1" dirty="0"/>
          </a:p>
        </p:txBody>
      </p:sp>
      <p:sp>
        <p:nvSpPr>
          <p:cNvPr id="10" name="Rectangle 9"/>
          <p:cNvSpPr/>
          <p:nvPr/>
        </p:nvSpPr>
        <p:spPr>
          <a:xfrm>
            <a:off x="3786182" y="5500702"/>
            <a:ext cx="1591268" cy="584775"/>
          </a:xfrm>
          <a:prstGeom prst="rect">
            <a:avLst/>
          </a:prstGeom>
        </p:spPr>
        <p:txBody>
          <a:bodyPr wrap="none">
            <a:spAutoFit/>
          </a:bodyPr>
          <a:lstStyle/>
          <a:p>
            <a:pPr lvl="0" algn="ctr">
              <a:spcBef>
                <a:spcPct val="0"/>
              </a:spcBef>
              <a:defRPr/>
            </a:pPr>
            <a:r>
              <a:rPr lang="en-US" sz="3200" b="1" dirty="0" smtClean="0">
                <a:ln w="1905"/>
                <a:effectLst>
                  <a:innerShdw blurRad="69850" dist="43180" dir="5400000">
                    <a:srgbClr val="000000">
                      <a:alpha val="65000"/>
                    </a:srgbClr>
                  </a:innerShdw>
                </a:effectLst>
              </a:rPr>
              <a:t>Monitor</a:t>
            </a:r>
            <a:endParaRPr lang="en-US" sz="3200" b="1" dirty="0">
              <a:ln w="1905"/>
              <a:effectLst>
                <a:innerShdw blurRad="69850" dist="43180" dir="5400000">
                  <a:srgbClr val="000000">
                    <a:alpha val="65000"/>
                  </a:srgbClr>
                </a:innerShdw>
              </a:effectLst>
            </a:endParaRPr>
          </a:p>
        </p:txBody>
      </p:sp>
      <p:sp>
        <p:nvSpPr>
          <p:cNvPr id="11" name="Slide Number Placeholder 10"/>
          <p:cNvSpPr>
            <a:spLocks noGrp="1"/>
          </p:cNvSpPr>
          <p:nvPr>
            <p:ph type="sldNum" sz="quarter" idx="12"/>
          </p:nvPr>
        </p:nvSpPr>
        <p:spPr/>
        <p:txBody>
          <a:bodyPr/>
          <a:lstStyle/>
          <a:p>
            <a:fld id="{27429B5B-14B8-49BD-B57C-48896D84E86B}" type="slidenum">
              <a:rPr lang="en-IN" smtClean="0"/>
              <a:pPr/>
              <a:t>191</a:t>
            </a:fld>
            <a:endParaRPr lang="en-IN"/>
          </a:p>
        </p:txBody>
      </p:sp>
      <p:sp>
        <p:nvSpPr>
          <p:cNvPr id="12" name="Footer Placeholder 1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725470"/>
          </a:xfrm>
        </p:spPr>
        <p:style>
          <a:lnRef idx="0">
            <a:schemeClr val="accent3"/>
          </a:lnRef>
          <a:fillRef idx="3">
            <a:schemeClr val="accent3"/>
          </a:fillRef>
          <a:effectRef idx="3">
            <a:schemeClr val="accent3"/>
          </a:effectRef>
          <a:fontRef idx="minor">
            <a:schemeClr val="lt1"/>
          </a:fontRef>
        </p:style>
        <p:txBody>
          <a:bodyPr>
            <a:normAutofit fontScale="90000"/>
          </a:bodyPr>
          <a:lstStyle/>
          <a:p>
            <a:pPr eaLnBrk="1" hangingPunct="1"/>
            <a:r>
              <a:rPr lang="en-US" b="1" dirty="0" smtClean="0"/>
              <a:t>Monitors</a:t>
            </a:r>
          </a:p>
        </p:txBody>
      </p:sp>
      <p:sp>
        <p:nvSpPr>
          <p:cNvPr id="36867" name="Rectangle 3"/>
          <p:cNvSpPr>
            <a:spLocks noGrp="1" noChangeArrowheads="1"/>
          </p:cNvSpPr>
          <p:nvPr>
            <p:ph type="body" idx="1"/>
          </p:nvPr>
        </p:nvSpPr>
        <p:spPr>
          <a:xfrm>
            <a:off x="357158" y="1282700"/>
            <a:ext cx="8429684" cy="5218134"/>
          </a:xfrm>
        </p:spPr>
        <p:txBody>
          <a:bodyPr>
            <a:noAutofit/>
          </a:bodyPr>
          <a:lstStyle/>
          <a:p>
            <a:pPr>
              <a:lnSpc>
                <a:spcPct val="80000"/>
              </a:lnSpc>
            </a:pPr>
            <a:r>
              <a:rPr lang="en-US" sz="2800" dirty="0" smtClean="0"/>
              <a:t>A high-level abstraction that provides a convenient and effective mechanism for process synchronization</a:t>
            </a:r>
          </a:p>
          <a:p>
            <a:pPr>
              <a:lnSpc>
                <a:spcPct val="80000"/>
              </a:lnSpc>
            </a:pPr>
            <a:endParaRPr lang="en-US" sz="1100" dirty="0" smtClean="0"/>
          </a:p>
          <a:p>
            <a:pPr>
              <a:lnSpc>
                <a:spcPct val="80000"/>
              </a:lnSpc>
            </a:pPr>
            <a:r>
              <a:rPr lang="en-US" sz="2800" dirty="0" smtClean="0"/>
              <a:t>Only one process may be active within the monitor at a time</a:t>
            </a:r>
            <a:endParaRPr lang="en-US" sz="4000" dirty="0" smtClean="0">
              <a:solidFill>
                <a:srgbClr val="0000FF"/>
              </a:solidFill>
            </a:endParaRPr>
          </a:p>
          <a:p>
            <a:pPr lvl="2">
              <a:lnSpc>
                <a:spcPct val="80000"/>
              </a:lnSpc>
              <a:buFont typeface="Webdings" pitchFamily="18" charset="2"/>
              <a:buNone/>
            </a:pPr>
            <a:r>
              <a:rPr lang="en-US" dirty="0" smtClean="0">
                <a:solidFill>
                  <a:srgbClr val="0000FF"/>
                </a:solidFill>
              </a:rPr>
              <a:t>monitor </a:t>
            </a:r>
            <a:r>
              <a:rPr lang="en-US" dirty="0" err="1" smtClean="0">
                <a:solidFill>
                  <a:srgbClr val="0000FF"/>
                </a:solidFill>
              </a:rPr>
              <a:t>monitor</a:t>
            </a:r>
            <a:r>
              <a:rPr lang="en-US" dirty="0" smtClean="0">
                <a:solidFill>
                  <a:srgbClr val="0000FF"/>
                </a:solidFill>
              </a:rPr>
              <a:t>-name</a:t>
            </a:r>
          </a:p>
          <a:p>
            <a:pPr lvl="2">
              <a:lnSpc>
                <a:spcPct val="80000"/>
              </a:lnSpc>
              <a:buFont typeface="Webdings" pitchFamily="18" charset="2"/>
              <a:buNone/>
            </a:pPr>
            <a:r>
              <a:rPr lang="en-US" dirty="0" smtClean="0">
                <a:solidFill>
                  <a:srgbClr val="0000FF"/>
                </a:solidFill>
              </a:rPr>
              <a:t>{</a:t>
            </a:r>
          </a:p>
          <a:p>
            <a:pPr lvl="2">
              <a:lnSpc>
                <a:spcPct val="80000"/>
              </a:lnSpc>
              <a:buFont typeface="Webdings" pitchFamily="18" charset="2"/>
              <a:buNone/>
            </a:pPr>
            <a:r>
              <a:rPr lang="en-US" dirty="0" smtClean="0">
                <a:solidFill>
                  <a:srgbClr val="0000FF"/>
                </a:solidFill>
              </a:rPr>
              <a:t>	// shared variable declarations</a:t>
            </a:r>
          </a:p>
          <a:p>
            <a:pPr lvl="2">
              <a:lnSpc>
                <a:spcPct val="80000"/>
              </a:lnSpc>
              <a:buFont typeface="Webdings" pitchFamily="18" charset="2"/>
              <a:buNone/>
            </a:pPr>
            <a:r>
              <a:rPr lang="en-US" dirty="0" smtClean="0">
                <a:solidFill>
                  <a:srgbClr val="0000FF"/>
                </a:solidFill>
              </a:rPr>
              <a:t>	procedure P1 (…) { …. }</a:t>
            </a:r>
          </a:p>
          <a:p>
            <a:pPr lvl="2">
              <a:lnSpc>
                <a:spcPct val="80000"/>
              </a:lnSpc>
              <a:buFont typeface="Webdings" pitchFamily="18" charset="2"/>
              <a:buNone/>
            </a:pPr>
            <a:r>
              <a:rPr lang="en-US" dirty="0" smtClean="0">
                <a:solidFill>
                  <a:srgbClr val="0000FF"/>
                </a:solidFill>
              </a:rPr>
              <a:t>		…</a:t>
            </a:r>
          </a:p>
          <a:p>
            <a:pPr lvl="2">
              <a:lnSpc>
                <a:spcPct val="80000"/>
              </a:lnSpc>
              <a:buFont typeface="Webdings" pitchFamily="18" charset="2"/>
              <a:buNone/>
            </a:pPr>
            <a:r>
              <a:rPr lang="en-US" dirty="0" smtClean="0">
                <a:solidFill>
                  <a:srgbClr val="0000FF"/>
                </a:solidFill>
              </a:rPr>
              <a:t>	procedure </a:t>
            </a:r>
            <a:r>
              <a:rPr lang="en-US" dirty="0" err="1" smtClean="0">
                <a:solidFill>
                  <a:srgbClr val="0000FF"/>
                </a:solidFill>
              </a:rPr>
              <a:t>Pn</a:t>
            </a:r>
            <a:r>
              <a:rPr lang="en-US" dirty="0" smtClean="0">
                <a:solidFill>
                  <a:srgbClr val="0000FF"/>
                </a:solidFill>
              </a:rPr>
              <a:t> (…) {……}</a:t>
            </a:r>
          </a:p>
          <a:p>
            <a:pPr lvl="2">
              <a:lnSpc>
                <a:spcPct val="80000"/>
              </a:lnSpc>
              <a:buFont typeface="Webdings" pitchFamily="18" charset="2"/>
              <a:buNone/>
            </a:pPr>
            <a:r>
              <a:rPr lang="en-US" dirty="0" smtClean="0">
                <a:solidFill>
                  <a:srgbClr val="0000FF"/>
                </a:solidFill>
              </a:rPr>
              <a:t>     Initialization code ( ….) { … }</a:t>
            </a:r>
          </a:p>
          <a:p>
            <a:pPr lvl="2">
              <a:lnSpc>
                <a:spcPct val="80000"/>
              </a:lnSpc>
              <a:buFont typeface="Webdings" pitchFamily="18" charset="2"/>
              <a:buNone/>
            </a:pPr>
            <a:r>
              <a:rPr lang="en-US" dirty="0" smtClean="0">
                <a:solidFill>
                  <a:srgbClr val="0000FF"/>
                </a:solidFill>
              </a:rPr>
              <a:t>		…</a:t>
            </a:r>
          </a:p>
          <a:p>
            <a:pPr lvl="2">
              <a:lnSpc>
                <a:spcPct val="80000"/>
              </a:lnSpc>
              <a:buFont typeface="Webdings" pitchFamily="18" charset="2"/>
              <a:buNone/>
            </a:pPr>
            <a:r>
              <a:rPr lang="en-US" dirty="0" smtClean="0">
                <a:solidFill>
                  <a:srgbClr val="0000FF"/>
                </a:solidFill>
              </a:rPr>
              <a:t>	}</a:t>
            </a:r>
          </a:p>
          <a:p>
            <a:pPr lvl="2">
              <a:lnSpc>
                <a:spcPct val="80000"/>
              </a:lnSpc>
              <a:buFont typeface="Webdings" pitchFamily="18" charset="2"/>
              <a:buNone/>
            </a:pPr>
            <a:r>
              <a:rPr lang="en-US" dirty="0" smtClean="0">
                <a:solidFill>
                  <a:srgbClr val="0000FF"/>
                </a:solidFill>
              </a:rPr>
              <a:t>}</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192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077200" cy="719134"/>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fontAlgn="auto" hangingPunct="1">
              <a:spcAft>
                <a:spcPts val="0"/>
              </a:spcAft>
              <a:defRPr/>
            </a:pPr>
            <a:r>
              <a:rPr lang="en-US" b="1" dirty="0" smtClean="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nvPr>
        </p:nvGraphicFramePr>
        <p:xfrm>
          <a:off x="428596" y="1357298"/>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27429B5B-14B8-49BD-B57C-48896D84E86B}" type="slidenum">
              <a:rPr lang="en-IN" smtClean="0"/>
              <a:pPr/>
              <a:t>193</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2910" y="214290"/>
            <a:ext cx="7464425" cy="576262"/>
          </a:xfrm>
        </p:spPr>
        <p:style>
          <a:lnRef idx="1">
            <a:schemeClr val="accent2"/>
          </a:lnRef>
          <a:fillRef idx="3">
            <a:schemeClr val="accent2"/>
          </a:fillRef>
          <a:effectRef idx="2">
            <a:schemeClr val="accent2"/>
          </a:effectRef>
          <a:fontRef idx="minor">
            <a:schemeClr val="lt1"/>
          </a:fontRef>
        </p:style>
        <p:txBody>
          <a:bodyPr>
            <a:normAutofit fontScale="90000"/>
          </a:bodyPr>
          <a:lstStyle/>
          <a:p>
            <a:pPr eaLnBrk="1" hangingPunct="1"/>
            <a:r>
              <a:rPr lang="en-US" dirty="0" smtClean="0"/>
              <a:t>Schematic view of a Monitor</a:t>
            </a:r>
          </a:p>
        </p:txBody>
      </p:sp>
      <p:pic>
        <p:nvPicPr>
          <p:cNvPr id="37891" name="Picture 4" descr="6"/>
          <p:cNvPicPr>
            <a:picLocks noChangeAspect="1" noChangeArrowheads="1"/>
          </p:cNvPicPr>
          <p:nvPr/>
        </p:nvPicPr>
        <p:blipFill>
          <a:blip r:embed="rId3"/>
          <a:srcRect/>
          <a:stretch>
            <a:fillRect/>
          </a:stretch>
        </p:blipFill>
        <p:spPr bwMode="auto">
          <a:xfrm>
            <a:off x="1071538" y="1101725"/>
            <a:ext cx="7072362" cy="51450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7429B5B-14B8-49BD-B57C-48896D84E86B}" type="slidenum">
              <a:rPr lang="en-IN" smtClean="0"/>
              <a:pPr/>
              <a:t>194</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785786" y="357166"/>
            <a:ext cx="7659687" cy="576262"/>
          </a:xfrm>
        </p:spPr>
        <p:style>
          <a:lnRef idx="2">
            <a:schemeClr val="accent2"/>
          </a:lnRef>
          <a:fillRef idx="1">
            <a:schemeClr val="lt1"/>
          </a:fillRef>
          <a:effectRef idx="0">
            <a:schemeClr val="accent2"/>
          </a:effectRef>
          <a:fontRef idx="minor">
            <a:schemeClr val="dk1"/>
          </a:fontRef>
        </p:style>
        <p:txBody>
          <a:bodyPr>
            <a:normAutofit fontScale="90000"/>
          </a:bodyPr>
          <a:lstStyle/>
          <a:p>
            <a:pPr eaLnBrk="1" hangingPunct="1"/>
            <a:r>
              <a:rPr lang="en-US" dirty="0" smtClean="0"/>
              <a:t>Condition Variables</a:t>
            </a:r>
          </a:p>
        </p:txBody>
      </p:sp>
      <p:sp>
        <p:nvSpPr>
          <p:cNvPr id="38915" name="Rectangle 5"/>
          <p:cNvSpPr>
            <a:spLocks noGrp="1" noChangeArrowheads="1"/>
          </p:cNvSpPr>
          <p:nvPr>
            <p:ph type="body" idx="1"/>
          </p:nvPr>
        </p:nvSpPr>
        <p:spPr>
          <a:xfrm>
            <a:off x="827088" y="928670"/>
            <a:ext cx="8031192" cy="5500726"/>
          </a:xfrm>
        </p:spPr>
        <p:txBody>
          <a:bodyPr>
            <a:normAutofit/>
          </a:bodyPr>
          <a:lstStyle/>
          <a:p>
            <a:r>
              <a:rPr lang="en-IN" sz="2800" dirty="0" smtClean="0"/>
              <a:t>While the process is executing within a monitor, a programmer may want to block this process and force it to wait until an event occurs.</a:t>
            </a:r>
            <a:endParaRPr lang="en-IN" sz="2800" smtClean="0"/>
          </a:p>
          <a:p>
            <a:r>
              <a:rPr lang="en-IN" sz="2800" smtClean="0"/>
              <a:t>Thus</a:t>
            </a:r>
            <a:r>
              <a:rPr lang="en-IN" sz="2800" dirty="0" smtClean="0"/>
              <a:t>, each programmer-defined event is artificially associated with a condition variable.</a:t>
            </a:r>
            <a:endParaRPr lang="en-US" sz="2800" dirty="0" smtClean="0">
              <a:solidFill>
                <a:srgbClr val="0000FF"/>
              </a:solidFill>
            </a:endParaRPr>
          </a:p>
          <a:p>
            <a:r>
              <a:rPr lang="en-US" sz="2800" dirty="0" smtClean="0">
                <a:solidFill>
                  <a:srgbClr val="0000FF"/>
                </a:solidFill>
              </a:rPr>
              <a:t>condition x, y;</a:t>
            </a:r>
          </a:p>
          <a:p>
            <a:r>
              <a:rPr lang="en-US" sz="2800" dirty="0" smtClean="0"/>
              <a:t>Two operations on a condition variable:</a:t>
            </a:r>
          </a:p>
          <a:p>
            <a:pPr lvl="1"/>
            <a:r>
              <a:rPr lang="en-US" dirty="0" err="1" smtClean="0">
                <a:solidFill>
                  <a:srgbClr val="0000FF"/>
                </a:solidFill>
              </a:rPr>
              <a:t>x.wait</a:t>
            </a:r>
            <a:r>
              <a:rPr lang="en-US" dirty="0" smtClean="0">
                <a:solidFill>
                  <a:srgbClr val="0000FF"/>
                </a:solidFill>
              </a:rPr>
              <a:t> () </a:t>
            </a:r>
            <a:r>
              <a:rPr lang="en-US" dirty="0" smtClean="0"/>
              <a:t> – a process that invokes the operation is </a:t>
            </a:r>
          </a:p>
          <a:p>
            <a:pPr lvl="1">
              <a:buFont typeface="Monotype Sorts" pitchFamily="2" charset="2"/>
              <a:buNone/>
            </a:pPr>
            <a:r>
              <a:rPr lang="en-US" dirty="0" smtClean="0"/>
              <a:t>                      suspended.</a:t>
            </a:r>
          </a:p>
          <a:p>
            <a:pPr lvl="1"/>
            <a:r>
              <a:rPr lang="en-US" dirty="0" err="1" smtClean="0">
                <a:solidFill>
                  <a:srgbClr val="0000FF"/>
                </a:solidFill>
              </a:rPr>
              <a:t>x.signal</a:t>
            </a:r>
            <a:r>
              <a:rPr lang="en-US" dirty="0" smtClean="0">
                <a:solidFill>
                  <a:srgbClr val="0000FF"/>
                </a:solidFill>
              </a:rPr>
              <a:t> () </a:t>
            </a:r>
            <a:r>
              <a:rPr lang="en-US" dirty="0" smtClean="0"/>
              <a:t>–</a:t>
            </a:r>
            <a:r>
              <a:rPr lang="en-US" dirty="0" smtClean="0">
                <a:solidFill>
                  <a:srgbClr val="0000FF"/>
                </a:solidFill>
              </a:rPr>
              <a:t> </a:t>
            </a:r>
            <a:r>
              <a:rPr lang="en-US" dirty="0" smtClean="0"/>
              <a:t>resumes one of processes</a:t>
            </a:r>
            <a:r>
              <a:rPr lang="en-US" dirty="0" smtClean="0">
                <a:solidFill>
                  <a:srgbClr val="0000FF"/>
                </a:solidFill>
              </a:rPr>
              <a:t> </a:t>
            </a:r>
            <a:r>
              <a:rPr lang="en-US" dirty="0" smtClean="0"/>
              <a:t>(if any)</a:t>
            </a:r>
            <a:r>
              <a:rPr lang="en-US" dirty="0" smtClean="0">
                <a:solidFill>
                  <a:srgbClr val="0000FF"/>
                </a:solidFill>
              </a:rPr>
              <a:t> </a:t>
            </a:r>
            <a:r>
              <a:rPr lang="en-US" dirty="0" smtClean="0"/>
              <a:t>that invoked</a:t>
            </a:r>
            <a:r>
              <a:rPr lang="en-US" dirty="0" smtClean="0">
                <a:solidFill>
                  <a:srgbClr val="0000FF"/>
                </a:solidFill>
              </a:rPr>
              <a:t> </a:t>
            </a:r>
            <a:r>
              <a:rPr lang="en-US" dirty="0" err="1" smtClean="0">
                <a:solidFill>
                  <a:srgbClr val="0000FF"/>
                </a:solidFill>
              </a:rPr>
              <a:t>x.wait</a:t>
            </a:r>
            <a:r>
              <a:rPr lang="en-US" dirty="0" smtClean="0">
                <a:solidFill>
                  <a:srgbClr val="0000FF"/>
                </a:solidFill>
              </a:rPr>
              <a:t>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195</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9788" y="277813"/>
            <a:ext cx="7847012" cy="576262"/>
          </a:xfrm>
        </p:spPr>
        <p:style>
          <a:lnRef idx="0">
            <a:schemeClr val="accent3"/>
          </a:lnRef>
          <a:fillRef idx="3">
            <a:schemeClr val="accent3"/>
          </a:fillRef>
          <a:effectRef idx="3">
            <a:schemeClr val="accent3"/>
          </a:effectRef>
          <a:fontRef idx="minor">
            <a:schemeClr val="lt1"/>
          </a:fontRef>
        </p:style>
        <p:txBody>
          <a:bodyPr>
            <a:normAutofit fontScale="90000"/>
          </a:bodyPr>
          <a:lstStyle/>
          <a:p>
            <a:pPr eaLnBrk="1" hangingPunct="1"/>
            <a:r>
              <a:rPr lang="en-US" b="1" dirty="0" smtClean="0"/>
              <a:t> Monitor with Condition Variables</a:t>
            </a:r>
          </a:p>
        </p:txBody>
      </p:sp>
      <p:pic>
        <p:nvPicPr>
          <p:cNvPr id="39939" name="Picture 4" descr="6"/>
          <p:cNvPicPr>
            <a:picLocks noChangeAspect="1" noChangeArrowheads="1"/>
          </p:cNvPicPr>
          <p:nvPr/>
        </p:nvPicPr>
        <p:blipFill>
          <a:blip r:embed="rId3"/>
          <a:srcRect/>
          <a:stretch>
            <a:fillRect/>
          </a:stretch>
        </p:blipFill>
        <p:spPr bwMode="auto">
          <a:xfrm>
            <a:off x="785787" y="1365250"/>
            <a:ext cx="7929618" cy="47720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7429B5B-14B8-49BD-B57C-48896D84E86B}" type="slidenum">
              <a:rPr lang="en-IN" smtClean="0"/>
              <a:pPr/>
              <a:t>196</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p:cNvPicPr>
            <a:picLocks noChangeAspect="1" noChangeArrowheads="1"/>
          </p:cNvPicPr>
          <p:nvPr/>
        </p:nvPicPr>
        <p:blipFill>
          <a:blip r:embed="rId2"/>
          <a:srcRect/>
          <a:stretch>
            <a:fillRect/>
          </a:stretch>
        </p:blipFill>
        <p:spPr bwMode="auto">
          <a:xfrm>
            <a:off x="215608" y="428604"/>
            <a:ext cx="8714110" cy="582455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197</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42910" y="214290"/>
            <a:ext cx="8077200" cy="6096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b="1" dirty="0" smtClean="0"/>
              <a:t>Solution to Dining Philosophers</a:t>
            </a:r>
          </a:p>
        </p:txBody>
      </p:sp>
      <p:sp>
        <p:nvSpPr>
          <p:cNvPr id="40963" name="Rectangle 3"/>
          <p:cNvSpPr>
            <a:spLocks noGrp="1" noChangeArrowheads="1"/>
          </p:cNvSpPr>
          <p:nvPr>
            <p:ph type="body" idx="1"/>
          </p:nvPr>
        </p:nvSpPr>
        <p:spPr>
          <a:xfrm>
            <a:off x="714348" y="928670"/>
            <a:ext cx="8072494" cy="5384800"/>
          </a:xfrm>
        </p:spPr>
        <p:txBody>
          <a:bodyPr>
            <a:noAutofit/>
          </a:bodyPr>
          <a:lstStyle/>
          <a:p>
            <a:pPr>
              <a:lnSpc>
                <a:spcPct val="80000"/>
              </a:lnSpc>
              <a:buFont typeface="Monotype Sorts" pitchFamily="2" charset="2"/>
              <a:buNone/>
            </a:pPr>
            <a:r>
              <a:rPr lang="en-US" sz="2400" dirty="0" smtClean="0">
                <a:solidFill>
                  <a:srgbClr val="0000FF"/>
                </a:solidFill>
              </a:rPr>
              <a:t>monitor DP</a:t>
            </a:r>
          </a:p>
          <a:p>
            <a:pPr>
              <a:lnSpc>
                <a:spcPct val="80000"/>
              </a:lnSpc>
              <a:buFont typeface="Monotype Sorts" pitchFamily="2" charset="2"/>
              <a:buNone/>
            </a:pPr>
            <a:r>
              <a:rPr lang="en-US" sz="2400" dirty="0" smtClean="0">
                <a:solidFill>
                  <a:srgbClr val="0000FF"/>
                </a:solidFill>
              </a:rPr>
              <a:t>   { </a:t>
            </a:r>
          </a:p>
          <a:p>
            <a:pPr>
              <a:lnSpc>
                <a:spcPct val="80000"/>
              </a:lnSpc>
              <a:buFont typeface="Monotype Sorts" pitchFamily="2" charset="2"/>
              <a:buNone/>
            </a:pPr>
            <a:r>
              <a:rPr lang="en-US" sz="2400" dirty="0" smtClean="0">
                <a:solidFill>
                  <a:srgbClr val="0000FF"/>
                </a:solidFill>
              </a:rPr>
              <a:t>	</a:t>
            </a:r>
            <a:r>
              <a:rPr lang="en-US" sz="2400" dirty="0" err="1" smtClean="0">
                <a:solidFill>
                  <a:srgbClr val="0000FF"/>
                </a:solidFill>
              </a:rPr>
              <a:t>enum</a:t>
            </a:r>
            <a:r>
              <a:rPr lang="en-US" sz="2400" dirty="0" smtClean="0">
                <a:solidFill>
                  <a:srgbClr val="0000FF"/>
                </a:solidFill>
              </a:rPr>
              <a:t> { THINKING; HUNGRY, EATING) state [5] ;</a:t>
            </a:r>
          </a:p>
          <a:p>
            <a:pPr>
              <a:lnSpc>
                <a:spcPct val="80000"/>
              </a:lnSpc>
              <a:buFont typeface="Monotype Sorts" pitchFamily="2" charset="2"/>
              <a:buNone/>
            </a:pPr>
            <a:r>
              <a:rPr lang="en-US" sz="2400" dirty="0" smtClean="0">
                <a:solidFill>
                  <a:srgbClr val="0000FF"/>
                </a:solidFill>
              </a:rPr>
              <a:t>	condition self [5];</a:t>
            </a:r>
          </a:p>
          <a:p>
            <a:pPr>
              <a:lnSpc>
                <a:spcPct val="80000"/>
              </a:lnSpc>
              <a:buFont typeface="Monotype Sorts" pitchFamily="2" charset="2"/>
              <a:buNone/>
            </a:pPr>
            <a:r>
              <a:rPr lang="en-US" sz="2400" dirty="0" smtClean="0">
                <a:solidFill>
                  <a:srgbClr val="0000FF"/>
                </a:solidFill>
              </a:rPr>
              <a:t>	</a:t>
            </a:r>
            <a:r>
              <a:rPr lang="en-US" sz="2400" dirty="0" smtClean="0">
                <a:solidFill>
                  <a:srgbClr val="FF0000"/>
                </a:solidFill>
              </a:rPr>
              <a:t>void pickup (int i) { </a:t>
            </a:r>
          </a:p>
          <a:p>
            <a:pPr>
              <a:lnSpc>
                <a:spcPct val="80000"/>
              </a:lnSpc>
              <a:buFont typeface="Monotype Sorts" pitchFamily="2" charset="2"/>
              <a:buNone/>
            </a:pPr>
            <a:r>
              <a:rPr lang="en-US" sz="2400" dirty="0" smtClean="0">
                <a:solidFill>
                  <a:srgbClr val="FF0000"/>
                </a:solidFill>
              </a:rPr>
              <a:t>	       state[i] = HUNGRY;</a:t>
            </a:r>
          </a:p>
          <a:p>
            <a:pPr>
              <a:lnSpc>
                <a:spcPct val="80000"/>
              </a:lnSpc>
              <a:buFont typeface="Monotype Sorts" pitchFamily="2" charset="2"/>
              <a:buNone/>
            </a:pPr>
            <a:r>
              <a:rPr lang="en-US" sz="2400" dirty="0" smtClean="0">
                <a:solidFill>
                  <a:srgbClr val="FF0000"/>
                </a:solidFill>
              </a:rPr>
              <a:t>	       test(i);</a:t>
            </a:r>
          </a:p>
          <a:p>
            <a:pPr>
              <a:lnSpc>
                <a:spcPct val="80000"/>
              </a:lnSpc>
              <a:buFont typeface="Monotype Sorts" pitchFamily="2" charset="2"/>
              <a:buNone/>
            </a:pPr>
            <a:r>
              <a:rPr lang="en-US" sz="2400" dirty="0" smtClean="0">
                <a:solidFill>
                  <a:srgbClr val="FF0000"/>
                </a:solidFill>
              </a:rPr>
              <a:t>	       if (state[i] != EATING) self [i].wait;</a:t>
            </a:r>
          </a:p>
          <a:p>
            <a:pPr>
              <a:lnSpc>
                <a:spcPct val="80000"/>
              </a:lnSpc>
              <a:buFont typeface="Monotype Sorts" pitchFamily="2" charset="2"/>
              <a:buNone/>
            </a:pPr>
            <a:r>
              <a:rPr lang="en-US" sz="2400" dirty="0" smtClean="0">
                <a:solidFill>
                  <a:srgbClr val="FF0000"/>
                </a:solidFill>
              </a:rPr>
              <a:t>	}</a:t>
            </a:r>
          </a:p>
          <a:p>
            <a:pPr>
              <a:lnSpc>
                <a:spcPct val="80000"/>
              </a:lnSpc>
              <a:buFont typeface="Monotype Sorts" pitchFamily="2" charset="2"/>
              <a:buNone/>
            </a:pPr>
            <a:r>
              <a:rPr lang="en-US" sz="2400" dirty="0" smtClean="0">
                <a:solidFill>
                  <a:srgbClr val="0000FF"/>
                </a:solidFill>
              </a:rPr>
              <a:t>	</a:t>
            </a:r>
            <a:r>
              <a:rPr lang="en-US" sz="2400" dirty="0" smtClean="0"/>
              <a:t>void putdown (int i) { </a:t>
            </a:r>
          </a:p>
          <a:p>
            <a:pPr>
              <a:lnSpc>
                <a:spcPct val="80000"/>
              </a:lnSpc>
              <a:buFont typeface="Monotype Sorts" pitchFamily="2" charset="2"/>
              <a:buNone/>
            </a:pPr>
            <a:r>
              <a:rPr lang="en-US" sz="2400" dirty="0" smtClean="0"/>
              <a:t>	       state[i] = THINKING;</a:t>
            </a:r>
          </a:p>
          <a:p>
            <a:pPr>
              <a:lnSpc>
                <a:spcPct val="80000"/>
              </a:lnSpc>
              <a:buFont typeface="Monotype Sorts" pitchFamily="2" charset="2"/>
              <a:buNone/>
            </a:pPr>
            <a:r>
              <a:rPr lang="en-US" sz="2400" dirty="0" smtClean="0"/>
              <a:t>                   // test left and right neighbors</a:t>
            </a:r>
          </a:p>
          <a:p>
            <a:pPr>
              <a:lnSpc>
                <a:spcPct val="80000"/>
              </a:lnSpc>
              <a:buFont typeface="Monotype Sorts" pitchFamily="2" charset="2"/>
              <a:buNone/>
            </a:pPr>
            <a:r>
              <a:rPr lang="en-US" sz="2400" dirty="0" smtClean="0"/>
              <a:t>	        test((i + 4) % 5);</a:t>
            </a:r>
          </a:p>
          <a:p>
            <a:pPr>
              <a:lnSpc>
                <a:spcPct val="80000"/>
              </a:lnSpc>
              <a:buFont typeface="Monotype Sorts" pitchFamily="2" charset="2"/>
              <a:buNone/>
            </a:pPr>
            <a:r>
              <a:rPr lang="en-US" sz="2400" dirty="0" smtClean="0"/>
              <a:t>	        test((i + 1) % 5);</a:t>
            </a:r>
          </a:p>
          <a:p>
            <a:pPr>
              <a:lnSpc>
                <a:spcPct val="80000"/>
              </a:lnSpc>
              <a:buFont typeface="Monotype Sorts" pitchFamily="2" charset="2"/>
              <a:buNone/>
            </a:pPr>
            <a:r>
              <a:rPr lang="en-US" sz="2400" dirty="0" smtClean="0"/>
              <a:t>        }</a:t>
            </a:r>
          </a:p>
          <a:p>
            <a:pPr>
              <a:lnSpc>
                <a:spcPct val="80000"/>
              </a:lnSpc>
              <a:buFont typeface="Monotype Sorts" pitchFamily="2" charset="2"/>
              <a:buNone/>
            </a:pPr>
            <a:r>
              <a:rPr lang="en-US" sz="2400" dirty="0" smtClean="0">
                <a:solidFill>
                  <a:srgbClr val="0000FF"/>
                </a:solidFill>
              </a:rPr>
              <a:t>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198</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14282" y="211138"/>
            <a:ext cx="8737631" cy="638175"/>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b="1" dirty="0" smtClean="0"/>
              <a:t>Solution to Dining Philosophers (Cont.)</a:t>
            </a:r>
          </a:p>
        </p:txBody>
      </p:sp>
      <p:sp>
        <p:nvSpPr>
          <p:cNvPr id="41987" name="Rectangle 3"/>
          <p:cNvSpPr>
            <a:spLocks noGrp="1" noChangeArrowheads="1"/>
          </p:cNvSpPr>
          <p:nvPr>
            <p:ph type="body" idx="1"/>
          </p:nvPr>
        </p:nvSpPr>
        <p:spPr>
          <a:xfrm>
            <a:off x="571472" y="857232"/>
            <a:ext cx="7805737" cy="5268913"/>
          </a:xfrm>
        </p:spPr>
        <p:txBody>
          <a:bodyPr>
            <a:noAutofit/>
          </a:bodyPr>
          <a:lstStyle/>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r>
              <a:rPr lang="en-US" sz="2800" dirty="0" smtClean="0">
                <a:solidFill>
                  <a:srgbClr val="0000FF"/>
                </a:solidFill>
              </a:rPr>
              <a:t>	void test (int i) { </a:t>
            </a:r>
          </a:p>
          <a:p>
            <a:pPr>
              <a:lnSpc>
                <a:spcPct val="80000"/>
              </a:lnSpc>
              <a:buFont typeface="Monotype Sorts" pitchFamily="2" charset="2"/>
              <a:buNone/>
            </a:pPr>
            <a:r>
              <a:rPr lang="en-US" sz="2800" dirty="0" smtClean="0">
                <a:solidFill>
                  <a:srgbClr val="0000FF"/>
                </a:solidFill>
              </a:rPr>
              <a:t>	        if ( (state[(i + 4) % 5] != EATING) &amp;&amp;</a:t>
            </a:r>
          </a:p>
          <a:p>
            <a:pPr>
              <a:lnSpc>
                <a:spcPct val="80000"/>
              </a:lnSpc>
              <a:buFont typeface="Monotype Sorts" pitchFamily="2" charset="2"/>
              <a:buNone/>
            </a:pPr>
            <a:r>
              <a:rPr lang="en-US" sz="2800" dirty="0" smtClean="0">
                <a:solidFill>
                  <a:srgbClr val="0000FF"/>
                </a:solidFill>
              </a:rPr>
              <a:t>	        (state[i] == HUNGRY) &amp;&amp;</a:t>
            </a:r>
          </a:p>
          <a:p>
            <a:pPr>
              <a:lnSpc>
                <a:spcPct val="80000"/>
              </a:lnSpc>
              <a:buFont typeface="Monotype Sorts" pitchFamily="2" charset="2"/>
              <a:buNone/>
            </a:pPr>
            <a:r>
              <a:rPr lang="en-US" sz="2800" dirty="0" smtClean="0">
                <a:solidFill>
                  <a:srgbClr val="0000FF"/>
                </a:solidFill>
              </a:rPr>
              <a:t>	        (state[(i + 1) % 5] != EATING) ) { </a:t>
            </a:r>
          </a:p>
          <a:p>
            <a:pPr>
              <a:lnSpc>
                <a:spcPct val="80000"/>
              </a:lnSpc>
              <a:buFont typeface="Monotype Sorts" pitchFamily="2" charset="2"/>
              <a:buNone/>
            </a:pPr>
            <a:r>
              <a:rPr lang="en-US" sz="2800" dirty="0" smtClean="0">
                <a:solidFill>
                  <a:srgbClr val="0000FF"/>
                </a:solidFill>
              </a:rPr>
              <a:t>	             state[i] = EATING ;</a:t>
            </a:r>
          </a:p>
          <a:p>
            <a:pPr>
              <a:lnSpc>
                <a:spcPct val="80000"/>
              </a:lnSpc>
              <a:buFont typeface="Monotype Sorts" pitchFamily="2" charset="2"/>
              <a:buNone/>
            </a:pPr>
            <a:r>
              <a:rPr lang="en-US" sz="2800" dirty="0" smtClean="0">
                <a:solidFill>
                  <a:srgbClr val="0000FF"/>
                </a:solidFill>
              </a:rPr>
              <a:t>		    self[i].signal () ;</a:t>
            </a:r>
          </a:p>
          <a:p>
            <a:pPr>
              <a:lnSpc>
                <a:spcPct val="80000"/>
              </a:lnSpc>
              <a:buFont typeface="Monotype Sorts" pitchFamily="2" charset="2"/>
              <a:buNone/>
            </a:pPr>
            <a:r>
              <a:rPr lang="en-US" sz="2800" dirty="0" smtClean="0">
                <a:solidFill>
                  <a:srgbClr val="0000FF"/>
                </a:solidFill>
              </a:rPr>
              <a:t>	         }</a:t>
            </a:r>
          </a:p>
          <a:p>
            <a:pPr>
              <a:lnSpc>
                <a:spcPct val="80000"/>
              </a:lnSpc>
              <a:buFont typeface="Monotype Sorts" pitchFamily="2" charset="2"/>
              <a:buNone/>
            </a:pPr>
            <a:r>
              <a:rPr lang="en-US" sz="2800" dirty="0" smtClean="0">
                <a:solidFill>
                  <a:srgbClr val="0000FF"/>
                </a:solidFill>
              </a:rPr>
              <a:t>	 }</a:t>
            </a:r>
          </a:p>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r>
              <a:rPr lang="en-US" sz="2800" dirty="0" smtClean="0">
                <a:solidFill>
                  <a:srgbClr val="0000FF"/>
                </a:solidFill>
              </a:rPr>
              <a:t>       </a:t>
            </a:r>
            <a:r>
              <a:rPr lang="en-US" sz="2800" dirty="0" err="1" smtClean="0">
                <a:solidFill>
                  <a:srgbClr val="0000FF"/>
                </a:solidFill>
              </a:rPr>
              <a:t>initialization_code</a:t>
            </a:r>
            <a:r>
              <a:rPr lang="en-US" sz="2800" dirty="0" smtClean="0">
                <a:solidFill>
                  <a:srgbClr val="0000FF"/>
                </a:solidFill>
              </a:rPr>
              <a:t>() { </a:t>
            </a:r>
          </a:p>
          <a:p>
            <a:pPr>
              <a:lnSpc>
                <a:spcPct val="80000"/>
              </a:lnSpc>
              <a:buFont typeface="Monotype Sorts" pitchFamily="2" charset="2"/>
              <a:buNone/>
            </a:pPr>
            <a:r>
              <a:rPr lang="en-US" sz="2800" dirty="0" smtClean="0">
                <a:solidFill>
                  <a:srgbClr val="0000FF"/>
                </a:solidFill>
              </a:rPr>
              <a:t>	       for (int i = 0; i &lt; 5; i++)</a:t>
            </a:r>
          </a:p>
          <a:p>
            <a:pPr>
              <a:lnSpc>
                <a:spcPct val="80000"/>
              </a:lnSpc>
              <a:buFont typeface="Monotype Sorts" pitchFamily="2" charset="2"/>
              <a:buNone/>
            </a:pPr>
            <a:r>
              <a:rPr lang="en-US" sz="2800" dirty="0" smtClean="0">
                <a:solidFill>
                  <a:srgbClr val="0000FF"/>
                </a:solidFill>
              </a:rPr>
              <a:t>	       state[i] = THINKING;</a:t>
            </a:r>
          </a:p>
          <a:p>
            <a:pPr>
              <a:lnSpc>
                <a:spcPct val="80000"/>
              </a:lnSpc>
              <a:buFont typeface="Monotype Sorts" pitchFamily="2" charset="2"/>
              <a:buNone/>
            </a:pPr>
            <a:r>
              <a:rPr lang="en-US" sz="2800" i="1" dirty="0" smtClean="0">
                <a:solidFill>
                  <a:srgbClr val="0000FF"/>
                </a:solidFill>
              </a:rPr>
              <a:t>	</a:t>
            </a:r>
            <a:r>
              <a:rPr lang="en-US" sz="2800" dirty="0" smtClean="0">
                <a:solidFill>
                  <a:srgbClr val="0000FF"/>
                </a:solidFill>
              </a:rPr>
              <a:t>}</a:t>
            </a:r>
          </a:p>
          <a:p>
            <a:pPr>
              <a:lnSpc>
                <a:spcPct val="80000"/>
              </a:lnSpc>
              <a:buFont typeface="Monotype Sorts" pitchFamily="2" charset="2"/>
              <a:buNone/>
            </a:pPr>
            <a:r>
              <a:rPr lang="en-US" sz="2800" dirty="0" smtClean="0">
                <a:solidFill>
                  <a:srgbClr val="0000FF"/>
                </a:solidFill>
              </a:rPr>
              <a:t>}</a:t>
            </a:r>
          </a:p>
        </p:txBody>
      </p:sp>
      <p:sp>
        <p:nvSpPr>
          <p:cNvPr id="4" name="Slide Number Placeholder 3"/>
          <p:cNvSpPr>
            <a:spLocks noGrp="1"/>
          </p:cNvSpPr>
          <p:nvPr>
            <p:ph type="sldNum" sz="quarter" idx="12"/>
          </p:nvPr>
        </p:nvSpPr>
        <p:spPr/>
        <p:txBody>
          <a:bodyPr/>
          <a:lstStyle/>
          <a:p>
            <a:fld id="{27429B5B-14B8-49BD-B57C-48896D84E86B}" type="slidenum">
              <a:rPr lang="en-IN" smtClean="0"/>
              <a:pPr/>
              <a:t>199</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4800"/>
            <a:ext cx="7162800" cy="633413"/>
          </a:xfrm>
          <a:prstGeom prst="rect">
            <a:avLst/>
          </a:prstGeom>
        </p:spPr>
        <p:style>
          <a:lnRef idx="1">
            <a:schemeClr val="accent5"/>
          </a:lnRef>
          <a:fillRef idx="2">
            <a:schemeClr val="accent5"/>
          </a:fillRef>
          <a:effectRef idx="1">
            <a:schemeClr val="accent5"/>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C00000"/>
                </a:solidFill>
                <a:effectLst/>
                <a:uLnTx/>
                <a:uFillTx/>
                <a:latin typeface="+mj-lt"/>
                <a:ea typeface="+mj-ea"/>
                <a:cs typeface="+mj-cs"/>
              </a:rPr>
              <a:t>Syllabus</a:t>
            </a:r>
          </a:p>
        </p:txBody>
      </p:sp>
      <p:sp>
        <p:nvSpPr>
          <p:cNvPr id="1025" name="Rectangle 1"/>
          <p:cNvSpPr>
            <a:spLocks noChangeArrowheads="1"/>
          </p:cNvSpPr>
          <p:nvPr/>
        </p:nvSpPr>
        <p:spPr bwMode="auto">
          <a:xfrm>
            <a:off x="642910" y="1071546"/>
            <a:ext cx="8143932"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b="1" dirty="0" smtClean="0"/>
              <a:t>Concurrency</a:t>
            </a:r>
            <a:r>
              <a:rPr lang="en-US" sz="2800" dirty="0" smtClean="0"/>
              <a:t>: Principle and issues with Concurrency, Mutual Exclusion, Hardware approach, Software approach, Semaphore, </a:t>
            </a:r>
            <a:r>
              <a:rPr lang="en-US" sz="2800" dirty="0" err="1" smtClean="0"/>
              <a:t>Mutex</a:t>
            </a:r>
            <a:r>
              <a:rPr lang="en-US" sz="2800" dirty="0" smtClean="0"/>
              <a:t> and monitor, Reader writer problem, Producer Consumer problem, Dining Philosopher problem.</a:t>
            </a:r>
            <a:endParaRPr lang="en-IN" sz="2800" dirty="0" smtClean="0"/>
          </a:p>
          <a:p>
            <a:r>
              <a:rPr lang="en-US" sz="2800" b="1" dirty="0" smtClean="0"/>
              <a:t>Deadlocks</a:t>
            </a:r>
            <a:r>
              <a:rPr lang="en-US" sz="2800" dirty="0" smtClean="0"/>
              <a:t>: Principle of Deadlock, Deadlock prevention, Deadlock avoidance, Deadlock detection, Deadlock recovery.</a:t>
            </a:r>
            <a:r>
              <a:rPr lang="en-IN" sz="2800" dirty="0"/>
              <a:t>	</a:t>
            </a:r>
          </a:p>
          <a:p>
            <a:pPr algn="just" fontAlgn="base">
              <a:spcBef>
                <a:spcPct val="0"/>
              </a:spcBef>
              <a:spcAft>
                <a:spcPct val="0"/>
              </a:spcAft>
            </a:pPr>
            <a:r>
              <a:rPr lang="en-IN" sz="2800" dirty="0"/>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571472" y="5643578"/>
            <a:ext cx="8001056" cy="73866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400" b="1" dirty="0" smtClean="0"/>
              <a:t>Reference Book: </a:t>
            </a:r>
            <a:r>
              <a:rPr lang="en-IN" dirty="0" err="1" smtClean="0">
                <a:solidFill>
                  <a:srgbClr val="0000FF"/>
                </a:solidFill>
              </a:rPr>
              <a:t>Silberschatz</a:t>
            </a:r>
            <a:r>
              <a:rPr lang="en-IN" dirty="0" smtClean="0">
                <a:solidFill>
                  <a:srgbClr val="0000FF"/>
                </a:solidFill>
              </a:rPr>
              <a:t>, Galvin, Gagne, "Operating System Principles", 9th Edition, Wiley, ISBN 978-1-118-06333-0 </a:t>
            </a:r>
          </a:p>
        </p:txBody>
      </p:sp>
      <p:sp>
        <p:nvSpPr>
          <p:cNvPr id="8" name="Slide Number Placeholder 7"/>
          <p:cNvSpPr>
            <a:spLocks noGrp="1"/>
          </p:cNvSpPr>
          <p:nvPr>
            <p:ph type="sldNum" sz="quarter" idx="12"/>
          </p:nvPr>
        </p:nvSpPr>
        <p:spPr/>
        <p:txBody>
          <a:bodyPr/>
          <a:lstStyle/>
          <a:p>
            <a:fld id="{AFAEADDD-229D-4289-B09D-4EA4D43CFFB4}" type="slidenum">
              <a:rPr lang="en-IN" smtClean="0"/>
              <a:pPr/>
              <a:t>2</a:t>
            </a:fld>
            <a:endParaRPr lang="en-IN"/>
          </a:p>
        </p:txBody>
      </p:sp>
      <p:sp>
        <p:nvSpPr>
          <p:cNvPr id="9" name="Footer Placeholder 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2"/>
          <p:cNvSpPr>
            <a:spLocks noGrp="1"/>
          </p:cNvSpPr>
          <p:nvPr>
            <p:ph type="title"/>
          </p:nvPr>
        </p:nvSpPr>
        <p:spPr bwMode="auto">
          <a:xfrm>
            <a:off x="785786" y="285728"/>
            <a:ext cx="7686700" cy="868346"/>
          </a:xfrm>
        </p:spPr>
        <p:style>
          <a:lnRef idx="1">
            <a:schemeClr val="accent1"/>
          </a:lnRef>
          <a:fillRef idx="2">
            <a:schemeClr val="accent1"/>
          </a:fillRef>
          <a:effectRef idx="1">
            <a:schemeClr val="accent1"/>
          </a:effectRef>
          <a:fontRef idx="minor">
            <a:schemeClr val="dk1"/>
          </a:fontRef>
        </p:style>
        <p:txBody>
          <a:bodyPr wrap="square" numCol="1" compatLnSpc="1">
            <a:prstTxWarp prst="textNoShape">
              <a:avLst/>
            </a:prstTxWarp>
            <a:normAutofit/>
          </a:bodyPr>
          <a:lstStyle/>
          <a:p>
            <a:pPr algn="ctr" eaLnBrk="1" hangingPunct="1"/>
            <a:r>
              <a:rPr lang="en-US" sz="4000" b="1" dirty="0" smtClean="0">
                <a:solidFill>
                  <a:schemeClr val="tx1"/>
                </a:solidFill>
                <a:effectLst/>
              </a:rPr>
              <a:t>What’s the Problem?</a:t>
            </a:r>
          </a:p>
        </p:txBody>
      </p:sp>
      <p:sp>
        <p:nvSpPr>
          <p:cNvPr id="294914" name="Rectangle 3"/>
          <p:cNvSpPr>
            <a:spLocks noGrp="1"/>
          </p:cNvSpPr>
          <p:nvPr>
            <p:ph type="body" idx="1"/>
          </p:nvPr>
        </p:nvSpPr>
        <p:spPr>
          <a:xfrm>
            <a:off x="533400" y="1428736"/>
            <a:ext cx="7950200" cy="4697427"/>
          </a:xfrm>
        </p:spPr>
        <p:txBody>
          <a:bodyPr/>
          <a:lstStyle/>
          <a:p>
            <a:pPr algn="just" eaLnBrk="1" hangingPunct="1">
              <a:lnSpc>
                <a:spcPct val="90000"/>
              </a:lnSpc>
            </a:pPr>
            <a:r>
              <a:rPr lang="en-US" sz="2800" dirty="0" smtClean="0"/>
              <a:t>This is an example of a </a:t>
            </a:r>
            <a:r>
              <a:rPr lang="en-US" b="1" i="1" dirty="0" smtClean="0"/>
              <a:t>race condition</a:t>
            </a:r>
            <a:endParaRPr lang="en-US" sz="2800" b="1" i="1" dirty="0" smtClean="0"/>
          </a:p>
          <a:p>
            <a:pPr algn="just" eaLnBrk="1" hangingPunct="1">
              <a:lnSpc>
                <a:spcPct val="90000"/>
              </a:lnSpc>
            </a:pPr>
            <a:r>
              <a:rPr lang="en-US" sz="2800" dirty="0" smtClean="0"/>
              <a:t>Individual processes (threads) execute sequentially in isolation, but concurrency causes them to interact.  </a:t>
            </a:r>
          </a:p>
          <a:p>
            <a:pPr algn="just" eaLnBrk="1" hangingPunct="1">
              <a:lnSpc>
                <a:spcPct val="90000"/>
              </a:lnSpc>
            </a:pPr>
            <a:r>
              <a:rPr lang="en-US" sz="2800" dirty="0" smtClean="0"/>
              <a:t>Need to prevent concurrent execution by processes when they are changing the same data. We need to enforce </a:t>
            </a:r>
            <a:r>
              <a:rPr lang="en-US" sz="2800" i="1" dirty="0" smtClean="0"/>
              <a:t>mutual exclusion</a:t>
            </a:r>
            <a:r>
              <a:rPr lang="en-US" sz="2800" dirty="0" smtClean="0"/>
              <a:t>.</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827088" y="1279525"/>
            <a:ext cx="7805737" cy="5268913"/>
          </a:xfrm>
        </p:spPr>
        <p:txBody>
          <a:bodyPr/>
          <a:lstStyle/>
          <a:p>
            <a:pPr>
              <a:lnSpc>
                <a:spcPct val="80000"/>
              </a:lnSpc>
              <a:buFont typeface="Monotype Sorts" pitchFamily="2" charset="2"/>
              <a:buNone/>
            </a:pPr>
            <a:endParaRPr lang="en-US" sz="2400" dirty="0" smtClean="0">
              <a:solidFill>
                <a:srgbClr val="0000FF"/>
              </a:solidFill>
            </a:endParaRPr>
          </a:p>
          <a:p>
            <a:pPr>
              <a:lnSpc>
                <a:spcPct val="80000"/>
              </a:lnSpc>
            </a:pPr>
            <a:r>
              <a:rPr lang="en-US" sz="2800" dirty="0" smtClean="0"/>
              <a:t>Each philosopher </a:t>
            </a:r>
            <a:r>
              <a:rPr lang="en-US" sz="2800" i="1" dirty="0" smtClean="0"/>
              <a:t>I </a:t>
            </a:r>
            <a:r>
              <a:rPr lang="en-US" sz="2800" dirty="0" smtClean="0"/>
              <a:t>invokes the</a:t>
            </a:r>
            <a:r>
              <a:rPr lang="en-US" sz="2800" i="1" dirty="0" smtClean="0"/>
              <a:t> </a:t>
            </a:r>
            <a:r>
              <a:rPr lang="en-US" sz="2800" dirty="0" smtClean="0"/>
              <a:t>operations </a:t>
            </a:r>
            <a:r>
              <a:rPr lang="en-US" sz="2800" dirty="0" smtClean="0">
                <a:solidFill>
                  <a:srgbClr val="0000FF"/>
                </a:solidFill>
              </a:rPr>
              <a:t>pickup()</a:t>
            </a:r>
          </a:p>
          <a:p>
            <a:pPr>
              <a:lnSpc>
                <a:spcPct val="80000"/>
              </a:lnSpc>
              <a:buFont typeface="Monotype Sorts" pitchFamily="2" charset="2"/>
              <a:buNone/>
            </a:pPr>
            <a:r>
              <a:rPr lang="en-US" sz="2800" i="1" dirty="0" smtClean="0"/>
              <a:t>      </a:t>
            </a:r>
            <a:r>
              <a:rPr lang="en-US" sz="2800" dirty="0" smtClean="0"/>
              <a:t>and </a:t>
            </a:r>
            <a:r>
              <a:rPr lang="en-US" sz="2800" dirty="0" smtClean="0">
                <a:solidFill>
                  <a:srgbClr val="0000FF"/>
                </a:solidFill>
              </a:rPr>
              <a:t>putdown()</a:t>
            </a:r>
            <a:r>
              <a:rPr lang="en-US" sz="2800" dirty="0" smtClean="0"/>
              <a:t> in the following sequence:</a:t>
            </a:r>
          </a:p>
          <a:p>
            <a:pPr>
              <a:lnSpc>
                <a:spcPct val="80000"/>
              </a:lnSpc>
              <a:buFont typeface="Monotype Sorts" pitchFamily="2" charset="2"/>
              <a:buNone/>
            </a:pPr>
            <a:endParaRPr lang="en-US" sz="2800" dirty="0" smtClean="0"/>
          </a:p>
          <a:p>
            <a:pPr>
              <a:lnSpc>
                <a:spcPct val="80000"/>
              </a:lnSpc>
              <a:buFont typeface="Monotype Sorts" pitchFamily="2" charset="2"/>
              <a:buNone/>
            </a:pPr>
            <a:r>
              <a:rPr lang="en-US" sz="2800" dirty="0" smtClean="0">
                <a:solidFill>
                  <a:srgbClr val="0000FF"/>
                </a:solidFill>
              </a:rPr>
              <a:t>              </a:t>
            </a:r>
            <a:r>
              <a:rPr lang="en-US" sz="2800" dirty="0" err="1" smtClean="0">
                <a:solidFill>
                  <a:srgbClr val="0000FF"/>
                </a:solidFill>
              </a:rPr>
              <a:t>DiningPhilosophters.pickup</a:t>
            </a:r>
            <a:r>
              <a:rPr lang="en-US" sz="2800" dirty="0" smtClean="0">
                <a:solidFill>
                  <a:srgbClr val="0000FF"/>
                </a:solidFill>
              </a:rPr>
              <a:t> (i);</a:t>
            </a:r>
          </a:p>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r>
              <a:rPr lang="en-US" sz="2800" dirty="0" smtClean="0">
                <a:solidFill>
                  <a:srgbClr val="0000FF"/>
                </a:solidFill>
              </a:rPr>
              <a:t>                   EAT</a:t>
            </a:r>
          </a:p>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r>
              <a:rPr lang="en-US" sz="2800" dirty="0" smtClean="0">
                <a:solidFill>
                  <a:srgbClr val="0000FF"/>
                </a:solidFill>
              </a:rPr>
              <a:t>               </a:t>
            </a:r>
            <a:r>
              <a:rPr lang="en-US" sz="2800" dirty="0" err="1" smtClean="0">
                <a:solidFill>
                  <a:srgbClr val="0000FF"/>
                </a:solidFill>
              </a:rPr>
              <a:t>DiningPhilosophers.putdown</a:t>
            </a:r>
            <a:r>
              <a:rPr lang="en-US" sz="2800" dirty="0" smtClean="0">
                <a:solidFill>
                  <a:srgbClr val="0000FF"/>
                </a:solidFill>
              </a:rPr>
              <a:t> (i);</a:t>
            </a:r>
          </a:p>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endParaRPr lang="en-US" sz="2800" dirty="0" smtClean="0">
              <a:solidFill>
                <a:srgbClr val="0000FF"/>
              </a:solidFill>
            </a:endParaRPr>
          </a:p>
          <a:p>
            <a:pPr>
              <a:lnSpc>
                <a:spcPct val="80000"/>
              </a:lnSpc>
              <a:buFont typeface="Monotype Sorts" pitchFamily="2" charset="2"/>
              <a:buNone/>
            </a:pPr>
            <a:r>
              <a:rPr lang="en-US" sz="2800" i="1" dirty="0" smtClean="0">
                <a:solidFill>
                  <a:srgbClr val="0000FF"/>
                </a:solidFill>
              </a:rPr>
              <a:t>       </a:t>
            </a:r>
          </a:p>
        </p:txBody>
      </p:sp>
      <p:sp>
        <p:nvSpPr>
          <p:cNvPr id="43011" name="Rectangle 2"/>
          <p:cNvSpPr>
            <a:spLocks noChangeArrowheads="1"/>
          </p:cNvSpPr>
          <p:nvPr/>
        </p:nvSpPr>
        <p:spPr bwMode="auto">
          <a:xfrm>
            <a:off x="1035050" y="211138"/>
            <a:ext cx="7916863" cy="638175"/>
          </a:xfrm>
          <a:prstGeom prst="rect">
            <a:avLst/>
          </a:prstGeom>
          <a:noFill/>
          <a:ln w="9525">
            <a:noFill/>
            <a:miter lim="800000"/>
            <a:headEnd/>
            <a:tailEnd/>
          </a:ln>
        </p:spPr>
        <p:txBody>
          <a:bodyPr anchor="b"/>
          <a:lstStyle/>
          <a:p>
            <a:pPr algn="ctr" eaLnBrk="1" hangingPunct="1"/>
            <a:r>
              <a:rPr lang="en-US" sz="3200" b="1" dirty="0">
                <a:solidFill>
                  <a:srgbClr val="006699"/>
                </a:solidFill>
                <a:latin typeface="Arial" charset="0"/>
              </a:rPr>
              <a:t>Solution to Dining Philosophers (Cont.)</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200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14876" y="1000108"/>
            <a:ext cx="4000528" cy="3046988"/>
          </a:xfrm>
          <a:prstGeom prst="rect">
            <a:avLst/>
          </a:prstGeom>
          <a:noFill/>
        </p:spPr>
        <p:txBody>
          <a:bodyPr wrap="square" rtlCol="0">
            <a:spAutoFit/>
          </a:bodyPr>
          <a:lstStyle/>
          <a:p>
            <a:r>
              <a:rPr lang="en-IN" sz="3200" dirty="0" smtClean="0"/>
              <a:t>State[P0]=Thinking</a:t>
            </a:r>
          </a:p>
          <a:p>
            <a:r>
              <a:rPr lang="en-IN" sz="3200" dirty="0" smtClean="0"/>
              <a:t>State[P1]=Thinking</a:t>
            </a:r>
          </a:p>
          <a:p>
            <a:r>
              <a:rPr lang="en-IN" sz="3200" dirty="0" smtClean="0"/>
              <a:t>State[P2]=Thinking</a:t>
            </a:r>
          </a:p>
          <a:p>
            <a:r>
              <a:rPr lang="en-IN" sz="3200" dirty="0" smtClean="0"/>
              <a:t>State[P3]=Thinking</a:t>
            </a:r>
          </a:p>
          <a:p>
            <a:r>
              <a:rPr lang="en-IN" sz="3200" dirty="0" smtClean="0"/>
              <a:t>State[P4]=Thinking</a:t>
            </a:r>
          </a:p>
          <a:p>
            <a:endParaRPr lang="en-IN" sz="3200" dirty="0"/>
          </a:p>
        </p:txBody>
      </p:sp>
      <p:sp>
        <p:nvSpPr>
          <p:cNvPr id="7" name="Rectangle 6"/>
          <p:cNvSpPr/>
          <p:nvPr/>
        </p:nvSpPr>
        <p:spPr>
          <a:xfrm>
            <a:off x="3071802" y="285728"/>
            <a:ext cx="2550698" cy="584775"/>
          </a:xfrm>
          <a:prstGeom prst="rect">
            <a:avLst/>
          </a:prstGeom>
        </p:spPr>
        <p:txBody>
          <a:bodyPr wrap="none">
            <a:spAutoFit/>
          </a:bodyPr>
          <a:lstStyle/>
          <a:p>
            <a:r>
              <a:rPr lang="en-US" sz="3200" b="1" dirty="0" smtClean="0">
                <a:solidFill>
                  <a:srgbClr val="006699"/>
                </a:solidFill>
                <a:latin typeface="Arial" charset="0"/>
              </a:rPr>
              <a:t>Initialization</a:t>
            </a:r>
            <a:endParaRPr lang="en-IN" sz="3200" dirty="0"/>
          </a:p>
        </p:txBody>
      </p:sp>
      <p:pic>
        <p:nvPicPr>
          <p:cNvPr id="8" name="Picture 5" descr="6"/>
          <p:cNvPicPr>
            <a:picLocks noChangeAspect="1" noChangeArrowheads="1"/>
          </p:cNvPicPr>
          <p:nvPr/>
        </p:nvPicPr>
        <p:blipFill>
          <a:blip r:embed="rId2"/>
          <a:srcRect/>
          <a:stretch>
            <a:fillRect/>
          </a:stretch>
        </p:blipFill>
        <p:spPr bwMode="auto">
          <a:xfrm>
            <a:off x="642910" y="2143116"/>
            <a:ext cx="3894137" cy="3741737"/>
          </a:xfrm>
          <a:prstGeom prst="rect">
            <a:avLst/>
          </a:prstGeom>
          <a:noFill/>
          <a:ln w="9525">
            <a:noFill/>
            <a:miter lim="800000"/>
            <a:headEnd/>
            <a:tailEnd/>
          </a:ln>
        </p:spPr>
      </p:pic>
      <p:sp>
        <p:nvSpPr>
          <p:cNvPr id="9" name="Rectangle 8"/>
          <p:cNvSpPr/>
          <p:nvPr/>
        </p:nvSpPr>
        <p:spPr>
          <a:xfrm>
            <a:off x="3357554" y="235743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11" name="Rectangle 10"/>
          <p:cNvSpPr/>
          <p:nvPr/>
        </p:nvSpPr>
        <p:spPr>
          <a:xfrm>
            <a:off x="1500166" y="235743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12" name="Rectangle 11"/>
          <p:cNvSpPr/>
          <p:nvPr/>
        </p:nvSpPr>
        <p:spPr>
          <a:xfrm>
            <a:off x="785786" y="421481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13" name="Rectangle 12"/>
          <p:cNvSpPr/>
          <p:nvPr/>
        </p:nvSpPr>
        <p:spPr>
          <a:xfrm>
            <a:off x="2357422" y="535782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14" name="Rectangle 13"/>
          <p:cNvSpPr/>
          <p:nvPr/>
        </p:nvSpPr>
        <p:spPr>
          <a:xfrm>
            <a:off x="4000496" y="428625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10" name="Slide Number Placeholder 9"/>
          <p:cNvSpPr>
            <a:spLocks noGrp="1"/>
          </p:cNvSpPr>
          <p:nvPr>
            <p:ph type="sldNum" sz="quarter" idx="12"/>
          </p:nvPr>
        </p:nvSpPr>
        <p:spPr/>
        <p:txBody>
          <a:bodyPr/>
          <a:lstStyle/>
          <a:p>
            <a:fld id="{27429B5B-14B8-49BD-B57C-48896D84E86B}" type="slidenum">
              <a:rPr lang="en-IN" smtClean="0"/>
              <a:pPr/>
              <a:t>201</a:t>
            </a:fld>
            <a:endParaRPr lang="en-IN"/>
          </a:p>
        </p:txBody>
      </p:sp>
      <p:sp>
        <p:nvSpPr>
          <p:cNvPr id="15" name="Footer Placeholder 1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5" descr="6"/>
          <p:cNvPicPr>
            <a:picLocks noChangeAspect="1" noChangeArrowheads="1"/>
          </p:cNvPicPr>
          <p:nvPr/>
        </p:nvPicPr>
        <p:blipFill>
          <a:blip r:embed="rId2"/>
          <a:srcRect/>
          <a:stretch>
            <a:fillRect/>
          </a:stretch>
        </p:blipFill>
        <p:spPr bwMode="auto">
          <a:xfrm>
            <a:off x="714348" y="3116263"/>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1" name="Rectangle 10"/>
          <p:cNvSpPr/>
          <p:nvPr/>
        </p:nvSpPr>
        <p:spPr>
          <a:xfrm>
            <a:off x="4286248" y="557214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2" name="Rectangle 11"/>
          <p:cNvSpPr/>
          <p:nvPr/>
        </p:nvSpPr>
        <p:spPr>
          <a:xfrm>
            <a:off x="4071934" y="3786190"/>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13" name="TextBox 12"/>
          <p:cNvSpPr txBox="1"/>
          <p:nvPr/>
        </p:nvSpPr>
        <p:spPr>
          <a:xfrm>
            <a:off x="2714612" y="5357826"/>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571604" y="528638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00166" y="435769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357422" y="3857628"/>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71802" y="428625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18" name="Rectangle 17"/>
          <p:cNvSpPr/>
          <p:nvPr/>
        </p:nvSpPr>
        <p:spPr>
          <a:xfrm>
            <a:off x="4143372" y="1214422"/>
            <a:ext cx="4733732" cy="523220"/>
          </a:xfrm>
          <a:prstGeom prst="rect">
            <a:avLst/>
          </a:prstGeom>
        </p:spPr>
        <p:txBody>
          <a:bodyPr wrap="none">
            <a:spAutoFit/>
          </a:bodyPr>
          <a:lstStyle/>
          <a:p>
            <a:r>
              <a:rPr lang="en-US" sz="2800" dirty="0" err="1" smtClean="0">
                <a:solidFill>
                  <a:srgbClr val="0000FF"/>
                </a:solidFill>
              </a:rPr>
              <a:t>DiningPhilosophers.pickup</a:t>
            </a:r>
            <a:r>
              <a:rPr lang="en-US" sz="2800" dirty="0" smtClean="0">
                <a:solidFill>
                  <a:srgbClr val="0000FF"/>
                </a:solidFill>
              </a:rPr>
              <a:t> (0);</a:t>
            </a:r>
            <a:endParaRPr lang="en-IN" sz="2800" dirty="0"/>
          </a:p>
        </p:txBody>
      </p:sp>
      <p:cxnSp>
        <p:nvCxnSpPr>
          <p:cNvPr id="20" name="Straight Arrow Connector 19"/>
          <p:cNvCxnSpPr/>
          <p:nvPr/>
        </p:nvCxnSpPr>
        <p:spPr>
          <a:xfrm rot="5400000" flipH="1" flipV="1">
            <a:off x="4071934" y="1785926"/>
            <a:ext cx="1500198" cy="13573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Oval Callout 20"/>
          <p:cNvSpPr/>
          <p:nvPr/>
        </p:nvSpPr>
        <p:spPr>
          <a:xfrm>
            <a:off x="4643438" y="2357430"/>
            <a:ext cx="2928958" cy="928694"/>
          </a:xfrm>
          <a:prstGeom prst="wedgeEllipseCallout">
            <a:avLst>
              <a:gd name="adj1" fmla="val -65509"/>
              <a:gd name="adj2" fmla="val 726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want to eat</a:t>
            </a:r>
            <a:endParaRPr lang="en-I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Rectangle 23"/>
          <p:cNvSpPr/>
          <p:nvPr/>
        </p:nvSpPr>
        <p:spPr>
          <a:xfrm>
            <a:off x="3286116" y="3286124"/>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25" name="Rectangle 24"/>
          <p:cNvSpPr/>
          <p:nvPr/>
        </p:nvSpPr>
        <p:spPr>
          <a:xfrm>
            <a:off x="1428728" y="3286124"/>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26" name="Rectangle 25"/>
          <p:cNvSpPr/>
          <p:nvPr/>
        </p:nvSpPr>
        <p:spPr>
          <a:xfrm>
            <a:off x="714348" y="514351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27" name="Rectangle 26"/>
          <p:cNvSpPr/>
          <p:nvPr/>
        </p:nvSpPr>
        <p:spPr>
          <a:xfrm>
            <a:off x="2285984" y="628652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28" name="Rectangle 27"/>
          <p:cNvSpPr/>
          <p:nvPr/>
        </p:nvSpPr>
        <p:spPr>
          <a:xfrm>
            <a:off x="3929058" y="521495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9" name="TextBox 28"/>
          <p:cNvSpPr txBox="1"/>
          <p:nvPr/>
        </p:nvSpPr>
        <p:spPr>
          <a:xfrm>
            <a:off x="7000892" y="857232"/>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P0</a:t>
            </a:r>
            <a:endParaRPr lang="en-IN" dirty="0"/>
          </a:p>
        </p:txBody>
      </p:sp>
      <p:sp>
        <p:nvSpPr>
          <p:cNvPr id="22" name="Slide Number Placeholder 21"/>
          <p:cNvSpPr>
            <a:spLocks noGrp="1"/>
          </p:cNvSpPr>
          <p:nvPr>
            <p:ph type="sldNum" sz="quarter" idx="12"/>
          </p:nvPr>
        </p:nvSpPr>
        <p:spPr/>
        <p:txBody>
          <a:bodyPr/>
          <a:lstStyle/>
          <a:p>
            <a:fld id="{27429B5B-14B8-49BD-B57C-48896D84E86B}" type="slidenum">
              <a:rPr lang="en-IN" smtClean="0"/>
              <a:pPr/>
              <a:t>202</a:t>
            </a:fld>
            <a:endParaRPr lang="en-IN"/>
          </a:p>
        </p:txBody>
      </p:sp>
      <p:sp>
        <p:nvSpPr>
          <p:cNvPr id="30" name="Footer Placeholder 2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21"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5" descr="6"/>
          <p:cNvPicPr>
            <a:picLocks noChangeAspect="1" noChangeArrowheads="1"/>
          </p:cNvPicPr>
          <p:nvPr/>
        </p:nvPicPr>
        <p:blipFill>
          <a:blip r:embed="rId2"/>
          <a:srcRect/>
          <a:stretch>
            <a:fillRect/>
          </a:stretch>
        </p:blipFill>
        <p:spPr bwMode="auto">
          <a:xfrm>
            <a:off x="500034" y="2857496"/>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1" name="Rectangle 10"/>
          <p:cNvSpPr/>
          <p:nvPr/>
        </p:nvSpPr>
        <p:spPr>
          <a:xfrm>
            <a:off x="4286248" y="557214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22" name="Rectangle 21"/>
          <p:cNvSpPr/>
          <p:nvPr/>
        </p:nvSpPr>
        <p:spPr>
          <a:xfrm>
            <a:off x="4071934" y="571480"/>
            <a:ext cx="4572000" cy="1200329"/>
          </a:xfrm>
          <a:prstGeom prst="rect">
            <a:avLst/>
          </a:prstGeom>
        </p:spPr>
        <p:txBody>
          <a:bodyPr>
            <a:spAutoFit/>
          </a:bodyPr>
          <a:lstStyle/>
          <a:p>
            <a:pPr>
              <a:lnSpc>
                <a:spcPct val="80000"/>
              </a:lnSpc>
              <a:buFont typeface="Monotype Sorts" pitchFamily="2" charset="2"/>
              <a:buNone/>
            </a:pPr>
            <a:r>
              <a:rPr lang="en-US" dirty="0" smtClean="0">
                <a:solidFill>
                  <a:srgbClr val="3333FF"/>
                </a:solidFill>
              </a:rPr>
              <a:t>	void pickup (int i) { </a:t>
            </a:r>
          </a:p>
          <a:p>
            <a:pPr>
              <a:lnSpc>
                <a:spcPct val="80000"/>
              </a:lnSpc>
              <a:buFont typeface="Monotype Sorts" pitchFamily="2" charset="2"/>
              <a:buNone/>
            </a:pPr>
            <a:r>
              <a:rPr lang="en-US" dirty="0" smtClean="0">
                <a:solidFill>
                  <a:srgbClr val="3333FF"/>
                </a:solidFill>
              </a:rPr>
              <a:t>	       </a:t>
            </a:r>
            <a:r>
              <a:rPr lang="en-US" dirty="0" smtClean="0">
                <a:solidFill>
                  <a:srgbClr val="FF0000"/>
                </a:solidFill>
              </a:rPr>
              <a:t>state[i] = HUNGRY;</a:t>
            </a:r>
          </a:p>
          <a:p>
            <a:pPr>
              <a:lnSpc>
                <a:spcPct val="80000"/>
              </a:lnSpc>
              <a:buFont typeface="Monotype Sorts" pitchFamily="2" charset="2"/>
              <a:buNone/>
            </a:pPr>
            <a:r>
              <a:rPr lang="en-US" dirty="0" smtClean="0">
                <a:solidFill>
                  <a:srgbClr val="3333FF"/>
                </a:solidFill>
              </a:rPr>
              <a:t>	       </a:t>
            </a:r>
            <a:r>
              <a:rPr lang="en-US" b="1" dirty="0" smtClean="0">
                <a:solidFill>
                  <a:srgbClr val="FF0000"/>
                </a:solidFill>
              </a:rPr>
              <a:t>test(i);</a:t>
            </a:r>
          </a:p>
          <a:p>
            <a:pPr>
              <a:lnSpc>
                <a:spcPct val="80000"/>
              </a:lnSpc>
              <a:buFont typeface="Monotype Sorts" pitchFamily="2" charset="2"/>
              <a:buNone/>
            </a:pPr>
            <a:r>
              <a:rPr lang="en-US" dirty="0" smtClean="0">
                <a:solidFill>
                  <a:srgbClr val="3333FF"/>
                </a:solidFill>
              </a:rPr>
              <a:t>	       if (state[i] != EATING) self [i].wait;</a:t>
            </a:r>
          </a:p>
          <a:p>
            <a:pPr>
              <a:lnSpc>
                <a:spcPct val="80000"/>
              </a:lnSpc>
              <a:buFont typeface="Monotype Sorts" pitchFamily="2" charset="2"/>
              <a:buNone/>
            </a:pPr>
            <a:r>
              <a:rPr lang="en-US" dirty="0" smtClean="0">
                <a:solidFill>
                  <a:srgbClr val="3333FF"/>
                </a:solidFill>
              </a:rPr>
              <a:t>	}</a:t>
            </a:r>
          </a:p>
        </p:txBody>
      </p:sp>
      <p:sp>
        <p:nvSpPr>
          <p:cNvPr id="23" name="Rectangle 22"/>
          <p:cNvSpPr/>
          <p:nvPr/>
        </p:nvSpPr>
        <p:spPr>
          <a:xfrm>
            <a:off x="3929058" y="3071810"/>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24" name="Rectangle 23"/>
          <p:cNvSpPr/>
          <p:nvPr/>
        </p:nvSpPr>
        <p:spPr>
          <a:xfrm>
            <a:off x="6286512" y="3000372"/>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cxnSp>
        <p:nvCxnSpPr>
          <p:cNvPr id="26" name="Straight Arrow Connector 25"/>
          <p:cNvCxnSpPr>
            <a:stCxn id="23" idx="3"/>
            <a:endCxn id="24" idx="1"/>
          </p:cNvCxnSpPr>
          <p:nvPr/>
        </p:nvCxnSpPr>
        <p:spPr>
          <a:xfrm flipV="1">
            <a:off x="5205369" y="3231205"/>
            <a:ext cx="1081143" cy="714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Rectangle 34"/>
          <p:cNvSpPr/>
          <p:nvPr/>
        </p:nvSpPr>
        <p:spPr>
          <a:xfrm>
            <a:off x="3143240" y="307181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36" name="Rectangle 35"/>
          <p:cNvSpPr/>
          <p:nvPr/>
        </p:nvSpPr>
        <p:spPr>
          <a:xfrm>
            <a:off x="1285852" y="307181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37" name="Rectangle 36"/>
          <p:cNvSpPr/>
          <p:nvPr/>
        </p:nvSpPr>
        <p:spPr>
          <a:xfrm>
            <a:off x="571472"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38" name="Rectangle 37"/>
          <p:cNvSpPr/>
          <p:nvPr/>
        </p:nvSpPr>
        <p:spPr>
          <a:xfrm>
            <a:off x="2143108" y="607220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39" name="Rectangle 38"/>
          <p:cNvSpPr/>
          <p:nvPr/>
        </p:nvSpPr>
        <p:spPr>
          <a:xfrm>
            <a:off x="3786182" y="500063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40" name="TextBox 39"/>
          <p:cNvSpPr txBox="1"/>
          <p:nvPr/>
        </p:nvSpPr>
        <p:spPr>
          <a:xfrm>
            <a:off x="5072066" y="71414"/>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P0</a:t>
            </a:r>
            <a:endParaRPr lang="en-IN" dirty="0"/>
          </a:p>
        </p:txBody>
      </p:sp>
      <p:sp>
        <p:nvSpPr>
          <p:cNvPr id="25" name="Slide Number Placeholder 24"/>
          <p:cNvSpPr>
            <a:spLocks noGrp="1"/>
          </p:cNvSpPr>
          <p:nvPr>
            <p:ph type="sldNum" sz="quarter" idx="12"/>
          </p:nvPr>
        </p:nvSpPr>
        <p:spPr/>
        <p:txBody>
          <a:bodyPr/>
          <a:lstStyle/>
          <a:p>
            <a:fld id="{27429B5B-14B8-49BD-B57C-48896D84E86B}" type="slidenum">
              <a:rPr lang="en-IN" smtClean="0"/>
              <a:pPr/>
              <a:t>203</a:t>
            </a:fld>
            <a:endParaRPr lang="en-IN"/>
          </a:p>
        </p:txBody>
      </p:sp>
      <p:sp>
        <p:nvSpPr>
          <p:cNvPr id="27" name="Footer Placeholder 2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 calcmode="lin" valueType="num">
                                      <p:cBhvr additive="base">
                                        <p:cTn id="22"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1" name="Rectangle 10"/>
          <p:cNvSpPr/>
          <p:nvPr/>
        </p:nvSpPr>
        <p:spPr>
          <a:xfrm>
            <a:off x="4286248" y="557214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24" name="Rectangle 23"/>
          <p:cNvSpPr/>
          <p:nvPr/>
        </p:nvSpPr>
        <p:spPr>
          <a:xfrm>
            <a:off x="3714744" y="3143248"/>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sp>
        <p:nvSpPr>
          <p:cNvPr id="18" name="Rectangle 17"/>
          <p:cNvSpPr/>
          <p:nvPr/>
        </p:nvSpPr>
        <p:spPr>
          <a:xfrm>
            <a:off x="2857488" y="214290"/>
            <a:ext cx="5857916" cy="2308324"/>
          </a:xfrm>
          <a:prstGeom prst="rect">
            <a:avLst/>
          </a:prstGeom>
        </p:spPr>
        <p:txBody>
          <a:bodyPr wrap="square">
            <a:spAutoFit/>
          </a:bodyPr>
          <a:lstStyle/>
          <a:p>
            <a:pPr>
              <a:lnSpc>
                <a:spcPct val="80000"/>
              </a:lnSpc>
              <a:buFont typeface="Monotype Sorts" pitchFamily="2" charset="2"/>
              <a:buNone/>
            </a:pPr>
            <a:r>
              <a:rPr lang="en-US" dirty="0" smtClean="0">
                <a:solidFill>
                  <a:srgbClr val="0000FF"/>
                </a:solidFill>
              </a:rPr>
              <a:t>          void test (int i)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  if ( (state[(i + 4) % 5] != EATING) &amp;&amp;</a:t>
            </a:r>
          </a:p>
          <a:p>
            <a:pPr>
              <a:lnSpc>
                <a:spcPct val="80000"/>
              </a:lnSpc>
              <a:buFont typeface="Monotype Sorts" pitchFamily="2" charset="2"/>
              <a:buNone/>
            </a:pPr>
            <a:r>
              <a:rPr lang="en-US" dirty="0" smtClean="0">
                <a:solidFill>
                  <a:srgbClr val="FF0000"/>
                </a:solidFill>
              </a:rPr>
              <a:t>	        (state[i] == HUNGRY) &amp;&amp;</a:t>
            </a:r>
          </a:p>
          <a:p>
            <a:pPr>
              <a:lnSpc>
                <a:spcPct val="80000"/>
              </a:lnSpc>
              <a:buFont typeface="Monotype Sorts" pitchFamily="2" charset="2"/>
              <a:buNone/>
            </a:pPr>
            <a:r>
              <a:rPr lang="en-US" dirty="0" smtClean="0">
                <a:solidFill>
                  <a:srgbClr val="FF0000"/>
                </a:solidFill>
              </a:rPr>
              <a:t>	        (state[(i + 1) % 5] != EATING)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state[i] = EATING ;</a:t>
            </a:r>
          </a:p>
          <a:p>
            <a:pPr>
              <a:lnSpc>
                <a:spcPct val="80000"/>
              </a:lnSpc>
              <a:buFont typeface="Monotype Sorts" pitchFamily="2" charset="2"/>
              <a:buNone/>
            </a:pPr>
            <a:r>
              <a:rPr lang="en-US" dirty="0" smtClean="0">
                <a:solidFill>
                  <a:srgbClr val="0000FF"/>
                </a:solidFill>
              </a:rPr>
              <a:t>		    self[i].signal () ;</a:t>
            </a:r>
          </a:p>
          <a:p>
            <a:pPr>
              <a:lnSpc>
                <a:spcPct val="80000"/>
              </a:lnSpc>
              <a:buFont typeface="Monotype Sorts" pitchFamily="2" charset="2"/>
              <a:buNone/>
            </a:pP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49" name="TextBox 48"/>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P0</a:t>
            </a:r>
            <a:endParaRPr lang="en-IN" dirty="0"/>
          </a:p>
        </p:txBody>
      </p:sp>
      <p:sp>
        <p:nvSpPr>
          <p:cNvPr id="50" name="Rectangle 49"/>
          <p:cNvSpPr/>
          <p:nvPr/>
        </p:nvSpPr>
        <p:spPr>
          <a:xfrm>
            <a:off x="5000596" y="2857496"/>
            <a:ext cx="3500494" cy="7571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buFont typeface="Monotype Sorts" pitchFamily="2" charset="2"/>
              <a:buNone/>
            </a:pPr>
            <a:r>
              <a:rPr lang="en-US" dirty="0" smtClean="0">
                <a:solidFill>
                  <a:srgbClr val="FF0000"/>
                </a:solidFill>
              </a:rPr>
              <a:t>state[(0+ 4) % 5] != EATING) &amp;&amp;</a:t>
            </a:r>
          </a:p>
          <a:p>
            <a:pPr>
              <a:lnSpc>
                <a:spcPct val="80000"/>
              </a:lnSpc>
              <a:buFont typeface="Monotype Sorts" pitchFamily="2" charset="2"/>
              <a:buNone/>
            </a:pPr>
            <a:r>
              <a:rPr lang="en-US" dirty="0" smtClean="0">
                <a:solidFill>
                  <a:srgbClr val="FF0000"/>
                </a:solidFill>
              </a:rPr>
              <a:t> (state[0] == HUNGRY) &amp;&amp;</a:t>
            </a:r>
          </a:p>
          <a:p>
            <a:pPr>
              <a:lnSpc>
                <a:spcPct val="80000"/>
              </a:lnSpc>
              <a:buFont typeface="Monotype Sorts" pitchFamily="2" charset="2"/>
              <a:buNone/>
            </a:pPr>
            <a:r>
              <a:rPr lang="en-US" dirty="0" smtClean="0">
                <a:solidFill>
                  <a:srgbClr val="FF0000"/>
                </a:solidFill>
              </a:rPr>
              <a:t>(state[(0+ 1) % 5] != EATING) </a:t>
            </a:r>
            <a:endParaRPr lang="en-IN" dirty="0"/>
          </a:p>
        </p:txBody>
      </p:sp>
      <p:sp>
        <p:nvSpPr>
          <p:cNvPr id="51" name="Rectangle 50"/>
          <p:cNvSpPr/>
          <p:nvPr/>
        </p:nvSpPr>
        <p:spPr>
          <a:xfrm>
            <a:off x="5000596" y="3786190"/>
            <a:ext cx="3429056" cy="7571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buFont typeface="Monotype Sorts" pitchFamily="2" charset="2"/>
              <a:buNone/>
            </a:pPr>
            <a:r>
              <a:rPr lang="en-US" dirty="0" smtClean="0">
                <a:solidFill>
                  <a:srgbClr val="3333FF"/>
                </a:solidFill>
              </a:rPr>
              <a:t>state[4] != EATING) &amp;&amp;</a:t>
            </a:r>
          </a:p>
          <a:p>
            <a:pPr>
              <a:lnSpc>
                <a:spcPct val="80000"/>
              </a:lnSpc>
              <a:buFont typeface="Monotype Sorts" pitchFamily="2" charset="2"/>
              <a:buNone/>
            </a:pPr>
            <a:r>
              <a:rPr lang="en-US" dirty="0" smtClean="0">
                <a:solidFill>
                  <a:srgbClr val="3333FF"/>
                </a:solidFill>
              </a:rPr>
              <a:t> (state[0] == HUNGRY) &amp;&amp;</a:t>
            </a:r>
          </a:p>
          <a:p>
            <a:pPr>
              <a:lnSpc>
                <a:spcPct val="80000"/>
              </a:lnSpc>
              <a:buFont typeface="Monotype Sorts" pitchFamily="2" charset="2"/>
              <a:buNone/>
            </a:pPr>
            <a:r>
              <a:rPr lang="en-US" dirty="0" smtClean="0">
                <a:solidFill>
                  <a:srgbClr val="3333FF"/>
                </a:solidFill>
              </a:rPr>
              <a:t>(state[1] != EATING) </a:t>
            </a:r>
            <a:endParaRPr lang="en-IN" dirty="0">
              <a:solidFill>
                <a:srgbClr val="3333FF"/>
              </a:solidFill>
            </a:endParaRPr>
          </a:p>
        </p:txBody>
      </p:sp>
      <p:sp>
        <p:nvSpPr>
          <p:cNvPr id="22" name="Slide Number Placeholder 21"/>
          <p:cNvSpPr>
            <a:spLocks noGrp="1"/>
          </p:cNvSpPr>
          <p:nvPr>
            <p:ph type="sldNum" sz="quarter" idx="12"/>
          </p:nvPr>
        </p:nvSpPr>
        <p:spPr/>
        <p:txBody>
          <a:bodyPr/>
          <a:lstStyle/>
          <a:p>
            <a:fld id="{27429B5B-14B8-49BD-B57C-48896D84E86B}" type="slidenum">
              <a:rPr lang="en-IN" smtClean="0"/>
              <a:pPr/>
              <a:t>204</a:t>
            </a:fld>
            <a:endParaRPr lang="en-IN"/>
          </a:p>
        </p:txBody>
      </p:sp>
      <p:sp>
        <p:nvSpPr>
          <p:cNvPr id="23" name="Footer Placeholder 22"/>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1" name="Rectangle 10"/>
          <p:cNvSpPr/>
          <p:nvPr/>
        </p:nvSpPr>
        <p:spPr>
          <a:xfrm>
            <a:off x="4286248" y="557214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24" name="Rectangle 23"/>
          <p:cNvSpPr/>
          <p:nvPr/>
        </p:nvSpPr>
        <p:spPr>
          <a:xfrm>
            <a:off x="3714744" y="3143248"/>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18" name="Rectangle 17"/>
          <p:cNvSpPr/>
          <p:nvPr/>
        </p:nvSpPr>
        <p:spPr>
          <a:xfrm>
            <a:off x="2857488" y="214290"/>
            <a:ext cx="5857916" cy="2086725"/>
          </a:xfrm>
          <a:prstGeom prst="rect">
            <a:avLst/>
          </a:prstGeom>
        </p:spPr>
        <p:txBody>
          <a:bodyPr wrap="square">
            <a:spAutoFit/>
          </a:bodyPr>
          <a:lstStyle/>
          <a:p>
            <a:pPr>
              <a:lnSpc>
                <a:spcPct val="80000"/>
              </a:lnSpc>
              <a:buFont typeface="Monotype Sorts" pitchFamily="2" charset="2"/>
              <a:buNone/>
            </a:pPr>
            <a:r>
              <a:rPr lang="en-US" dirty="0" smtClean="0">
                <a:solidFill>
                  <a:srgbClr val="0000FF"/>
                </a:solidFill>
              </a:rPr>
              <a:t>void test (int i) {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        if ( (state[(i + 4) % 5] != EATING) &amp;&amp;</a:t>
            </a:r>
          </a:p>
          <a:p>
            <a:pPr>
              <a:lnSpc>
                <a:spcPct val="80000"/>
              </a:lnSpc>
              <a:buFont typeface="Monotype Sorts" pitchFamily="2" charset="2"/>
              <a:buNone/>
            </a:pPr>
            <a:r>
              <a:rPr lang="en-US" dirty="0" smtClean="0">
                <a:solidFill>
                  <a:srgbClr val="FF0000"/>
                </a:solidFill>
              </a:rPr>
              <a:t>	        (state[i] == HUNGRY) &amp;&amp;</a:t>
            </a:r>
          </a:p>
          <a:p>
            <a:pPr>
              <a:lnSpc>
                <a:spcPct val="80000"/>
              </a:lnSpc>
              <a:buFont typeface="Monotype Sorts" pitchFamily="2" charset="2"/>
              <a:buNone/>
            </a:pPr>
            <a:r>
              <a:rPr lang="en-US" dirty="0" smtClean="0">
                <a:solidFill>
                  <a:srgbClr val="FF0000"/>
                </a:solidFill>
              </a:rPr>
              <a:t>	        (state[(i + 1) % 5] != EATING)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state[i] = EATING ;</a:t>
            </a:r>
          </a:p>
          <a:p>
            <a:pPr>
              <a:lnSpc>
                <a:spcPct val="80000"/>
              </a:lnSpc>
              <a:buFont typeface="Monotype Sorts" pitchFamily="2" charset="2"/>
              <a:buNone/>
            </a:pPr>
            <a:r>
              <a:rPr lang="en-US" dirty="0" smtClean="0">
                <a:solidFill>
                  <a:srgbClr val="FF0000"/>
                </a:solidFill>
              </a:rPr>
              <a:t>		    self[i].signal () ;</a:t>
            </a:r>
          </a:p>
          <a:p>
            <a:pPr>
              <a:lnSpc>
                <a:spcPct val="80000"/>
              </a:lnSpc>
              <a:buFont typeface="Monotype Sorts" pitchFamily="2" charset="2"/>
              <a:buNone/>
            </a:pP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0" name="Oval Callout 19"/>
          <p:cNvSpPr/>
          <p:nvPr/>
        </p:nvSpPr>
        <p:spPr>
          <a:xfrm>
            <a:off x="5786446" y="2571744"/>
            <a:ext cx="2928958" cy="1285884"/>
          </a:xfrm>
          <a:prstGeom prst="wedgeEllipseCallout">
            <a:avLst>
              <a:gd name="adj1" fmla="val -127410"/>
              <a:gd name="adj2" fmla="val -220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P4 and P1 not eating, So I can eat</a:t>
            </a:r>
            <a:endParaRPr lang="en-I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P0</a:t>
            </a:r>
            <a:endParaRPr lang="en-IN" dirty="0"/>
          </a:p>
        </p:txBody>
      </p:sp>
      <p:sp>
        <p:nvSpPr>
          <p:cNvPr id="22" name="Slide Number Placeholder 21"/>
          <p:cNvSpPr>
            <a:spLocks noGrp="1"/>
          </p:cNvSpPr>
          <p:nvPr>
            <p:ph type="sldNum" sz="quarter" idx="12"/>
          </p:nvPr>
        </p:nvSpPr>
        <p:spPr/>
        <p:txBody>
          <a:bodyPr/>
          <a:lstStyle/>
          <a:p>
            <a:fld id="{27429B5B-14B8-49BD-B57C-48896D84E86B}" type="slidenum">
              <a:rPr lang="en-IN" smtClean="0"/>
              <a:pPr/>
              <a:t>205</a:t>
            </a:fld>
            <a:endParaRPr lang="en-IN"/>
          </a:p>
        </p:txBody>
      </p:sp>
      <p:sp>
        <p:nvSpPr>
          <p:cNvPr id="23" name="Footer Placeholder 22"/>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xEl>
                                              <p:pRg st="5" end="5"/>
                                            </p:txEl>
                                          </p:spTgt>
                                        </p:tgtEl>
                                        <p:attrNameLst>
                                          <p:attrName>style.visibility</p:attrName>
                                        </p:attrNameLst>
                                      </p:cBhvr>
                                      <p:to>
                                        <p:strVal val="visible"/>
                                      </p:to>
                                    </p:set>
                                    <p:anim calcmode="lin" valueType="num">
                                      <p:cBhvr additive="base">
                                        <p:cTn id="12"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xEl>
                                              <p:pRg st="6" end="6"/>
                                            </p:txEl>
                                          </p:spTgt>
                                        </p:tgtEl>
                                        <p:attrNameLst>
                                          <p:attrName>style.visibility</p:attrName>
                                        </p:attrNameLst>
                                      </p:cBhvr>
                                      <p:to>
                                        <p:strVal val="visible"/>
                                      </p:to>
                                    </p:set>
                                    <p:anim calcmode="lin" valueType="num">
                                      <p:cBhvr additive="base">
                                        <p:cTn id="2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5" descr="6"/>
          <p:cNvPicPr>
            <a:picLocks noChangeAspect="1" noChangeArrowheads="1"/>
          </p:cNvPicPr>
          <p:nvPr/>
        </p:nvPicPr>
        <p:blipFill>
          <a:blip r:embed="rId2"/>
          <a:srcRect/>
          <a:stretch>
            <a:fillRect/>
          </a:stretch>
        </p:blipFill>
        <p:spPr bwMode="auto">
          <a:xfrm>
            <a:off x="714348" y="3116263"/>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2" name="Rectangle 11"/>
          <p:cNvSpPr/>
          <p:nvPr/>
        </p:nvSpPr>
        <p:spPr>
          <a:xfrm>
            <a:off x="4786314" y="5286388"/>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13" name="TextBox 12"/>
          <p:cNvSpPr txBox="1"/>
          <p:nvPr/>
        </p:nvSpPr>
        <p:spPr>
          <a:xfrm>
            <a:off x="2714612" y="5357826"/>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571604" y="528638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00166" y="435769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357422" y="3857628"/>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71802" y="428625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18" name="Rectangle 17"/>
          <p:cNvSpPr/>
          <p:nvPr/>
        </p:nvSpPr>
        <p:spPr>
          <a:xfrm>
            <a:off x="4143372" y="1214422"/>
            <a:ext cx="4733732" cy="523220"/>
          </a:xfrm>
          <a:prstGeom prst="rect">
            <a:avLst/>
          </a:prstGeom>
        </p:spPr>
        <p:txBody>
          <a:bodyPr wrap="none">
            <a:spAutoFit/>
          </a:bodyPr>
          <a:lstStyle/>
          <a:p>
            <a:r>
              <a:rPr lang="en-US" sz="2800" dirty="0" err="1" smtClean="0">
                <a:solidFill>
                  <a:srgbClr val="0000FF"/>
                </a:solidFill>
              </a:rPr>
              <a:t>DiningPhilosophers.pickup</a:t>
            </a:r>
            <a:r>
              <a:rPr lang="en-US" sz="2800" dirty="0" smtClean="0">
                <a:solidFill>
                  <a:srgbClr val="0000FF"/>
                </a:solidFill>
              </a:rPr>
              <a:t> (4);</a:t>
            </a:r>
            <a:endParaRPr lang="en-IN" sz="2800" dirty="0"/>
          </a:p>
        </p:txBody>
      </p:sp>
      <p:cxnSp>
        <p:nvCxnSpPr>
          <p:cNvPr id="20" name="Straight Arrow Connector 19"/>
          <p:cNvCxnSpPr/>
          <p:nvPr/>
        </p:nvCxnSpPr>
        <p:spPr>
          <a:xfrm rot="5400000" flipH="1" flipV="1">
            <a:off x="5715008" y="2285992"/>
            <a:ext cx="2000264" cy="14287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Oval Callout 20"/>
          <p:cNvSpPr/>
          <p:nvPr/>
        </p:nvSpPr>
        <p:spPr>
          <a:xfrm>
            <a:off x="5000628" y="4071942"/>
            <a:ext cx="2928958" cy="928694"/>
          </a:xfrm>
          <a:prstGeom prst="wedgeEllipseCallout">
            <a:avLst>
              <a:gd name="adj1" fmla="val -65509"/>
              <a:gd name="adj2" fmla="val 726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want to eat</a:t>
            </a:r>
            <a:endParaRPr lang="en-I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Rectangle 23"/>
          <p:cNvSpPr/>
          <p:nvPr/>
        </p:nvSpPr>
        <p:spPr>
          <a:xfrm>
            <a:off x="3286116" y="3286124"/>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25" name="Rectangle 24"/>
          <p:cNvSpPr/>
          <p:nvPr/>
        </p:nvSpPr>
        <p:spPr>
          <a:xfrm>
            <a:off x="1428728" y="3286124"/>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26" name="Rectangle 25"/>
          <p:cNvSpPr/>
          <p:nvPr/>
        </p:nvSpPr>
        <p:spPr>
          <a:xfrm>
            <a:off x="714348" y="514351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27" name="Rectangle 26"/>
          <p:cNvSpPr/>
          <p:nvPr/>
        </p:nvSpPr>
        <p:spPr>
          <a:xfrm>
            <a:off x="2285984" y="628652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28" name="Rectangle 27"/>
          <p:cNvSpPr/>
          <p:nvPr/>
        </p:nvSpPr>
        <p:spPr>
          <a:xfrm>
            <a:off x="3929058" y="521495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2" name="Rectangle 21"/>
          <p:cNvSpPr/>
          <p:nvPr/>
        </p:nvSpPr>
        <p:spPr>
          <a:xfrm>
            <a:off x="3929058" y="3714752"/>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30" name="TextBox 29"/>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P4</a:t>
            </a:r>
            <a:endParaRPr lang="en-IN" dirty="0"/>
          </a:p>
        </p:txBody>
      </p:sp>
      <p:sp>
        <p:nvSpPr>
          <p:cNvPr id="29" name="Slide Number Placeholder 28"/>
          <p:cNvSpPr>
            <a:spLocks noGrp="1"/>
          </p:cNvSpPr>
          <p:nvPr>
            <p:ph type="sldNum" sz="quarter" idx="12"/>
          </p:nvPr>
        </p:nvSpPr>
        <p:spPr/>
        <p:txBody>
          <a:bodyPr/>
          <a:lstStyle/>
          <a:p>
            <a:fld id="{27429B5B-14B8-49BD-B57C-48896D84E86B}" type="slidenum">
              <a:rPr lang="en-IN" smtClean="0"/>
              <a:pPr/>
              <a:t>206</a:t>
            </a:fld>
            <a:endParaRPr lang="en-IN"/>
          </a:p>
        </p:txBody>
      </p:sp>
      <p:sp>
        <p:nvSpPr>
          <p:cNvPr id="31" name="Footer Placeholder 3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21" grpId="0" animBg="1"/>
      <p:bldP spid="22"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5" descr="6"/>
          <p:cNvPicPr>
            <a:picLocks noChangeAspect="1" noChangeArrowheads="1"/>
          </p:cNvPicPr>
          <p:nvPr/>
        </p:nvPicPr>
        <p:blipFill>
          <a:blip r:embed="rId2"/>
          <a:srcRect/>
          <a:stretch>
            <a:fillRect/>
          </a:stretch>
        </p:blipFill>
        <p:spPr bwMode="auto">
          <a:xfrm>
            <a:off x="500034" y="2857496"/>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22" name="Rectangle 21"/>
          <p:cNvSpPr/>
          <p:nvPr/>
        </p:nvSpPr>
        <p:spPr>
          <a:xfrm>
            <a:off x="4071934" y="428604"/>
            <a:ext cx="4572000" cy="1200329"/>
          </a:xfrm>
          <a:prstGeom prst="rect">
            <a:avLst/>
          </a:prstGeom>
        </p:spPr>
        <p:txBody>
          <a:bodyPr>
            <a:spAutoFit/>
          </a:bodyPr>
          <a:lstStyle/>
          <a:p>
            <a:pPr>
              <a:lnSpc>
                <a:spcPct val="80000"/>
              </a:lnSpc>
              <a:buFont typeface="Monotype Sorts" pitchFamily="2" charset="2"/>
              <a:buNone/>
            </a:pPr>
            <a:r>
              <a:rPr lang="en-US" dirty="0" smtClean="0">
                <a:solidFill>
                  <a:srgbClr val="3333FF"/>
                </a:solidFill>
              </a:rPr>
              <a:t>	void pickup (int i) { </a:t>
            </a:r>
          </a:p>
          <a:p>
            <a:pPr>
              <a:lnSpc>
                <a:spcPct val="80000"/>
              </a:lnSpc>
              <a:buFont typeface="Monotype Sorts" pitchFamily="2" charset="2"/>
              <a:buNone/>
            </a:pPr>
            <a:r>
              <a:rPr lang="en-US" dirty="0" smtClean="0">
                <a:solidFill>
                  <a:srgbClr val="3333FF"/>
                </a:solidFill>
              </a:rPr>
              <a:t>	       </a:t>
            </a:r>
            <a:r>
              <a:rPr lang="en-US" dirty="0" smtClean="0">
                <a:solidFill>
                  <a:srgbClr val="FF0000"/>
                </a:solidFill>
              </a:rPr>
              <a:t>state[i] = HUNGRY;</a:t>
            </a:r>
          </a:p>
          <a:p>
            <a:pPr>
              <a:lnSpc>
                <a:spcPct val="80000"/>
              </a:lnSpc>
              <a:buFont typeface="Monotype Sorts" pitchFamily="2" charset="2"/>
              <a:buNone/>
            </a:pPr>
            <a:r>
              <a:rPr lang="en-US" dirty="0" smtClean="0">
                <a:solidFill>
                  <a:srgbClr val="3333FF"/>
                </a:solidFill>
              </a:rPr>
              <a:t>	       </a:t>
            </a:r>
            <a:r>
              <a:rPr lang="en-US" b="1" dirty="0" smtClean="0">
                <a:solidFill>
                  <a:srgbClr val="FF0000"/>
                </a:solidFill>
              </a:rPr>
              <a:t>test(i);</a:t>
            </a:r>
          </a:p>
          <a:p>
            <a:pPr>
              <a:lnSpc>
                <a:spcPct val="80000"/>
              </a:lnSpc>
              <a:buFont typeface="Monotype Sorts" pitchFamily="2" charset="2"/>
              <a:buNone/>
            </a:pPr>
            <a:r>
              <a:rPr lang="en-US" dirty="0" smtClean="0">
                <a:solidFill>
                  <a:srgbClr val="3333FF"/>
                </a:solidFill>
              </a:rPr>
              <a:t>	       if (state[i] != EATING) self [i].wait;</a:t>
            </a:r>
          </a:p>
          <a:p>
            <a:pPr>
              <a:lnSpc>
                <a:spcPct val="80000"/>
              </a:lnSpc>
              <a:buFont typeface="Monotype Sorts" pitchFamily="2" charset="2"/>
              <a:buNone/>
            </a:pPr>
            <a:r>
              <a:rPr lang="en-US" dirty="0" smtClean="0">
                <a:solidFill>
                  <a:srgbClr val="3333FF"/>
                </a:solidFill>
              </a:rPr>
              <a:t>	}</a:t>
            </a:r>
          </a:p>
        </p:txBody>
      </p:sp>
      <p:sp>
        <p:nvSpPr>
          <p:cNvPr id="23" name="Rectangle 22"/>
          <p:cNvSpPr/>
          <p:nvPr/>
        </p:nvSpPr>
        <p:spPr>
          <a:xfrm>
            <a:off x="4071934" y="4467533"/>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24" name="Rectangle 23"/>
          <p:cNvSpPr/>
          <p:nvPr/>
        </p:nvSpPr>
        <p:spPr>
          <a:xfrm>
            <a:off x="6429388" y="4396095"/>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cxnSp>
        <p:nvCxnSpPr>
          <p:cNvPr id="26" name="Straight Arrow Connector 25"/>
          <p:cNvCxnSpPr>
            <a:stCxn id="23" idx="3"/>
            <a:endCxn id="24" idx="1"/>
          </p:cNvCxnSpPr>
          <p:nvPr/>
        </p:nvCxnSpPr>
        <p:spPr>
          <a:xfrm flipV="1">
            <a:off x="5348245" y="4626928"/>
            <a:ext cx="1081143" cy="714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Rectangle 34"/>
          <p:cNvSpPr/>
          <p:nvPr/>
        </p:nvSpPr>
        <p:spPr>
          <a:xfrm>
            <a:off x="3143240" y="307181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36" name="Rectangle 35"/>
          <p:cNvSpPr/>
          <p:nvPr/>
        </p:nvSpPr>
        <p:spPr>
          <a:xfrm>
            <a:off x="1285852" y="307181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37" name="Rectangle 36"/>
          <p:cNvSpPr/>
          <p:nvPr/>
        </p:nvSpPr>
        <p:spPr>
          <a:xfrm>
            <a:off x="571472"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38" name="Rectangle 37"/>
          <p:cNvSpPr/>
          <p:nvPr/>
        </p:nvSpPr>
        <p:spPr>
          <a:xfrm>
            <a:off x="2143108" y="607220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39" name="Rectangle 38"/>
          <p:cNvSpPr/>
          <p:nvPr/>
        </p:nvSpPr>
        <p:spPr>
          <a:xfrm>
            <a:off x="3786182" y="5000636"/>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1" name="Rectangle 20"/>
          <p:cNvSpPr/>
          <p:nvPr/>
        </p:nvSpPr>
        <p:spPr>
          <a:xfrm>
            <a:off x="4143372" y="3143248"/>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25" name="TextBox 24"/>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P4</a:t>
            </a:r>
            <a:endParaRPr lang="en-IN" dirty="0"/>
          </a:p>
        </p:txBody>
      </p:sp>
      <p:sp>
        <p:nvSpPr>
          <p:cNvPr id="27" name="Slide Number Placeholder 26"/>
          <p:cNvSpPr>
            <a:spLocks noGrp="1"/>
          </p:cNvSpPr>
          <p:nvPr>
            <p:ph type="sldNum" sz="quarter" idx="12"/>
          </p:nvPr>
        </p:nvSpPr>
        <p:spPr/>
        <p:txBody>
          <a:bodyPr/>
          <a:lstStyle/>
          <a:p>
            <a:fld id="{27429B5B-14B8-49BD-B57C-48896D84E86B}" type="slidenum">
              <a:rPr lang="en-IN" smtClean="0"/>
              <a:pPr/>
              <a:t>207</a:t>
            </a:fld>
            <a:endParaRPr lang="en-IN"/>
          </a:p>
        </p:txBody>
      </p:sp>
      <p:sp>
        <p:nvSpPr>
          <p:cNvPr id="28" name="Footer Placeholder 2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 calcmode="lin" valueType="num">
                                      <p:cBhvr additive="base">
                                        <p:cTn id="22"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5286388"/>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428860" y="628652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18" name="Rectangle 17"/>
          <p:cNvSpPr/>
          <p:nvPr/>
        </p:nvSpPr>
        <p:spPr>
          <a:xfrm>
            <a:off x="2857488" y="214290"/>
            <a:ext cx="5857916" cy="2308324"/>
          </a:xfrm>
          <a:prstGeom prst="rect">
            <a:avLst/>
          </a:prstGeom>
        </p:spPr>
        <p:txBody>
          <a:bodyPr wrap="square">
            <a:spAutoFit/>
          </a:bodyPr>
          <a:lstStyle/>
          <a:p>
            <a:pPr>
              <a:lnSpc>
                <a:spcPct val="80000"/>
              </a:lnSpc>
              <a:buFont typeface="Monotype Sorts" pitchFamily="2" charset="2"/>
              <a:buNone/>
            </a:pPr>
            <a:r>
              <a:rPr lang="en-US" dirty="0" smtClean="0">
                <a:solidFill>
                  <a:srgbClr val="0000FF"/>
                </a:solidFill>
              </a:rPr>
              <a:t>          void test (int i)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  if ( (state[(i + 4) % 5] != EATING) &amp;&amp;</a:t>
            </a:r>
          </a:p>
          <a:p>
            <a:pPr>
              <a:lnSpc>
                <a:spcPct val="80000"/>
              </a:lnSpc>
              <a:buFont typeface="Monotype Sorts" pitchFamily="2" charset="2"/>
              <a:buNone/>
            </a:pPr>
            <a:r>
              <a:rPr lang="en-US" dirty="0" smtClean="0">
                <a:solidFill>
                  <a:srgbClr val="FF0000"/>
                </a:solidFill>
              </a:rPr>
              <a:t>	        (state[i] == HUNGRY) &amp;&amp;</a:t>
            </a:r>
          </a:p>
          <a:p>
            <a:pPr>
              <a:lnSpc>
                <a:spcPct val="80000"/>
              </a:lnSpc>
              <a:buFont typeface="Monotype Sorts" pitchFamily="2" charset="2"/>
              <a:buNone/>
            </a:pPr>
            <a:r>
              <a:rPr lang="en-US" dirty="0" smtClean="0">
                <a:solidFill>
                  <a:srgbClr val="FF0000"/>
                </a:solidFill>
              </a:rPr>
              <a:t>	        (state[(i + 1) % 5] != EATING)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state[i] = EATING ;</a:t>
            </a:r>
          </a:p>
          <a:p>
            <a:pPr>
              <a:lnSpc>
                <a:spcPct val="80000"/>
              </a:lnSpc>
              <a:buFont typeface="Monotype Sorts" pitchFamily="2" charset="2"/>
              <a:buNone/>
            </a:pPr>
            <a:r>
              <a:rPr lang="en-US" dirty="0" smtClean="0">
                <a:solidFill>
                  <a:srgbClr val="0000FF"/>
                </a:solidFill>
              </a:rPr>
              <a:t>		    self[i].signal () ;</a:t>
            </a:r>
          </a:p>
          <a:p>
            <a:pPr>
              <a:lnSpc>
                <a:spcPct val="80000"/>
              </a:lnSpc>
              <a:buFont typeface="Monotype Sorts" pitchFamily="2" charset="2"/>
              <a:buNone/>
            </a:pP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49" name="TextBox 48"/>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P4</a:t>
            </a:r>
            <a:endParaRPr lang="en-IN" dirty="0"/>
          </a:p>
        </p:txBody>
      </p:sp>
      <p:sp>
        <p:nvSpPr>
          <p:cNvPr id="50" name="Rectangle 49"/>
          <p:cNvSpPr/>
          <p:nvPr/>
        </p:nvSpPr>
        <p:spPr>
          <a:xfrm>
            <a:off x="5000596" y="2857496"/>
            <a:ext cx="3500494" cy="7571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buFont typeface="Monotype Sorts" pitchFamily="2" charset="2"/>
              <a:buNone/>
            </a:pPr>
            <a:r>
              <a:rPr lang="en-US" dirty="0" smtClean="0">
                <a:solidFill>
                  <a:srgbClr val="FF0000"/>
                </a:solidFill>
              </a:rPr>
              <a:t>state[(4+ 4) % 5] != EATING) &amp;&amp;</a:t>
            </a:r>
          </a:p>
          <a:p>
            <a:pPr>
              <a:lnSpc>
                <a:spcPct val="80000"/>
              </a:lnSpc>
              <a:buFont typeface="Monotype Sorts" pitchFamily="2" charset="2"/>
              <a:buNone/>
            </a:pPr>
            <a:r>
              <a:rPr lang="en-US" dirty="0" smtClean="0">
                <a:solidFill>
                  <a:srgbClr val="FF0000"/>
                </a:solidFill>
              </a:rPr>
              <a:t> (state[4] == HUNGRY) &amp;&amp;</a:t>
            </a:r>
          </a:p>
          <a:p>
            <a:pPr>
              <a:lnSpc>
                <a:spcPct val="80000"/>
              </a:lnSpc>
              <a:buFont typeface="Monotype Sorts" pitchFamily="2" charset="2"/>
              <a:buNone/>
            </a:pPr>
            <a:r>
              <a:rPr lang="en-US" dirty="0" smtClean="0">
                <a:solidFill>
                  <a:srgbClr val="FF0000"/>
                </a:solidFill>
              </a:rPr>
              <a:t>(state[(0+ 1) % 5] != EATING) </a:t>
            </a:r>
            <a:endParaRPr lang="en-IN" dirty="0"/>
          </a:p>
        </p:txBody>
      </p:sp>
      <p:sp>
        <p:nvSpPr>
          <p:cNvPr id="51" name="Rectangle 50"/>
          <p:cNvSpPr/>
          <p:nvPr/>
        </p:nvSpPr>
        <p:spPr>
          <a:xfrm>
            <a:off x="5286380" y="3786190"/>
            <a:ext cx="342905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buFont typeface="Monotype Sorts" pitchFamily="2" charset="2"/>
              <a:buNone/>
            </a:pPr>
            <a:r>
              <a:rPr lang="en-US" dirty="0" smtClean="0">
                <a:solidFill>
                  <a:srgbClr val="3333FF"/>
                </a:solidFill>
              </a:rPr>
              <a:t>state[3] != EATING) &amp;&amp;</a:t>
            </a:r>
          </a:p>
          <a:p>
            <a:pPr>
              <a:lnSpc>
                <a:spcPct val="80000"/>
              </a:lnSpc>
              <a:buFont typeface="Monotype Sorts" pitchFamily="2" charset="2"/>
              <a:buNone/>
            </a:pPr>
            <a:r>
              <a:rPr lang="en-US" dirty="0" smtClean="0">
                <a:solidFill>
                  <a:srgbClr val="3333FF"/>
                </a:solidFill>
              </a:rPr>
              <a:t> (state[4] == HUNGRY) &amp;&amp;</a:t>
            </a:r>
          </a:p>
          <a:p>
            <a:pPr>
              <a:lnSpc>
                <a:spcPct val="80000"/>
              </a:lnSpc>
              <a:buFont typeface="Monotype Sorts" pitchFamily="2" charset="2"/>
              <a:buNone/>
            </a:pPr>
            <a:r>
              <a:rPr lang="en-US" sz="2400" b="1" dirty="0" smtClean="0">
                <a:solidFill>
                  <a:srgbClr val="FF0000"/>
                </a:solidFill>
              </a:rPr>
              <a:t>(state[0] != EATING) </a:t>
            </a:r>
            <a:endParaRPr lang="en-IN" sz="2400" b="1" dirty="0">
              <a:solidFill>
                <a:srgbClr val="FF0000"/>
              </a:solidFill>
            </a:endParaRPr>
          </a:p>
        </p:txBody>
      </p:sp>
      <p:sp>
        <p:nvSpPr>
          <p:cNvPr id="23" name="Rectangle 22"/>
          <p:cNvSpPr/>
          <p:nvPr/>
        </p:nvSpPr>
        <p:spPr>
          <a:xfrm>
            <a:off x="3714744" y="3143248"/>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25" name="Oval Callout 24"/>
          <p:cNvSpPr/>
          <p:nvPr/>
        </p:nvSpPr>
        <p:spPr>
          <a:xfrm>
            <a:off x="5286348" y="4714884"/>
            <a:ext cx="3857652" cy="1000132"/>
          </a:xfrm>
          <a:prstGeom prst="wedgeEllipseCallout">
            <a:avLst>
              <a:gd name="adj1" fmla="val -82674"/>
              <a:gd name="adj2" fmla="val -282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cannot eat </a:t>
            </a:r>
            <a:r>
              <a:rPr lang="en-I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bcoz</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P0 eating  ..so wait</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Rectangle 25"/>
          <p:cNvSpPr/>
          <p:nvPr/>
        </p:nvSpPr>
        <p:spPr>
          <a:xfrm>
            <a:off x="3643306" y="5429264"/>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sp>
        <p:nvSpPr>
          <p:cNvPr id="27" name="Rectangle 26"/>
          <p:cNvSpPr/>
          <p:nvPr/>
        </p:nvSpPr>
        <p:spPr>
          <a:xfrm>
            <a:off x="4572000" y="5657671"/>
            <a:ext cx="4572000" cy="1200329"/>
          </a:xfrm>
          <a:prstGeom prst="rect">
            <a:avLst/>
          </a:prstGeom>
        </p:spPr>
        <p:txBody>
          <a:bodyPr>
            <a:spAutoFit/>
          </a:bodyPr>
          <a:lstStyle/>
          <a:p>
            <a:pPr>
              <a:lnSpc>
                <a:spcPct val="80000"/>
              </a:lnSpc>
              <a:buFont typeface="Monotype Sorts" pitchFamily="2" charset="2"/>
              <a:buNone/>
            </a:pPr>
            <a:r>
              <a:rPr lang="en-US" dirty="0" smtClean="0">
                <a:solidFill>
                  <a:srgbClr val="3333FF"/>
                </a:solidFill>
              </a:rPr>
              <a:t>	void pickup (int i) { </a:t>
            </a:r>
          </a:p>
          <a:p>
            <a:pPr>
              <a:lnSpc>
                <a:spcPct val="80000"/>
              </a:lnSpc>
              <a:buFont typeface="Monotype Sorts" pitchFamily="2" charset="2"/>
              <a:buNone/>
            </a:pPr>
            <a:r>
              <a:rPr lang="en-US" dirty="0" smtClean="0">
                <a:solidFill>
                  <a:srgbClr val="3333FF"/>
                </a:solidFill>
              </a:rPr>
              <a:t>	       state[i] = HUNGRY;</a:t>
            </a:r>
          </a:p>
          <a:p>
            <a:pPr>
              <a:lnSpc>
                <a:spcPct val="80000"/>
              </a:lnSpc>
              <a:buFont typeface="Monotype Sorts" pitchFamily="2" charset="2"/>
              <a:buNone/>
            </a:pPr>
            <a:r>
              <a:rPr lang="en-US" dirty="0" smtClean="0">
                <a:solidFill>
                  <a:srgbClr val="3333FF"/>
                </a:solidFill>
              </a:rPr>
              <a:t>	       </a:t>
            </a:r>
            <a:r>
              <a:rPr lang="en-US" b="1" dirty="0" smtClean="0">
                <a:solidFill>
                  <a:srgbClr val="3333FF"/>
                </a:solidFill>
              </a:rPr>
              <a:t>test(i);</a:t>
            </a:r>
          </a:p>
          <a:p>
            <a:pPr>
              <a:lnSpc>
                <a:spcPct val="80000"/>
              </a:lnSpc>
              <a:buFont typeface="Monotype Sorts" pitchFamily="2" charset="2"/>
              <a:buNone/>
            </a:pPr>
            <a:r>
              <a:rPr lang="en-US" dirty="0" smtClean="0">
                <a:solidFill>
                  <a:srgbClr val="3333FF"/>
                </a:solidFill>
              </a:rPr>
              <a:t>	</a:t>
            </a:r>
            <a:r>
              <a:rPr lang="en-US" dirty="0" smtClean="0">
                <a:solidFill>
                  <a:srgbClr val="FF0000"/>
                </a:solidFill>
              </a:rPr>
              <a:t>       if (state[i] != EATING) self [i].wait;</a:t>
            </a:r>
          </a:p>
          <a:p>
            <a:pPr>
              <a:lnSpc>
                <a:spcPct val="80000"/>
              </a:lnSpc>
              <a:buFont typeface="Monotype Sorts" pitchFamily="2" charset="2"/>
              <a:buNone/>
            </a:pPr>
            <a:r>
              <a:rPr lang="en-US" dirty="0" smtClean="0">
                <a:solidFill>
                  <a:srgbClr val="3333FF"/>
                </a:solidFill>
              </a:rPr>
              <a:t>	}</a:t>
            </a:r>
          </a:p>
        </p:txBody>
      </p:sp>
      <p:sp>
        <p:nvSpPr>
          <p:cNvPr id="24" name="Slide Number Placeholder 23"/>
          <p:cNvSpPr>
            <a:spLocks noGrp="1"/>
          </p:cNvSpPr>
          <p:nvPr>
            <p:ph type="sldNum" sz="quarter" idx="12"/>
          </p:nvPr>
        </p:nvSpPr>
        <p:spPr/>
        <p:txBody>
          <a:bodyPr/>
          <a:lstStyle/>
          <a:p>
            <a:fld id="{27429B5B-14B8-49BD-B57C-48896D84E86B}" type="slidenum">
              <a:rPr lang="en-IN" smtClean="0"/>
              <a:pPr/>
              <a:t>208</a:t>
            </a:fld>
            <a:endParaRPr lang="en-IN"/>
          </a:p>
        </p:txBody>
      </p:sp>
      <p:sp>
        <p:nvSpPr>
          <p:cNvPr id="28" name="Footer Placeholder 2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 calcmode="lin" valueType="num">
                                      <p:cBhvr additive="base">
                                        <p:cTn id="2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xEl>
                                              <p:pRg st="1" end="1"/>
                                            </p:txEl>
                                          </p:spTgt>
                                        </p:tgtEl>
                                        <p:attrNameLst>
                                          <p:attrName>style.visibility</p:attrName>
                                        </p:attrNameLst>
                                      </p:cBhvr>
                                      <p:to>
                                        <p:strVal val="visible"/>
                                      </p:to>
                                    </p:set>
                                    <p:anim calcmode="lin" valueType="num">
                                      <p:cBhvr additive="base">
                                        <p:cTn id="26"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additive="base">
                                        <p:cTn id="3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7">
                                            <p:txEl>
                                              <p:pRg st="3" end="3"/>
                                            </p:txEl>
                                          </p:spTgt>
                                        </p:tgtEl>
                                        <p:attrNameLst>
                                          <p:attrName>style.visibility</p:attrName>
                                        </p:attrNameLst>
                                      </p:cBhvr>
                                      <p:to>
                                        <p:strVal val="visible"/>
                                      </p:to>
                                    </p:set>
                                    <p:anim calcmode="lin" valueType="num">
                                      <p:cBhvr additive="base">
                                        <p:cTn id="34"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7">
                                            <p:txEl>
                                              <p:pRg st="4" end="4"/>
                                            </p:txEl>
                                          </p:spTgt>
                                        </p:tgtEl>
                                        <p:attrNameLst>
                                          <p:attrName>style.visibility</p:attrName>
                                        </p:attrNameLst>
                                      </p:cBhvr>
                                      <p:to>
                                        <p:strVal val="visible"/>
                                      </p:to>
                                    </p:set>
                                    <p:anim calcmode="lin" valueType="num">
                                      <p:cBhvr additive="base">
                                        <p:cTn id="38"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7">
                                            <p:txEl>
                                              <p:pRg st="3" end="3"/>
                                            </p:txEl>
                                          </p:spTgt>
                                        </p:tgtEl>
                                        <p:attrNameLst>
                                          <p:attrName>style.visibility</p:attrName>
                                        </p:attrNameLst>
                                      </p:cBhvr>
                                      <p:to>
                                        <p:strVal val="visible"/>
                                      </p:to>
                                    </p:set>
                                    <p:anim calcmode="lin" valueType="num">
                                      <p:cBhvr additive="base">
                                        <p:cTn id="44"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25" grpId="0" animBg="1"/>
      <p:bldP spid="27" grpId="0" uiExpand="1" build="allAtOnce"/>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0" name="Rectangle 19"/>
          <p:cNvSpPr/>
          <p:nvPr/>
        </p:nvSpPr>
        <p:spPr>
          <a:xfrm>
            <a:off x="3714744" y="3143248"/>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21" name="Oval Callout 20"/>
          <p:cNvSpPr/>
          <p:nvPr/>
        </p:nvSpPr>
        <p:spPr>
          <a:xfrm>
            <a:off x="4643438" y="2500306"/>
            <a:ext cx="2928958" cy="857256"/>
          </a:xfrm>
          <a:prstGeom prst="wedgeEllipseCallout">
            <a:avLst>
              <a:gd name="adj1" fmla="val -76274"/>
              <a:gd name="adj2" fmla="val 831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 eating done</a:t>
            </a:r>
            <a:endParaRPr lang="en-I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Rectangle 21"/>
          <p:cNvSpPr/>
          <p:nvPr/>
        </p:nvSpPr>
        <p:spPr>
          <a:xfrm>
            <a:off x="4429124" y="4786322"/>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sp>
        <p:nvSpPr>
          <p:cNvPr id="23" name="Rectangle 22"/>
          <p:cNvSpPr/>
          <p:nvPr/>
        </p:nvSpPr>
        <p:spPr>
          <a:xfrm>
            <a:off x="3714744" y="714356"/>
            <a:ext cx="5059014" cy="523220"/>
          </a:xfrm>
          <a:prstGeom prst="rect">
            <a:avLst/>
          </a:prstGeom>
        </p:spPr>
        <p:txBody>
          <a:bodyPr wrap="none">
            <a:spAutoFit/>
          </a:bodyPr>
          <a:lstStyle/>
          <a:p>
            <a:r>
              <a:rPr lang="en-US" sz="2800" dirty="0" smtClean="0">
                <a:solidFill>
                  <a:srgbClr val="0000FF"/>
                </a:solidFill>
              </a:rPr>
              <a:t> </a:t>
            </a:r>
            <a:r>
              <a:rPr lang="en-US" sz="2800" dirty="0" err="1" smtClean="0">
                <a:solidFill>
                  <a:srgbClr val="0000FF"/>
                </a:solidFill>
              </a:rPr>
              <a:t>DiningPhilosophers.putdown</a:t>
            </a:r>
            <a:r>
              <a:rPr lang="en-US" sz="2800" dirty="0" smtClean="0">
                <a:solidFill>
                  <a:srgbClr val="0000FF"/>
                </a:solidFill>
              </a:rPr>
              <a:t> (0);</a:t>
            </a:r>
            <a:endParaRPr lang="en-IN" sz="2800" dirty="0"/>
          </a:p>
        </p:txBody>
      </p:sp>
      <p:sp>
        <p:nvSpPr>
          <p:cNvPr id="24" name="TextBox 23"/>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smtClean="0"/>
              <a:t>P0</a:t>
            </a:r>
            <a:endParaRPr lang="en-IN" b="1" dirty="0"/>
          </a:p>
        </p:txBody>
      </p:sp>
      <p:sp>
        <p:nvSpPr>
          <p:cNvPr id="25" name="Slide Number Placeholder 24"/>
          <p:cNvSpPr>
            <a:spLocks noGrp="1"/>
          </p:cNvSpPr>
          <p:nvPr>
            <p:ph type="sldNum" sz="quarter" idx="12"/>
          </p:nvPr>
        </p:nvSpPr>
        <p:spPr/>
        <p:txBody>
          <a:bodyPr/>
          <a:lstStyle/>
          <a:p>
            <a:fld id="{27429B5B-14B8-49BD-B57C-48896D84E86B}" type="slidenum">
              <a:rPr lang="en-IN" smtClean="0"/>
              <a:pPr/>
              <a:t>209</a:t>
            </a:fld>
            <a:endParaRPr lang="en-IN"/>
          </a:p>
        </p:txBody>
      </p:sp>
      <p:sp>
        <p:nvSpPr>
          <p:cNvPr id="26" name="Footer Placeholder 2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ChangeArrowheads="1"/>
          </p:cNvSpPr>
          <p:nvPr/>
        </p:nvSpPr>
        <p:spPr bwMode="auto">
          <a:xfrm>
            <a:off x="928662" y="500042"/>
            <a:ext cx="7429552" cy="64294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2075" tIns="46038" rIns="92075" bIns="46038" anchor="ctr"/>
          <a:lstStyle/>
          <a:p>
            <a:pPr algn="ctr">
              <a:lnSpc>
                <a:spcPts val="5400"/>
              </a:lnSpc>
            </a:pPr>
            <a:r>
              <a:rPr lang="en-US" sz="4000" b="1" dirty="0">
                <a:latin typeface="Calisto MT" pitchFamily="18" charset="0"/>
              </a:rPr>
              <a:t>The Critical Section Problem</a:t>
            </a:r>
          </a:p>
        </p:txBody>
      </p:sp>
      <p:sp>
        <p:nvSpPr>
          <p:cNvPr id="295938" name="Rectangle 3"/>
          <p:cNvSpPr>
            <a:spLocks noChangeArrowheads="1"/>
          </p:cNvSpPr>
          <p:nvPr/>
        </p:nvSpPr>
        <p:spPr bwMode="auto">
          <a:xfrm>
            <a:off x="642910" y="1571612"/>
            <a:ext cx="8005790" cy="5099063"/>
          </a:xfrm>
          <a:prstGeom prst="rect">
            <a:avLst/>
          </a:prstGeom>
          <a:noFill/>
          <a:ln w="9525">
            <a:noFill/>
            <a:miter lim="800000"/>
            <a:headEnd/>
            <a:tailEnd/>
          </a:ln>
        </p:spPr>
        <p:txBody>
          <a:bodyPr lIns="92075" tIns="46038" rIns="92075" bIns="46038"/>
          <a:lstStyle/>
          <a:p>
            <a:pPr marL="282575" indent="-282575">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When a process executes code that manipulates shared data (or resources), we say that the process is in its </a:t>
            </a:r>
            <a:r>
              <a:rPr lang="en-US" sz="2800" b="1" dirty="0">
                <a:solidFill>
                  <a:srgbClr val="FF0000"/>
                </a:solidFill>
                <a:latin typeface="Calisto MT" pitchFamily="18" charset="0"/>
              </a:rPr>
              <a:t>critical section </a:t>
            </a:r>
            <a:r>
              <a:rPr lang="en-US" sz="2800" b="1" dirty="0">
                <a:solidFill>
                  <a:srgbClr val="0070C0"/>
                </a:solidFill>
                <a:latin typeface="Calisto MT" pitchFamily="18" charset="0"/>
              </a:rPr>
              <a:t>(CS) </a:t>
            </a:r>
            <a:r>
              <a:rPr lang="en-US" sz="2800" dirty="0">
                <a:solidFill>
                  <a:srgbClr val="262626"/>
                </a:solidFill>
                <a:latin typeface="Calisto MT" pitchFamily="18" charset="0"/>
              </a:rPr>
              <a:t>for that shared data</a:t>
            </a:r>
          </a:p>
          <a:p>
            <a:pPr marL="282575" indent="-282575">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We must enforce mutual exclusion on the execution of critical sections.</a:t>
            </a:r>
          </a:p>
          <a:p>
            <a:pPr marL="282575" indent="-282575">
              <a:spcBef>
                <a:spcPts val="1800"/>
              </a:spcBef>
              <a:buClr>
                <a:schemeClr val="accent1"/>
              </a:buClr>
              <a:buSzPct val="75000"/>
              <a:buFont typeface="Wingdings" pitchFamily="2" charset="2"/>
              <a:buChar char="n"/>
            </a:pPr>
            <a:r>
              <a:rPr lang="en-US" sz="2800" dirty="0">
                <a:solidFill>
                  <a:srgbClr val="262626"/>
                </a:solidFill>
                <a:latin typeface="Calisto MT" pitchFamily="18" charset="0"/>
              </a:rPr>
              <a:t>Only one process at a time can be in its CS (for that shared data or resource</a:t>
            </a:r>
            <a:r>
              <a:rPr lang="en-US" sz="2800" dirty="0" smtClean="0">
                <a:solidFill>
                  <a:srgbClr val="262626"/>
                </a:solidFill>
                <a:latin typeface="Calisto MT" pitchFamily="18" charset="0"/>
              </a:rPr>
              <a:t>)</a:t>
            </a:r>
          </a:p>
          <a:p>
            <a:pPr marL="282575" indent="-282575">
              <a:spcBef>
                <a:spcPts val="1800"/>
              </a:spcBef>
              <a:buClr>
                <a:schemeClr val="accent1"/>
              </a:buClr>
              <a:buSzPct val="75000"/>
              <a:buFont typeface="Wingdings" pitchFamily="2" charset="2"/>
              <a:buChar char="n"/>
            </a:pPr>
            <a:r>
              <a:rPr lang="en-US" sz="2800" dirty="0" smtClean="0">
                <a:solidFill>
                  <a:srgbClr val="262626"/>
                </a:solidFill>
                <a:latin typeface="Calisto MT" pitchFamily="18" charset="0"/>
              </a:rPr>
              <a:t>The CS problem exists on multiprocessors as well as on </a:t>
            </a:r>
            <a:r>
              <a:rPr lang="en-US" sz="2800" dirty="0" err="1" smtClean="0">
                <a:solidFill>
                  <a:srgbClr val="262626"/>
                </a:solidFill>
                <a:latin typeface="Calisto MT" pitchFamily="18" charset="0"/>
              </a:rPr>
              <a:t>uniprocessors</a:t>
            </a:r>
            <a:r>
              <a:rPr lang="en-US" sz="2000" dirty="0" smtClean="0">
                <a:solidFill>
                  <a:srgbClr val="262626"/>
                </a:solidFill>
                <a:latin typeface="Calisto MT" pitchFamily="18" charset="0"/>
              </a:rPr>
              <a:t>.</a:t>
            </a:r>
          </a:p>
          <a:p>
            <a:pPr marL="282575" indent="-282575">
              <a:spcBef>
                <a:spcPts val="1800"/>
              </a:spcBef>
              <a:buClr>
                <a:schemeClr val="accent1"/>
              </a:buClr>
              <a:buSzPct val="75000"/>
            </a:pPr>
            <a:r>
              <a:rPr lang="en-US" sz="2800" dirty="0" smtClean="0">
                <a:solidFill>
                  <a:srgbClr val="262626"/>
                </a:solidFill>
                <a:latin typeface="Calisto MT" pitchFamily="18" charset="0"/>
              </a:rPr>
              <a:t>.</a:t>
            </a:r>
            <a:endParaRPr lang="en-US" sz="2800" dirty="0">
              <a:solidFill>
                <a:srgbClr val="262626"/>
              </a:solidFill>
              <a:latin typeface="Calisto MT" pitchFamily="18" charset="0"/>
            </a:endParaRPr>
          </a:p>
        </p:txBody>
      </p:sp>
      <p:sp>
        <p:nvSpPr>
          <p:cNvPr id="4" name="Slide Number Placeholder 3"/>
          <p:cNvSpPr>
            <a:spLocks noGrp="1"/>
          </p:cNvSpPr>
          <p:nvPr>
            <p:ph type="sldNum" sz="quarter" idx="12"/>
          </p:nvPr>
        </p:nvSpPr>
        <p:spPr/>
        <p:txBody>
          <a:bodyPr/>
          <a:lstStyle/>
          <a:p>
            <a:fld id="{27429B5B-14B8-49BD-B57C-48896D84E86B}" type="slidenum">
              <a:rPr lang="en-IN" smtClean="0"/>
              <a:pPr/>
              <a:t>21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0" name="Rectangle 19"/>
          <p:cNvSpPr/>
          <p:nvPr/>
        </p:nvSpPr>
        <p:spPr>
          <a:xfrm>
            <a:off x="3714744" y="3143248"/>
            <a:ext cx="974434"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Eating</a:t>
            </a:r>
            <a:endParaRPr lang="en-IN" sz="2400" b="1" dirty="0">
              <a:solidFill>
                <a:srgbClr val="0000FF"/>
              </a:solidFill>
            </a:endParaRPr>
          </a:p>
        </p:txBody>
      </p:sp>
      <p:sp>
        <p:nvSpPr>
          <p:cNvPr id="24" name="TextBox 23"/>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smtClean="0"/>
              <a:t>P0</a:t>
            </a:r>
            <a:endParaRPr lang="en-IN" b="1" dirty="0"/>
          </a:p>
        </p:txBody>
      </p:sp>
      <p:sp>
        <p:nvSpPr>
          <p:cNvPr id="25" name="Rectangle 24"/>
          <p:cNvSpPr/>
          <p:nvPr/>
        </p:nvSpPr>
        <p:spPr>
          <a:xfrm>
            <a:off x="3857620" y="714356"/>
            <a:ext cx="4572000" cy="1643527"/>
          </a:xfrm>
          <a:prstGeom prst="rect">
            <a:avLst/>
          </a:prstGeom>
        </p:spPr>
        <p:txBody>
          <a:bodyPr>
            <a:spAutoFit/>
          </a:bodyPr>
          <a:lstStyle/>
          <a:p>
            <a:pPr>
              <a:lnSpc>
                <a:spcPct val="80000"/>
              </a:lnSpc>
              <a:buFont typeface="Monotype Sorts" pitchFamily="2" charset="2"/>
              <a:buNone/>
            </a:pPr>
            <a:r>
              <a:rPr lang="en-US" dirty="0" smtClean="0"/>
              <a:t>void putdown (int i) </a:t>
            </a:r>
          </a:p>
          <a:p>
            <a:pPr>
              <a:lnSpc>
                <a:spcPct val="80000"/>
              </a:lnSpc>
              <a:buFont typeface="Monotype Sorts" pitchFamily="2" charset="2"/>
              <a:buNone/>
            </a:pPr>
            <a:r>
              <a:rPr lang="en-US" dirty="0" smtClean="0"/>
              <a:t>          { </a:t>
            </a:r>
          </a:p>
          <a:p>
            <a:pPr>
              <a:lnSpc>
                <a:spcPct val="80000"/>
              </a:lnSpc>
              <a:buFont typeface="Monotype Sorts" pitchFamily="2" charset="2"/>
              <a:buNone/>
            </a:pPr>
            <a:r>
              <a:rPr lang="en-US" dirty="0" smtClean="0"/>
              <a:t>	       </a:t>
            </a:r>
            <a:r>
              <a:rPr lang="en-US" dirty="0" smtClean="0">
                <a:solidFill>
                  <a:srgbClr val="FF0000"/>
                </a:solidFill>
              </a:rPr>
              <a:t>state[i] = THINKING;</a:t>
            </a:r>
          </a:p>
          <a:p>
            <a:pPr>
              <a:lnSpc>
                <a:spcPct val="80000"/>
              </a:lnSpc>
              <a:buFont typeface="Monotype Sorts" pitchFamily="2" charset="2"/>
              <a:buNone/>
            </a:pPr>
            <a:r>
              <a:rPr lang="en-US" dirty="0" smtClean="0"/>
              <a:t>                   // test left and right neighbors</a:t>
            </a:r>
          </a:p>
          <a:p>
            <a:pPr>
              <a:lnSpc>
                <a:spcPct val="80000"/>
              </a:lnSpc>
              <a:buFont typeface="Monotype Sorts" pitchFamily="2" charset="2"/>
              <a:buNone/>
            </a:pPr>
            <a:r>
              <a:rPr lang="en-US" dirty="0" smtClean="0"/>
              <a:t>	        test((i + 4) % 5);</a:t>
            </a:r>
          </a:p>
          <a:p>
            <a:pPr>
              <a:lnSpc>
                <a:spcPct val="80000"/>
              </a:lnSpc>
              <a:buFont typeface="Monotype Sorts" pitchFamily="2" charset="2"/>
              <a:buNone/>
            </a:pPr>
            <a:r>
              <a:rPr lang="en-US" dirty="0" smtClean="0"/>
              <a:t>	        test((i + 1) % 5);</a:t>
            </a:r>
          </a:p>
          <a:p>
            <a:pPr>
              <a:lnSpc>
                <a:spcPct val="80000"/>
              </a:lnSpc>
              <a:buFont typeface="Monotype Sorts" pitchFamily="2" charset="2"/>
              <a:buNone/>
            </a:pPr>
            <a:r>
              <a:rPr lang="en-US" dirty="0" smtClean="0"/>
              <a:t>        }</a:t>
            </a:r>
          </a:p>
        </p:txBody>
      </p:sp>
      <p:sp>
        <p:nvSpPr>
          <p:cNvPr id="26" name="Rectangle 25"/>
          <p:cNvSpPr/>
          <p:nvPr/>
        </p:nvSpPr>
        <p:spPr>
          <a:xfrm>
            <a:off x="5929322" y="3143248"/>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27" name="Rectangle 26"/>
          <p:cNvSpPr/>
          <p:nvPr/>
        </p:nvSpPr>
        <p:spPr>
          <a:xfrm>
            <a:off x="4214810" y="4714884"/>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cxnSp>
        <p:nvCxnSpPr>
          <p:cNvPr id="28" name="Straight Arrow Connector 27"/>
          <p:cNvCxnSpPr/>
          <p:nvPr/>
        </p:nvCxnSpPr>
        <p:spPr>
          <a:xfrm flipV="1">
            <a:off x="4643438" y="3357562"/>
            <a:ext cx="1295425" cy="165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Slide Number Placeholder 21"/>
          <p:cNvSpPr>
            <a:spLocks noGrp="1"/>
          </p:cNvSpPr>
          <p:nvPr>
            <p:ph type="sldNum" sz="quarter" idx="12"/>
          </p:nvPr>
        </p:nvSpPr>
        <p:spPr/>
        <p:txBody>
          <a:bodyPr/>
          <a:lstStyle/>
          <a:p>
            <a:fld id="{27429B5B-14B8-49BD-B57C-48896D84E86B}" type="slidenum">
              <a:rPr lang="en-IN" smtClean="0"/>
              <a:pPr/>
              <a:t>210</a:t>
            </a:fld>
            <a:endParaRPr lang="en-IN"/>
          </a:p>
        </p:txBody>
      </p:sp>
      <p:sp>
        <p:nvSpPr>
          <p:cNvPr id="23" name="Footer Placeholder 22"/>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4643446"/>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786050" y="62150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24" name="TextBox 23"/>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smtClean="0"/>
              <a:t>P0</a:t>
            </a:r>
            <a:endParaRPr lang="en-IN" b="1" dirty="0"/>
          </a:p>
        </p:txBody>
      </p:sp>
      <p:sp>
        <p:nvSpPr>
          <p:cNvPr id="25" name="Rectangle 24"/>
          <p:cNvSpPr/>
          <p:nvPr/>
        </p:nvSpPr>
        <p:spPr>
          <a:xfrm>
            <a:off x="3857620" y="714356"/>
            <a:ext cx="4572000" cy="1643527"/>
          </a:xfrm>
          <a:prstGeom prst="rect">
            <a:avLst/>
          </a:prstGeom>
        </p:spPr>
        <p:txBody>
          <a:bodyPr>
            <a:spAutoFit/>
          </a:bodyPr>
          <a:lstStyle/>
          <a:p>
            <a:pPr>
              <a:lnSpc>
                <a:spcPct val="80000"/>
              </a:lnSpc>
              <a:buFont typeface="Monotype Sorts" pitchFamily="2" charset="2"/>
              <a:buNone/>
            </a:pPr>
            <a:r>
              <a:rPr lang="en-US" dirty="0" smtClean="0"/>
              <a:t>void putdown (int i) </a:t>
            </a:r>
          </a:p>
          <a:p>
            <a:pPr>
              <a:lnSpc>
                <a:spcPct val="80000"/>
              </a:lnSpc>
              <a:buFont typeface="Monotype Sorts" pitchFamily="2" charset="2"/>
              <a:buNone/>
            </a:pPr>
            <a:r>
              <a:rPr lang="en-US" dirty="0" smtClean="0"/>
              <a:t>          { </a:t>
            </a:r>
          </a:p>
          <a:p>
            <a:pPr>
              <a:lnSpc>
                <a:spcPct val="80000"/>
              </a:lnSpc>
              <a:buFont typeface="Monotype Sorts" pitchFamily="2" charset="2"/>
              <a:buNone/>
            </a:pPr>
            <a:r>
              <a:rPr lang="en-US" dirty="0" smtClean="0"/>
              <a:t>	       </a:t>
            </a:r>
            <a:r>
              <a:rPr lang="en-US" dirty="0" smtClean="0">
                <a:solidFill>
                  <a:srgbClr val="0000FF"/>
                </a:solidFill>
              </a:rPr>
              <a:t>state[i] = THINKING;</a:t>
            </a:r>
          </a:p>
          <a:p>
            <a:pPr>
              <a:lnSpc>
                <a:spcPct val="80000"/>
              </a:lnSpc>
              <a:buFont typeface="Monotype Sorts" pitchFamily="2" charset="2"/>
              <a:buNone/>
            </a:pPr>
            <a:r>
              <a:rPr lang="en-US" dirty="0" smtClean="0">
                <a:solidFill>
                  <a:srgbClr val="FF0000"/>
                </a:solidFill>
              </a:rPr>
              <a:t>                   // test left and right neighbors</a:t>
            </a:r>
          </a:p>
          <a:p>
            <a:pPr>
              <a:lnSpc>
                <a:spcPct val="80000"/>
              </a:lnSpc>
              <a:buFont typeface="Monotype Sorts" pitchFamily="2" charset="2"/>
              <a:buNone/>
            </a:pPr>
            <a:r>
              <a:rPr lang="en-US" dirty="0" smtClean="0">
                <a:solidFill>
                  <a:srgbClr val="FF0000"/>
                </a:solidFill>
              </a:rPr>
              <a:t>	        test((i + 4) % 5);</a:t>
            </a:r>
          </a:p>
          <a:p>
            <a:pPr>
              <a:lnSpc>
                <a:spcPct val="80000"/>
              </a:lnSpc>
              <a:buFont typeface="Monotype Sorts" pitchFamily="2" charset="2"/>
              <a:buNone/>
            </a:pPr>
            <a:r>
              <a:rPr lang="en-US" dirty="0" smtClean="0"/>
              <a:t>	        test((i + 1) % 5);</a:t>
            </a:r>
          </a:p>
          <a:p>
            <a:pPr>
              <a:lnSpc>
                <a:spcPct val="80000"/>
              </a:lnSpc>
              <a:buFont typeface="Monotype Sorts" pitchFamily="2" charset="2"/>
              <a:buNone/>
            </a:pPr>
            <a:r>
              <a:rPr lang="en-US" dirty="0" smtClean="0"/>
              <a:t>        }</a:t>
            </a:r>
          </a:p>
        </p:txBody>
      </p:sp>
      <p:sp>
        <p:nvSpPr>
          <p:cNvPr id="26" name="Rectangle 25"/>
          <p:cNvSpPr/>
          <p:nvPr/>
        </p:nvSpPr>
        <p:spPr>
          <a:xfrm>
            <a:off x="3643306" y="2928934"/>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27" name="Rectangle 26"/>
          <p:cNvSpPr/>
          <p:nvPr/>
        </p:nvSpPr>
        <p:spPr>
          <a:xfrm>
            <a:off x="4214810" y="4714884"/>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sp>
        <p:nvSpPr>
          <p:cNvPr id="22" name="Rectangle 21"/>
          <p:cNvSpPr/>
          <p:nvPr/>
        </p:nvSpPr>
        <p:spPr>
          <a:xfrm>
            <a:off x="5500694" y="3000372"/>
            <a:ext cx="2226507" cy="461665"/>
          </a:xfrm>
          <a:prstGeom prst="rect">
            <a:avLst/>
          </a:prstGeom>
        </p:spPr>
        <p:txBody>
          <a:bodyPr wrap="none">
            <a:spAutoFit/>
          </a:bodyPr>
          <a:lstStyle/>
          <a:p>
            <a:r>
              <a:rPr lang="en-US" sz="2400" dirty="0" smtClean="0">
                <a:solidFill>
                  <a:srgbClr val="FF0000"/>
                </a:solidFill>
              </a:rPr>
              <a:t>test((0 + 4) % 5);</a:t>
            </a:r>
            <a:endParaRPr lang="en-IN" sz="2400" dirty="0"/>
          </a:p>
        </p:txBody>
      </p:sp>
      <p:sp>
        <p:nvSpPr>
          <p:cNvPr id="23" name="Rectangle 22"/>
          <p:cNvSpPr/>
          <p:nvPr/>
        </p:nvSpPr>
        <p:spPr>
          <a:xfrm>
            <a:off x="5786446" y="3643314"/>
            <a:ext cx="1529073" cy="646331"/>
          </a:xfrm>
          <a:prstGeom prst="rect">
            <a:avLst/>
          </a:prstGeom>
        </p:spPr>
        <p:txBody>
          <a:bodyPr wrap="none">
            <a:spAutoFit/>
          </a:bodyPr>
          <a:lstStyle/>
          <a:p>
            <a:r>
              <a:rPr lang="en-US" sz="3600" dirty="0" smtClean="0">
                <a:solidFill>
                  <a:srgbClr val="FF0000"/>
                </a:solidFill>
              </a:rPr>
              <a:t>test(4);</a:t>
            </a:r>
            <a:endParaRPr lang="en-IN" sz="3600" dirty="0"/>
          </a:p>
        </p:txBody>
      </p:sp>
      <p:sp>
        <p:nvSpPr>
          <p:cNvPr id="28" name="Slide Number Placeholder 27"/>
          <p:cNvSpPr>
            <a:spLocks noGrp="1"/>
          </p:cNvSpPr>
          <p:nvPr>
            <p:ph type="sldNum" sz="quarter" idx="12"/>
          </p:nvPr>
        </p:nvSpPr>
        <p:spPr/>
        <p:txBody>
          <a:bodyPr/>
          <a:lstStyle/>
          <a:p>
            <a:fld id="{27429B5B-14B8-49BD-B57C-48896D84E86B}" type="slidenum">
              <a:rPr lang="en-IN" smtClean="0"/>
              <a:pPr/>
              <a:t>211</a:t>
            </a:fld>
            <a:endParaRPr lang="en-IN"/>
          </a:p>
        </p:txBody>
      </p:sp>
      <p:sp>
        <p:nvSpPr>
          <p:cNvPr id="29" name="Footer Placeholder 2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 calcmode="lin" valueType="num">
                                      <p:cBhvr additive="base">
                                        <p:cTn id="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4" end="4"/>
                                            </p:txEl>
                                          </p:spTgt>
                                        </p:tgtEl>
                                        <p:attrNameLst>
                                          <p:attrName>style.visibility</p:attrName>
                                        </p:attrNameLst>
                                      </p:cBhvr>
                                      <p:to>
                                        <p:strVal val="visible"/>
                                      </p:to>
                                    </p:set>
                                    <p:anim calcmode="lin" valueType="num">
                                      <p:cBhvr additive="base">
                                        <p:cTn id="1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6"/>
          <p:cNvPicPr>
            <a:picLocks noChangeAspect="1" noChangeArrowheads="1"/>
          </p:cNvPicPr>
          <p:nvPr/>
        </p:nvPicPr>
        <p:blipFill>
          <a:blip r:embed="rId2"/>
          <a:srcRect/>
          <a:stretch>
            <a:fillRect/>
          </a:stretch>
        </p:blipFill>
        <p:spPr bwMode="auto">
          <a:xfrm>
            <a:off x="285720" y="2643182"/>
            <a:ext cx="3894137" cy="3741737"/>
          </a:xfrm>
          <a:prstGeom prst="rect">
            <a:avLst/>
          </a:prstGeom>
          <a:noFill/>
          <a:ln w="9525">
            <a:noFill/>
            <a:miter lim="800000"/>
            <a:headEnd/>
            <a:tailEnd/>
          </a:ln>
        </p:spPr>
      </p:pic>
      <p:sp>
        <p:nvSpPr>
          <p:cNvPr id="8" name="Rectangle 7"/>
          <p:cNvSpPr/>
          <p:nvPr/>
        </p:nvSpPr>
        <p:spPr>
          <a:xfrm>
            <a:off x="428596" y="2643182"/>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9" name="Rectangle 8"/>
          <p:cNvSpPr/>
          <p:nvPr/>
        </p:nvSpPr>
        <p:spPr>
          <a:xfrm>
            <a:off x="0" y="5286388"/>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0" name="Rectangle 9"/>
          <p:cNvSpPr/>
          <p:nvPr/>
        </p:nvSpPr>
        <p:spPr>
          <a:xfrm>
            <a:off x="2428860" y="6286520"/>
            <a:ext cx="100059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b="1" dirty="0" smtClean="0"/>
              <a:t>Thinking</a:t>
            </a:r>
            <a:endParaRPr lang="en-IN" b="1" dirty="0"/>
          </a:p>
        </p:txBody>
      </p:sp>
      <p:sp>
        <p:nvSpPr>
          <p:cNvPr id="13" name="TextBox 12"/>
          <p:cNvSpPr txBox="1"/>
          <p:nvPr/>
        </p:nvSpPr>
        <p:spPr>
          <a:xfrm>
            <a:off x="2500298" y="5214950"/>
            <a:ext cx="500066" cy="369332"/>
          </a:xfrm>
          <a:prstGeom prst="rect">
            <a:avLst/>
          </a:prstGeom>
          <a:noFill/>
        </p:spPr>
        <p:txBody>
          <a:bodyPr wrap="square" rtlCol="0">
            <a:spAutoFit/>
          </a:bodyPr>
          <a:lstStyle/>
          <a:p>
            <a:r>
              <a:rPr lang="en-IN" b="1" dirty="0" smtClean="0">
                <a:solidFill>
                  <a:srgbClr val="0000FF"/>
                </a:solidFill>
              </a:rPr>
              <a:t>C5</a:t>
            </a:r>
            <a:endParaRPr lang="en-IN" b="1" dirty="0">
              <a:solidFill>
                <a:srgbClr val="0000FF"/>
              </a:solidFill>
            </a:endParaRPr>
          </a:p>
        </p:txBody>
      </p:sp>
      <p:sp>
        <p:nvSpPr>
          <p:cNvPr id="14" name="TextBox 13"/>
          <p:cNvSpPr txBox="1"/>
          <p:nvPr/>
        </p:nvSpPr>
        <p:spPr>
          <a:xfrm>
            <a:off x="1643042" y="4929198"/>
            <a:ext cx="500066" cy="369332"/>
          </a:xfrm>
          <a:prstGeom prst="rect">
            <a:avLst/>
          </a:prstGeom>
          <a:noFill/>
        </p:spPr>
        <p:txBody>
          <a:bodyPr wrap="square" rtlCol="0">
            <a:spAutoFit/>
          </a:bodyPr>
          <a:lstStyle/>
          <a:p>
            <a:r>
              <a:rPr lang="en-IN" b="1" dirty="0" smtClean="0">
                <a:solidFill>
                  <a:srgbClr val="0000FF"/>
                </a:solidFill>
              </a:rPr>
              <a:t>C4</a:t>
            </a:r>
            <a:endParaRPr lang="en-IN" b="1" dirty="0">
              <a:solidFill>
                <a:srgbClr val="0000FF"/>
              </a:solidFill>
            </a:endParaRPr>
          </a:p>
        </p:txBody>
      </p:sp>
      <p:sp>
        <p:nvSpPr>
          <p:cNvPr id="15" name="TextBox 14"/>
          <p:cNvSpPr txBox="1"/>
          <p:nvPr/>
        </p:nvSpPr>
        <p:spPr>
          <a:xfrm>
            <a:off x="1571604" y="4000504"/>
            <a:ext cx="500066" cy="369332"/>
          </a:xfrm>
          <a:prstGeom prst="rect">
            <a:avLst/>
          </a:prstGeom>
          <a:noFill/>
        </p:spPr>
        <p:txBody>
          <a:bodyPr wrap="square" rtlCol="0">
            <a:spAutoFit/>
          </a:bodyPr>
          <a:lstStyle/>
          <a:p>
            <a:r>
              <a:rPr lang="en-IN" b="1" dirty="0" smtClean="0">
                <a:solidFill>
                  <a:srgbClr val="0000FF"/>
                </a:solidFill>
              </a:rPr>
              <a:t>C3</a:t>
            </a:r>
            <a:endParaRPr lang="en-IN" b="1" dirty="0">
              <a:solidFill>
                <a:srgbClr val="0000FF"/>
              </a:solidFill>
            </a:endParaRPr>
          </a:p>
        </p:txBody>
      </p:sp>
      <p:sp>
        <p:nvSpPr>
          <p:cNvPr id="16" name="TextBox 15"/>
          <p:cNvSpPr txBox="1"/>
          <p:nvPr/>
        </p:nvSpPr>
        <p:spPr>
          <a:xfrm>
            <a:off x="2071670" y="3429000"/>
            <a:ext cx="500066" cy="369332"/>
          </a:xfrm>
          <a:prstGeom prst="rect">
            <a:avLst/>
          </a:prstGeom>
          <a:noFill/>
        </p:spPr>
        <p:txBody>
          <a:bodyPr wrap="square" rtlCol="0">
            <a:spAutoFit/>
          </a:bodyPr>
          <a:lstStyle/>
          <a:p>
            <a:r>
              <a:rPr lang="en-IN" b="1" dirty="0" smtClean="0">
                <a:solidFill>
                  <a:srgbClr val="0000FF"/>
                </a:solidFill>
              </a:rPr>
              <a:t>C2</a:t>
            </a:r>
            <a:endParaRPr lang="en-IN" b="1" dirty="0">
              <a:solidFill>
                <a:srgbClr val="0000FF"/>
              </a:solidFill>
            </a:endParaRPr>
          </a:p>
        </p:txBody>
      </p:sp>
      <p:sp>
        <p:nvSpPr>
          <p:cNvPr id="17" name="TextBox 16"/>
          <p:cNvSpPr txBox="1"/>
          <p:nvPr/>
        </p:nvSpPr>
        <p:spPr>
          <a:xfrm>
            <a:off x="3000364" y="3929066"/>
            <a:ext cx="500066" cy="369332"/>
          </a:xfrm>
          <a:prstGeom prst="rect">
            <a:avLst/>
          </a:prstGeom>
          <a:noFill/>
        </p:spPr>
        <p:txBody>
          <a:bodyPr wrap="square" rtlCol="0">
            <a:spAutoFit/>
          </a:bodyPr>
          <a:lstStyle/>
          <a:p>
            <a:r>
              <a:rPr lang="en-IN" b="1" dirty="0" smtClean="0">
                <a:solidFill>
                  <a:srgbClr val="0000FF"/>
                </a:solidFill>
              </a:rPr>
              <a:t>C1</a:t>
            </a:r>
            <a:endParaRPr lang="en-IN" b="1" dirty="0">
              <a:solidFill>
                <a:srgbClr val="0000FF"/>
              </a:solidFill>
            </a:endParaRPr>
          </a:p>
        </p:txBody>
      </p:sp>
      <p:sp>
        <p:nvSpPr>
          <p:cNvPr id="18" name="Rectangle 17"/>
          <p:cNvSpPr/>
          <p:nvPr/>
        </p:nvSpPr>
        <p:spPr>
          <a:xfrm>
            <a:off x="2857488" y="214290"/>
            <a:ext cx="5857916" cy="2308324"/>
          </a:xfrm>
          <a:prstGeom prst="rect">
            <a:avLst/>
          </a:prstGeom>
        </p:spPr>
        <p:txBody>
          <a:bodyPr wrap="square">
            <a:spAutoFit/>
          </a:bodyPr>
          <a:lstStyle/>
          <a:p>
            <a:pPr>
              <a:lnSpc>
                <a:spcPct val="80000"/>
              </a:lnSpc>
              <a:buFont typeface="Monotype Sorts" pitchFamily="2" charset="2"/>
              <a:buNone/>
            </a:pPr>
            <a:r>
              <a:rPr lang="en-US" dirty="0" smtClean="0">
                <a:solidFill>
                  <a:srgbClr val="0000FF"/>
                </a:solidFill>
              </a:rPr>
              <a:t>          void test (int i)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a:t>
            </a:r>
            <a:r>
              <a:rPr lang="en-US" dirty="0" smtClean="0">
                <a:solidFill>
                  <a:srgbClr val="FF0000"/>
                </a:solidFill>
              </a:rPr>
              <a:t>  if ( (state[(i + 4) % 5] != EATING) &amp;&amp;</a:t>
            </a:r>
          </a:p>
          <a:p>
            <a:pPr>
              <a:lnSpc>
                <a:spcPct val="80000"/>
              </a:lnSpc>
              <a:buFont typeface="Monotype Sorts" pitchFamily="2" charset="2"/>
              <a:buNone/>
            </a:pPr>
            <a:r>
              <a:rPr lang="en-US" dirty="0" smtClean="0">
                <a:solidFill>
                  <a:srgbClr val="FF0000"/>
                </a:solidFill>
              </a:rPr>
              <a:t>	        (state[i] == HUNGRY) &amp;&amp;</a:t>
            </a:r>
          </a:p>
          <a:p>
            <a:pPr>
              <a:lnSpc>
                <a:spcPct val="80000"/>
              </a:lnSpc>
              <a:buFont typeface="Monotype Sorts" pitchFamily="2" charset="2"/>
              <a:buNone/>
            </a:pPr>
            <a:r>
              <a:rPr lang="en-US" dirty="0" smtClean="0">
                <a:solidFill>
                  <a:srgbClr val="FF0000"/>
                </a:solidFill>
              </a:rPr>
              <a:t>	        (state[(i + 1) % 5] != EATING) )</a:t>
            </a:r>
          </a:p>
          <a:p>
            <a:pPr>
              <a:lnSpc>
                <a:spcPct val="80000"/>
              </a:lnSpc>
              <a:buFont typeface="Monotype Sorts" pitchFamily="2" charset="2"/>
              <a:buNone/>
            </a:pPr>
            <a:r>
              <a:rPr lang="en-US" dirty="0" smtClean="0">
                <a:solidFill>
                  <a:srgbClr val="0000FF"/>
                </a:solidFill>
              </a:rPr>
              <a:t>                              { </a:t>
            </a:r>
          </a:p>
          <a:p>
            <a:pPr>
              <a:lnSpc>
                <a:spcPct val="80000"/>
              </a:lnSpc>
              <a:buFont typeface="Monotype Sorts" pitchFamily="2" charset="2"/>
              <a:buNone/>
            </a:pPr>
            <a:r>
              <a:rPr lang="en-US" dirty="0" smtClean="0">
                <a:solidFill>
                  <a:srgbClr val="0000FF"/>
                </a:solidFill>
              </a:rPr>
              <a:t>	                    state[i] = EATING ;</a:t>
            </a:r>
          </a:p>
          <a:p>
            <a:pPr>
              <a:lnSpc>
                <a:spcPct val="80000"/>
              </a:lnSpc>
              <a:buFont typeface="Monotype Sorts" pitchFamily="2" charset="2"/>
              <a:buNone/>
            </a:pPr>
            <a:r>
              <a:rPr lang="en-US" dirty="0" smtClean="0">
                <a:solidFill>
                  <a:srgbClr val="0000FF"/>
                </a:solidFill>
              </a:rPr>
              <a:t>		    self[i].signal () ;</a:t>
            </a:r>
          </a:p>
          <a:p>
            <a:pPr>
              <a:lnSpc>
                <a:spcPct val="80000"/>
              </a:lnSpc>
              <a:buFont typeface="Monotype Sorts" pitchFamily="2" charset="2"/>
              <a:buNone/>
            </a:pPr>
            <a:r>
              <a:rPr lang="en-US" dirty="0" smtClean="0">
                <a:solidFill>
                  <a:srgbClr val="0000FF"/>
                </a:solidFill>
              </a:rPr>
              <a:t>	            }</a:t>
            </a:r>
          </a:p>
          <a:p>
            <a:pPr>
              <a:lnSpc>
                <a:spcPct val="80000"/>
              </a:lnSpc>
              <a:buFont typeface="Monotype Sorts" pitchFamily="2" charset="2"/>
              <a:buNone/>
            </a:pPr>
            <a:r>
              <a:rPr lang="en-US" dirty="0" smtClean="0">
                <a:solidFill>
                  <a:srgbClr val="0000FF"/>
                </a:solidFill>
              </a:rPr>
              <a:t>	 }</a:t>
            </a:r>
          </a:p>
        </p:txBody>
      </p:sp>
      <p:sp>
        <p:nvSpPr>
          <p:cNvPr id="44" name="Rectangle 43"/>
          <p:cNvSpPr/>
          <p:nvPr/>
        </p:nvSpPr>
        <p:spPr>
          <a:xfrm>
            <a:off x="3000364"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P0</a:t>
            </a:r>
            <a:endParaRPr lang="en-IN" dirty="0"/>
          </a:p>
        </p:txBody>
      </p:sp>
      <p:sp>
        <p:nvSpPr>
          <p:cNvPr id="45" name="Rectangle 44"/>
          <p:cNvSpPr/>
          <p:nvPr/>
        </p:nvSpPr>
        <p:spPr>
          <a:xfrm>
            <a:off x="1142976" y="3000372"/>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P1</a:t>
            </a:r>
            <a:endParaRPr lang="en-IN" dirty="0"/>
          </a:p>
        </p:txBody>
      </p:sp>
      <p:sp>
        <p:nvSpPr>
          <p:cNvPr id="46" name="Rectangle 45"/>
          <p:cNvSpPr/>
          <p:nvPr/>
        </p:nvSpPr>
        <p:spPr>
          <a:xfrm>
            <a:off x="428596" y="4857760"/>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P2</a:t>
            </a:r>
            <a:endParaRPr lang="en-IN" dirty="0"/>
          </a:p>
        </p:txBody>
      </p:sp>
      <p:sp>
        <p:nvSpPr>
          <p:cNvPr id="47" name="Rectangle 46"/>
          <p:cNvSpPr/>
          <p:nvPr/>
        </p:nvSpPr>
        <p:spPr>
          <a:xfrm>
            <a:off x="2000232" y="600076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P3</a:t>
            </a:r>
            <a:endParaRPr lang="en-IN" dirty="0"/>
          </a:p>
        </p:txBody>
      </p:sp>
      <p:sp>
        <p:nvSpPr>
          <p:cNvPr id="48" name="Rectangle 47"/>
          <p:cNvSpPr/>
          <p:nvPr/>
        </p:nvSpPr>
        <p:spPr>
          <a:xfrm>
            <a:off x="3643306" y="4929198"/>
            <a:ext cx="4203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dirty="0" smtClean="0"/>
              <a:t>P4</a:t>
            </a:r>
            <a:endParaRPr lang="en-IN" dirty="0"/>
          </a:p>
        </p:txBody>
      </p:sp>
      <p:sp>
        <p:nvSpPr>
          <p:cNvPr id="49" name="TextBox 48"/>
          <p:cNvSpPr txBox="1"/>
          <p:nvPr/>
        </p:nvSpPr>
        <p:spPr>
          <a:xfrm>
            <a:off x="7929586" y="214290"/>
            <a:ext cx="85725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P4</a:t>
            </a:r>
            <a:endParaRPr lang="en-IN" dirty="0"/>
          </a:p>
        </p:txBody>
      </p:sp>
      <p:sp>
        <p:nvSpPr>
          <p:cNvPr id="50" name="Rectangle 49"/>
          <p:cNvSpPr/>
          <p:nvPr/>
        </p:nvSpPr>
        <p:spPr>
          <a:xfrm>
            <a:off x="5000596" y="2857496"/>
            <a:ext cx="3500494" cy="7571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buFont typeface="Monotype Sorts" pitchFamily="2" charset="2"/>
              <a:buNone/>
            </a:pPr>
            <a:r>
              <a:rPr lang="en-US" dirty="0" smtClean="0">
                <a:solidFill>
                  <a:srgbClr val="FF0000"/>
                </a:solidFill>
              </a:rPr>
              <a:t>state[(4+ 4) % 5] != EATING) &amp;&amp;</a:t>
            </a:r>
          </a:p>
          <a:p>
            <a:pPr>
              <a:lnSpc>
                <a:spcPct val="80000"/>
              </a:lnSpc>
              <a:buFont typeface="Monotype Sorts" pitchFamily="2" charset="2"/>
              <a:buNone/>
            </a:pPr>
            <a:r>
              <a:rPr lang="en-US" dirty="0" smtClean="0">
                <a:solidFill>
                  <a:srgbClr val="FF0000"/>
                </a:solidFill>
              </a:rPr>
              <a:t> (state[4] == HUNGRY) &amp;&amp;</a:t>
            </a:r>
          </a:p>
          <a:p>
            <a:pPr>
              <a:lnSpc>
                <a:spcPct val="80000"/>
              </a:lnSpc>
              <a:buFont typeface="Monotype Sorts" pitchFamily="2" charset="2"/>
              <a:buNone/>
            </a:pPr>
            <a:r>
              <a:rPr lang="en-US" dirty="0" smtClean="0">
                <a:solidFill>
                  <a:srgbClr val="FF0000"/>
                </a:solidFill>
              </a:rPr>
              <a:t>(state[(0+ 1) % 5] != EATING) </a:t>
            </a:r>
            <a:endParaRPr lang="en-IN" dirty="0"/>
          </a:p>
        </p:txBody>
      </p:sp>
      <p:sp>
        <p:nvSpPr>
          <p:cNvPr id="51" name="Rectangle 50"/>
          <p:cNvSpPr/>
          <p:nvPr/>
        </p:nvSpPr>
        <p:spPr>
          <a:xfrm>
            <a:off x="5286380" y="3786190"/>
            <a:ext cx="3429056" cy="7626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pPr>
            <a:r>
              <a:rPr lang="en-US" dirty="0" smtClean="0">
                <a:solidFill>
                  <a:srgbClr val="3333FF"/>
                </a:solidFill>
              </a:rPr>
              <a:t>state[3] != EATING) &amp;&amp;</a:t>
            </a:r>
          </a:p>
          <a:p>
            <a:pPr>
              <a:lnSpc>
                <a:spcPct val="80000"/>
              </a:lnSpc>
            </a:pPr>
            <a:r>
              <a:rPr lang="en-US" dirty="0" smtClean="0">
                <a:solidFill>
                  <a:srgbClr val="3333FF"/>
                </a:solidFill>
              </a:rPr>
              <a:t> (state[4] == HUNGRY) &amp;&amp;</a:t>
            </a:r>
          </a:p>
          <a:p>
            <a:pPr>
              <a:lnSpc>
                <a:spcPct val="80000"/>
              </a:lnSpc>
            </a:pPr>
            <a:r>
              <a:rPr lang="en-US" dirty="0" smtClean="0">
                <a:solidFill>
                  <a:srgbClr val="3333FF"/>
                </a:solidFill>
              </a:rPr>
              <a:t>(state[0] != EATING) </a:t>
            </a:r>
            <a:endParaRPr lang="en-IN" dirty="0" smtClean="0">
              <a:solidFill>
                <a:srgbClr val="3333FF"/>
              </a:solidFill>
            </a:endParaRPr>
          </a:p>
        </p:txBody>
      </p:sp>
      <p:sp>
        <p:nvSpPr>
          <p:cNvPr id="25" name="Oval Callout 24"/>
          <p:cNvSpPr/>
          <p:nvPr/>
        </p:nvSpPr>
        <p:spPr>
          <a:xfrm>
            <a:off x="5286348" y="5072074"/>
            <a:ext cx="3857652" cy="1000132"/>
          </a:xfrm>
          <a:prstGeom prst="wedgeEllipseCallout">
            <a:avLst>
              <a:gd name="adj1" fmla="val -88395"/>
              <a:gd name="adj2" fmla="val -754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smtClean="0">
                <a:ln w="1905"/>
                <a:solidFill>
                  <a:srgbClr val="0000FF"/>
                </a:solidFill>
                <a:effectLst>
                  <a:innerShdw blurRad="69850" dist="43180" dir="5400000">
                    <a:srgbClr val="000000">
                      <a:alpha val="65000"/>
                    </a:srgbClr>
                  </a:innerShdw>
                </a:effectLst>
                <a:latin typeface="Arial Black" pitchFamily="34" charset="0"/>
              </a:rPr>
              <a:t>I  can eat now</a:t>
            </a:r>
            <a:endParaRPr lang="en-IN" sz="2400" b="1" dirty="0">
              <a:ln w="1905"/>
              <a:solidFill>
                <a:srgbClr val="0000FF"/>
              </a:solidFill>
              <a:effectLst>
                <a:innerShdw blurRad="69850" dist="43180" dir="5400000">
                  <a:srgbClr val="000000">
                    <a:alpha val="65000"/>
                  </a:srgbClr>
                </a:innerShdw>
              </a:effectLst>
              <a:latin typeface="Arial Black" pitchFamily="34" charset="0"/>
            </a:endParaRPr>
          </a:p>
        </p:txBody>
      </p:sp>
      <p:sp>
        <p:nvSpPr>
          <p:cNvPr id="26" name="Rectangle 25"/>
          <p:cNvSpPr/>
          <p:nvPr/>
        </p:nvSpPr>
        <p:spPr>
          <a:xfrm>
            <a:off x="3643306" y="5429264"/>
            <a:ext cx="1110945"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0000FF"/>
                </a:solidFill>
              </a:rPr>
              <a:t>Hungry</a:t>
            </a:r>
            <a:endParaRPr lang="en-IN" sz="2400" b="1" dirty="0">
              <a:solidFill>
                <a:srgbClr val="0000FF"/>
              </a:solidFill>
            </a:endParaRPr>
          </a:p>
        </p:txBody>
      </p:sp>
      <p:sp>
        <p:nvSpPr>
          <p:cNvPr id="24" name="Rectangle 23"/>
          <p:cNvSpPr/>
          <p:nvPr/>
        </p:nvSpPr>
        <p:spPr>
          <a:xfrm>
            <a:off x="2500298" y="2357430"/>
            <a:ext cx="1276311"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IN" sz="2400" b="1" dirty="0" smtClean="0">
                <a:solidFill>
                  <a:srgbClr val="FF0000"/>
                </a:solidFill>
              </a:rPr>
              <a:t>Thinking</a:t>
            </a:r>
            <a:endParaRPr lang="en-IN" sz="2400" b="1" dirty="0">
              <a:solidFill>
                <a:srgbClr val="FF0000"/>
              </a:solidFill>
            </a:endParaRPr>
          </a:p>
        </p:txBody>
      </p:sp>
      <p:sp>
        <p:nvSpPr>
          <p:cNvPr id="23" name="Slide Number Placeholder 22"/>
          <p:cNvSpPr>
            <a:spLocks noGrp="1"/>
          </p:cNvSpPr>
          <p:nvPr>
            <p:ph type="sldNum" sz="quarter" idx="12"/>
          </p:nvPr>
        </p:nvSpPr>
        <p:spPr/>
        <p:txBody>
          <a:bodyPr/>
          <a:lstStyle/>
          <a:p>
            <a:fld id="{27429B5B-14B8-49BD-B57C-48896D84E86B}" type="slidenum">
              <a:rPr lang="en-IN" smtClean="0"/>
              <a:pPr/>
              <a:t>212</a:t>
            </a:fld>
            <a:endParaRPr lang="en-IN"/>
          </a:p>
        </p:txBody>
      </p:sp>
      <p:sp>
        <p:nvSpPr>
          <p:cNvPr id="27" name="Footer Placeholder 2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25" grpId="0" animBg="1"/>
      <p:bldP spid="26" grpId="0"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28728" y="1142984"/>
            <a:ext cx="6500858" cy="2509843"/>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643042" y="4357694"/>
            <a:ext cx="5500726" cy="221457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FAEADDD-229D-4289-B09D-4EA4D43CFFB4}" type="slidenum">
              <a:rPr lang="en-IN" smtClean="0"/>
              <a:pPr/>
              <a:t>213</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a:xfrm>
            <a:off x="1571604" y="357166"/>
            <a:ext cx="6186502" cy="582594"/>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r>
              <a:rPr lang="en-US" altLang="en-US" dirty="0" smtClean="0"/>
              <a:t>Resources</a:t>
            </a:r>
          </a:p>
        </p:txBody>
      </p:sp>
      <p:sp>
        <p:nvSpPr>
          <p:cNvPr id="7173" name="Rectangle 7"/>
          <p:cNvSpPr>
            <a:spLocks noGrp="1" noChangeArrowheads="1"/>
          </p:cNvSpPr>
          <p:nvPr>
            <p:ph type="body" idx="1"/>
          </p:nvPr>
        </p:nvSpPr>
        <p:spPr>
          <a:xfrm>
            <a:off x="457200" y="1000108"/>
            <a:ext cx="8229600" cy="5357850"/>
          </a:xfrm>
        </p:spPr>
        <p:txBody>
          <a:bodyPr>
            <a:normAutofit lnSpcReduction="10000"/>
          </a:bodyPr>
          <a:lstStyle/>
          <a:p>
            <a:pPr eaLnBrk="1" hangingPunct="1"/>
            <a:r>
              <a:rPr lang="en-US" altLang="en-US" sz="2800" b="1" dirty="0" smtClean="0"/>
              <a:t>Resource: something a process uses</a:t>
            </a:r>
          </a:p>
          <a:p>
            <a:pPr lvl="1" eaLnBrk="1" hangingPunct="1"/>
            <a:r>
              <a:rPr lang="en-US" altLang="en-US" sz="2000" b="1" dirty="0" smtClean="0">
                <a:solidFill>
                  <a:srgbClr val="0000FF"/>
                </a:solidFill>
              </a:rPr>
              <a:t>Usually limited (at least somewhat)</a:t>
            </a:r>
          </a:p>
          <a:p>
            <a:pPr lvl="1" eaLnBrk="1" hangingPunct="1">
              <a:buNone/>
            </a:pPr>
            <a:endParaRPr lang="en-US" altLang="en-US" sz="2000" b="1" dirty="0" smtClean="0">
              <a:solidFill>
                <a:srgbClr val="0000FF"/>
              </a:solidFill>
            </a:endParaRPr>
          </a:p>
          <a:p>
            <a:pPr eaLnBrk="1" hangingPunct="1"/>
            <a:r>
              <a:rPr lang="en-US" altLang="en-US" sz="2800" b="1" dirty="0" smtClean="0">
                <a:solidFill>
                  <a:srgbClr val="FF3399"/>
                </a:solidFill>
              </a:rPr>
              <a:t>Examples of computer resources</a:t>
            </a:r>
          </a:p>
          <a:p>
            <a:pPr lvl="1" eaLnBrk="1" hangingPunct="1"/>
            <a:r>
              <a:rPr lang="en-US" altLang="en-US" sz="2000" b="1" dirty="0" smtClean="0"/>
              <a:t>Printers</a:t>
            </a:r>
          </a:p>
          <a:p>
            <a:pPr lvl="1" eaLnBrk="1" hangingPunct="1"/>
            <a:r>
              <a:rPr lang="en-US" altLang="en-US" sz="2000" b="1" dirty="0" smtClean="0"/>
              <a:t>Semaphores / locks</a:t>
            </a:r>
          </a:p>
          <a:p>
            <a:pPr lvl="1" eaLnBrk="1" hangingPunct="1"/>
            <a:r>
              <a:rPr lang="en-US" altLang="en-US" sz="2000" b="1" dirty="0" smtClean="0"/>
              <a:t>Tables (in a database)</a:t>
            </a:r>
          </a:p>
          <a:p>
            <a:pPr lvl="1" eaLnBrk="1" hangingPunct="1">
              <a:buNone/>
            </a:pPr>
            <a:endParaRPr lang="en-US" altLang="en-US" sz="2000" b="1" dirty="0" smtClean="0"/>
          </a:p>
          <a:p>
            <a:pPr eaLnBrk="1" hangingPunct="1"/>
            <a:r>
              <a:rPr lang="en-US" altLang="en-US" sz="2400" dirty="0" smtClean="0">
                <a:solidFill>
                  <a:srgbClr val="FF0000"/>
                </a:solidFill>
              </a:rPr>
              <a:t>Processes need access to resources in reasonable order</a:t>
            </a:r>
          </a:p>
          <a:p>
            <a:pPr eaLnBrk="1" hangingPunct="1"/>
            <a:r>
              <a:rPr lang="en-US" altLang="en-US" sz="2800" dirty="0" smtClean="0"/>
              <a:t>Two types of resources:</a:t>
            </a:r>
          </a:p>
          <a:p>
            <a:pPr lvl="1" eaLnBrk="1" hangingPunct="1"/>
            <a:r>
              <a:rPr lang="en-US" altLang="en-US" sz="2400" dirty="0" err="1" smtClean="0"/>
              <a:t>Preemptable</a:t>
            </a:r>
            <a:r>
              <a:rPr lang="en-US" altLang="en-US" sz="2400" dirty="0" smtClean="0"/>
              <a:t> resources: </a:t>
            </a:r>
            <a:r>
              <a:rPr lang="en-US" altLang="en-US" sz="2000" dirty="0" smtClean="0"/>
              <a:t>can be taken away from a process with no ill effects</a:t>
            </a:r>
          </a:p>
          <a:p>
            <a:pPr lvl="1" eaLnBrk="1" hangingPunct="1"/>
            <a:r>
              <a:rPr lang="en-US" altLang="en-US" sz="2400" dirty="0" err="1" smtClean="0"/>
              <a:t>Nonpreemptable</a:t>
            </a:r>
            <a:r>
              <a:rPr lang="en-US" altLang="en-US" sz="2400" dirty="0" smtClean="0"/>
              <a:t> resources: </a:t>
            </a:r>
            <a:r>
              <a:rPr lang="en-US" altLang="en-US" sz="2000" dirty="0" smtClean="0"/>
              <a:t>will cause the process to fail if taken away</a:t>
            </a:r>
          </a:p>
        </p:txBody>
      </p:sp>
      <p:sp>
        <p:nvSpPr>
          <p:cNvPr id="8" name="Slide Number Placeholder 7"/>
          <p:cNvSpPr>
            <a:spLocks noGrp="1"/>
          </p:cNvSpPr>
          <p:nvPr>
            <p:ph type="sldNum" sz="quarter" idx="12"/>
          </p:nvPr>
        </p:nvSpPr>
        <p:spPr/>
        <p:txBody>
          <a:bodyPr/>
          <a:lstStyle/>
          <a:p>
            <a:fld id="{AFAEADDD-229D-4289-B09D-4EA4D43CFFB4}" type="slidenum">
              <a:rPr lang="en-IN" smtClean="0"/>
              <a:pPr/>
              <a:t>214</a:t>
            </a:fld>
            <a:endParaRPr lang="en-IN"/>
          </a:p>
        </p:txBody>
      </p:sp>
      <p:sp>
        <p:nvSpPr>
          <p:cNvPr id="9" name="Footer Placeholder 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85786" y="285728"/>
            <a:ext cx="6472254" cy="654032"/>
          </a:xfrm>
        </p:spPr>
        <p:style>
          <a:lnRef idx="3">
            <a:schemeClr val="lt1"/>
          </a:lnRef>
          <a:fillRef idx="1">
            <a:schemeClr val="accent6"/>
          </a:fillRef>
          <a:effectRef idx="1">
            <a:schemeClr val="accent6"/>
          </a:effectRef>
          <a:fontRef idx="minor">
            <a:schemeClr val="lt1"/>
          </a:fontRef>
        </p:style>
        <p:txBody>
          <a:bodyPr>
            <a:normAutofit fontScale="90000"/>
          </a:bodyPr>
          <a:lstStyle/>
          <a:p>
            <a:r>
              <a:rPr lang="en-US" b="1" dirty="0" smtClean="0"/>
              <a:t>Deadlocks</a:t>
            </a:r>
            <a:endParaRPr lang="en-US" b="1" dirty="0"/>
          </a:p>
        </p:txBody>
      </p:sp>
      <p:sp>
        <p:nvSpPr>
          <p:cNvPr id="9219" name="Rectangle 3"/>
          <p:cNvSpPr>
            <a:spLocks noGrp="1" noChangeArrowheads="1"/>
          </p:cNvSpPr>
          <p:nvPr>
            <p:ph type="body" idx="1"/>
          </p:nvPr>
        </p:nvSpPr>
        <p:spPr>
          <a:xfrm>
            <a:off x="282575" y="1500174"/>
            <a:ext cx="8575705" cy="4786346"/>
          </a:xfrm>
        </p:spPr>
        <p:txBody>
          <a:bodyPr>
            <a:normAutofit/>
          </a:bodyPr>
          <a:lstStyle/>
          <a:p>
            <a:r>
              <a:rPr lang="en-US" sz="2800" dirty="0"/>
              <a:t>Formal definition :</a:t>
            </a:r>
            <a:br>
              <a:rPr lang="en-US" sz="2800" dirty="0"/>
            </a:br>
            <a:r>
              <a:rPr lang="en-US" sz="2400" i="1" dirty="0">
                <a:solidFill>
                  <a:srgbClr val="0000FF"/>
                </a:solidFill>
              </a:rPr>
              <a:t>A set of processes is deadlocked if each process in the set is waiting for an event that only another process in the set can cause</a:t>
            </a:r>
          </a:p>
          <a:p>
            <a:r>
              <a:rPr lang="en-US" sz="2800" dirty="0"/>
              <a:t>Usually the event is release of a currently held </a:t>
            </a:r>
            <a:r>
              <a:rPr lang="en-US" sz="2800" dirty="0" smtClean="0"/>
              <a:t>resource</a:t>
            </a:r>
          </a:p>
          <a:p>
            <a:endParaRPr lang="en-US" sz="2800" dirty="0"/>
          </a:p>
          <a:p>
            <a:r>
              <a:rPr lang="en-US" sz="2800" dirty="0"/>
              <a:t>None of the processes can …</a:t>
            </a:r>
          </a:p>
          <a:p>
            <a:pPr lvl="1"/>
            <a:r>
              <a:rPr lang="en-US" sz="2400" dirty="0"/>
              <a:t>run</a:t>
            </a:r>
          </a:p>
          <a:p>
            <a:pPr lvl="1"/>
            <a:r>
              <a:rPr lang="en-US" sz="2400" dirty="0"/>
              <a:t>release resources</a:t>
            </a:r>
          </a:p>
          <a:p>
            <a:pPr lvl="1"/>
            <a:r>
              <a:rPr lang="en-US" sz="2400" dirty="0"/>
              <a:t>be awakened</a:t>
            </a:r>
          </a:p>
        </p:txBody>
      </p:sp>
      <p:sp>
        <p:nvSpPr>
          <p:cNvPr id="5" name="Slide Number Placeholder 4"/>
          <p:cNvSpPr>
            <a:spLocks noGrp="1"/>
          </p:cNvSpPr>
          <p:nvPr>
            <p:ph type="sldNum" sz="quarter" idx="12"/>
          </p:nvPr>
        </p:nvSpPr>
        <p:spPr/>
        <p:txBody>
          <a:bodyPr/>
          <a:lstStyle/>
          <a:p>
            <a:fld id="{AFAEADDD-229D-4289-B09D-4EA4D43CFFB4}" type="slidenum">
              <a:rPr lang="en-IN" smtClean="0"/>
              <a:pPr/>
              <a:t>215</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500034" y="357166"/>
            <a:ext cx="8382000" cy="609600"/>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When do deadlocks happen?</a:t>
            </a:r>
          </a:p>
        </p:txBody>
      </p:sp>
      <p:sp>
        <p:nvSpPr>
          <p:cNvPr id="8197" name="Rectangle 5"/>
          <p:cNvSpPr>
            <a:spLocks noGrp="1" noChangeArrowheads="1"/>
          </p:cNvSpPr>
          <p:nvPr>
            <p:ph type="body" sz="half" idx="1"/>
          </p:nvPr>
        </p:nvSpPr>
        <p:spPr>
          <a:xfrm>
            <a:off x="762000" y="1214422"/>
            <a:ext cx="4114800" cy="5181600"/>
          </a:xfrm>
        </p:spPr>
        <p:txBody>
          <a:bodyPr/>
          <a:lstStyle/>
          <a:p>
            <a:pPr eaLnBrk="1" hangingPunct="1">
              <a:lnSpc>
                <a:spcPct val="90000"/>
              </a:lnSpc>
            </a:pPr>
            <a:r>
              <a:rPr lang="en-US" altLang="en-US" sz="2400" dirty="0" smtClean="0"/>
              <a:t>Suppose</a:t>
            </a:r>
          </a:p>
          <a:p>
            <a:pPr lvl="1" eaLnBrk="1" hangingPunct="1">
              <a:lnSpc>
                <a:spcPct val="90000"/>
              </a:lnSpc>
            </a:pPr>
            <a:r>
              <a:rPr lang="en-US" altLang="en-US" sz="2000" dirty="0" smtClean="0"/>
              <a:t>Process 1 holds resource A and requests resource B</a:t>
            </a:r>
          </a:p>
          <a:p>
            <a:pPr lvl="1" eaLnBrk="1" hangingPunct="1">
              <a:lnSpc>
                <a:spcPct val="90000"/>
              </a:lnSpc>
            </a:pPr>
            <a:r>
              <a:rPr lang="en-US" altLang="en-US" sz="2000" dirty="0" smtClean="0"/>
              <a:t>Process 2 holds B and requests A</a:t>
            </a:r>
          </a:p>
          <a:p>
            <a:pPr lvl="1" eaLnBrk="1" hangingPunct="1">
              <a:lnSpc>
                <a:spcPct val="90000"/>
              </a:lnSpc>
            </a:pPr>
            <a:r>
              <a:rPr lang="en-US" altLang="en-US" sz="2000" dirty="0" smtClean="0"/>
              <a:t>Both can be blocked, with neither able to proceed</a:t>
            </a:r>
          </a:p>
          <a:p>
            <a:pPr eaLnBrk="1" hangingPunct="1">
              <a:lnSpc>
                <a:spcPct val="90000"/>
              </a:lnSpc>
            </a:pPr>
            <a:r>
              <a:rPr lang="en-US" altLang="en-US" sz="2400" dirty="0" smtClean="0"/>
              <a:t>Deadlocks occur when …</a:t>
            </a:r>
          </a:p>
          <a:p>
            <a:pPr lvl="1" eaLnBrk="1" hangingPunct="1">
              <a:lnSpc>
                <a:spcPct val="90000"/>
              </a:lnSpc>
            </a:pPr>
            <a:r>
              <a:rPr lang="en-US" altLang="en-US" sz="2000" dirty="0" smtClean="0"/>
              <a:t>Processes are granted exclusive access to devices or software constructs (resources)</a:t>
            </a:r>
          </a:p>
          <a:p>
            <a:pPr lvl="1" eaLnBrk="1" hangingPunct="1">
              <a:lnSpc>
                <a:spcPct val="90000"/>
              </a:lnSpc>
            </a:pPr>
            <a:r>
              <a:rPr lang="en-US" altLang="en-US" sz="2000" dirty="0" smtClean="0"/>
              <a:t>Each deadlocked process needs a resource held by another deadlocked process</a:t>
            </a:r>
          </a:p>
          <a:p>
            <a:pPr lvl="1" eaLnBrk="1" hangingPunct="1">
              <a:lnSpc>
                <a:spcPct val="90000"/>
              </a:lnSpc>
            </a:pPr>
            <a:endParaRPr lang="en-US" altLang="en-US" sz="2000" dirty="0" smtClean="0"/>
          </a:p>
        </p:txBody>
      </p:sp>
      <p:sp>
        <p:nvSpPr>
          <p:cNvPr id="8198" name="Rectangle 7"/>
          <p:cNvSpPr>
            <a:spLocks noChangeArrowheads="1"/>
          </p:cNvSpPr>
          <p:nvPr/>
        </p:nvSpPr>
        <p:spPr bwMode="auto">
          <a:xfrm>
            <a:off x="5715000" y="2514600"/>
            <a:ext cx="1066800" cy="4572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sz="2000">
                <a:latin typeface="Times" charset="0"/>
              </a:rPr>
              <a:t>A</a:t>
            </a:r>
          </a:p>
        </p:txBody>
      </p:sp>
      <p:sp>
        <p:nvSpPr>
          <p:cNvPr id="8199" name="Rectangle 11"/>
          <p:cNvSpPr>
            <a:spLocks noChangeArrowheads="1"/>
          </p:cNvSpPr>
          <p:nvPr/>
        </p:nvSpPr>
        <p:spPr bwMode="auto">
          <a:xfrm>
            <a:off x="7315200" y="3124200"/>
            <a:ext cx="1066800" cy="457200"/>
          </a:xfrm>
          <a:prstGeom prst="rect">
            <a:avLst/>
          </a:prstGeom>
          <a:solidFill>
            <a:srgbClr val="00FFFF"/>
          </a:solidFill>
          <a:ln w="9525">
            <a:solidFill>
              <a:schemeClr val="tx1"/>
            </a:solidFill>
            <a:miter lim="800000"/>
            <a:headEnd/>
            <a:tailEnd/>
          </a:ln>
          <a:effectLst/>
        </p:spPr>
        <p:txBody>
          <a:bodyPr wrap="none" anchor="ctr"/>
          <a:lstStyle/>
          <a:p>
            <a:pPr algn="ctr"/>
            <a:r>
              <a:rPr lang="en-US" altLang="en-US" sz="2000">
                <a:latin typeface="Times" charset="0"/>
              </a:rPr>
              <a:t>B</a:t>
            </a:r>
          </a:p>
        </p:txBody>
      </p:sp>
      <p:sp>
        <p:nvSpPr>
          <p:cNvPr id="6153" name="Rectangle 9" descr="Dark vertical"/>
          <p:cNvSpPr>
            <a:spLocks noChangeArrowheads="1"/>
          </p:cNvSpPr>
          <p:nvPr/>
        </p:nvSpPr>
        <p:spPr bwMode="auto">
          <a:xfrm>
            <a:off x="5715000" y="4495800"/>
            <a:ext cx="1066800" cy="4572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pPr algn="ctr"/>
            <a:r>
              <a:rPr lang="en-US" altLang="en-US" sz="2000">
                <a:latin typeface="Times" charset="0"/>
              </a:rPr>
              <a:t>B</a:t>
            </a:r>
          </a:p>
        </p:txBody>
      </p:sp>
      <p:cxnSp>
        <p:nvCxnSpPr>
          <p:cNvPr id="6156" name="AutoShape 12"/>
          <p:cNvCxnSpPr>
            <a:cxnSpLocks noChangeShapeType="1"/>
            <a:stCxn id="6153" idx="3"/>
            <a:endCxn id="8199" idx="1"/>
          </p:cNvCxnSpPr>
          <p:nvPr/>
        </p:nvCxnSpPr>
        <p:spPr bwMode="auto">
          <a:xfrm flipV="1">
            <a:off x="6781800" y="3352800"/>
            <a:ext cx="533400" cy="1371600"/>
          </a:xfrm>
          <a:prstGeom prst="straightConnector1">
            <a:avLst/>
          </a:prstGeom>
          <a:noFill/>
          <a:ln w="9525">
            <a:solidFill>
              <a:schemeClr val="tx1"/>
            </a:solidFill>
            <a:prstDash val="dash"/>
            <a:round/>
            <a:headEnd/>
            <a:tailEnd type="triangle" w="med" len="med"/>
          </a:ln>
          <a:effectLst/>
        </p:spPr>
      </p:cxnSp>
      <p:sp>
        <p:nvSpPr>
          <p:cNvPr id="6154" name="Rectangle 10" descr="Dark vertical"/>
          <p:cNvSpPr>
            <a:spLocks noChangeArrowheads="1"/>
          </p:cNvSpPr>
          <p:nvPr/>
        </p:nvSpPr>
        <p:spPr bwMode="auto">
          <a:xfrm>
            <a:off x="7315200" y="3810000"/>
            <a:ext cx="1066800" cy="4572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pPr algn="ctr"/>
            <a:r>
              <a:rPr lang="en-US" altLang="en-US" sz="2000">
                <a:latin typeface="Times" charset="0"/>
              </a:rPr>
              <a:t>A</a:t>
            </a:r>
          </a:p>
        </p:txBody>
      </p:sp>
      <p:cxnSp>
        <p:nvCxnSpPr>
          <p:cNvPr id="6157" name="AutoShape 13"/>
          <p:cNvCxnSpPr>
            <a:cxnSpLocks noChangeShapeType="1"/>
            <a:stCxn id="6154" idx="1"/>
            <a:endCxn id="8198" idx="3"/>
          </p:cNvCxnSpPr>
          <p:nvPr/>
        </p:nvCxnSpPr>
        <p:spPr bwMode="auto">
          <a:xfrm flipH="1" flipV="1">
            <a:off x="6781800" y="2743200"/>
            <a:ext cx="533400" cy="1295400"/>
          </a:xfrm>
          <a:prstGeom prst="straightConnector1">
            <a:avLst/>
          </a:prstGeom>
          <a:noFill/>
          <a:ln w="9525">
            <a:solidFill>
              <a:schemeClr val="tx1"/>
            </a:solidFill>
            <a:prstDash val="dash"/>
            <a:round/>
            <a:headEnd/>
            <a:tailEnd type="triangle" w="med" len="med"/>
          </a:ln>
          <a:effectLst/>
        </p:spPr>
      </p:cxnSp>
      <p:sp>
        <p:nvSpPr>
          <p:cNvPr id="8204" name="Text Box 14"/>
          <p:cNvSpPr txBox="1">
            <a:spLocks noChangeArrowheads="1"/>
          </p:cNvSpPr>
          <p:nvPr/>
        </p:nvSpPr>
        <p:spPr bwMode="auto">
          <a:xfrm>
            <a:off x="5638800" y="1974850"/>
            <a:ext cx="1312863" cy="396875"/>
          </a:xfrm>
          <a:prstGeom prst="rect">
            <a:avLst/>
          </a:prstGeom>
          <a:noFill/>
          <a:ln w="9525">
            <a:noFill/>
            <a:miter lim="800000"/>
            <a:headEnd/>
            <a:tailEnd/>
          </a:ln>
          <a:effectLst/>
        </p:spPr>
        <p:txBody>
          <a:bodyPr wrap="none">
            <a:spAutoFit/>
          </a:bodyPr>
          <a:lstStyle/>
          <a:p>
            <a:r>
              <a:rPr lang="en-US" altLang="en-US" sz="2000"/>
              <a:t>Process 1</a:t>
            </a:r>
          </a:p>
        </p:txBody>
      </p:sp>
      <p:sp>
        <p:nvSpPr>
          <p:cNvPr id="8205" name="Text Box 15"/>
          <p:cNvSpPr txBox="1">
            <a:spLocks noChangeArrowheads="1"/>
          </p:cNvSpPr>
          <p:nvPr/>
        </p:nvSpPr>
        <p:spPr bwMode="auto">
          <a:xfrm>
            <a:off x="7162800" y="1981200"/>
            <a:ext cx="1312863" cy="396875"/>
          </a:xfrm>
          <a:prstGeom prst="rect">
            <a:avLst/>
          </a:prstGeom>
          <a:noFill/>
          <a:ln w="9525">
            <a:noFill/>
            <a:miter lim="800000"/>
            <a:headEnd/>
            <a:tailEnd/>
          </a:ln>
          <a:effectLst/>
        </p:spPr>
        <p:txBody>
          <a:bodyPr wrap="none">
            <a:spAutoFit/>
          </a:bodyPr>
          <a:lstStyle/>
          <a:p>
            <a:r>
              <a:rPr lang="en-US" altLang="en-US" sz="2000"/>
              <a:t>Process 2</a:t>
            </a:r>
          </a:p>
        </p:txBody>
      </p:sp>
      <p:sp>
        <p:nvSpPr>
          <p:cNvPr id="6162" name="Text Box 18"/>
          <p:cNvSpPr txBox="1">
            <a:spLocks noChangeArrowheads="1"/>
          </p:cNvSpPr>
          <p:nvPr/>
        </p:nvSpPr>
        <p:spPr bwMode="auto">
          <a:xfrm>
            <a:off x="5867400" y="5257800"/>
            <a:ext cx="2668588" cy="579438"/>
          </a:xfrm>
          <a:prstGeom prst="rect">
            <a:avLst/>
          </a:prstGeom>
          <a:noFill/>
          <a:ln w="9525">
            <a:noFill/>
            <a:miter lim="800000"/>
            <a:headEnd/>
            <a:tailEnd/>
          </a:ln>
          <a:effectLst/>
        </p:spPr>
        <p:txBody>
          <a:bodyPr wrap="none">
            <a:spAutoFit/>
          </a:bodyPr>
          <a:lstStyle/>
          <a:p>
            <a:r>
              <a:rPr lang="en-US" altLang="en-US" sz="3200" b="1">
                <a:solidFill>
                  <a:srgbClr val="ED181E"/>
                </a:solidFill>
                <a:latin typeface="Times" charset="0"/>
              </a:rPr>
              <a:t>DEADLOCK!</a:t>
            </a:r>
          </a:p>
        </p:txBody>
      </p:sp>
      <p:sp>
        <p:nvSpPr>
          <p:cNvPr id="16" name="Footer Placeholder 15"/>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nodeType="afterEffect">
                                  <p:stCondLst>
                                    <p:cond delay="0"/>
                                  </p:stCondLst>
                                  <p:childTnLst>
                                    <p:set>
                                      <p:cBhvr>
                                        <p:cTn id="9" dur="1" fill="hold">
                                          <p:stCondLst>
                                            <p:cond delay="0"/>
                                          </p:stCondLst>
                                        </p:cTn>
                                        <p:tgtEl>
                                          <p:spTgt spid="6157"/>
                                        </p:tgtEl>
                                        <p:attrNameLst>
                                          <p:attrName>style.visibility</p:attrName>
                                        </p:attrNameLst>
                                      </p:cBhvr>
                                      <p:to>
                                        <p:strVal val="visible"/>
                                      </p:to>
                                    </p:set>
                                    <p:animEffect transition="in" filter="wipe(down)">
                                      <p:cBhvr>
                                        <p:cTn id="10" dur="500"/>
                                        <p:tgtEl>
                                          <p:spTgt spid="61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53"/>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nodeType="afterEffect">
                                  <p:stCondLst>
                                    <p:cond delay="0"/>
                                  </p:stCondLst>
                                  <p:childTnLst>
                                    <p:set>
                                      <p:cBhvr>
                                        <p:cTn id="17" dur="1" fill="hold">
                                          <p:stCondLst>
                                            <p:cond delay="0"/>
                                          </p:stCondLst>
                                        </p:cTn>
                                        <p:tgtEl>
                                          <p:spTgt spid="6156"/>
                                        </p:tgtEl>
                                        <p:attrNameLst>
                                          <p:attrName>style.visibility</p:attrName>
                                        </p:attrNameLst>
                                      </p:cBhvr>
                                      <p:to>
                                        <p:strVal val="visible"/>
                                      </p:to>
                                    </p:set>
                                    <p:animEffect transition="in" filter="wipe(down)">
                                      <p:cBhvr>
                                        <p:cTn id="18" dur="500"/>
                                        <p:tgtEl>
                                          <p:spTgt spid="6156"/>
                                        </p:tgtEl>
                                      </p:cBhvr>
                                    </p:animEffect>
                                  </p:childTnLst>
                                </p:cTn>
                              </p:par>
                            </p:childTnLst>
                          </p:cTn>
                        </p:par>
                        <p:par>
                          <p:cTn id="19" fill="hold" nodeType="afterGroup">
                            <p:stCondLst>
                              <p:cond delay="1000"/>
                            </p:stCondLst>
                            <p:childTnLst>
                              <p:par>
                                <p:cTn id="20" presetID="23" presetClass="entr" presetSubtype="16" fill="hold" grpId="0" nodeType="afterEffect">
                                  <p:stCondLst>
                                    <p:cond delay="2000"/>
                                  </p:stCondLst>
                                  <p:childTnLst>
                                    <p:set>
                                      <p:cBhvr>
                                        <p:cTn id="21" dur="1" fill="hold">
                                          <p:stCondLst>
                                            <p:cond delay="0"/>
                                          </p:stCondLst>
                                        </p:cTn>
                                        <p:tgtEl>
                                          <p:spTgt spid="6162"/>
                                        </p:tgtEl>
                                        <p:attrNameLst>
                                          <p:attrName>style.visibility</p:attrName>
                                        </p:attrNameLst>
                                      </p:cBhvr>
                                      <p:to>
                                        <p:strVal val="visible"/>
                                      </p:to>
                                    </p:set>
                                    <p:anim calcmode="lin" valueType="num">
                                      <p:cBhvr>
                                        <p:cTn id="22" dur="500" fill="hold"/>
                                        <p:tgtEl>
                                          <p:spTgt spid="6162"/>
                                        </p:tgtEl>
                                        <p:attrNameLst>
                                          <p:attrName>ppt_w</p:attrName>
                                        </p:attrNameLst>
                                      </p:cBhvr>
                                      <p:tavLst>
                                        <p:tav tm="0">
                                          <p:val>
                                            <p:fltVal val="0"/>
                                          </p:val>
                                        </p:tav>
                                        <p:tav tm="100000">
                                          <p:val>
                                            <p:strVal val="#ppt_w"/>
                                          </p:val>
                                        </p:tav>
                                      </p:tavLst>
                                    </p:anim>
                                    <p:anim calcmode="lin" valueType="num">
                                      <p:cBhvr>
                                        <p:cTn id="23" dur="500" fill="hold"/>
                                        <p:tgtEl>
                                          <p:spTgt spid="61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62" grpId="0" autoUpdateAnimBg="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1285852" y="428604"/>
            <a:ext cx="6615130" cy="714396"/>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Using resources</a:t>
            </a:r>
          </a:p>
        </p:txBody>
      </p:sp>
      <p:sp>
        <p:nvSpPr>
          <p:cNvPr id="9221" name="Rectangle 5"/>
          <p:cNvSpPr>
            <a:spLocks noGrp="1" noChangeArrowheads="1"/>
          </p:cNvSpPr>
          <p:nvPr>
            <p:ph type="body" idx="1"/>
          </p:nvPr>
        </p:nvSpPr>
        <p:spPr>
          <a:xfrm>
            <a:off x="500034" y="1285860"/>
            <a:ext cx="8229600" cy="5429264"/>
          </a:xfrm>
        </p:spPr>
        <p:txBody>
          <a:bodyPr>
            <a:normAutofit fontScale="92500" lnSpcReduction="10000"/>
          </a:bodyPr>
          <a:lstStyle/>
          <a:p>
            <a:pPr eaLnBrk="1" hangingPunct="1"/>
            <a:r>
              <a:rPr lang="en-US" altLang="en-US" dirty="0" smtClean="0">
                <a:solidFill>
                  <a:srgbClr val="0000FF"/>
                </a:solidFill>
              </a:rPr>
              <a:t>Sequence of events required to use a resource</a:t>
            </a:r>
          </a:p>
          <a:p>
            <a:pPr lvl="1" eaLnBrk="1" hangingPunct="1"/>
            <a:r>
              <a:rPr lang="en-US" altLang="en-US" dirty="0" smtClean="0"/>
              <a:t>Request the resource</a:t>
            </a:r>
          </a:p>
          <a:p>
            <a:pPr lvl="1" eaLnBrk="1" hangingPunct="1"/>
            <a:r>
              <a:rPr lang="en-US" altLang="en-US" dirty="0" smtClean="0"/>
              <a:t>Use the resource</a:t>
            </a:r>
          </a:p>
          <a:p>
            <a:pPr lvl="1" eaLnBrk="1" hangingPunct="1"/>
            <a:r>
              <a:rPr lang="en-US" altLang="en-US" dirty="0" smtClean="0"/>
              <a:t>Release the resource</a:t>
            </a:r>
          </a:p>
          <a:p>
            <a:pPr lvl="1" eaLnBrk="1" hangingPunct="1"/>
            <a:endParaRPr lang="en-US" altLang="en-US" dirty="0" smtClean="0"/>
          </a:p>
          <a:p>
            <a:pPr eaLnBrk="1" hangingPunct="1"/>
            <a:r>
              <a:rPr lang="en-US" altLang="en-US" b="1" dirty="0" smtClean="0"/>
              <a:t> Can’t use the resource if request is denied</a:t>
            </a:r>
          </a:p>
          <a:p>
            <a:pPr lvl="1" eaLnBrk="1" hangingPunct="1"/>
            <a:r>
              <a:rPr lang="en-US" altLang="en-US" dirty="0" smtClean="0"/>
              <a:t>Requesting process has options</a:t>
            </a:r>
          </a:p>
          <a:p>
            <a:pPr lvl="2" eaLnBrk="1" hangingPunct="1"/>
            <a:r>
              <a:rPr lang="en-US" altLang="en-US" dirty="0" smtClean="0"/>
              <a:t>Block and wait for resource</a:t>
            </a:r>
          </a:p>
          <a:p>
            <a:pPr lvl="2" eaLnBrk="1" hangingPunct="1"/>
            <a:r>
              <a:rPr lang="en-US" altLang="en-US" dirty="0" smtClean="0"/>
              <a:t>Continue (if possible) without it: may be able to use an alternate resource</a:t>
            </a:r>
          </a:p>
          <a:p>
            <a:pPr lvl="2" eaLnBrk="1" hangingPunct="1"/>
            <a:r>
              <a:rPr lang="en-US" altLang="en-US" dirty="0" smtClean="0"/>
              <a:t>Process fails with error code</a:t>
            </a:r>
          </a:p>
          <a:p>
            <a:pPr lvl="1" eaLnBrk="1" hangingPunct="1"/>
            <a:r>
              <a:rPr lang="en-US" altLang="en-US" dirty="0" smtClean="0">
                <a:solidFill>
                  <a:srgbClr val="FF0000"/>
                </a:solidFill>
              </a:rPr>
              <a:t>Some of these may be able to prevent deadlock…</a:t>
            </a:r>
          </a:p>
        </p:txBody>
      </p:sp>
      <p:sp>
        <p:nvSpPr>
          <p:cNvPr id="7" name="Slide Number Placeholder 6"/>
          <p:cNvSpPr>
            <a:spLocks noGrp="1"/>
          </p:cNvSpPr>
          <p:nvPr>
            <p:ph type="sldNum" sz="quarter" idx="12"/>
          </p:nvPr>
        </p:nvSpPr>
        <p:spPr/>
        <p:txBody>
          <a:bodyPr/>
          <a:lstStyle/>
          <a:p>
            <a:fld id="{AFAEADDD-229D-4289-B09D-4EA4D43CFFB4}" type="slidenum">
              <a:rPr lang="en-IN" smtClean="0"/>
              <a:pPr/>
              <a:t>217</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57200" y="274638"/>
            <a:ext cx="8229600" cy="725470"/>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altLang="en-US" b="1" dirty="0" smtClean="0"/>
              <a:t>Four conditions for deadlock</a:t>
            </a:r>
          </a:p>
        </p:txBody>
      </p:sp>
      <p:sp>
        <p:nvSpPr>
          <p:cNvPr id="11269" name="Rectangle 5"/>
          <p:cNvSpPr>
            <a:spLocks noGrp="1" noChangeArrowheads="1"/>
          </p:cNvSpPr>
          <p:nvPr>
            <p:ph type="body" idx="1"/>
          </p:nvPr>
        </p:nvSpPr>
        <p:spPr>
          <a:xfrm>
            <a:off x="457200" y="1285860"/>
            <a:ext cx="8401080" cy="5043510"/>
          </a:xfrm>
        </p:spPr>
        <p:txBody>
          <a:bodyPr>
            <a:normAutofit fontScale="92500" lnSpcReduction="20000"/>
          </a:bodyPr>
          <a:lstStyle/>
          <a:p>
            <a:pPr eaLnBrk="1" hangingPunct="1"/>
            <a:r>
              <a:rPr lang="en-US" altLang="en-US" b="1" dirty="0" smtClean="0">
                <a:solidFill>
                  <a:srgbClr val="FF0000"/>
                </a:solidFill>
              </a:rPr>
              <a:t>Mutual exclusion</a:t>
            </a:r>
          </a:p>
          <a:p>
            <a:pPr lvl="1" eaLnBrk="1" hangingPunct="1"/>
            <a:r>
              <a:rPr lang="en-US" altLang="en-US" dirty="0" smtClean="0"/>
              <a:t>Each resource is assigned to at most one process</a:t>
            </a:r>
          </a:p>
          <a:p>
            <a:pPr eaLnBrk="1" hangingPunct="1"/>
            <a:r>
              <a:rPr lang="en-US" altLang="en-US" b="1" dirty="0" smtClean="0">
                <a:solidFill>
                  <a:srgbClr val="0000FF"/>
                </a:solidFill>
              </a:rPr>
              <a:t>Hold and wait</a:t>
            </a:r>
          </a:p>
          <a:p>
            <a:pPr lvl="1" eaLnBrk="1" hangingPunct="1"/>
            <a:r>
              <a:rPr lang="en-US" altLang="en-US" dirty="0" smtClean="0"/>
              <a:t>A process holding resources can request more resources</a:t>
            </a:r>
          </a:p>
          <a:p>
            <a:pPr eaLnBrk="1" hangingPunct="1"/>
            <a:r>
              <a:rPr lang="en-US" altLang="en-US" b="1" dirty="0" smtClean="0">
                <a:solidFill>
                  <a:srgbClr val="C00000"/>
                </a:solidFill>
              </a:rPr>
              <a:t>No preemption</a:t>
            </a:r>
          </a:p>
          <a:p>
            <a:pPr lvl="1" eaLnBrk="1" hangingPunct="1"/>
            <a:r>
              <a:rPr lang="en-US" altLang="en-US" dirty="0" smtClean="0"/>
              <a:t>Previously granted resources cannot be forcibly taken away</a:t>
            </a:r>
          </a:p>
          <a:p>
            <a:pPr eaLnBrk="1" hangingPunct="1"/>
            <a:r>
              <a:rPr lang="en-US" altLang="en-US" b="1" dirty="0" smtClean="0">
                <a:solidFill>
                  <a:srgbClr val="0000FF"/>
                </a:solidFill>
              </a:rPr>
              <a:t>Circular wait</a:t>
            </a:r>
          </a:p>
          <a:p>
            <a:pPr lvl="1" eaLnBrk="1" hangingPunct="1"/>
            <a:r>
              <a:rPr lang="en-US" altLang="en-US" dirty="0" smtClean="0"/>
              <a:t>There must be a circular chain of 2 or more processes where each is waiting for a resource held by the next member of the chain</a:t>
            </a:r>
          </a:p>
        </p:txBody>
      </p:sp>
      <p:sp>
        <p:nvSpPr>
          <p:cNvPr id="7" name="Slide Number Placeholder 6"/>
          <p:cNvSpPr>
            <a:spLocks noGrp="1"/>
          </p:cNvSpPr>
          <p:nvPr>
            <p:ph type="sldNum" sz="quarter" idx="12"/>
          </p:nvPr>
        </p:nvSpPr>
        <p:spPr/>
        <p:txBody>
          <a:bodyPr/>
          <a:lstStyle/>
          <a:p>
            <a:fld id="{AFAEADDD-229D-4289-B09D-4EA4D43CFFB4}" type="slidenum">
              <a:rPr lang="en-IN" smtClean="0"/>
              <a:pPr/>
              <a:t>218</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hangingPunct="1"/>
            <a:r>
              <a:rPr lang="en-US" b="1" dirty="0" smtClean="0">
                <a:solidFill>
                  <a:srgbClr val="FF3399"/>
                </a:solidFill>
              </a:rPr>
              <a:t>Resource-Allocation Graph </a:t>
            </a:r>
          </a:p>
        </p:txBody>
      </p:sp>
      <p:sp>
        <p:nvSpPr>
          <p:cNvPr id="11267" name="Rectangle 3"/>
          <p:cNvSpPr>
            <a:spLocks noGrp="1" noChangeArrowheads="1"/>
          </p:cNvSpPr>
          <p:nvPr>
            <p:ph type="body" idx="1"/>
          </p:nvPr>
        </p:nvSpPr>
        <p:spPr/>
        <p:txBody>
          <a:bodyPr/>
          <a:lstStyle/>
          <a:p>
            <a:r>
              <a:rPr lang="en-US" sz="2000" b="1" dirty="0" smtClean="0"/>
              <a:t>Process</a:t>
            </a:r>
            <a:br>
              <a:rPr lang="en-US" sz="2000" b="1" dirty="0" smtClean="0"/>
            </a:br>
            <a:r>
              <a:rPr lang="en-US" sz="2000" b="1" dirty="0" smtClean="0"/>
              <a:t/>
            </a:r>
            <a:br>
              <a:rPr lang="en-US" sz="2000" b="1" dirty="0" smtClean="0"/>
            </a:br>
            <a:r>
              <a:rPr lang="en-US" sz="2000" b="1" dirty="0" smtClean="0"/>
              <a:t/>
            </a:r>
            <a:br>
              <a:rPr lang="en-US" sz="2000" b="1" dirty="0" smtClean="0"/>
            </a:br>
            <a:endParaRPr lang="en-US" sz="2000" b="1" dirty="0" smtClean="0"/>
          </a:p>
          <a:p>
            <a:r>
              <a:rPr lang="en-US" sz="2000" b="1" dirty="0" smtClean="0"/>
              <a:t>Resource Type with 4 instances</a:t>
            </a:r>
          </a:p>
          <a:p>
            <a:pPr>
              <a:buFont typeface="Monotype Sorts" pitchFamily="-84" charset="2"/>
              <a:buNone/>
            </a:pPr>
            <a:endParaRPr lang="en-US" sz="2000" b="1" dirty="0" smtClean="0"/>
          </a:p>
          <a:p>
            <a:endParaRPr lang="en-US" sz="2000" b="1" dirty="0" smtClean="0"/>
          </a:p>
          <a:p>
            <a:r>
              <a:rPr lang="en-US" sz="2000" b="1" i="1" dirty="0" smtClean="0"/>
              <a:t>P</a:t>
            </a:r>
            <a:r>
              <a:rPr lang="en-US" sz="2000" b="1" i="1" baseline="-25000" dirty="0" smtClean="0"/>
              <a:t>i</a:t>
            </a:r>
            <a:r>
              <a:rPr lang="en-US" sz="2000" b="1" i="1" dirty="0" smtClean="0"/>
              <a:t> </a:t>
            </a:r>
            <a:r>
              <a:rPr lang="en-US" sz="2000" b="1" dirty="0" smtClean="0"/>
              <a:t>requests instance of </a:t>
            </a:r>
            <a:r>
              <a:rPr lang="en-US" sz="2000" b="1" i="1" dirty="0" err="1" smtClean="0"/>
              <a:t>R</a:t>
            </a:r>
            <a:r>
              <a:rPr lang="en-US" sz="2000" b="1" i="1" baseline="-25000" dirty="0" err="1" smtClean="0"/>
              <a:t>j</a:t>
            </a:r>
            <a:endParaRPr lang="en-US" sz="2000" b="1" dirty="0" smtClean="0"/>
          </a:p>
          <a:p>
            <a:endParaRPr lang="en-US" sz="2000" b="1" dirty="0" smtClean="0"/>
          </a:p>
          <a:p>
            <a:pPr>
              <a:buFont typeface="Monotype Sorts" pitchFamily="-84" charset="2"/>
              <a:buNone/>
            </a:pPr>
            <a:endParaRPr lang="en-US" sz="2000" b="1" dirty="0" smtClean="0"/>
          </a:p>
          <a:p>
            <a:r>
              <a:rPr lang="en-US" sz="2000" b="1" i="1" dirty="0" smtClean="0"/>
              <a:t>P</a:t>
            </a:r>
            <a:r>
              <a:rPr lang="en-US" sz="2000" b="1" i="1" baseline="-25000" dirty="0" smtClean="0"/>
              <a:t>i</a:t>
            </a:r>
            <a:r>
              <a:rPr lang="en-US" sz="2000" b="1" dirty="0" smtClean="0"/>
              <a:t> is holding an instance of </a:t>
            </a:r>
            <a:r>
              <a:rPr lang="en-US" sz="2000" b="1" i="1" dirty="0" err="1" smtClean="0"/>
              <a:t>R</a:t>
            </a:r>
            <a:r>
              <a:rPr lang="en-US" sz="2000" b="1" i="1" baseline="-25000" dirty="0" err="1" smtClean="0"/>
              <a:t>j</a:t>
            </a:r>
            <a:endParaRPr lang="en-US" sz="2000" b="1" i="1" dirty="0"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charset="0"/>
              </a:rPr>
              <a:t>P</a:t>
            </a:r>
            <a:r>
              <a:rPr lang="en-US" i="1" baseline="-25000">
                <a:latin typeface="Helvetica" charset="0"/>
              </a:rPr>
              <a:t>i</a:t>
            </a:r>
            <a:endParaRPr lang="en-US">
              <a:latin typeface="Helvetica"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charset="0"/>
              </a:rPr>
              <a:t>P</a:t>
            </a:r>
            <a:r>
              <a:rPr lang="en-US" i="1" baseline="-25000">
                <a:latin typeface="Helvetica" charset="0"/>
              </a:rPr>
              <a:t>i</a:t>
            </a:r>
            <a:endParaRPr lang="en-US" i="1">
              <a:latin typeface="Helvetica" charset="0"/>
            </a:endParaRPr>
          </a:p>
        </p:txBody>
      </p:sp>
      <p:grpSp>
        <p:nvGrpSpPr>
          <p:cNvPr id="2" name="Group 12"/>
          <p:cNvGrpSpPr>
            <a:grpSpLocks/>
          </p:cNvGrpSpPr>
          <p:nvPr/>
        </p:nvGrpSpPr>
        <p:grpSpPr bwMode="auto">
          <a:xfrm>
            <a:off x="4375151" y="2714620"/>
            <a:ext cx="1411295" cy="825505"/>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IN"/>
          </a:p>
        </p:txBody>
      </p:sp>
      <p:sp>
        <p:nvSpPr>
          <p:cNvPr id="11274" name="Text Box 20"/>
          <p:cNvSpPr txBox="1">
            <a:spLocks noChangeArrowheads="1"/>
          </p:cNvSpPr>
          <p:nvPr/>
        </p:nvSpPr>
        <p:spPr bwMode="auto">
          <a:xfrm>
            <a:off x="4752974" y="4586288"/>
            <a:ext cx="533405" cy="338554"/>
          </a:xfrm>
          <a:prstGeom prst="rect">
            <a:avLst/>
          </a:prstGeom>
          <a:noFill/>
          <a:ln w="9525">
            <a:noFill/>
            <a:miter lim="800000"/>
            <a:headEnd/>
            <a:tailEnd/>
          </a:ln>
        </p:spPr>
        <p:txBody>
          <a:bodyPr wrap="square" anchor="ctr">
            <a:spAutoFit/>
          </a:bodyPr>
          <a:lstStyle/>
          <a:p>
            <a:pPr algn="ctr">
              <a:spcBef>
                <a:spcPct val="50000"/>
              </a:spcBef>
            </a:pPr>
            <a:r>
              <a:rPr lang="en-US" sz="1600" b="1" i="1" dirty="0" err="1">
                <a:latin typeface="Helvetica" charset="0"/>
              </a:rPr>
              <a:t>R</a:t>
            </a:r>
            <a:r>
              <a:rPr lang="en-US" sz="1600" b="1" i="1" baseline="-25000" dirty="0" err="1">
                <a:latin typeface="Helvetica" charset="0"/>
              </a:rPr>
              <a:t>j</a:t>
            </a:r>
            <a:endParaRPr lang="en-US" sz="1600" b="1" i="1" dirty="0">
              <a:latin typeface="Helvetica" charset="0"/>
            </a:endParaRPr>
          </a:p>
        </p:txBody>
      </p:sp>
      <p:grpSp>
        <p:nvGrpSpPr>
          <p:cNvPr id="4"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IN"/>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charset="0"/>
              </a:rPr>
              <a:t>R</a:t>
            </a:r>
            <a:r>
              <a:rPr lang="en-US" sz="1400" i="1" baseline="-25000">
                <a:latin typeface="Helvetica" charset="0"/>
              </a:rPr>
              <a:t>j</a:t>
            </a:r>
            <a:endParaRPr lang="en-US" sz="1400" i="1">
              <a:latin typeface="Helvetica" charset="0"/>
            </a:endParaRPr>
          </a:p>
        </p:txBody>
      </p:sp>
      <p:sp>
        <p:nvSpPr>
          <p:cNvPr id="29" name="Slide Number Placeholder 28"/>
          <p:cNvSpPr>
            <a:spLocks noGrp="1"/>
          </p:cNvSpPr>
          <p:nvPr>
            <p:ph type="sldNum" sz="quarter" idx="12"/>
          </p:nvPr>
        </p:nvSpPr>
        <p:spPr/>
        <p:txBody>
          <a:bodyPr/>
          <a:lstStyle/>
          <a:p>
            <a:fld id="{AFAEADDD-229D-4289-B09D-4EA4D43CFFB4}" type="slidenum">
              <a:rPr lang="en-IN" smtClean="0"/>
              <a:pPr/>
              <a:t>219</a:t>
            </a:fld>
            <a:endParaRPr lang="en-IN"/>
          </a:p>
        </p:txBody>
      </p:sp>
      <p:sp>
        <p:nvSpPr>
          <p:cNvPr id="30" name="Footer Placeholder 2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14680" y="1180338"/>
            <a:ext cx="7455694" cy="2967479"/>
          </a:xfrm>
          <a:prstGeom prst="rect">
            <a:avLst/>
          </a:prstGeom>
        </p:spPr>
        <p:txBody>
          <a:bodyPr vert="horz" wrap="square" lIns="0" tIns="12700" rIns="0" bIns="0" rtlCol="0">
            <a:spAutoFit/>
          </a:bodyPr>
          <a:lstStyle/>
          <a:p>
            <a:pPr marL="354965" indent="-342900">
              <a:lnSpc>
                <a:spcPct val="100000"/>
              </a:lnSpc>
              <a:spcBef>
                <a:spcPts val="100"/>
              </a:spcBef>
              <a:buFont typeface="Arial"/>
              <a:buChar char="•"/>
              <a:tabLst>
                <a:tab pos="354965" algn="l"/>
                <a:tab pos="355600" algn="l"/>
              </a:tabLst>
            </a:pPr>
            <a:r>
              <a:rPr sz="2400" dirty="0">
                <a:latin typeface="Carlito"/>
                <a:cs typeface="Carlito"/>
              </a:rPr>
              <a:t>n </a:t>
            </a:r>
            <a:r>
              <a:rPr sz="2400" spc="-10" dirty="0">
                <a:latin typeface="Carlito"/>
                <a:cs typeface="Carlito"/>
              </a:rPr>
              <a:t>processes </a:t>
            </a:r>
            <a:r>
              <a:rPr sz="2400" dirty="0">
                <a:latin typeface="Carlito"/>
                <a:cs typeface="Carlito"/>
              </a:rPr>
              <a:t>all </a:t>
            </a:r>
            <a:r>
              <a:rPr sz="2400" spc="-10" dirty="0">
                <a:latin typeface="Carlito"/>
                <a:cs typeface="Carlito"/>
              </a:rPr>
              <a:t>competing </a:t>
            </a:r>
            <a:r>
              <a:rPr sz="2400" spc="-15" dirty="0">
                <a:latin typeface="Carlito"/>
                <a:cs typeface="Carlito"/>
              </a:rPr>
              <a:t>to </a:t>
            </a:r>
            <a:r>
              <a:rPr sz="2400" spc="-5" dirty="0">
                <a:latin typeface="Carlito"/>
                <a:cs typeface="Carlito"/>
              </a:rPr>
              <a:t>use some </a:t>
            </a:r>
            <a:r>
              <a:rPr sz="2400" b="1" spc="-5" dirty="0">
                <a:solidFill>
                  <a:srgbClr val="006FC0"/>
                </a:solidFill>
                <a:latin typeface="Carlito"/>
                <a:cs typeface="Carlito"/>
              </a:rPr>
              <a:t>shared </a:t>
            </a:r>
            <a:r>
              <a:rPr sz="2400" b="1" spc="-20" dirty="0">
                <a:solidFill>
                  <a:srgbClr val="006FC0"/>
                </a:solidFill>
                <a:latin typeface="Carlito"/>
                <a:cs typeface="Carlito"/>
              </a:rPr>
              <a:t>data</a:t>
            </a:r>
            <a:endParaRPr sz="2400">
              <a:latin typeface="Carlito"/>
              <a:cs typeface="Carlito"/>
            </a:endParaRPr>
          </a:p>
          <a:p>
            <a:pPr marL="354965" indent="-342900">
              <a:lnSpc>
                <a:spcPct val="100000"/>
              </a:lnSpc>
              <a:buFont typeface="Arial"/>
              <a:buChar char="•"/>
              <a:tabLst>
                <a:tab pos="354965" algn="l"/>
                <a:tab pos="355600" algn="l"/>
              </a:tabLst>
            </a:pPr>
            <a:endParaRPr lang="en-IN" sz="2400" spc="-10" dirty="0" smtClean="0">
              <a:latin typeface="Carlito"/>
              <a:cs typeface="Carlito"/>
            </a:endParaRPr>
          </a:p>
          <a:p>
            <a:pPr marL="354965" indent="-342900">
              <a:lnSpc>
                <a:spcPct val="100000"/>
              </a:lnSpc>
              <a:buFont typeface="Arial"/>
              <a:buChar char="•"/>
              <a:tabLst>
                <a:tab pos="354965" algn="l"/>
                <a:tab pos="355600" algn="l"/>
              </a:tabLst>
            </a:pPr>
            <a:r>
              <a:rPr sz="2400" spc="-10" smtClean="0">
                <a:latin typeface="Carlito"/>
                <a:cs typeface="Carlito"/>
              </a:rPr>
              <a:t>Each </a:t>
            </a:r>
            <a:r>
              <a:rPr sz="2400" spc="-10" dirty="0">
                <a:latin typeface="Carlito"/>
                <a:cs typeface="Carlito"/>
              </a:rPr>
              <a:t>process </a:t>
            </a:r>
            <a:r>
              <a:rPr sz="2400" spc="-5" dirty="0">
                <a:latin typeface="Carlito"/>
                <a:cs typeface="Carlito"/>
              </a:rPr>
              <a:t>has </a:t>
            </a:r>
            <a:r>
              <a:rPr sz="2400" dirty="0">
                <a:latin typeface="Carlito"/>
                <a:cs typeface="Carlito"/>
              </a:rPr>
              <a:t>a </a:t>
            </a:r>
            <a:r>
              <a:rPr sz="2400" b="1" spc="-5" dirty="0">
                <a:solidFill>
                  <a:srgbClr val="006FC0"/>
                </a:solidFill>
                <a:latin typeface="Carlito"/>
                <a:cs typeface="Carlito"/>
              </a:rPr>
              <a:t>code segment, called </a:t>
            </a:r>
            <a:r>
              <a:rPr sz="2400" b="1" i="1" spc="-10" dirty="0">
                <a:solidFill>
                  <a:srgbClr val="006FC0"/>
                </a:solidFill>
                <a:latin typeface="Carlito"/>
                <a:cs typeface="Carlito"/>
              </a:rPr>
              <a:t>critical </a:t>
            </a:r>
            <a:r>
              <a:rPr sz="2400" b="1" i="1" spc="-5" dirty="0">
                <a:solidFill>
                  <a:srgbClr val="006FC0"/>
                </a:solidFill>
                <a:latin typeface="Carlito"/>
                <a:cs typeface="Carlito"/>
              </a:rPr>
              <a:t>section</a:t>
            </a:r>
            <a:r>
              <a:rPr sz="2400" spc="-5" dirty="0">
                <a:latin typeface="Carlito"/>
                <a:cs typeface="Carlito"/>
              </a:rPr>
              <a:t>, </a:t>
            </a:r>
            <a:r>
              <a:rPr sz="2400" dirty="0">
                <a:latin typeface="Carlito"/>
                <a:cs typeface="Carlito"/>
              </a:rPr>
              <a:t>in which </a:t>
            </a:r>
            <a:r>
              <a:rPr sz="2400">
                <a:latin typeface="Carlito"/>
                <a:cs typeface="Carlito"/>
              </a:rPr>
              <a:t>the</a:t>
            </a:r>
            <a:r>
              <a:rPr sz="2400" spc="-5">
                <a:latin typeface="Carlito"/>
                <a:cs typeface="Carlito"/>
              </a:rPr>
              <a:t> </a:t>
            </a:r>
            <a:r>
              <a:rPr sz="2400" spc="-10" smtClean="0">
                <a:latin typeface="Carlito"/>
                <a:cs typeface="Carlito"/>
              </a:rPr>
              <a:t>shared</a:t>
            </a:r>
            <a:r>
              <a:rPr lang="en-IN" sz="2400" spc="-10" dirty="0" smtClean="0">
                <a:latin typeface="Carlito"/>
                <a:cs typeface="Carlito"/>
              </a:rPr>
              <a:t> </a:t>
            </a:r>
            <a:r>
              <a:rPr sz="2400" spc="-15" smtClean="0">
                <a:latin typeface="Carlito"/>
                <a:cs typeface="Carlito"/>
              </a:rPr>
              <a:t>data </a:t>
            </a:r>
            <a:r>
              <a:rPr sz="2400" dirty="0">
                <a:latin typeface="Carlito"/>
                <a:cs typeface="Carlito"/>
              </a:rPr>
              <a:t>is</a:t>
            </a:r>
            <a:r>
              <a:rPr sz="2400" spc="-5" dirty="0">
                <a:latin typeface="Carlito"/>
                <a:cs typeface="Carlito"/>
              </a:rPr>
              <a:t> </a:t>
            </a:r>
            <a:r>
              <a:rPr sz="2400" dirty="0">
                <a:latin typeface="Carlito"/>
                <a:cs typeface="Carlito"/>
              </a:rPr>
              <a:t>accessed.</a:t>
            </a:r>
            <a:endParaRPr sz="2400">
              <a:latin typeface="Carlito"/>
              <a:cs typeface="Carlito"/>
            </a:endParaRPr>
          </a:p>
          <a:p>
            <a:pPr marL="354965" marR="5080" indent="-342900">
              <a:lnSpc>
                <a:spcPct val="100000"/>
              </a:lnSpc>
              <a:buFont typeface="Arial"/>
              <a:buChar char="•"/>
              <a:tabLst>
                <a:tab pos="354965" algn="l"/>
                <a:tab pos="355600" algn="l"/>
              </a:tabLst>
            </a:pPr>
            <a:endParaRPr lang="en-IN" sz="2400" b="1" spc="-5" dirty="0" smtClean="0">
              <a:solidFill>
                <a:srgbClr val="006FC0"/>
              </a:solidFill>
              <a:latin typeface="Carlito"/>
              <a:cs typeface="Carlito"/>
            </a:endParaRPr>
          </a:p>
          <a:p>
            <a:pPr marL="354965" marR="5080" indent="-342900">
              <a:lnSpc>
                <a:spcPct val="100000"/>
              </a:lnSpc>
              <a:buFont typeface="Arial"/>
              <a:buChar char="•"/>
              <a:tabLst>
                <a:tab pos="354965" algn="l"/>
                <a:tab pos="355600" algn="l"/>
              </a:tabLst>
            </a:pPr>
            <a:r>
              <a:rPr sz="2400" b="1" spc="-5" smtClean="0">
                <a:solidFill>
                  <a:srgbClr val="006FC0"/>
                </a:solidFill>
                <a:latin typeface="Carlito"/>
                <a:cs typeface="Carlito"/>
              </a:rPr>
              <a:t>Problem </a:t>
            </a:r>
            <a:r>
              <a:rPr sz="2400" dirty="0">
                <a:latin typeface="Carlito"/>
                <a:cs typeface="Carlito"/>
              </a:rPr>
              <a:t>– </a:t>
            </a:r>
            <a:r>
              <a:rPr sz="2400" spc="-10" dirty="0">
                <a:latin typeface="Carlito"/>
                <a:cs typeface="Carlito"/>
              </a:rPr>
              <a:t>ensure that </a:t>
            </a:r>
            <a:r>
              <a:rPr sz="2400" dirty="0">
                <a:latin typeface="Carlito"/>
                <a:cs typeface="Carlito"/>
              </a:rPr>
              <a:t>when </a:t>
            </a:r>
            <a:r>
              <a:rPr sz="2400" spc="-5" dirty="0">
                <a:latin typeface="Carlito"/>
                <a:cs typeface="Carlito"/>
              </a:rPr>
              <a:t>one </a:t>
            </a:r>
            <a:r>
              <a:rPr sz="2400" spc="-10" dirty="0">
                <a:latin typeface="Carlito"/>
                <a:cs typeface="Carlito"/>
              </a:rPr>
              <a:t>process </a:t>
            </a:r>
            <a:r>
              <a:rPr sz="2400" dirty="0">
                <a:latin typeface="Carlito"/>
                <a:cs typeface="Carlito"/>
              </a:rPr>
              <a:t>is </a:t>
            </a:r>
            <a:r>
              <a:rPr sz="2400" spc="-15" dirty="0">
                <a:latin typeface="Carlito"/>
                <a:cs typeface="Carlito"/>
              </a:rPr>
              <a:t>executing </a:t>
            </a:r>
            <a:r>
              <a:rPr sz="2400" dirty="0">
                <a:latin typeface="Carlito"/>
                <a:cs typeface="Carlito"/>
              </a:rPr>
              <a:t>in its </a:t>
            </a:r>
            <a:r>
              <a:rPr sz="2400" spc="-5" dirty="0">
                <a:latin typeface="Carlito"/>
                <a:cs typeface="Carlito"/>
              </a:rPr>
              <a:t>critical section, no  other </a:t>
            </a:r>
            <a:r>
              <a:rPr sz="2400" spc="-10" dirty="0">
                <a:latin typeface="Carlito"/>
                <a:cs typeface="Carlito"/>
              </a:rPr>
              <a:t>process </a:t>
            </a:r>
            <a:r>
              <a:rPr sz="2400" dirty="0">
                <a:latin typeface="Carlito"/>
                <a:cs typeface="Carlito"/>
              </a:rPr>
              <a:t>is </a:t>
            </a:r>
            <a:r>
              <a:rPr sz="2400" spc="-10" dirty="0">
                <a:latin typeface="Carlito"/>
                <a:cs typeface="Carlito"/>
              </a:rPr>
              <a:t>allowed </a:t>
            </a:r>
            <a:r>
              <a:rPr sz="2400" spc="-15" dirty="0">
                <a:latin typeface="Carlito"/>
                <a:cs typeface="Carlito"/>
              </a:rPr>
              <a:t>to </a:t>
            </a:r>
            <a:r>
              <a:rPr sz="2400" spc="-20" dirty="0">
                <a:latin typeface="Carlito"/>
                <a:cs typeface="Carlito"/>
              </a:rPr>
              <a:t>execute </a:t>
            </a:r>
            <a:r>
              <a:rPr sz="2400" dirty="0">
                <a:latin typeface="Carlito"/>
                <a:cs typeface="Carlito"/>
              </a:rPr>
              <a:t>in its </a:t>
            </a:r>
            <a:r>
              <a:rPr sz="2400" spc="-5" dirty="0">
                <a:latin typeface="Carlito"/>
                <a:cs typeface="Carlito"/>
              </a:rPr>
              <a:t>critical</a:t>
            </a:r>
            <a:r>
              <a:rPr sz="2400" spc="-40" dirty="0">
                <a:latin typeface="Carlito"/>
                <a:cs typeface="Carlito"/>
              </a:rPr>
              <a:t> </a:t>
            </a:r>
            <a:r>
              <a:rPr sz="2400" spc="-5">
                <a:latin typeface="Carlito"/>
                <a:cs typeface="Carlito"/>
              </a:rPr>
              <a:t>section</a:t>
            </a:r>
            <a:r>
              <a:rPr sz="2400" spc="-5" smtClean="0">
                <a:latin typeface="Carlito"/>
                <a:cs typeface="Carlito"/>
              </a:rPr>
              <a:t>.</a:t>
            </a:r>
            <a:endParaRPr sz="2400">
              <a:latin typeface="Carlito"/>
              <a:cs typeface="Carlito"/>
            </a:endParaRPr>
          </a:p>
        </p:txBody>
      </p:sp>
      <p:sp>
        <p:nvSpPr>
          <p:cNvPr id="10" name="Rectangle 2"/>
          <p:cNvSpPr>
            <a:spLocks noChangeArrowheads="1"/>
          </p:cNvSpPr>
          <p:nvPr/>
        </p:nvSpPr>
        <p:spPr bwMode="auto">
          <a:xfrm>
            <a:off x="1071538" y="285728"/>
            <a:ext cx="7429552" cy="64294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2075" tIns="46038" rIns="92075" bIns="46038" anchor="ctr"/>
          <a:lstStyle/>
          <a:p>
            <a:pPr algn="ctr">
              <a:lnSpc>
                <a:spcPts val="5400"/>
              </a:lnSpc>
            </a:pPr>
            <a:r>
              <a:rPr lang="en-US" sz="3600" b="1" dirty="0">
                <a:latin typeface="Calisto MT" pitchFamily="18" charset="0"/>
              </a:rPr>
              <a:t>The Critical Section Problem</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p:nvPr>
        </p:nvSpPr>
        <p:spPr>
          <a:xfrm>
            <a:off x="928662" y="285728"/>
            <a:ext cx="7772400" cy="609600"/>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hangingPunct="1"/>
            <a:r>
              <a:rPr lang="en-US" altLang="en-US" b="1" dirty="0" smtClean="0"/>
              <a:t>Resource allocation graphs</a:t>
            </a:r>
          </a:p>
        </p:txBody>
      </p:sp>
      <p:sp>
        <p:nvSpPr>
          <p:cNvPr id="12293" name="Rectangle 8"/>
          <p:cNvSpPr>
            <a:spLocks noGrp="1" noChangeArrowheads="1"/>
          </p:cNvSpPr>
          <p:nvPr>
            <p:ph type="body" sz="half" idx="2"/>
          </p:nvPr>
        </p:nvSpPr>
        <p:spPr/>
        <p:txBody>
          <a:bodyPr>
            <a:normAutofit lnSpcReduction="10000"/>
          </a:bodyPr>
          <a:lstStyle/>
          <a:p>
            <a:pPr eaLnBrk="1" hangingPunct="1"/>
            <a:r>
              <a:rPr lang="en-US" altLang="en-US" sz="2400" smtClean="0"/>
              <a:t>Resource allocation modeled by directed graphs</a:t>
            </a:r>
          </a:p>
          <a:p>
            <a:pPr eaLnBrk="1" hangingPunct="1"/>
            <a:r>
              <a:rPr lang="en-US" altLang="en-US" sz="2400" smtClean="0"/>
              <a:t>Example 1:</a:t>
            </a:r>
          </a:p>
          <a:p>
            <a:pPr lvl="1" eaLnBrk="1" hangingPunct="1"/>
            <a:r>
              <a:rPr lang="en-US" altLang="en-US" sz="2000" smtClean="0"/>
              <a:t>Resource R assigned to process A</a:t>
            </a:r>
          </a:p>
          <a:p>
            <a:pPr eaLnBrk="1" hangingPunct="1"/>
            <a:r>
              <a:rPr lang="en-US" altLang="en-US" sz="2400" smtClean="0"/>
              <a:t>Example 2:</a:t>
            </a:r>
          </a:p>
          <a:p>
            <a:pPr lvl="1" eaLnBrk="1" hangingPunct="1"/>
            <a:r>
              <a:rPr lang="en-US" altLang="en-US" sz="2000" smtClean="0"/>
              <a:t>Process B is requesting / waiting for resource S</a:t>
            </a:r>
          </a:p>
          <a:p>
            <a:pPr eaLnBrk="1" hangingPunct="1"/>
            <a:r>
              <a:rPr lang="en-US" altLang="en-US" sz="2400" smtClean="0"/>
              <a:t>Example 3:</a:t>
            </a:r>
          </a:p>
          <a:p>
            <a:pPr lvl="1" eaLnBrk="1" hangingPunct="1"/>
            <a:r>
              <a:rPr lang="en-US" altLang="en-US" sz="2000" smtClean="0"/>
              <a:t>Process C holds T, waiting for U</a:t>
            </a:r>
          </a:p>
          <a:p>
            <a:pPr lvl="1" eaLnBrk="1" hangingPunct="1"/>
            <a:r>
              <a:rPr lang="en-US" altLang="en-US" sz="2000" smtClean="0"/>
              <a:t>Process D holds U, waiting for T</a:t>
            </a:r>
          </a:p>
          <a:p>
            <a:pPr lvl="1" eaLnBrk="1" hangingPunct="1"/>
            <a:r>
              <a:rPr lang="en-US" altLang="en-US" sz="2000" smtClean="0"/>
              <a:t>C and D are in deadlock!</a:t>
            </a:r>
          </a:p>
        </p:txBody>
      </p:sp>
      <p:sp>
        <p:nvSpPr>
          <p:cNvPr id="12294" name="Rectangle 9"/>
          <p:cNvSpPr>
            <a:spLocks noChangeArrowheads="1"/>
          </p:cNvSpPr>
          <p:nvPr/>
        </p:nvSpPr>
        <p:spPr bwMode="auto">
          <a:xfrm>
            <a:off x="762000" y="2819400"/>
            <a:ext cx="457200" cy="4572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2295" name="Oval 11"/>
          <p:cNvSpPr>
            <a:spLocks noChangeArrowheads="1"/>
          </p:cNvSpPr>
          <p:nvPr/>
        </p:nvSpPr>
        <p:spPr bwMode="auto">
          <a:xfrm>
            <a:off x="762000" y="1752600"/>
            <a:ext cx="457200" cy="45720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2296" name="AutoShape 13"/>
          <p:cNvCxnSpPr>
            <a:cxnSpLocks noChangeShapeType="1"/>
            <a:stCxn id="12294" idx="0"/>
            <a:endCxn id="12295" idx="4"/>
          </p:cNvCxnSpPr>
          <p:nvPr/>
        </p:nvCxnSpPr>
        <p:spPr bwMode="auto">
          <a:xfrm flipV="1">
            <a:off x="990600" y="2209800"/>
            <a:ext cx="0" cy="609600"/>
          </a:xfrm>
          <a:prstGeom prst="straightConnector1">
            <a:avLst/>
          </a:prstGeom>
          <a:noFill/>
          <a:ln w="19050">
            <a:solidFill>
              <a:schemeClr val="tx1"/>
            </a:solidFill>
            <a:round/>
            <a:headEnd/>
            <a:tailEnd type="triangle" w="med" len="med"/>
          </a:ln>
          <a:effectLst/>
        </p:spPr>
      </p:cxnSp>
      <p:sp>
        <p:nvSpPr>
          <p:cNvPr id="12297" name="Rectangle 14"/>
          <p:cNvSpPr>
            <a:spLocks noChangeArrowheads="1"/>
          </p:cNvSpPr>
          <p:nvPr/>
        </p:nvSpPr>
        <p:spPr bwMode="auto">
          <a:xfrm>
            <a:off x="2971800" y="2819400"/>
            <a:ext cx="457200" cy="4572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2298" name="Oval 15"/>
          <p:cNvSpPr>
            <a:spLocks noChangeArrowheads="1"/>
          </p:cNvSpPr>
          <p:nvPr/>
        </p:nvSpPr>
        <p:spPr bwMode="auto">
          <a:xfrm>
            <a:off x="2971800" y="1752600"/>
            <a:ext cx="457200" cy="45720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cxnSp>
        <p:nvCxnSpPr>
          <p:cNvPr id="12299" name="AutoShape 16"/>
          <p:cNvCxnSpPr>
            <a:cxnSpLocks noChangeShapeType="1"/>
            <a:stCxn id="12298" idx="4"/>
            <a:endCxn id="12297" idx="0"/>
          </p:cNvCxnSpPr>
          <p:nvPr/>
        </p:nvCxnSpPr>
        <p:spPr bwMode="auto">
          <a:xfrm>
            <a:off x="3200400" y="2209800"/>
            <a:ext cx="0" cy="609600"/>
          </a:xfrm>
          <a:prstGeom prst="straightConnector1">
            <a:avLst/>
          </a:prstGeom>
          <a:noFill/>
          <a:ln w="19050">
            <a:solidFill>
              <a:schemeClr val="tx1"/>
            </a:solidFill>
            <a:round/>
            <a:headEnd/>
            <a:tailEnd type="triangle" w="med" len="med"/>
          </a:ln>
          <a:effectLst/>
        </p:spPr>
      </p:cxnSp>
      <p:sp>
        <p:nvSpPr>
          <p:cNvPr id="12300" name="Rectangle 17"/>
          <p:cNvSpPr>
            <a:spLocks noChangeArrowheads="1"/>
          </p:cNvSpPr>
          <p:nvPr/>
        </p:nvSpPr>
        <p:spPr bwMode="auto">
          <a:xfrm>
            <a:off x="2057400" y="5715000"/>
            <a:ext cx="457200" cy="4572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U</a:t>
            </a:r>
          </a:p>
        </p:txBody>
      </p:sp>
      <p:sp>
        <p:nvSpPr>
          <p:cNvPr id="12301" name="Rectangle 18"/>
          <p:cNvSpPr>
            <a:spLocks noChangeArrowheads="1"/>
          </p:cNvSpPr>
          <p:nvPr/>
        </p:nvSpPr>
        <p:spPr bwMode="auto">
          <a:xfrm>
            <a:off x="2057400" y="4191000"/>
            <a:ext cx="457200" cy="4572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2302" name="Oval 19"/>
          <p:cNvSpPr>
            <a:spLocks noChangeArrowheads="1"/>
          </p:cNvSpPr>
          <p:nvPr/>
        </p:nvSpPr>
        <p:spPr bwMode="auto">
          <a:xfrm>
            <a:off x="3581400" y="5029200"/>
            <a:ext cx="457200" cy="457200"/>
          </a:xfrm>
          <a:prstGeom prst="ellipse">
            <a:avLst/>
          </a:prstGeom>
          <a:solidFill>
            <a:srgbClr val="FFFF99"/>
          </a:solidFill>
          <a:ln w="9525">
            <a:solidFill>
              <a:schemeClr val="tx1"/>
            </a:solidFill>
            <a:round/>
            <a:headEnd/>
            <a:tailEnd/>
          </a:ln>
          <a:effectLst/>
        </p:spPr>
        <p:txBody>
          <a:bodyPr wrap="none" anchor="ctr"/>
          <a:lstStyle/>
          <a:p>
            <a:pPr algn="ctr"/>
            <a:r>
              <a:rPr lang="en-US" altLang="en-US"/>
              <a:t>D</a:t>
            </a:r>
          </a:p>
        </p:txBody>
      </p:sp>
      <p:sp>
        <p:nvSpPr>
          <p:cNvPr id="12303" name="Oval 20"/>
          <p:cNvSpPr>
            <a:spLocks noChangeArrowheads="1"/>
          </p:cNvSpPr>
          <p:nvPr/>
        </p:nvSpPr>
        <p:spPr bwMode="auto">
          <a:xfrm>
            <a:off x="609600" y="5029200"/>
            <a:ext cx="457200" cy="45720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2304" name="AutoShape 21"/>
          <p:cNvCxnSpPr>
            <a:cxnSpLocks noChangeShapeType="1"/>
            <a:stCxn id="12301" idx="1"/>
            <a:endCxn id="12303" idx="0"/>
          </p:cNvCxnSpPr>
          <p:nvPr/>
        </p:nvCxnSpPr>
        <p:spPr bwMode="auto">
          <a:xfrm rot="10800000" flipV="1">
            <a:off x="838200" y="4419600"/>
            <a:ext cx="1219200" cy="609600"/>
          </a:xfrm>
          <a:prstGeom prst="curvedConnector2">
            <a:avLst/>
          </a:prstGeom>
          <a:noFill/>
          <a:ln w="19050">
            <a:solidFill>
              <a:schemeClr val="tx1"/>
            </a:solidFill>
            <a:round/>
            <a:headEnd/>
            <a:tailEnd type="triangle" w="med" len="med"/>
          </a:ln>
          <a:effectLst/>
        </p:spPr>
      </p:cxnSp>
      <p:cxnSp>
        <p:nvCxnSpPr>
          <p:cNvPr id="12305" name="AutoShape 22"/>
          <p:cNvCxnSpPr>
            <a:cxnSpLocks noChangeShapeType="1"/>
            <a:stCxn id="12302" idx="0"/>
            <a:endCxn id="12301" idx="3"/>
          </p:cNvCxnSpPr>
          <p:nvPr/>
        </p:nvCxnSpPr>
        <p:spPr bwMode="auto">
          <a:xfrm rot="5400000" flipH="1">
            <a:off x="2857500" y="4076700"/>
            <a:ext cx="609600" cy="1295400"/>
          </a:xfrm>
          <a:prstGeom prst="curvedConnector2">
            <a:avLst/>
          </a:prstGeom>
          <a:noFill/>
          <a:ln w="19050">
            <a:solidFill>
              <a:schemeClr val="tx1"/>
            </a:solidFill>
            <a:round/>
            <a:headEnd/>
            <a:tailEnd type="triangle" w="med" len="med"/>
          </a:ln>
          <a:effectLst/>
        </p:spPr>
      </p:cxnSp>
      <p:cxnSp>
        <p:nvCxnSpPr>
          <p:cNvPr id="12306" name="AutoShape 23"/>
          <p:cNvCxnSpPr>
            <a:cxnSpLocks noChangeShapeType="1"/>
            <a:stCxn id="12300" idx="3"/>
            <a:endCxn id="12302" idx="4"/>
          </p:cNvCxnSpPr>
          <p:nvPr/>
        </p:nvCxnSpPr>
        <p:spPr bwMode="auto">
          <a:xfrm flipV="1">
            <a:off x="2514600" y="5486400"/>
            <a:ext cx="1295400" cy="457200"/>
          </a:xfrm>
          <a:prstGeom prst="curvedConnector2">
            <a:avLst/>
          </a:prstGeom>
          <a:noFill/>
          <a:ln w="19050">
            <a:solidFill>
              <a:schemeClr val="tx1"/>
            </a:solidFill>
            <a:round/>
            <a:headEnd/>
            <a:tailEnd type="triangle" w="med" len="med"/>
          </a:ln>
          <a:effectLst/>
        </p:spPr>
      </p:cxnSp>
      <p:cxnSp>
        <p:nvCxnSpPr>
          <p:cNvPr id="12307" name="AutoShape 24"/>
          <p:cNvCxnSpPr>
            <a:cxnSpLocks noChangeShapeType="1"/>
            <a:stCxn id="12303" idx="4"/>
            <a:endCxn id="12300" idx="1"/>
          </p:cNvCxnSpPr>
          <p:nvPr/>
        </p:nvCxnSpPr>
        <p:spPr bwMode="auto">
          <a:xfrm rot="16200000" flipH="1">
            <a:off x="1219200" y="5105400"/>
            <a:ext cx="457200" cy="1219200"/>
          </a:xfrm>
          <a:prstGeom prst="curvedConnector2">
            <a:avLst/>
          </a:prstGeom>
          <a:noFill/>
          <a:ln w="19050">
            <a:solidFill>
              <a:schemeClr val="tx1"/>
            </a:solidFill>
            <a:round/>
            <a:headEnd/>
            <a:tailEnd type="triangle" w="med" len="med"/>
          </a:ln>
          <a:effectLst/>
        </p:spPr>
      </p:cxnSp>
      <p:sp>
        <p:nvSpPr>
          <p:cNvPr id="21" name="Slide Number Placeholder 20"/>
          <p:cNvSpPr>
            <a:spLocks noGrp="1"/>
          </p:cNvSpPr>
          <p:nvPr>
            <p:ph type="sldNum" sz="quarter" idx="11"/>
          </p:nvPr>
        </p:nvSpPr>
        <p:spPr/>
        <p:txBody>
          <a:bodyPr/>
          <a:lstStyle/>
          <a:p>
            <a:fld id="{A5B964ED-2752-4C75-9456-2F8BAE876279}" type="slidenum">
              <a:rPr lang="en-US" altLang="en-US" smtClean="0"/>
              <a:pPr/>
              <a:t>220</a:t>
            </a:fld>
            <a:endParaRPr lang="en-US" altLang="en-US"/>
          </a:p>
        </p:txBody>
      </p:sp>
      <p:sp>
        <p:nvSpPr>
          <p:cNvPr id="22" name="Footer Placeholder 21"/>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596" y="357166"/>
            <a:ext cx="8229600" cy="868346"/>
          </a:xfrm>
        </p:spPr>
        <p:style>
          <a:lnRef idx="1">
            <a:schemeClr val="accent4"/>
          </a:lnRef>
          <a:fillRef idx="2">
            <a:schemeClr val="accent4"/>
          </a:fillRef>
          <a:effectRef idx="1">
            <a:schemeClr val="accent4"/>
          </a:effectRef>
          <a:fontRef idx="minor">
            <a:schemeClr val="dk1"/>
          </a:fontRef>
        </p:style>
        <p:txBody>
          <a:bodyPr/>
          <a:lstStyle/>
          <a:p>
            <a:pPr eaLnBrk="1" hangingPunct="1">
              <a:defRPr/>
            </a:pPr>
            <a:r>
              <a:rPr lang="en-US" altLang="en-US" sz="2799" b="1" dirty="0"/>
              <a:t>Resource Allocation Graph: </a:t>
            </a:r>
            <a:r>
              <a:rPr lang="en-US" altLang="en-US" sz="2799" b="1" dirty="0">
                <a:solidFill>
                  <a:srgbClr val="FF0000"/>
                </a:solidFill>
              </a:rPr>
              <a:t>Multiple Resources</a:t>
            </a:r>
          </a:p>
        </p:txBody>
      </p:sp>
      <p:pic>
        <p:nvPicPr>
          <p:cNvPr id="36867" name="Picture 7"/>
          <p:cNvPicPr>
            <a:picLocks noChangeAspect="1" noChangeArrowheads="1"/>
          </p:cNvPicPr>
          <p:nvPr/>
        </p:nvPicPr>
        <p:blipFill>
          <a:blip r:embed="rId3"/>
          <a:srcRect/>
          <a:stretch>
            <a:fillRect/>
          </a:stretch>
        </p:blipFill>
        <p:spPr bwMode="auto">
          <a:xfrm>
            <a:off x="1285852" y="1428736"/>
            <a:ext cx="6572296" cy="521497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FAEADDD-229D-4289-B09D-4EA4D43CFFB4}" type="slidenum">
              <a:rPr lang="en-IN" smtClean="0"/>
              <a:pPr/>
              <a:t>221</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457200" y="274638"/>
            <a:ext cx="8229600" cy="725470"/>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altLang="en-US" b="1" dirty="0" smtClean="0"/>
              <a:t>Graph With A Cycle But No Deadlock</a:t>
            </a:r>
          </a:p>
        </p:txBody>
      </p:sp>
      <p:pic>
        <p:nvPicPr>
          <p:cNvPr id="38915" name="Picture 4" descr="7"/>
          <p:cNvPicPr>
            <a:picLocks noChangeAspect="1" noChangeArrowheads="1"/>
          </p:cNvPicPr>
          <p:nvPr/>
        </p:nvPicPr>
        <p:blipFill>
          <a:blip r:embed="rId3"/>
          <a:srcRect/>
          <a:stretch>
            <a:fillRect/>
          </a:stretch>
        </p:blipFill>
        <p:spPr bwMode="auto">
          <a:xfrm>
            <a:off x="1643042" y="1905000"/>
            <a:ext cx="5929354" cy="445295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FAEADDD-229D-4289-B09D-4EA4D43CFFB4}" type="slidenum">
              <a:rPr lang="en-IN" smtClean="0"/>
              <a:pPr/>
              <a:t>222</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714356"/>
            <a:ext cx="8229600" cy="5411807"/>
          </a:xfrm>
        </p:spPr>
        <p:txBody>
          <a:bodyPr/>
          <a:lstStyle/>
          <a:p>
            <a:pPr eaLnBrk="1" hangingPunct="1"/>
            <a:r>
              <a:rPr lang="en-US" altLang="en-US" dirty="0" smtClean="0">
                <a:solidFill>
                  <a:srgbClr val="FF0000"/>
                </a:solidFill>
              </a:rPr>
              <a:t>If graph contains no cycles </a:t>
            </a:r>
            <a:r>
              <a:rPr lang="en-US" altLang="en-US" dirty="0" smtClean="0">
                <a:sym typeface="Symbol" pitchFamily="18" charset="2"/>
              </a:rPr>
              <a:t> </a:t>
            </a:r>
            <a:r>
              <a:rPr lang="en-US" altLang="en-US" sz="3600" b="1" dirty="0" smtClean="0">
                <a:sym typeface="Symbol" pitchFamily="18" charset="2"/>
              </a:rPr>
              <a:t>no deadlock</a:t>
            </a:r>
            <a:endParaRPr lang="en-US" altLang="en-US" b="1" dirty="0" smtClean="0">
              <a:sym typeface="Symbol" pitchFamily="18" charset="2"/>
            </a:endParaRPr>
          </a:p>
          <a:p>
            <a:pPr eaLnBrk="1" hangingPunct="1"/>
            <a:r>
              <a:rPr lang="en-US" altLang="en-US" dirty="0" smtClean="0">
                <a:solidFill>
                  <a:srgbClr val="FF0000"/>
                </a:solidFill>
                <a:sym typeface="Symbol" pitchFamily="18" charset="2"/>
              </a:rPr>
              <a:t>If graph contains a cycle </a:t>
            </a:r>
            <a:r>
              <a:rPr lang="en-US" altLang="en-US" dirty="0" smtClean="0">
                <a:sym typeface="Symbol" pitchFamily="18" charset="2"/>
              </a:rPr>
              <a:t></a:t>
            </a:r>
          </a:p>
          <a:p>
            <a:pPr lvl="1" eaLnBrk="1" hangingPunct="1"/>
            <a:r>
              <a:rPr lang="en-US" altLang="en-US" sz="3200" dirty="0" smtClean="0">
                <a:sym typeface="Symbol" pitchFamily="18" charset="2"/>
              </a:rPr>
              <a:t>if only one instance per resource type, then </a:t>
            </a:r>
            <a:r>
              <a:rPr lang="en-US" altLang="en-US" sz="3200" b="1" dirty="0" smtClean="0">
                <a:solidFill>
                  <a:srgbClr val="FF3399"/>
                </a:solidFill>
                <a:sym typeface="Symbol" pitchFamily="18" charset="2"/>
              </a:rPr>
              <a:t>deadlock</a:t>
            </a:r>
          </a:p>
          <a:p>
            <a:pPr lvl="2" eaLnBrk="1" hangingPunct="1"/>
            <a:r>
              <a:rPr lang="en-US" altLang="en-US" dirty="0" smtClean="0">
                <a:solidFill>
                  <a:srgbClr val="0000FF"/>
                </a:solidFill>
                <a:sym typeface="Symbol" pitchFamily="18" charset="2"/>
              </a:rPr>
              <a:t>necessary and sufficient condition</a:t>
            </a:r>
          </a:p>
          <a:p>
            <a:pPr lvl="1" eaLnBrk="1" hangingPunct="1"/>
            <a:r>
              <a:rPr lang="en-US" altLang="en-US" sz="3200" dirty="0" smtClean="0">
                <a:sym typeface="Symbol" pitchFamily="18" charset="2"/>
              </a:rPr>
              <a:t>if several instances per resource type, possibility of deadlock</a:t>
            </a:r>
          </a:p>
          <a:p>
            <a:pPr lvl="2" eaLnBrk="1" hangingPunct="1"/>
            <a:r>
              <a:rPr lang="en-US" altLang="en-US" dirty="0" smtClean="0">
                <a:solidFill>
                  <a:srgbClr val="0000FF"/>
                </a:solidFill>
                <a:sym typeface="Symbol" pitchFamily="18" charset="2"/>
              </a:rPr>
              <a:t>necessary condition</a:t>
            </a:r>
          </a:p>
        </p:txBody>
      </p:sp>
      <p:sp>
        <p:nvSpPr>
          <p:cNvPr id="5" name="Slide Number Placeholder 4"/>
          <p:cNvSpPr>
            <a:spLocks noGrp="1"/>
          </p:cNvSpPr>
          <p:nvPr>
            <p:ph type="sldNum" sz="quarter" idx="12"/>
          </p:nvPr>
        </p:nvSpPr>
        <p:spPr/>
        <p:txBody>
          <a:bodyPr/>
          <a:lstStyle/>
          <a:p>
            <a:fld id="{AFAEADDD-229D-4289-B09D-4EA4D43CFFB4}" type="slidenum">
              <a:rPr lang="en-IN" smtClean="0"/>
              <a:pPr/>
              <a:t>223</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57200" y="274638"/>
            <a:ext cx="8229600" cy="725470"/>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Dealing with deadlock</a:t>
            </a:r>
          </a:p>
        </p:txBody>
      </p:sp>
      <p:sp>
        <p:nvSpPr>
          <p:cNvPr id="13317" name="Rectangle 5"/>
          <p:cNvSpPr>
            <a:spLocks noGrp="1" noChangeArrowheads="1"/>
          </p:cNvSpPr>
          <p:nvPr>
            <p:ph type="body" idx="1"/>
          </p:nvPr>
        </p:nvSpPr>
        <p:spPr>
          <a:xfrm>
            <a:off x="457200" y="1000108"/>
            <a:ext cx="8229600" cy="5715016"/>
          </a:xfrm>
        </p:spPr>
        <p:txBody>
          <a:bodyPr>
            <a:normAutofit/>
          </a:bodyPr>
          <a:lstStyle/>
          <a:p>
            <a:pPr eaLnBrk="1" hangingPunct="1"/>
            <a:r>
              <a:rPr lang="en-US" altLang="en-US" dirty="0" smtClean="0"/>
              <a:t>How can the OS deal with deadlock?</a:t>
            </a:r>
          </a:p>
          <a:p>
            <a:pPr lvl="1" eaLnBrk="1" hangingPunct="1"/>
            <a:r>
              <a:rPr lang="en-US" altLang="en-US" b="1" dirty="0" smtClean="0">
                <a:solidFill>
                  <a:srgbClr val="FF3399"/>
                </a:solidFill>
              </a:rPr>
              <a:t>Ignore the problem altogether!</a:t>
            </a:r>
          </a:p>
          <a:p>
            <a:pPr lvl="2" eaLnBrk="1" hangingPunct="1"/>
            <a:r>
              <a:rPr lang="en-US" altLang="en-US" dirty="0" smtClean="0"/>
              <a:t>Hopefully, it’ll never happen…</a:t>
            </a:r>
          </a:p>
          <a:p>
            <a:pPr lvl="2" eaLnBrk="1" hangingPunct="1">
              <a:buNone/>
            </a:pPr>
            <a:endParaRPr lang="en-US" altLang="en-US" dirty="0" smtClean="0"/>
          </a:p>
          <a:p>
            <a:pPr lvl="1" eaLnBrk="1" hangingPunct="1"/>
            <a:r>
              <a:rPr lang="en-US" altLang="en-US" b="1" dirty="0" smtClean="0">
                <a:solidFill>
                  <a:srgbClr val="0000FF"/>
                </a:solidFill>
              </a:rPr>
              <a:t>Detect deadlock &amp; recover from it</a:t>
            </a:r>
          </a:p>
          <a:p>
            <a:pPr lvl="1" eaLnBrk="1" hangingPunct="1"/>
            <a:endParaRPr lang="en-US" altLang="en-US" b="1" dirty="0" smtClean="0">
              <a:solidFill>
                <a:srgbClr val="0000FF"/>
              </a:solidFill>
            </a:endParaRPr>
          </a:p>
          <a:p>
            <a:pPr lvl="1"/>
            <a:r>
              <a:rPr lang="en-US" altLang="en-US" b="1" dirty="0" smtClean="0">
                <a:solidFill>
                  <a:srgbClr val="0000FF"/>
                </a:solidFill>
              </a:rPr>
              <a:t>Prevent deadlock</a:t>
            </a:r>
          </a:p>
          <a:p>
            <a:pPr lvl="2"/>
            <a:r>
              <a:rPr lang="en-US" altLang="en-US" dirty="0" smtClean="0"/>
              <a:t>Remove at least one of the four necessary conditions</a:t>
            </a:r>
          </a:p>
          <a:p>
            <a:pPr lvl="1" eaLnBrk="1" hangingPunct="1"/>
            <a:endParaRPr lang="en-US" altLang="en-US" b="1" dirty="0" smtClean="0">
              <a:solidFill>
                <a:srgbClr val="0000FF"/>
              </a:solidFill>
            </a:endParaRPr>
          </a:p>
          <a:p>
            <a:pPr lvl="1" eaLnBrk="1" hangingPunct="1"/>
            <a:r>
              <a:rPr lang="en-US" altLang="en-US" b="1" dirty="0" smtClean="0">
                <a:solidFill>
                  <a:srgbClr val="FF3399"/>
                </a:solidFill>
              </a:rPr>
              <a:t>Dynamically avoid deadlock</a:t>
            </a:r>
          </a:p>
          <a:p>
            <a:pPr lvl="2" eaLnBrk="1" hangingPunct="1"/>
            <a:r>
              <a:rPr lang="en-US" altLang="en-US" dirty="0" smtClean="0"/>
              <a:t>Careful resource allocation</a:t>
            </a:r>
          </a:p>
          <a:p>
            <a:pPr lvl="2" eaLnBrk="1" hangingPunct="1"/>
            <a:endParaRPr lang="en-US" altLang="en-US" dirty="0" smtClean="0"/>
          </a:p>
        </p:txBody>
      </p:sp>
      <p:sp>
        <p:nvSpPr>
          <p:cNvPr id="7" name="Slide Number Placeholder 6"/>
          <p:cNvSpPr>
            <a:spLocks noGrp="1"/>
          </p:cNvSpPr>
          <p:nvPr>
            <p:ph type="sldNum" sz="quarter" idx="12"/>
          </p:nvPr>
        </p:nvSpPr>
        <p:spPr/>
        <p:txBody>
          <a:bodyPr/>
          <a:lstStyle/>
          <a:p>
            <a:fld id="{AFAEADDD-229D-4289-B09D-4EA4D43CFFB4}" type="slidenum">
              <a:rPr lang="en-IN" smtClean="0"/>
              <a:pPr/>
              <a:t>224</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title"/>
          </p:nvPr>
        </p:nvSpPr>
        <p:spPr>
          <a:xfrm>
            <a:off x="457200" y="274638"/>
            <a:ext cx="8229600" cy="65403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altLang="en-US" b="1" dirty="0" smtClean="0"/>
              <a:t>Getting into deadlock</a:t>
            </a:r>
          </a:p>
        </p:txBody>
      </p:sp>
      <p:sp>
        <p:nvSpPr>
          <p:cNvPr id="14341" name="Text Box 6"/>
          <p:cNvSpPr txBox="1">
            <a:spLocks noChangeArrowheads="1"/>
          </p:cNvSpPr>
          <p:nvPr/>
        </p:nvSpPr>
        <p:spPr bwMode="auto">
          <a:xfrm>
            <a:off x="1912938" y="1308100"/>
            <a:ext cx="387350" cy="457200"/>
          </a:xfrm>
          <a:prstGeom prst="rect">
            <a:avLst/>
          </a:prstGeom>
          <a:noFill/>
          <a:ln w="9525">
            <a:noFill/>
            <a:miter lim="800000"/>
            <a:headEnd/>
            <a:tailEnd/>
          </a:ln>
          <a:effectLst/>
        </p:spPr>
        <p:txBody>
          <a:bodyPr wrap="none">
            <a:spAutoFit/>
          </a:bodyPr>
          <a:lstStyle/>
          <a:p>
            <a:pPr algn="ctr"/>
            <a:r>
              <a:rPr lang="en-US" altLang="en-US" sz="2400"/>
              <a:t>A</a:t>
            </a:r>
          </a:p>
        </p:txBody>
      </p:sp>
      <p:sp>
        <p:nvSpPr>
          <p:cNvPr id="14342" name="Text Box 10"/>
          <p:cNvSpPr txBox="1">
            <a:spLocks noChangeArrowheads="1"/>
          </p:cNvSpPr>
          <p:nvPr/>
        </p:nvSpPr>
        <p:spPr bwMode="auto">
          <a:xfrm>
            <a:off x="4579938" y="1301750"/>
            <a:ext cx="387350" cy="457200"/>
          </a:xfrm>
          <a:prstGeom prst="rect">
            <a:avLst/>
          </a:prstGeom>
          <a:noFill/>
          <a:ln w="9525">
            <a:noFill/>
            <a:miter lim="800000"/>
            <a:headEnd/>
            <a:tailEnd/>
          </a:ln>
          <a:effectLst/>
        </p:spPr>
        <p:txBody>
          <a:bodyPr wrap="none">
            <a:spAutoFit/>
          </a:bodyPr>
          <a:lstStyle/>
          <a:p>
            <a:pPr algn="ctr"/>
            <a:r>
              <a:rPr lang="en-US" altLang="en-US" sz="2400"/>
              <a:t>B</a:t>
            </a:r>
          </a:p>
        </p:txBody>
      </p:sp>
      <p:sp>
        <p:nvSpPr>
          <p:cNvPr id="14343" name="Text Box 11"/>
          <p:cNvSpPr txBox="1">
            <a:spLocks noChangeArrowheads="1"/>
          </p:cNvSpPr>
          <p:nvPr/>
        </p:nvSpPr>
        <p:spPr bwMode="auto">
          <a:xfrm>
            <a:off x="7239000" y="1295400"/>
            <a:ext cx="404813" cy="457200"/>
          </a:xfrm>
          <a:prstGeom prst="rect">
            <a:avLst/>
          </a:prstGeom>
          <a:noFill/>
          <a:ln w="9525">
            <a:noFill/>
            <a:miter lim="800000"/>
            <a:headEnd/>
            <a:tailEnd/>
          </a:ln>
          <a:effectLst/>
        </p:spPr>
        <p:txBody>
          <a:bodyPr wrap="none">
            <a:spAutoFit/>
          </a:bodyPr>
          <a:lstStyle/>
          <a:p>
            <a:pPr algn="ctr"/>
            <a:r>
              <a:rPr lang="en-US" altLang="en-US" sz="2400"/>
              <a:t>C</a:t>
            </a:r>
          </a:p>
        </p:txBody>
      </p:sp>
      <p:sp>
        <p:nvSpPr>
          <p:cNvPr id="14344" name="Text Box 64"/>
          <p:cNvSpPr txBox="1">
            <a:spLocks noChangeArrowheads="1"/>
          </p:cNvSpPr>
          <p:nvPr/>
        </p:nvSpPr>
        <p:spPr bwMode="auto">
          <a:xfrm>
            <a:off x="1447800" y="1676400"/>
            <a:ext cx="1284288" cy="1108075"/>
          </a:xfrm>
          <a:prstGeom prst="rect">
            <a:avLst/>
          </a:prstGeom>
          <a:noFill/>
          <a:ln w="9525">
            <a:noFill/>
            <a:miter lim="800000"/>
            <a:headEnd/>
            <a:tailEnd/>
          </a:ln>
          <a:effectLst/>
        </p:spPr>
        <p:txBody>
          <a:bodyPr wrap="none">
            <a:spAutoFit/>
          </a:bodyPr>
          <a:lstStyle/>
          <a:p>
            <a:r>
              <a:rPr lang="en-US" altLang="en-US" sz="1600">
                <a:latin typeface="Monaco" charset="0"/>
              </a:rPr>
              <a:t>Acquire R</a:t>
            </a:r>
          </a:p>
          <a:p>
            <a:r>
              <a:rPr lang="en-US" altLang="en-US" sz="1600">
                <a:latin typeface="Monaco" charset="0"/>
              </a:rPr>
              <a:t>Acquire S</a:t>
            </a:r>
          </a:p>
          <a:p>
            <a:r>
              <a:rPr lang="en-US" altLang="en-US" sz="1600">
                <a:latin typeface="Monaco" charset="0"/>
              </a:rPr>
              <a:t>Release R</a:t>
            </a:r>
          </a:p>
          <a:p>
            <a:r>
              <a:rPr lang="en-US" altLang="en-US" sz="1600">
                <a:latin typeface="Monaco" charset="0"/>
              </a:rPr>
              <a:t>Release S</a:t>
            </a:r>
          </a:p>
        </p:txBody>
      </p:sp>
      <p:sp>
        <p:nvSpPr>
          <p:cNvPr id="14345" name="Text Box 65"/>
          <p:cNvSpPr txBox="1">
            <a:spLocks noChangeArrowheads="1"/>
          </p:cNvSpPr>
          <p:nvPr/>
        </p:nvSpPr>
        <p:spPr bwMode="auto">
          <a:xfrm>
            <a:off x="4114800" y="1676400"/>
            <a:ext cx="1284288" cy="1108075"/>
          </a:xfrm>
          <a:prstGeom prst="rect">
            <a:avLst/>
          </a:prstGeom>
          <a:noFill/>
          <a:ln w="9525">
            <a:noFill/>
            <a:miter lim="800000"/>
            <a:headEnd/>
            <a:tailEnd/>
          </a:ln>
          <a:effectLst/>
        </p:spPr>
        <p:txBody>
          <a:bodyPr wrap="none">
            <a:spAutoFit/>
          </a:bodyPr>
          <a:lstStyle/>
          <a:p>
            <a:r>
              <a:rPr lang="en-US" altLang="en-US" sz="1600">
                <a:latin typeface="Monaco" charset="0"/>
              </a:rPr>
              <a:t>Acquire S</a:t>
            </a:r>
          </a:p>
          <a:p>
            <a:r>
              <a:rPr lang="en-US" altLang="en-US" sz="1600">
                <a:latin typeface="Monaco" charset="0"/>
              </a:rPr>
              <a:t>Acquire T</a:t>
            </a:r>
          </a:p>
          <a:p>
            <a:r>
              <a:rPr lang="en-US" altLang="en-US" sz="1600">
                <a:latin typeface="Monaco" charset="0"/>
              </a:rPr>
              <a:t>Release S</a:t>
            </a:r>
          </a:p>
          <a:p>
            <a:r>
              <a:rPr lang="en-US" altLang="en-US" sz="1600">
                <a:latin typeface="Monaco" charset="0"/>
              </a:rPr>
              <a:t>Release T</a:t>
            </a:r>
          </a:p>
        </p:txBody>
      </p:sp>
      <p:sp>
        <p:nvSpPr>
          <p:cNvPr id="14346" name="Text Box 66"/>
          <p:cNvSpPr txBox="1">
            <a:spLocks noChangeArrowheads="1"/>
          </p:cNvSpPr>
          <p:nvPr/>
        </p:nvSpPr>
        <p:spPr bwMode="auto">
          <a:xfrm>
            <a:off x="6781800" y="1676400"/>
            <a:ext cx="1284288" cy="1108075"/>
          </a:xfrm>
          <a:prstGeom prst="rect">
            <a:avLst/>
          </a:prstGeom>
          <a:noFill/>
          <a:ln w="9525">
            <a:noFill/>
            <a:miter lim="800000"/>
            <a:headEnd/>
            <a:tailEnd/>
          </a:ln>
          <a:effectLst/>
        </p:spPr>
        <p:txBody>
          <a:bodyPr wrap="none">
            <a:spAutoFit/>
          </a:bodyPr>
          <a:lstStyle/>
          <a:p>
            <a:r>
              <a:rPr lang="en-US" altLang="en-US" sz="1600">
                <a:latin typeface="Monaco" charset="0"/>
              </a:rPr>
              <a:t>Acquire T</a:t>
            </a:r>
          </a:p>
          <a:p>
            <a:r>
              <a:rPr lang="en-US" altLang="en-US" sz="1600">
                <a:latin typeface="Monaco" charset="0"/>
              </a:rPr>
              <a:t>Acquire R</a:t>
            </a:r>
          </a:p>
          <a:p>
            <a:r>
              <a:rPr lang="en-US" altLang="en-US" sz="1600">
                <a:latin typeface="Monaco" charset="0"/>
              </a:rPr>
              <a:t>Release T</a:t>
            </a:r>
          </a:p>
          <a:p>
            <a:r>
              <a:rPr lang="en-US" altLang="en-US" sz="1600">
                <a:latin typeface="Monaco" charset="0"/>
              </a:rPr>
              <a:t>Release R</a:t>
            </a:r>
          </a:p>
        </p:txBody>
      </p:sp>
      <p:grpSp>
        <p:nvGrpSpPr>
          <p:cNvPr id="2" name="Group 89"/>
          <p:cNvGrpSpPr>
            <a:grpSpLocks/>
          </p:cNvGrpSpPr>
          <p:nvPr/>
        </p:nvGrpSpPr>
        <p:grpSpPr bwMode="auto">
          <a:xfrm>
            <a:off x="1295400" y="3048000"/>
            <a:ext cx="1600200" cy="1489075"/>
            <a:chOff x="1056" y="1920"/>
            <a:chExt cx="1008" cy="938"/>
          </a:xfrm>
        </p:grpSpPr>
        <p:sp>
          <p:nvSpPr>
            <p:cNvPr id="14409" name="Rectangle 12"/>
            <p:cNvSpPr>
              <a:spLocks noChangeArrowheads="1"/>
            </p:cNvSpPr>
            <p:nvPr/>
          </p:nvSpPr>
          <p:spPr bwMode="auto">
            <a:xfrm>
              <a:off x="1056"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410" name="Oval 13"/>
            <p:cNvSpPr>
              <a:spLocks noChangeArrowheads="1"/>
            </p:cNvSpPr>
            <p:nvPr/>
          </p:nvSpPr>
          <p:spPr bwMode="auto">
            <a:xfrm>
              <a:off x="1056"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411" name="AutoShape 15"/>
            <p:cNvCxnSpPr>
              <a:cxnSpLocks noChangeShapeType="1"/>
              <a:stCxn id="14409" idx="0"/>
              <a:endCxn id="14410" idx="4"/>
            </p:cNvCxnSpPr>
            <p:nvPr/>
          </p:nvCxnSpPr>
          <p:spPr bwMode="auto">
            <a:xfrm flipV="1">
              <a:off x="1176" y="2160"/>
              <a:ext cx="0" cy="192"/>
            </a:xfrm>
            <a:prstGeom prst="straightConnector1">
              <a:avLst/>
            </a:prstGeom>
            <a:noFill/>
            <a:ln w="9525">
              <a:solidFill>
                <a:schemeClr val="tx1"/>
              </a:solidFill>
              <a:round/>
              <a:headEnd/>
              <a:tailEnd type="triangle" w="med" len="med"/>
            </a:ln>
            <a:effectLst/>
          </p:spPr>
        </p:cxnSp>
        <p:sp>
          <p:nvSpPr>
            <p:cNvPr id="14412" name="Rectangle 16"/>
            <p:cNvSpPr>
              <a:spLocks noChangeArrowheads="1"/>
            </p:cNvSpPr>
            <p:nvPr/>
          </p:nvSpPr>
          <p:spPr bwMode="auto">
            <a:xfrm>
              <a:off x="1440"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413" name="Oval 17"/>
            <p:cNvSpPr>
              <a:spLocks noChangeArrowheads="1"/>
            </p:cNvSpPr>
            <p:nvPr/>
          </p:nvSpPr>
          <p:spPr bwMode="auto">
            <a:xfrm>
              <a:off x="1440"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414" name="Rectangle 19"/>
            <p:cNvSpPr>
              <a:spLocks noChangeArrowheads="1"/>
            </p:cNvSpPr>
            <p:nvPr/>
          </p:nvSpPr>
          <p:spPr bwMode="auto">
            <a:xfrm>
              <a:off x="1824"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415" name="Oval 20"/>
            <p:cNvSpPr>
              <a:spLocks noChangeArrowheads="1"/>
            </p:cNvSpPr>
            <p:nvPr/>
          </p:nvSpPr>
          <p:spPr bwMode="auto">
            <a:xfrm>
              <a:off x="1824"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sp>
          <p:nvSpPr>
            <p:cNvPr id="14416" name="Rectangle 82"/>
            <p:cNvSpPr>
              <a:spLocks noChangeArrowheads="1"/>
            </p:cNvSpPr>
            <p:nvPr/>
          </p:nvSpPr>
          <p:spPr bwMode="auto">
            <a:xfrm>
              <a:off x="1152" y="2640"/>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R</a:t>
              </a:r>
            </a:p>
          </p:txBody>
        </p:sp>
      </p:grpSp>
      <p:grpSp>
        <p:nvGrpSpPr>
          <p:cNvPr id="3" name="Group 90"/>
          <p:cNvGrpSpPr>
            <a:grpSpLocks/>
          </p:cNvGrpSpPr>
          <p:nvPr/>
        </p:nvGrpSpPr>
        <p:grpSpPr bwMode="auto">
          <a:xfrm>
            <a:off x="3962400" y="3048000"/>
            <a:ext cx="1600200" cy="1489075"/>
            <a:chOff x="2736" y="1920"/>
            <a:chExt cx="1008" cy="938"/>
          </a:xfrm>
        </p:grpSpPr>
        <p:sp>
          <p:nvSpPr>
            <p:cNvPr id="14400" name="Rectangle 29"/>
            <p:cNvSpPr>
              <a:spLocks noChangeArrowheads="1"/>
            </p:cNvSpPr>
            <p:nvPr/>
          </p:nvSpPr>
          <p:spPr bwMode="auto">
            <a:xfrm>
              <a:off x="2736"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401" name="Oval 30"/>
            <p:cNvSpPr>
              <a:spLocks noChangeArrowheads="1"/>
            </p:cNvSpPr>
            <p:nvPr/>
          </p:nvSpPr>
          <p:spPr bwMode="auto">
            <a:xfrm>
              <a:off x="2736"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402" name="AutoShape 31"/>
            <p:cNvCxnSpPr>
              <a:cxnSpLocks noChangeShapeType="1"/>
              <a:stCxn id="14400" idx="0"/>
              <a:endCxn id="14401" idx="4"/>
            </p:cNvCxnSpPr>
            <p:nvPr/>
          </p:nvCxnSpPr>
          <p:spPr bwMode="auto">
            <a:xfrm flipV="1">
              <a:off x="2856" y="2160"/>
              <a:ext cx="0" cy="192"/>
            </a:xfrm>
            <a:prstGeom prst="straightConnector1">
              <a:avLst/>
            </a:prstGeom>
            <a:noFill/>
            <a:ln w="9525">
              <a:solidFill>
                <a:schemeClr val="tx1"/>
              </a:solidFill>
              <a:round/>
              <a:headEnd/>
              <a:tailEnd type="triangle" w="med" len="med"/>
            </a:ln>
            <a:effectLst/>
          </p:spPr>
        </p:cxnSp>
        <p:sp>
          <p:nvSpPr>
            <p:cNvPr id="14403" name="Rectangle 32"/>
            <p:cNvSpPr>
              <a:spLocks noChangeArrowheads="1"/>
            </p:cNvSpPr>
            <p:nvPr/>
          </p:nvSpPr>
          <p:spPr bwMode="auto">
            <a:xfrm>
              <a:off x="3120"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404" name="Oval 33"/>
            <p:cNvSpPr>
              <a:spLocks noChangeArrowheads="1"/>
            </p:cNvSpPr>
            <p:nvPr/>
          </p:nvSpPr>
          <p:spPr bwMode="auto">
            <a:xfrm>
              <a:off x="3120"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405" name="Rectangle 34"/>
            <p:cNvSpPr>
              <a:spLocks noChangeArrowheads="1"/>
            </p:cNvSpPr>
            <p:nvPr/>
          </p:nvSpPr>
          <p:spPr bwMode="auto">
            <a:xfrm>
              <a:off x="3504"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406" name="Oval 35"/>
            <p:cNvSpPr>
              <a:spLocks noChangeArrowheads="1"/>
            </p:cNvSpPr>
            <p:nvPr/>
          </p:nvSpPr>
          <p:spPr bwMode="auto">
            <a:xfrm>
              <a:off x="3504"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4407" name="AutoShape 67"/>
            <p:cNvCxnSpPr>
              <a:cxnSpLocks noChangeShapeType="1"/>
              <a:stCxn id="14403" idx="0"/>
              <a:endCxn id="14404" idx="4"/>
            </p:cNvCxnSpPr>
            <p:nvPr/>
          </p:nvCxnSpPr>
          <p:spPr bwMode="auto">
            <a:xfrm flipV="1">
              <a:off x="3240" y="2160"/>
              <a:ext cx="0" cy="192"/>
            </a:xfrm>
            <a:prstGeom prst="straightConnector1">
              <a:avLst/>
            </a:prstGeom>
            <a:noFill/>
            <a:ln w="9525">
              <a:solidFill>
                <a:schemeClr val="tx1"/>
              </a:solidFill>
              <a:round/>
              <a:headEnd/>
              <a:tailEnd type="triangle" w="med" len="med"/>
            </a:ln>
            <a:effectLst/>
          </p:spPr>
        </p:cxnSp>
        <p:sp>
          <p:nvSpPr>
            <p:cNvPr id="14408" name="Rectangle 83"/>
            <p:cNvSpPr>
              <a:spLocks noChangeArrowheads="1"/>
            </p:cNvSpPr>
            <p:nvPr/>
          </p:nvSpPr>
          <p:spPr bwMode="auto">
            <a:xfrm>
              <a:off x="2832" y="2640"/>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S</a:t>
              </a:r>
            </a:p>
          </p:txBody>
        </p:sp>
      </p:grpSp>
      <p:grpSp>
        <p:nvGrpSpPr>
          <p:cNvPr id="4" name="Group 91"/>
          <p:cNvGrpSpPr>
            <a:grpSpLocks/>
          </p:cNvGrpSpPr>
          <p:nvPr/>
        </p:nvGrpSpPr>
        <p:grpSpPr bwMode="auto">
          <a:xfrm>
            <a:off x="6629400" y="3048000"/>
            <a:ext cx="1600200" cy="1489075"/>
            <a:chOff x="4416" y="1920"/>
            <a:chExt cx="1008" cy="938"/>
          </a:xfrm>
        </p:grpSpPr>
        <p:sp>
          <p:nvSpPr>
            <p:cNvPr id="14390" name="Rectangle 36"/>
            <p:cNvSpPr>
              <a:spLocks noChangeArrowheads="1"/>
            </p:cNvSpPr>
            <p:nvPr/>
          </p:nvSpPr>
          <p:spPr bwMode="auto">
            <a:xfrm>
              <a:off x="4416"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391" name="Oval 37"/>
            <p:cNvSpPr>
              <a:spLocks noChangeArrowheads="1"/>
            </p:cNvSpPr>
            <p:nvPr/>
          </p:nvSpPr>
          <p:spPr bwMode="auto">
            <a:xfrm>
              <a:off x="4416"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392" name="AutoShape 38"/>
            <p:cNvCxnSpPr>
              <a:cxnSpLocks noChangeShapeType="1"/>
              <a:stCxn id="14390" idx="0"/>
              <a:endCxn id="14391" idx="4"/>
            </p:cNvCxnSpPr>
            <p:nvPr/>
          </p:nvCxnSpPr>
          <p:spPr bwMode="auto">
            <a:xfrm flipV="1">
              <a:off x="4536" y="2160"/>
              <a:ext cx="0" cy="192"/>
            </a:xfrm>
            <a:prstGeom prst="straightConnector1">
              <a:avLst/>
            </a:prstGeom>
            <a:noFill/>
            <a:ln w="9525">
              <a:solidFill>
                <a:schemeClr val="tx1"/>
              </a:solidFill>
              <a:round/>
              <a:headEnd/>
              <a:tailEnd type="triangle" w="med" len="med"/>
            </a:ln>
            <a:effectLst/>
          </p:spPr>
        </p:cxnSp>
        <p:sp>
          <p:nvSpPr>
            <p:cNvPr id="14393" name="Rectangle 39"/>
            <p:cNvSpPr>
              <a:spLocks noChangeArrowheads="1"/>
            </p:cNvSpPr>
            <p:nvPr/>
          </p:nvSpPr>
          <p:spPr bwMode="auto">
            <a:xfrm>
              <a:off x="4800"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394" name="Oval 40"/>
            <p:cNvSpPr>
              <a:spLocks noChangeArrowheads="1"/>
            </p:cNvSpPr>
            <p:nvPr/>
          </p:nvSpPr>
          <p:spPr bwMode="auto">
            <a:xfrm>
              <a:off x="4800"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395" name="Rectangle 41"/>
            <p:cNvSpPr>
              <a:spLocks noChangeArrowheads="1"/>
            </p:cNvSpPr>
            <p:nvPr/>
          </p:nvSpPr>
          <p:spPr bwMode="auto">
            <a:xfrm>
              <a:off x="5184" y="2352"/>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396" name="Oval 42"/>
            <p:cNvSpPr>
              <a:spLocks noChangeArrowheads="1"/>
            </p:cNvSpPr>
            <p:nvPr/>
          </p:nvSpPr>
          <p:spPr bwMode="auto">
            <a:xfrm>
              <a:off x="5184" y="1920"/>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4397" name="AutoShape 68"/>
            <p:cNvCxnSpPr>
              <a:cxnSpLocks noChangeShapeType="1"/>
              <a:stCxn id="14393" idx="0"/>
              <a:endCxn id="14394" idx="4"/>
            </p:cNvCxnSpPr>
            <p:nvPr/>
          </p:nvCxnSpPr>
          <p:spPr bwMode="auto">
            <a:xfrm flipV="1">
              <a:off x="4920" y="2160"/>
              <a:ext cx="0" cy="192"/>
            </a:xfrm>
            <a:prstGeom prst="straightConnector1">
              <a:avLst/>
            </a:prstGeom>
            <a:noFill/>
            <a:ln w="9525">
              <a:solidFill>
                <a:schemeClr val="tx1"/>
              </a:solidFill>
              <a:round/>
              <a:headEnd/>
              <a:tailEnd type="triangle" w="med" len="med"/>
            </a:ln>
            <a:effectLst/>
          </p:spPr>
        </p:cxnSp>
        <p:cxnSp>
          <p:nvCxnSpPr>
            <p:cNvPr id="14398" name="AutoShape 69"/>
            <p:cNvCxnSpPr>
              <a:cxnSpLocks noChangeShapeType="1"/>
              <a:stCxn id="14395" idx="0"/>
              <a:endCxn id="14396" idx="4"/>
            </p:cNvCxnSpPr>
            <p:nvPr/>
          </p:nvCxnSpPr>
          <p:spPr bwMode="auto">
            <a:xfrm flipV="1">
              <a:off x="5304" y="2160"/>
              <a:ext cx="0" cy="192"/>
            </a:xfrm>
            <a:prstGeom prst="straightConnector1">
              <a:avLst/>
            </a:prstGeom>
            <a:noFill/>
            <a:ln w="9525">
              <a:solidFill>
                <a:schemeClr val="tx1"/>
              </a:solidFill>
              <a:round/>
              <a:headEnd/>
              <a:tailEnd type="triangle" w="med" len="med"/>
            </a:ln>
            <a:effectLst/>
          </p:spPr>
        </p:cxnSp>
        <p:sp>
          <p:nvSpPr>
            <p:cNvPr id="14399" name="Rectangle 84"/>
            <p:cNvSpPr>
              <a:spLocks noChangeArrowheads="1"/>
            </p:cNvSpPr>
            <p:nvPr/>
          </p:nvSpPr>
          <p:spPr bwMode="auto">
            <a:xfrm>
              <a:off x="4512" y="2640"/>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T</a:t>
              </a:r>
            </a:p>
          </p:txBody>
        </p:sp>
      </p:grpSp>
      <p:grpSp>
        <p:nvGrpSpPr>
          <p:cNvPr id="5" name="Group 92"/>
          <p:cNvGrpSpPr>
            <a:grpSpLocks/>
          </p:cNvGrpSpPr>
          <p:nvPr/>
        </p:nvGrpSpPr>
        <p:grpSpPr bwMode="auto">
          <a:xfrm>
            <a:off x="1295400" y="4724400"/>
            <a:ext cx="1600200" cy="1565275"/>
            <a:chOff x="1056" y="2976"/>
            <a:chExt cx="1008" cy="986"/>
          </a:xfrm>
        </p:grpSpPr>
        <p:sp>
          <p:nvSpPr>
            <p:cNvPr id="14379" name="Rectangle 43"/>
            <p:cNvSpPr>
              <a:spLocks noChangeArrowheads="1"/>
            </p:cNvSpPr>
            <p:nvPr/>
          </p:nvSpPr>
          <p:spPr bwMode="auto">
            <a:xfrm>
              <a:off x="1056"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380" name="Oval 44"/>
            <p:cNvSpPr>
              <a:spLocks noChangeArrowheads="1"/>
            </p:cNvSpPr>
            <p:nvPr/>
          </p:nvSpPr>
          <p:spPr bwMode="auto">
            <a:xfrm>
              <a:off x="1056"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381" name="AutoShape 45"/>
            <p:cNvCxnSpPr>
              <a:cxnSpLocks noChangeShapeType="1"/>
              <a:stCxn id="14379" idx="0"/>
              <a:endCxn id="14380" idx="4"/>
            </p:cNvCxnSpPr>
            <p:nvPr/>
          </p:nvCxnSpPr>
          <p:spPr bwMode="auto">
            <a:xfrm flipV="1">
              <a:off x="1176" y="3216"/>
              <a:ext cx="0" cy="192"/>
            </a:xfrm>
            <a:prstGeom prst="straightConnector1">
              <a:avLst/>
            </a:prstGeom>
            <a:noFill/>
            <a:ln w="9525">
              <a:solidFill>
                <a:schemeClr val="tx1"/>
              </a:solidFill>
              <a:round/>
              <a:headEnd/>
              <a:tailEnd type="triangle" w="med" len="med"/>
            </a:ln>
            <a:effectLst/>
          </p:spPr>
        </p:cxnSp>
        <p:sp>
          <p:nvSpPr>
            <p:cNvPr id="14382" name="Rectangle 46"/>
            <p:cNvSpPr>
              <a:spLocks noChangeArrowheads="1"/>
            </p:cNvSpPr>
            <p:nvPr/>
          </p:nvSpPr>
          <p:spPr bwMode="auto">
            <a:xfrm>
              <a:off x="1440"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383" name="Oval 47"/>
            <p:cNvSpPr>
              <a:spLocks noChangeArrowheads="1"/>
            </p:cNvSpPr>
            <p:nvPr/>
          </p:nvSpPr>
          <p:spPr bwMode="auto">
            <a:xfrm>
              <a:off x="1440"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384" name="Rectangle 48"/>
            <p:cNvSpPr>
              <a:spLocks noChangeArrowheads="1"/>
            </p:cNvSpPr>
            <p:nvPr/>
          </p:nvSpPr>
          <p:spPr bwMode="auto">
            <a:xfrm>
              <a:off x="1824"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385" name="Oval 49"/>
            <p:cNvSpPr>
              <a:spLocks noChangeArrowheads="1"/>
            </p:cNvSpPr>
            <p:nvPr/>
          </p:nvSpPr>
          <p:spPr bwMode="auto">
            <a:xfrm>
              <a:off x="1824"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4386" name="AutoShape 70"/>
            <p:cNvCxnSpPr>
              <a:cxnSpLocks noChangeShapeType="1"/>
              <a:stCxn id="14382" idx="0"/>
              <a:endCxn id="14383" idx="4"/>
            </p:cNvCxnSpPr>
            <p:nvPr/>
          </p:nvCxnSpPr>
          <p:spPr bwMode="auto">
            <a:xfrm flipV="1">
              <a:off x="1560" y="3216"/>
              <a:ext cx="0" cy="192"/>
            </a:xfrm>
            <a:prstGeom prst="straightConnector1">
              <a:avLst/>
            </a:prstGeom>
            <a:noFill/>
            <a:ln w="9525">
              <a:solidFill>
                <a:schemeClr val="tx1"/>
              </a:solidFill>
              <a:round/>
              <a:headEnd/>
              <a:tailEnd type="triangle" w="med" len="med"/>
            </a:ln>
            <a:effectLst/>
          </p:spPr>
        </p:cxnSp>
        <p:cxnSp>
          <p:nvCxnSpPr>
            <p:cNvPr id="14387" name="AutoShape 71"/>
            <p:cNvCxnSpPr>
              <a:cxnSpLocks noChangeShapeType="1"/>
              <a:stCxn id="14384" idx="0"/>
              <a:endCxn id="14385" idx="4"/>
            </p:cNvCxnSpPr>
            <p:nvPr/>
          </p:nvCxnSpPr>
          <p:spPr bwMode="auto">
            <a:xfrm flipV="1">
              <a:off x="1944" y="3216"/>
              <a:ext cx="0" cy="192"/>
            </a:xfrm>
            <a:prstGeom prst="straightConnector1">
              <a:avLst/>
            </a:prstGeom>
            <a:noFill/>
            <a:ln w="9525">
              <a:solidFill>
                <a:schemeClr val="tx1"/>
              </a:solidFill>
              <a:round/>
              <a:headEnd/>
              <a:tailEnd type="triangle" w="med" len="med"/>
            </a:ln>
            <a:effectLst/>
          </p:spPr>
        </p:cxnSp>
        <p:cxnSp>
          <p:nvCxnSpPr>
            <p:cNvPr id="14388" name="AutoShape 72"/>
            <p:cNvCxnSpPr>
              <a:cxnSpLocks noChangeShapeType="1"/>
              <a:stCxn id="14380" idx="5"/>
              <a:endCxn id="14382" idx="0"/>
            </p:cNvCxnSpPr>
            <p:nvPr/>
          </p:nvCxnSpPr>
          <p:spPr bwMode="auto">
            <a:xfrm>
              <a:off x="1261" y="3181"/>
              <a:ext cx="299" cy="227"/>
            </a:xfrm>
            <a:prstGeom prst="straightConnector1">
              <a:avLst/>
            </a:prstGeom>
            <a:noFill/>
            <a:ln w="9525">
              <a:solidFill>
                <a:schemeClr val="tx1"/>
              </a:solidFill>
              <a:round/>
              <a:headEnd/>
              <a:tailEnd type="triangle" w="med" len="med"/>
            </a:ln>
            <a:effectLst/>
          </p:spPr>
        </p:cxnSp>
        <p:sp>
          <p:nvSpPr>
            <p:cNvPr id="14389" name="Rectangle 85"/>
            <p:cNvSpPr>
              <a:spLocks noChangeArrowheads="1"/>
            </p:cNvSpPr>
            <p:nvPr/>
          </p:nvSpPr>
          <p:spPr bwMode="auto">
            <a:xfrm>
              <a:off x="1152" y="3744"/>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S</a:t>
              </a:r>
            </a:p>
          </p:txBody>
        </p:sp>
      </p:grpSp>
      <p:grpSp>
        <p:nvGrpSpPr>
          <p:cNvPr id="6" name="Group 93"/>
          <p:cNvGrpSpPr>
            <a:grpSpLocks/>
          </p:cNvGrpSpPr>
          <p:nvPr/>
        </p:nvGrpSpPr>
        <p:grpSpPr bwMode="auto">
          <a:xfrm>
            <a:off x="3962400" y="4724400"/>
            <a:ext cx="1600200" cy="1565275"/>
            <a:chOff x="2736" y="2976"/>
            <a:chExt cx="1008" cy="986"/>
          </a:xfrm>
        </p:grpSpPr>
        <p:sp>
          <p:nvSpPr>
            <p:cNvPr id="14367" name="Rectangle 50"/>
            <p:cNvSpPr>
              <a:spLocks noChangeArrowheads="1"/>
            </p:cNvSpPr>
            <p:nvPr/>
          </p:nvSpPr>
          <p:spPr bwMode="auto">
            <a:xfrm>
              <a:off x="2736"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368" name="Oval 51"/>
            <p:cNvSpPr>
              <a:spLocks noChangeArrowheads="1"/>
            </p:cNvSpPr>
            <p:nvPr/>
          </p:nvSpPr>
          <p:spPr bwMode="auto">
            <a:xfrm>
              <a:off x="2736"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369" name="AutoShape 52"/>
            <p:cNvCxnSpPr>
              <a:cxnSpLocks noChangeShapeType="1"/>
              <a:stCxn id="14367" idx="0"/>
              <a:endCxn id="14368" idx="4"/>
            </p:cNvCxnSpPr>
            <p:nvPr/>
          </p:nvCxnSpPr>
          <p:spPr bwMode="auto">
            <a:xfrm flipV="1">
              <a:off x="2856" y="3216"/>
              <a:ext cx="0" cy="192"/>
            </a:xfrm>
            <a:prstGeom prst="straightConnector1">
              <a:avLst/>
            </a:prstGeom>
            <a:noFill/>
            <a:ln w="9525">
              <a:solidFill>
                <a:schemeClr val="tx1"/>
              </a:solidFill>
              <a:round/>
              <a:headEnd/>
              <a:tailEnd type="triangle" w="med" len="med"/>
            </a:ln>
            <a:effectLst/>
          </p:spPr>
        </p:cxnSp>
        <p:sp>
          <p:nvSpPr>
            <p:cNvPr id="14370" name="Rectangle 53"/>
            <p:cNvSpPr>
              <a:spLocks noChangeArrowheads="1"/>
            </p:cNvSpPr>
            <p:nvPr/>
          </p:nvSpPr>
          <p:spPr bwMode="auto">
            <a:xfrm>
              <a:off x="3120"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371" name="Oval 54"/>
            <p:cNvSpPr>
              <a:spLocks noChangeArrowheads="1"/>
            </p:cNvSpPr>
            <p:nvPr/>
          </p:nvSpPr>
          <p:spPr bwMode="auto">
            <a:xfrm>
              <a:off x="3120"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372" name="Rectangle 55"/>
            <p:cNvSpPr>
              <a:spLocks noChangeArrowheads="1"/>
            </p:cNvSpPr>
            <p:nvPr/>
          </p:nvSpPr>
          <p:spPr bwMode="auto">
            <a:xfrm>
              <a:off x="3504"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373" name="Oval 56"/>
            <p:cNvSpPr>
              <a:spLocks noChangeArrowheads="1"/>
            </p:cNvSpPr>
            <p:nvPr/>
          </p:nvSpPr>
          <p:spPr bwMode="auto">
            <a:xfrm>
              <a:off x="3504"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4374" name="AutoShape 73"/>
            <p:cNvCxnSpPr>
              <a:cxnSpLocks noChangeShapeType="1"/>
              <a:stCxn id="14370" idx="0"/>
              <a:endCxn id="14371" idx="4"/>
            </p:cNvCxnSpPr>
            <p:nvPr/>
          </p:nvCxnSpPr>
          <p:spPr bwMode="auto">
            <a:xfrm flipV="1">
              <a:off x="3240" y="3216"/>
              <a:ext cx="0" cy="192"/>
            </a:xfrm>
            <a:prstGeom prst="straightConnector1">
              <a:avLst/>
            </a:prstGeom>
            <a:noFill/>
            <a:ln w="9525">
              <a:solidFill>
                <a:schemeClr val="tx1"/>
              </a:solidFill>
              <a:round/>
              <a:headEnd/>
              <a:tailEnd type="triangle" w="med" len="med"/>
            </a:ln>
            <a:effectLst/>
          </p:spPr>
        </p:cxnSp>
        <p:cxnSp>
          <p:nvCxnSpPr>
            <p:cNvPr id="14375" name="AutoShape 74"/>
            <p:cNvCxnSpPr>
              <a:cxnSpLocks noChangeShapeType="1"/>
              <a:stCxn id="14372" idx="0"/>
              <a:endCxn id="14373" idx="4"/>
            </p:cNvCxnSpPr>
            <p:nvPr/>
          </p:nvCxnSpPr>
          <p:spPr bwMode="auto">
            <a:xfrm flipV="1">
              <a:off x="3624" y="3216"/>
              <a:ext cx="0" cy="192"/>
            </a:xfrm>
            <a:prstGeom prst="straightConnector1">
              <a:avLst/>
            </a:prstGeom>
            <a:noFill/>
            <a:ln w="9525">
              <a:solidFill>
                <a:schemeClr val="tx1"/>
              </a:solidFill>
              <a:round/>
              <a:headEnd/>
              <a:tailEnd type="triangle" w="med" len="med"/>
            </a:ln>
            <a:effectLst/>
          </p:spPr>
        </p:cxnSp>
        <p:cxnSp>
          <p:nvCxnSpPr>
            <p:cNvPr id="14376" name="AutoShape 75"/>
            <p:cNvCxnSpPr>
              <a:cxnSpLocks noChangeShapeType="1"/>
              <a:stCxn id="14368" idx="5"/>
              <a:endCxn id="14370" idx="0"/>
            </p:cNvCxnSpPr>
            <p:nvPr/>
          </p:nvCxnSpPr>
          <p:spPr bwMode="auto">
            <a:xfrm>
              <a:off x="2941" y="3181"/>
              <a:ext cx="299" cy="227"/>
            </a:xfrm>
            <a:prstGeom prst="straightConnector1">
              <a:avLst/>
            </a:prstGeom>
            <a:noFill/>
            <a:ln w="9525">
              <a:solidFill>
                <a:schemeClr val="tx1"/>
              </a:solidFill>
              <a:round/>
              <a:headEnd/>
              <a:tailEnd type="triangle" w="med" len="med"/>
            </a:ln>
            <a:effectLst/>
          </p:spPr>
        </p:cxnSp>
        <p:cxnSp>
          <p:nvCxnSpPr>
            <p:cNvPr id="14377" name="AutoShape 76"/>
            <p:cNvCxnSpPr>
              <a:cxnSpLocks noChangeShapeType="1"/>
              <a:stCxn id="14371" idx="5"/>
              <a:endCxn id="14372" idx="0"/>
            </p:cNvCxnSpPr>
            <p:nvPr/>
          </p:nvCxnSpPr>
          <p:spPr bwMode="auto">
            <a:xfrm>
              <a:off x="3325" y="3181"/>
              <a:ext cx="299" cy="227"/>
            </a:xfrm>
            <a:prstGeom prst="straightConnector1">
              <a:avLst/>
            </a:prstGeom>
            <a:noFill/>
            <a:ln w="9525">
              <a:solidFill>
                <a:schemeClr val="tx1"/>
              </a:solidFill>
              <a:round/>
              <a:headEnd/>
              <a:tailEnd type="triangle" w="med" len="med"/>
            </a:ln>
            <a:effectLst/>
          </p:spPr>
        </p:cxnSp>
        <p:sp>
          <p:nvSpPr>
            <p:cNvPr id="14378" name="Rectangle 86"/>
            <p:cNvSpPr>
              <a:spLocks noChangeArrowheads="1"/>
            </p:cNvSpPr>
            <p:nvPr/>
          </p:nvSpPr>
          <p:spPr bwMode="auto">
            <a:xfrm>
              <a:off x="2832" y="3744"/>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T</a:t>
              </a:r>
            </a:p>
          </p:txBody>
        </p:sp>
      </p:grpSp>
      <p:grpSp>
        <p:nvGrpSpPr>
          <p:cNvPr id="7" name="Group 96"/>
          <p:cNvGrpSpPr>
            <a:grpSpLocks/>
          </p:cNvGrpSpPr>
          <p:nvPr/>
        </p:nvGrpSpPr>
        <p:grpSpPr bwMode="auto">
          <a:xfrm>
            <a:off x="6629400" y="4724400"/>
            <a:ext cx="1600200" cy="1717675"/>
            <a:chOff x="4176" y="2976"/>
            <a:chExt cx="1008" cy="1082"/>
          </a:xfrm>
        </p:grpSpPr>
        <p:sp>
          <p:nvSpPr>
            <p:cNvPr id="14353" name="Rectangle 57"/>
            <p:cNvSpPr>
              <a:spLocks noChangeArrowheads="1"/>
            </p:cNvSpPr>
            <p:nvPr/>
          </p:nvSpPr>
          <p:spPr bwMode="auto">
            <a:xfrm>
              <a:off x="4176"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4354" name="Oval 58"/>
            <p:cNvSpPr>
              <a:spLocks noChangeArrowheads="1"/>
            </p:cNvSpPr>
            <p:nvPr/>
          </p:nvSpPr>
          <p:spPr bwMode="auto">
            <a:xfrm>
              <a:off x="4176"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cxnSp>
          <p:nvCxnSpPr>
            <p:cNvPr id="14355" name="AutoShape 59"/>
            <p:cNvCxnSpPr>
              <a:cxnSpLocks noChangeShapeType="1"/>
              <a:stCxn id="14353" idx="0"/>
              <a:endCxn id="14354" idx="4"/>
            </p:cNvCxnSpPr>
            <p:nvPr/>
          </p:nvCxnSpPr>
          <p:spPr bwMode="auto">
            <a:xfrm flipV="1">
              <a:off x="4296" y="3216"/>
              <a:ext cx="0" cy="192"/>
            </a:xfrm>
            <a:prstGeom prst="straightConnector1">
              <a:avLst/>
            </a:prstGeom>
            <a:noFill/>
            <a:ln w="9525">
              <a:solidFill>
                <a:schemeClr val="tx1"/>
              </a:solidFill>
              <a:round/>
              <a:headEnd/>
              <a:tailEnd type="triangle" w="med" len="med"/>
            </a:ln>
            <a:effectLst/>
          </p:spPr>
        </p:cxnSp>
        <p:sp>
          <p:nvSpPr>
            <p:cNvPr id="14356" name="Rectangle 60"/>
            <p:cNvSpPr>
              <a:spLocks noChangeArrowheads="1"/>
            </p:cNvSpPr>
            <p:nvPr/>
          </p:nvSpPr>
          <p:spPr bwMode="auto">
            <a:xfrm>
              <a:off x="4560"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4357" name="Oval 61"/>
            <p:cNvSpPr>
              <a:spLocks noChangeArrowheads="1"/>
            </p:cNvSpPr>
            <p:nvPr/>
          </p:nvSpPr>
          <p:spPr bwMode="auto">
            <a:xfrm>
              <a:off x="4560"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4358" name="Rectangle 62"/>
            <p:cNvSpPr>
              <a:spLocks noChangeArrowheads="1"/>
            </p:cNvSpPr>
            <p:nvPr/>
          </p:nvSpPr>
          <p:spPr bwMode="auto">
            <a:xfrm>
              <a:off x="4944" y="3408"/>
              <a:ext cx="240" cy="24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4359" name="Oval 63"/>
            <p:cNvSpPr>
              <a:spLocks noChangeArrowheads="1"/>
            </p:cNvSpPr>
            <p:nvPr/>
          </p:nvSpPr>
          <p:spPr bwMode="auto">
            <a:xfrm>
              <a:off x="4944" y="2976"/>
              <a:ext cx="240" cy="24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cxnSp>
          <p:nvCxnSpPr>
            <p:cNvPr id="14360" name="AutoShape 77"/>
            <p:cNvCxnSpPr>
              <a:cxnSpLocks noChangeShapeType="1"/>
              <a:stCxn id="14354" idx="5"/>
              <a:endCxn id="14356" idx="0"/>
            </p:cNvCxnSpPr>
            <p:nvPr/>
          </p:nvCxnSpPr>
          <p:spPr bwMode="auto">
            <a:xfrm>
              <a:off x="4381" y="3181"/>
              <a:ext cx="299" cy="227"/>
            </a:xfrm>
            <a:prstGeom prst="straightConnector1">
              <a:avLst/>
            </a:prstGeom>
            <a:noFill/>
            <a:ln w="9525">
              <a:solidFill>
                <a:schemeClr val="tx1"/>
              </a:solidFill>
              <a:round/>
              <a:headEnd/>
              <a:tailEnd type="triangle" w="med" len="med"/>
            </a:ln>
            <a:effectLst/>
          </p:spPr>
        </p:cxnSp>
        <p:cxnSp>
          <p:nvCxnSpPr>
            <p:cNvPr id="14361" name="AutoShape 78"/>
            <p:cNvCxnSpPr>
              <a:cxnSpLocks noChangeShapeType="1"/>
              <a:stCxn id="14356" idx="0"/>
              <a:endCxn id="14357" idx="4"/>
            </p:cNvCxnSpPr>
            <p:nvPr/>
          </p:nvCxnSpPr>
          <p:spPr bwMode="auto">
            <a:xfrm flipV="1">
              <a:off x="4680" y="3216"/>
              <a:ext cx="0" cy="192"/>
            </a:xfrm>
            <a:prstGeom prst="straightConnector1">
              <a:avLst/>
            </a:prstGeom>
            <a:noFill/>
            <a:ln w="9525">
              <a:solidFill>
                <a:schemeClr val="tx1"/>
              </a:solidFill>
              <a:round/>
              <a:headEnd/>
              <a:tailEnd type="triangle" w="med" len="med"/>
            </a:ln>
            <a:effectLst/>
          </p:spPr>
        </p:cxnSp>
        <p:cxnSp>
          <p:nvCxnSpPr>
            <p:cNvPr id="14362" name="AutoShape 79"/>
            <p:cNvCxnSpPr>
              <a:cxnSpLocks noChangeShapeType="1"/>
              <a:stCxn id="14357" idx="5"/>
              <a:endCxn id="14358" idx="0"/>
            </p:cNvCxnSpPr>
            <p:nvPr/>
          </p:nvCxnSpPr>
          <p:spPr bwMode="auto">
            <a:xfrm>
              <a:off x="4765" y="3181"/>
              <a:ext cx="299" cy="227"/>
            </a:xfrm>
            <a:prstGeom prst="straightConnector1">
              <a:avLst/>
            </a:prstGeom>
            <a:noFill/>
            <a:ln w="9525">
              <a:solidFill>
                <a:schemeClr val="tx1"/>
              </a:solidFill>
              <a:round/>
              <a:headEnd/>
              <a:tailEnd type="triangle" w="med" len="med"/>
            </a:ln>
            <a:effectLst/>
          </p:spPr>
        </p:cxnSp>
        <p:cxnSp>
          <p:nvCxnSpPr>
            <p:cNvPr id="14363" name="AutoShape 80"/>
            <p:cNvCxnSpPr>
              <a:cxnSpLocks noChangeShapeType="1"/>
              <a:stCxn id="14358" idx="0"/>
              <a:endCxn id="14359" idx="4"/>
            </p:cNvCxnSpPr>
            <p:nvPr/>
          </p:nvCxnSpPr>
          <p:spPr bwMode="auto">
            <a:xfrm flipV="1">
              <a:off x="5064" y="3216"/>
              <a:ext cx="0" cy="192"/>
            </a:xfrm>
            <a:prstGeom prst="straightConnector1">
              <a:avLst/>
            </a:prstGeom>
            <a:noFill/>
            <a:ln w="9525">
              <a:solidFill>
                <a:schemeClr val="tx1"/>
              </a:solidFill>
              <a:round/>
              <a:headEnd/>
              <a:tailEnd type="triangle" w="med" len="med"/>
            </a:ln>
            <a:effectLst/>
          </p:spPr>
        </p:cxnSp>
        <p:cxnSp>
          <p:nvCxnSpPr>
            <p:cNvPr id="14364" name="AutoShape 81"/>
            <p:cNvCxnSpPr>
              <a:cxnSpLocks noChangeShapeType="1"/>
              <a:stCxn id="14359" idx="6"/>
              <a:endCxn id="14353" idx="2"/>
            </p:cNvCxnSpPr>
            <p:nvPr/>
          </p:nvCxnSpPr>
          <p:spPr bwMode="auto">
            <a:xfrm flipH="1">
              <a:off x="4296" y="3096"/>
              <a:ext cx="888" cy="552"/>
            </a:xfrm>
            <a:prstGeom prst="curvedConnector4">
              <a:avLst>
                <a:gd name="adj1" fmla="val -16218"/>
                <a:gd name="adj2" fmla="val 126088"/>
              </a:avLst>
            </a:prstGeom>
            <a:noFill/>
            <a:ln w="9525">
              <a:solidFill>
                <a:schemeClr val="tx1"/>
              </a:solidFill>
              <a:round/>
              <a:headEnd/>
              <a:tailEnd type="triangle" w="med" len="med"/>
            </a:ln>
            <a:effectLst/>
          </p:spPr>
        </p:cxnSp>
        <p:sp>
          <p:nvSpPr>
            <p:cNvPr id="14365" name="Rectangle 87"/>
            <p:cNvSpPr>
              <a:spLocks noChangeArrowheads="1"/>
            </p:cNvSpPr>
            <p:nvPr/>
          </p:nvSpPr>
          <p:spPr bwMode="auto">
            <a:xfrm>
              <a:off x="4272" y="3840"/>
              <a:ext cx="809" cy="218"/>
            </a:xfrm>
            <a:prstGeom prst="rect">
              <a:avLst/>
            </a:prstGeom>
            <a:noFill/>
            <a:ln w="9525">
              <a:noFill/>
              <a:miter lim="800000"/>
              <a:headEnd/>
              <a:tailEnd/>
            </a:ln>
            <a:effectLst/>
          </p:spPr>
          <p:txBody>
            <a:bodyPr wrap="none">
              <a:spAutoFit/>
            </a:bodyPr>
            <a:lstStyle/>
            <a:p>
              <a:r>
                <a:rPr lang="en-US" altLang="en-US" sz="1600">
                  <a:latin typeface="Monaco" charset="0"/>
                </a:rPr>
                <a:t>Acquire R</a:t>
              </a:r>
            </a:p>
          </p:txBody>
        </p:sp>
        <p:sp>
          <p:nvSpPr>
            <p:cNvPr id="14366" name="Text Box 95"/>
            <p:cNvSpPr txBox="1">
              <a:spLocks noChangeArrowheads="1"/>
            </p:cNvSpPr>
            <p:nvPr/>
          </p:nvSpPr>
          <p:spPr bwMode="auto">
            <a:xfrm>
              <a:off x="4320" y="3648"/>
              <a:ext cx="804" cy="231"/>
            </a:xfrm>
            <a:prstGeom prst="rect">
              <a:avLst/>
            </a:prstGeom>
            <a:noFill/>
            <a:ln w="9525">
              <a:noFill/>
              <a:miter lim="800000"/>
              <a:headEnd/>
              <a:tailEnd/>
            </a:ln>
            <a:effectLst/>
          </p:spPr>
          <p:txBody>
            <a:bodyPr wrap="none">
              <a:spAutoFit/>
            </a:bodyPr>
            <a:lstStyle/>
            <a:p>
              <a:r>
                <a:rPr lang="en-US" altLang="en-US" b="1">
                  <a:solidFill>
                    <a:srgbClr val="ED181E"/>
                  </a:solidFill>
                </a:rPr>
                <a:t>Deadlock!</a:t>
              </a:r>
            </a:p>
          </p:txBody>
        </p:sp>
      </p:grpSp>
      <p:sp>
        <p:nvSpPr>
          <p:cNvPr id="82" name="Slide Number Placeholder 81"/>
          <p:cNvSpPr>
            <a:spLocks noGrp="1"/>
          </p:cNvSpPr>
          <p:nvPr>
            <p:ph type="sldNum" sz="quarter" idx="12"/>
          </p:nvPr>
        </p:nvSpPr>
        <p:spPr/>
        <p:txBody>
          <a:bodyPr/>
          <a:lstStyle/>
          <a:p>
            <a:fld id="{AFAEADDD-229D-4289-B09D-4EA4D43CFFB4}" type="slidenum">
              <a:rPr lang="en-IN" smtClean="0"/>
              <a:pPr/>
              <a:t>225</a:t>
            </a:fld>
            <a:endParaRPr lang="en-IN"/>
          </a:p>
        </p:txBody>
      </p:sp>
      <p:sp>
        <p:nvSpPr>
          <p:cNvPr id="83" name="Footer Placeholder 82"/>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altLang="en-US" b="1" dirty="0" smtClean="0"/>
              <a:t>Not getting into deadlock…</a:t>
            </a:r>
          </a:p>
        </p:txBody>
      </p:sp>
      <p:sp>
        <p:nvSpPr>
          <p:cNvPr id="15365" name="Rectangle 3"/>
          <p:cNvSpPr>
            <a:spLocks noGrp="1" noChangeArrowheads="1"/>
          </p:cNvSpPr>
          <p:nvPr>
            <p:ph type="body" idx="1"/>
          </p:nvPr>
        </p:nvSpPr>
        <p:spPr/>
        <p:txBody>
          <a:bodyPr/>
          <a:lstStyle/>
          <a:p>
            <a:pPr eaLnBrk="1" hangingPunct="1"/>
            <a:r>
              <a:rPr lang="en-US" altLang="en-US" smtClean="0"/>
              <a:t>Many situations </a:t>
            </a:r>
            <a:r>
              <a:rPr lang="en-US" altLang="en-US" i="1" smtClean="0"/>
              <a:t>may</a:t>
            </a:r>
            <a:r>
              <a:rPr lang="en-US" altLang="en-US" smtClean="0"/>
              <a:t> result in deadlock (but don’t have to)</a:t>
            </a:r>
          </a:p>
          <a:p>
            <a:pPr lvl="1" eaLnBrk="1" hangingPunct="1"/>
            <a:r>
              <a:rPr lang="en-US" altLang="en-US" smtClean="0"/>
              <a:t>In previous example, A could release R before C requests R, resulting in no deadlock</a:t>
            </a:r>
          </a:p>
          <a:p>
            <a:pPr lvl="1" eaLnBrk="1" hangingPunct="1"/>
            <a:r>
              <a:rPr lang="en-US" altLang="en-US" smtClean="0"/>
              <a:t>Can we always get out of it this way?</a:t>
            </a:r>
          </a:p>
          <a:p>
            <a:pPr eaLnBrk="1" hangingPunct="1"/>
            <a:r>
              <a:rPr lang="en-US" altLang="en-US" smtClean="0"/>
              <a:t>Find ways to:</a:t>
            </a:r>
          </a:p>
          <a:p>
            <a:pPr lvl="1" eaLnBrk="1" hangingPunct="1"/>
            <a:r>
              <a:rPr lang="en-US" altLang="en-US" smtClean="0"/>
              <a:t>Detect deadlock and reverse it</a:t>
            </a:r>
          </a:p>
          <a:p>
            <a:pPr lvl="1" eaLnBrk="1" hangingPunct="1"/>
            <a:r>
              <a:rPr lang="en-US" altLang="en-US" smtClean="0"/>
              <a:t>Stop it from happening in the first place</a:t>
            </a:r>
          </a:p>
        </p:txBody>
      </p:sp>
      <p:sp>
        <p:nvSpPr>
          <p:cNvPr id="7" name="Slide Number Placeholder 6"/>
          <p:cNvSpPr>
            <a:spLocks noGrp="1"/>
          </p:cNvSpPr>
          <p:nvPr>
            <p:ph type="sldNum" sz="quarter" idx="12"/>
          </p:nvPr>
        </p:nvSpPr>
        <p:spPr/>
        <p:txBody>
          <a:bodyPr/>
          <a:lstStyle/>
          <a:p>
            <a:fld id="{AFAEADDD-229D-4289-B09D-4EA4D43CFFB4}" type="slidenum">
              <a:rPr lang="en-IN" smtClean="0"/>
              <a:pPr/>
              <a:t>226</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274638"/>
            <a:ext cx="8229600" cy="796908"/>
          </a:xfrm>
        </p:spPr>
        <p:style>
          <a:lnRef idx="1">
            <a:schemeClr val="accent3"/>
          </a:lnRef>
          <a:fillRef idx="3">
            <a:schemeClr val="accent3"/>
          </a:fillRef>
          <a:effectRef idx="2">
            <a:schemeClr val="accent3"/>
          </a:effectRef>
          <a:fontRef idx="minor">
            <a:schemeClr val="lt1"/>
          </a:fontRef>
        </p:style>
        <p:txBody>
          <a:bodyPr/>
          <a:lstStyle/>
          <a:p>
            <a:pPr eaLnBrk="1" hangingPunct="1"/>
            <a:r>
              <a:rPr lang="en-US" altLang="en-US" b="1" dirty="0" smtClean="0"/>
              <a:t>1. The Ostrich Algorithm</a:t>
            </a:r>
          </a:p>
        </p:txBody>
      </p:sp>
      <p:sp>
        <p:nvSpPr>
          <p:cNvPr id="16389" name="Rectangle 5"/>
          <p:cNvSpPr>
            <a:spLocks noGrp="1" noChangeArrowheads="1"/>
          </p:cNvSpPr>
          <p:nvPr>
            <p:ph type="body" idx="1"/>
          </p:nvPr>
        </p:nvSpPr>
        <p:spPr>
          <a:xfrm>
            <a:off x="428596" y="1857364"/>
            <a:ext cx="8229600" cy="4525963"/>
          </a:xfrm>
        </p:spPr>
        <p:txBody>
          <a:bodyPr>
            <a:normAutofit fontScale="92500" lnSpcReduction="10000"/>
          </a:bodyPr>
          <a:lstStyle/>
          <a:p>
            <a:pPr eaLnBrk="1" hangingPunct="1"/>
            <a:r>
              <a:rPr lang="en-US" altLang="en-US" b="1" dirty="0" smtClean="0"/>
              <a:t>Pretend there’s no problem</a:t>
            </a:r>
          </a:p>
          <a:p>
            <a:pPr eaLnBrk="1" hangingPunct="1"/>
            <a:r>
              <a:rPr lang="en-US" altLang="en-US" dirty="0" smtClean="0">
                <a:solidFill>
                  <a:srgbClr val="0000FF"/>
                </a:solidFill>
              </a:rPr>
              <a:t>Reasonable if </a:t>
            </a:r>
          </a:p>
          <a:p>
            <a:pPr lvl="1" eaLnBrk="1" hangingPunct="1"/>
            <a:r>
              <a:rPr lang="en-US" altLang="en-US" dirty="0" smtClean="0">
                <a:solidFill>
                  <a:srgbClr val="FF0000"/>
                </a:solidFill>
              </a:rPr>
              <a:t>Deadlocks occur very rarely </a:t>
            </a:r>
          </a:p>
          <a:p>
            <a:pPr lvl="1" eaLnBrk="1" hangingPunct="1"/>
            <a:r>
              <a:rPr lang="en-US" altLang="en-US" dirty="0" smtClean="0">
                <a:solidFill>
                  <a:srgbClr val="FF0000"/>
                </a:solidFill>
              </a:rPr>
              <a:t>Cost of prevention is high</a:t>
            </a:r>
          </a:p>
          <a:p>
            <a:pPr eaLnBrk="1" hangingPunct="1"/>
            <a:r>
              <a:rPr lang="en-US" altLang="en-US" b="1" dirty="0" smtClean="0">
                <a:solidFill>
                  <a:srgbClr val="0000FF"/>
                </a:solidFill>
              </a:rPr>
              <a:t>UNIX and Windows </a:t>
            </a:r>
            <a:r>
              <a:rPr lang="en-US" altLang="en-US" dirty="0" smtClean="0">
                <a:solidFill>
                  <a:srgbClr val="0000FF"/>
                </a:solidFill>
              </a:rPr>
              <a:t>take this approach</a:t>
            </a:r>
          </a:p>
          <a:p>
            <a:pPr lvl="1" eaLnBrk="1" hangingPunct="1"/>
            <a:r>
              <a:rPr lang="en-US" altLang="en-US" dirty="0" smtClean="0"/>
              <a:t>Resources (memory, CPU, disk space) are plentiful</a:t>
            </a:r>
          </a:p>
          <a:p>
            <a:pPr lvl="1" eaLnBrk="1" hangingPunct="1"/>
            <a:r>
              <a:rPr lang="en-US" altLang="en-US" dirty="0" smtClean="0"/>
              <a:t>Deadlocks over such resources rarely occur</a:t>
            </a:r>
          </a:p>
          <a:p>
            <a:pPr lvl="1" eaLnBrk="1" hangingPunct="1"/>
            <a:r>
              <a:rPr lang="en-US" altLang="en-US" dirty="0" smtClean="0"/>
              <a:t>Deadlocks typically handled by rebooting</a:t>
            </a:r>
          </a:p>
          <a:p>
            <a:pPr eaLnBrk="1" hangingPunct="1"/>
            <a:r>
              <a:rPr lang="en-US" altLang="en-US" b="1" dirty="0" smtClean="0"/>
              <a:t>Trade off between convenience and correctness</a:t>
            </a:r>
          </a:p>
        </p:txBody>
      </p:sp>
      <p:sp>
        <p:nvSpPr>
          <p:cNvPr id="7" name="Rectangle 6"/>
          <p:cNvSpPr/>
          <p:nvPr/>
        </p:nvSpPr>
        <p:spPr>
          <a:xfrm>
            <a:off x="1643042" y="1142984"/>
            <a:ext cx="5932971" cy="584775"/>
          </a:xfrm>
          <a:prstGeom prst="rect">
            <a:avLst/>
          </a:prstGeom>
        </p:spPr>
        <p:txBody>
          <a:bodyPr wrap="none">
            <a:spAutoFit/>
          </a:bodyPr>
          <a:lstStyle/>
          <a:p>
            <a:pPr lvl="1"/>
            <a:r>
              <a:rPr lang="en-US" altLang="en-US" sz="3200" b="1" dirty="0" smtClean="0">
                <a:solidFill>
                  <a:srgbClr val="FF3399"/>
                </a:solidFill>
              </a:rPr>
              <a:t>Ignore the problem altogether!</a:t>
            </a:r>
          </a:p>
        </p:txBody>
      </p:sp>
      <p:sp>
        <p:nvSpPr>
          <p:cNvPr id="9" name="Slide Number Placeholder 8"/>
          <p:cNvSpPr>
            <a:spLocks noGrp="1"/>
          </p:cNvSpPr>
          <p:nvPr>
            <p:ph type="sldNum" sz="quarter" idx="12"/>
          </p:nvPr>
        </p:nvSpPr>
        <p:spPr/>
        <p:txBody>
          <a:bodyPr/>
          <a:lstStyle/>
          <a:p>
            <a:fld id="{AFAEADDD-229D-4289-B09D-4EA4D43CFFB4}" type="slidenum">
              <a:rPr lang="en-IN" smtClean="0"/>
              <a:pPr/>
              <a:t>227</a:t>
            </a:fld>
            <a:endParaRPr lang="en-IN"/>
          </a:p>
        </p:txBody>
      </p:sp>
      <p:sp>
        <p:nvSpPr>
          <p:cNvPr id="10" name="Footer Placeholder 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01700" y="1233488"/>
            <a:ext cx="739140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Allow system to enter deadlock state </a:t>
            </a:r>
            <a:br>
              <a:rPr kumimoji="0" lang="en-US" altLang="en-US" sz="3200" b="0" i="0" u="none" strike="noStrike" kern="1200" cap="none" spc="0" normalizeH="0" baseline="0" noProof="0" smtClean="0">
                <a:ln>
                  <a:noFill/>
                </a:ln>
                <a:solidFill>
                  <a:schemeClr val="tx1"/>
                </a:solidFill>
                <a:effectLst/>
                <a:uLnTx/>
                <a:uFillTx/>
                <a:latin typeface="+mn-lt"/>
                <a:ea typeface="+mn-ea"/>
                <a:cs typeface="+mn-cs"/>
              </a:rPr>
            </a:b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Detection algorithm</a:t>
            </a:r>
            <a:br>
              <a:rPr kumimoji="0" lang="en-US" altLang="en-US" sz="3200" b="0" i="0" u="none" strike="noStrike" kern="1200" cap="none" spc="0" normalizeH="0" baseline="0" noProof="0" smtClean="0">
                <a:ln>
                  <a:noFill/>
                </a:ln>
                <a:solidFill>
                  <a:schemeClr val="tx1"/>
                </a:solidFill>
                <a:effectLst/>
                <a:uLnTx/>
                <a:uFillTx/>
                <a:latin typeface="+mn-lt"/>
                <a:ea typeface="+mn-ea"/>
                <a:cs typeface="+mn-cs"/>
              </a:rPr>
            </a:b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Recovery scheme</a:t>
            </a:r>
          </a:p>
        </p:txBody>
      </p:sp>
      <p:sp>
        <p:nvSpPr>
          <p:cNvPr id="5" name="Rectangle 6"/>
          <p:cNvSpPr txBox="1">
            <a:spLocks noChangeArrowheads="1"/>
          </p:cNvSpPr>
          <p:nvPr/>
        </p:nvSpPr>
        <p:spPr>
          <a:xfrm>
            <a:off x="714348" y="357166"/>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smtClean="0">
                <a:ln>
                  <a:noFill/>
                </a:ln>
                <a:solidFill>
                  <a:schemeClr val="dk1"/>
                </a:solidFill>
                <a:effectLst/>
                <a:uLnTx/>
                <a:uFillTx/>
                <a:latin typeface="+mn-lt"/>
                <a:ea typeface="+mn-ea"/>
                <a:cs typeface="+mn-cs"/>
              </a:rPr>
              <a:t>2. Deadlock Detection and Removal</a:t>
            </a:r>
            <a:endParaRPr kumimoji="0" lang="en-US" altLang="en-US" sz="44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AFAEADDD-229D-4289-B09D-4EA4D43CFFB4}" type="slidenum">
              <a:rPr lang="en-IN" smtClean="0"/>
              <a:pPr/>
              <a:t>228</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6"/>
          <p:cNvSpPr>
            <a:spLocks noGrp="1" noChangeArrowheads="1"/>
          </p:cNvSpPr>
          <p:nvPr>
            <p:ph type="title"/>
          </p:nvPr>
        </p:nvSpPr>
        <p:spPr>
          <a:xfrm>
            <a:off x="714348" y="214290"/>
            <a:ext cx="7772400" cy="752476"/>
          </a:xfrm>
        </p:spPr>
        <p:style>
          <a:lnRef idx="1">
            <a:schemeClr val="accent5"/>
          </a:lnRef>
          <a:fillRef idx="2">
            <a:schemeClr val="accent5"/>
          </a:fillRef>
          <a:effectRef idx="1">
            <a:schemeClr val="accent5"/>
          </a:effectRef>
          <a:fontRef idx="minor">
            <a:schemeClr val="dk1"/>
          </a:fontRef>
        </p:style>
        <p:txBody>
          <a:bodyPr>
            <a:noAutofit/>
          </a:bodyPr>
          <a:lstStyle/>
          <a:p>
            <a:r>
              <a:rPr lang="en-US" altLang="en-US" sz="2800" b="1" dirty="0" smtClean="0"/>
              <a:t>Deadlock Detection using Resource allocation Graph</a:t>
            </a:r>
          </a:p>
        </p:txBody>
      </p:sp>
      <p:sp>
        <p:nvSpPr>
          <p:cNvPr id="17413" name="Rectangle 7"/>
          <p:cNvSpPr>
            <a:spLocks noGrp="1" noChangeArrowheads="1"/>
          </p:cNvSpPr>
          <p:nvPr>
            <p:ph type="body" sz="half" idx="1"/>
          </p:nvPr>
        </p:nvSpPr>
        <p:spPr/>
        <p:txBody>
          <a:bodyPr>
            <a:normAutofit lnSpcReduction="10000"/>
          </a:bodyPr>
          <a:lstStyle/>
          <a:p>
            <a:pPr eaLnBrk="1" hangingPunct="1"/>
            <a:r>
              <a:rPr lang="en-US" altLang="en-US" sz="2400" dirty="0" smtClean="0"/>
              <a:t>Process holdings and requests in the table and in the graph (they’re equivalent)</a:t>
            </a:r>
          </a:p>
          <a:p>
            <a:pPr eaLnBrk="1" hangingPunct="1"/>
            <a:r>
              <a:rPr lang="en-US" altLang="en-US" sz="2400" dirty="0" smtClean="0"/>
              <a:t>Graph contains a cycle =&gt; deadlock!</a:t>
            </a:r>
          </a:p>
          <a:p>
            <a:pPr lvl="1" eaLnBrk="1" hangingPunct="1"/>
            <a:r>
              <a:rPr lang="en-US" altLang="en-US" sz="2000" dirty="0" smtClean="0"/>
              <a:t>Easy to pick out by looking at it (in this case)</a:t>
            </a:r>
          </a:p>
          <a:p>
            <a:pPr lvl="1" eaLnBrk="1" hangingPunct="1"/>
            <a:r>
              <a:rPr lang="en-US" altLang="en-US" sz="2000" dirty="0" smtClean="0"/>
              <a:t>Need to mechanically detect deadlock</a:t>
            </a:r>
          </a:p>
          <a:p>
            <a:pPr eaLnBrk="1" hangingPunct="1"/>
            <a:r>
              <a:rPr lang="en-US" altLang="en-US" sz="2400" dirty="0" smtClean="0"/>
              <a:t>Not all processes are deadlocked (A, C, F not in deadlock)</a:t>
            </a:r>
          </a:p>
        </p:txBody>
      </p:sp>
      <p:sp>
        <p:nvSpPr>
          <p:cNvPr id="17414" name="Rectangle 10"/>
          <p:cNvSpPr>
            <a:spLocks noChangeArrowheads="1"/>
          </p:cNvSpPr>
          <p:nvPr/>
        </p:nvSpPr>
        <p:spPr bwMode="auto">
          <a:xfrm>
            <a:off x="3200400" y="38862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R</a:t>
            </a:r>
          </a:p>
        </p:txBody>
      </p:sp>
      <p:sp>
        <p:nvSpPr>
          <p:cNvPr id="17415" name="Oval 11"/>
          <p:cNvSpPr>
            <a:spLocks noChangeArrowheads="1"/>
          </p:cNvSpPr>
          <p:nvPr/>
        </p:nvSpPr>
        <p:spPr bwMode="auto">
          <a:xfrm>
            <a:off x="4114800" y="38862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A</a:t>
            </a:r>
          </a:p>
        </p:txBody>
      </p:sp>
      <p:sp>
        <p:nvSpPr>
          <p:cNvPr id="17416" name="Rectangle 13"/>
          <p:cNvSpPr>
            <a:spLocks noChangeArrowheads="1"/>
          </p:cNvSpPr>
          <p:nvPr/>
        </p:nvSpPr>
        <p:spPr bwMode="auto">
          <a:xfrm>
            <a:off x="4114800" y="45720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S</a:t>
            </a:r>
          </a:p>
        </p:txBody>
      </p:sp>
      <p:sp>
        <p:nvSpPr>
          <p:cNvPr id="17417" name="Oval 14"/>
          <p:cNvSpPr>
            <a:spLocks noChangeArrowheads="1"/>
          </p:cNvSpPr>
          <p:nvPr/>
        </p:nvSpPr>
        <p:spPr bwMode="auto">
          <a:xfrm>
            <a:off x="4114800" y="53340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F</a:t>
            </a:r>
          </a:p>
        </p:txBody>
      </p:sp>
      <p:sp>
        <p:nvSpPr>
          <p:cNvPr id="17418" name="Rectangle 15"/>
          <p:cNvSpPr>
            <a:spLocks noChangeArrowheads="1"/>
          </p:cNvSpPr>
          <p:nvPr/>
        </p:nvSpPr>
        <p:spPr bwMode="auto">
          <a:xfrm>
            <a:off x="4114800" y="60198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W</a:t>
            </a:r>
          </a:p>
        </p:txBody>
      </p:sp>
      <p:sp>
        <p:nvSpPr>
          <p:cNvPr id="17419" name="Oval 16"/>
          <p:cNvSpPr>
            <a:spLocks noChangeArrowheads="1"/>
          </p:cNvSpPr>
          <p:nvPr/>
        </p:nvSpPr>
        <p:spPr bwMode="auto">
          <a:xfrm>
            <a:off x="3200400" y="45720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C</a:t>
            </a:r>
          </a:p>
        </p:txBody>
      </p:sp>
      <p:graphicFrame>
        <p:nvGraphicFramePr>
          <p:cNvPr id="15434" name="Group 74"/>
          <p:cNvGraphicFramePr>
            <a:graphicFrameLocks noGrp="1"/>
          </p:cNvGraphicFramePr>
          <p:nvPr/>
        </p:nvGraphicFramePr>
        <p:xfrm>
          <a:off x="228600" y="4267200"/>
          <a:ext cx="2362200" cy="1950720"/>
        </p:xfrm>
        <a:graphic>
          <a:graphicData uri="http://schemas.openxmlformats.org/drawingml/2006/table">
            <a:tbl>
              <a:tblPr/>
              <a:tblGrid>
                <a:gridCol w="863600"/>
                <a:gridCol w="736600"/>
                <a:gridCol w="762000"/>
              </a:tblGrid>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pitchFamily="2" charset="0"/>
                        </a:rPr>
                        <a:t>Process</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pitchFamily="2" charset="0"/>
                        </a:rPr>
                        <a:t>Holds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pitchFamily="2" charset="0"/>
                        </a:rPr>
                        <a:t>Wants</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A</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S</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B</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T</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C</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S</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D</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U</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S,T</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E</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T</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V</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F</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W</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S</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G</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V</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U</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7458" name="AutoShape 75"/>
          <p:cNvCxnSpPr>
            <a:cxnSpLocks noChangeShapeType="1"/>
            <a:stCxn id="17414" idx="3"/>
            <a:endCxn id="17415" idx="2"/>
          </p:cNvCxnSpPr>
          <p:nvPr/>
        </p:nvCxnSpPr>
        <p:spPr bwMode="auto">
          <a:xfrm>
            <a:off x="3581400" y="4076700"/>
            <a:ext cx="533400" cy="0"/>
          </a:xfrm>
          <a:prstGeom prst="straightConnector1">
            <a:avLst/>
          </a:prstGeom>
          <a:noFill/>
          <a:ln w="9525">
            <a:solidFill>
              <a:schemeClr val="tx1"/>
            </a:solidFill>
            <a:round/>
            <a:headEnd/>
            <a:tailEnd type="triangle" w="med" len="med"/>
          </a:ln>
          <a:effectLst/>
        </p:spPr>
      </p:cxnSp>
      <p:cxnSp>
        <p:nvCxnSpPr>
          <p:cNvPr id="17459" name="AutoShape 76"/>
          <p:cNvCxnSpPr>
            <a:cxnSpLocks noChangeShapeType="1"/>
            <a:stCxn id="17415" idx="4"/>
            <a:endCxn id="17416" idx="0"/>
          </p:cNvCxnSpPr>
          <p:nvPr/>
        </p:nvCxnSpPr>
        <p:spPr bwMode="auto">
          <a:xfrm>
            <a:off x="4305300" y="4267200"/>
            <a:ext cx="0" cy="304800"/>
          </a:xfrm>
          <a:prstGeom prst="straightConnector1">
            <a:avLst/>
          </a:prstGeom>
          <a:noFill/>
          <a:ln w="9525">
            <a:solidFill>
              <a:schemeClr val="tx1"/>
            </a:solidFill>
            <a:round/>
            <a:headEnd/>
            <a:tailEnd type="triangle" w="med" len="med"/>
          </a:ln>
          <a:effectLst/>
        </p:spPr>
      </p:cxnSp>
      <p:cxnSp>
        <p:nvCxnSpPr>
          <p:cNvPr id="17460" name="AutoShape 77"/>
          <p:cNvCxnSpPr>
            <a:cxnSpLocks noChangeShapeType="1"/>
            <a:stCxn id="17419" idx="6"/>
            <a:endCxn id="17416" idx="1"/>
          </p:cNvCxnSpPr>
          <p:nvPr/>
        </p:nvCxnSpPr>
        <p:spPr bwMode="auto">
          <a:xfrm>
            <a:off x="3581400" y="4762500"/>
            <a:ext cx="533400" cy="0"/>
          </a:xfrm>
          <a:prstGeom prst="straightConnector1">
            <a:avLst/>
          </a:prstGeom>
          <a:noFill/>
          <a:ln w="9525">
            <a:solidFill>
              <a:schemeClr val="tx1"/>
            </a:solidFill>
            <a:round/>
            <a:headEnd/>
            <a:tailEnd type="triangle" w="med" len="med"/>
          </a:ln>
          <a:effectLst/>
        </p:spPr>
      </p:cxnSp>
      <p:cxnSp>
        <p:nvCxnSpPr>
          <p:cNvPr id="17461" name="AutoShape 78"/>
          <p:cNvCxnSpPr>
            <a:cxnSpLocks noChangeShapeType="1"/>
            <a:stCxn id="17417" idx="0"/>
            <a:endCxn id="17416" idx="2"/>
          </p:cNvCxnSpPr>
          <p:nvPr/>
        </p:nvCxnSpPr>
        <p:spPr bwMode="auto">
          <a:xfrm flipV="1">
            <a:off x="4305300" y="4953000"/>
            <a:ext cx="0" cy="381000"/>
          </a:xfrm>
          <a:prstGeom prst="straightConnector1">
            <a:avLst/>
          </a:prstGeom>
          <a:noFill/>
          <a:ln w="9525">
            <a:solidFill>
              <a:schemeClr val="tx1"/>
            </a:solidFill>
            <a:round/>
            <a:headEnd/>
            <a:tailEnd type="triangle" w="med" len="med"/>
          </a:ln>
          <a:effectLst/>
        </p:spPr>
      </p:cxnSp>
      <p:cxnSp>
        <p:nvCxnSpPr>
          <p:cNvPr id="17462" name="AutoShape 79"/>
          <p:cNvCxnSpPr>
            <a:cxnSpLocks noChangeShapeType="1"/>
            <a:stCxn id="17418" idx="0"/>
            <a:endCxn id="17417" idx="4"/>
          </p:cNvCxnSpPr>
          <p:nvPr/>
        </p:nvCxnSpPr>
        <p:spPr bwMode="auto">
          <a:xfrm flipV="1">
            <a:off x="4305300" y="5715000"/>
            <a:ext cx="0" cy="304800"/>
          </a:xfrm>
          <a:prstGeom prst="straightConnector1">
            <a:avLst/>
          </a:prstGeom>
          <a:noFill/>
          <a:ln w="9525">
            <a:solidFill>
              <a:schemeClr val="tx1"/>
            </a:solidFill>
            <a:round/>
            <a:headEnd/>
            <a:tailEnd type="triangle" w="med" len="med"/>
          </a:ln>
          <a:effectLst/>
        </p:spPr>
      </p:cxnSp>
      <p:sp>
        <p:nvSpPr>
          <p:cNvPr id="17463" name="Oval 80"/>
          <p:cNvSpPr>
            <a:spLocks noChangeArrowheads="1"/>
          </p:cNvSpPr>
          <p:nvPr/>
        </p:nvSpPr>
        <p:spPr bwMode="auto">
          <a:xfrm>
            <a:off x="6629400" y="45720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E</a:t>
            </a:r>
          </a:p>
        </p:txBody>
      </p:sp>
      <p:sp>
        <p:nvSpPr>
          <p:cNvPr id="17464" name="Oval 81"/>
          <p:cNvSpPr>
            <a:spLocks noChangeArrowheads="1"/>
          </p:cNvSpPr>
          <p:nvPr/>
        </p:nvSpPr>
        <p:spPr bwMode="auto">
          <a:xfrm>
            <a:off x="4953000" y="45720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D</a:t>
            </a:r>
          </a:p>
        </p:txBody>
      </p:sp>
      <p:sp>
        <p:nvSpPr>
          <p:cNvPr id="17465" name="Oval 82"/>
          <p:cNvSpPr>
            <a:spLocks noChangeArrowheads="1"/>
          </p:cNvSpPr>
          <p:nvPr/>
        </p:nvSpPr>
        <p:spPr bwMode="auto">
          <a:xfrm>
            <a:off x="4953000" y="60198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G</a:t>
            </a:r>
          </a:p>
        </p:txBody>
      </p:sp>
      <p:sp>
        <p:nvSpPr>
          <p:cNvPr id="17466" name="Oval 83"/>
          <p:cNvSpPr>
            <a:spLocks noChangeArrowheads="1"/>
          </p:cNvSpPr>
          <p:nvPr/>
        </p:nvSpPr>
        <p:spPr bwMode="auto">
          <a:xfrm>
            <a:off x="5791200" y="38862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B</a:t>
            </a:r>
          </a:p>
        </p:txBody>
      </p:sp>
      <p:sp>
        <p:nvSpPr>
          <p:cNvPr id="17467" name="Rectangle 84"/>
          <p:cNvSpPr>
            <a:spLocks noChangeArrowheads="1"/>
          </p:cNvSpPr>
          <p:nvPr/>
        </p:nvSpPr>
        <p:spPr bwMode="auto">
          <a:xfrm>
            <a:off x="5791200" y="45720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T</a:t>
            </a:r>
          </a:p>
        </p:txBody>
      </p:sp>
      <p:sp>
        <p:nvSpPr>
          <p:cNvPr id="17468" name="Rectangle 85"/>
          <p:cNvSpPr>
            <a:spLocks noChangeArrowheads="1"/>
          </p:cNvSpPr>
          <p:nvPr/>
        </p:nvSpPr>
        <p:spPr bwMode="auto">
          <a:xfrm>
            <a:off x="6629400" y="53340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V</a:t>
            </a:r>
          </a:p>
        </p:txBody>
      </p:sp>
      <p:cxnSp>
        <p:nvCxnSpPr>
          <p:cNvPr id="17469" name="AutoShape 86"/>
          <p:cNvCxnSpPr>
            <a:cxnSpLocks noChangeShapeType="1"/>
            <a:stCxn id="17464" idx="2"/>
            <a:endCxn id="17416" idx="3"/>
          </p:cNvCxnSpPr>
          <p:nvPr/>
        </p:nvCxnSpPr>
        <p:spPr bwMode="auto">
          <a:xfrm flipH="1">
            <a:off x="4495800" y="4762500"/>
            <a:ext cx="457200" cy="0"/>
          </a:xfrm>
          <a:prstGeom prst="straightConnector1">
            <a:avLst/>
          </a:prstGeom>
          <a:noFill/>
          <a:ln w="9525">
            <a:solidFill>
              <a:schemeClr val="tx1"/>
            </a:solidFill>
            <a:round/>
            <a:headEnd/>
            <a:tailEnd type="triangle" w="med" len="med"/>
          </a:ln>
          <a:effectLst/>
        </p:spPr>
      </p:cxnSp>
      <p:cxnSp>
        <p:nvCxnSpPr>
          <p:cNvPr id="17470" name="AutoShape 87"/>
          <p:cNvCxnSpPr>
            <a:cxnSpLocks noChangeShapeType="1"/>
            <a:stCxn id="17464" idx="6"/>
            <a:endCxn id="17467" idx="1"/>
          </p:cNvCxnSpPr>
          <p:nvPr/>
        </p:nvCxnSpPr>
        <p:spPr bwMode="auto">
          <a:xfrm>
            <a:off x="5334000" y="4762500"/>
            <a:ext cx="457200" cy="0"/>
          </a:xfrm>
          <a:prstGeom prst="straightConnector1">
            <a:avLst/>
          </a:prstGeom>
          <a:noFill/>
          <a:ln w="9525">
            <a:solidFill>
              <a:schemeClr val="tx1"/>
            </a:solidFill>
            <a:round/>
            <a:headEnd/>
            <a:tailEnd type="triangle" w="med" len="med"/>
          </a:ln>
          <a:effectLst/>
        </p:spPr>
      </p:cxnSp>
      <p:cxnSp>
        <p:nvCxnSpPr>
          <p:cNvPr id="17471" name="AutoShape 88"/>
          <p:cNvCxnSpPr>
            <a:cxnSpLocks noChangeShapeType="1"/>
            <a:stCxn id="17467" idx="3"/>
            <a:endCxn id="17463" idx="2"/>
          </p:cNvCxnSpPr>
          <p:nvPr/>
        </p:nvCxnSpPr>
        <p:spPr bwMode="auto">
          <a:xfrm>
            <a:off x="6172200" y="4762500"/>
            <a:ext cx="457200" cy="0"/>
          </a:xfrm>
          <a:prstGeom prst="straightConnector1">
            <a:avLst/>
          </a:prstGeom>
          <a:noFill/>
          <a:ln w="9525">
            <a:solidFill>
              <a:schemeClr val="tx1"/>
            </a:solidFill>
            <a:round/>
            <a:headEnd/>
            <a:tailEnd type="triangle" w="med" len="med"/>
          </a:ln>
          <a:effectLst/>
        </p:spPr>
      </p:cxnSp>
      <p:cxnSp>
        <p:nvCxnSpPr>
          <p:cNvPr id="17472" name="AutoShape 89"/>
          <p:cNvCxnSpPr>
            <a:cxnSpLocks noChangeShapeType="1"/>
            <a:stCxn id="17463" idx="4"/>
            <a:endCxn id="17468" idx="0"/>
          </p:cNvCxnSpPr>
          <p:nvPr/>
        </p:nvCxnSpPr>
        <p:spPr bwMode="auto">
          <a:xfrm>
            <a:off x="6819900" y="4953000"/>
            <a:ext cx="0" cy="381000"/>
          </a:xfrm>
          <a:prstGeom prst="straightConnector1">
            <a:avLst/>
          </a:prstGeom>
          <a:noFill/>
          <a:ln w="9525">
            <a:solidFill>
              <a:schemeClr val="tx1"/>
            </a:solidFill>
            <a:round/>
            <a:headEnd/>
            <a:tailEnd type="triangle" w="med" len="med"/>
          </a:ln>
          <a:effectLst/>
        </p:spPr>
      </p:cxnSp>
      <p:cxnSp>
        <p:nvCxnSpPr>
          <p:cNvPr id="17473" name="AutoShape 90"/>
          <p:cNvCxnSpPr>
            <a:cxnSpLocks noChangeShapeType="1"/>
            <a:stCxn id="17466" idx="4"/>
            <a:endCxn id="17467" idx="0"/>
          </p:cNvCxnSpPr>
          <p:nvPr/>
        </p:nvCxnSpPr>
        <p:spPr bwMode="auto">
          <a:xfrm>
            <a:off x="5981700" y="4267200"/>
            <a:ext cx="0" cy="304800"/>
          </a:xfrm>
          <a:prstGeom prst="straightConnector1">
            <a:avLst/>
          </a:prstGeom>
          <a:noFill/>
          <a:ln w="9525">
            <a:solidFill>
              <a:schemeClr val="tx1"/>
            </a:solidFill>
            <a:round/>
            <a:headEnd/>
            <a:tailEnd type="triangle" w="med" len="med"/>
          </a:ln>
          <a:effectLst/>
        </p:spPr>
      </p:cxnSp>
      <p:sp>
        <p:nvSpPr>
          <p:cNvPr id="17474" name="Rectangle 91"/>
          <p:cNvSpPr>
            <a:spLocks noChangeArrowheads="1"/>
          </p:cNvSpPr>
          <p:nvPr/>
        </p:nvSpPr>
        <p:spPr bwMode="auto">
          <a:xfrm>
            <a:off x="4953000" y="53340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U</a:t>
            </a:r>
          </a:p>
        </p:txBody>
      </p:sp>
      <p:cxnSp>
        <p:nvCxnSpPr>
          <p:cNvPr id="17475" name="AutoShape 92"/>
          <p:cNvCxnSpPr>
            <a:cxnSpLocks noChangeShapeType="1"/>
            <a:stCxn id="17468" idx="2"/>
            <a:endCxn id="17465" idx="6"/>
          </p:cNvCxnSpPr>
          <p:nvPr/>
        </p:nvCxnSpPr>
        <p:spPr bwMode="auto">
          <a:xfrm rot="5400000">
            <a:off x="5829300" y="5219700"/>
            <a:ext cx="495300" cy="1485900"/>
          </a:xfrm>
          <a:prstGeom prst="curvedConnector2">
            <a:avLst/>
          </a:prstGeom>
          <a:noFill/>
          <a:ln w="9525">
            <a:solidFill>
              <a:schemeClr val="tx1"/>
            </a:solidFill>
            <a:round/>
            <a:headEnd/>
            <a:tailEnd type="triangle" w="med" len="med"/>
          </a:ln>
          <a:effectLst/>
        </p:spPr>
      </p:cxnSp>
      <p:cxnSp>
        <p:nvCxnSpPr>
          <p:cNvPr id="17476" name="AutoShape 93"/>
          <p:cNvCxnSpPr>
            <a:cxnSpLocks noChangeShapeType="1"/>
            <a:stCxn id="17465" idx="0"/>
            <a:endCxn id="17474" idx="2"/>
          </p:cNvCxnSpPr>
          <p:nvPr/>
        </p:nvCxnSpPr>
        <p:spPr bwMode="auto">
          <a:xfrm flipV="1">
            <a:off x="5143500" y="5715000"/>
            <a:ext cx="0" cy="304800"/>
          </a:xfrm>
          <a:prstGeom prst="straightConnector1">
            <a:avLst/>
          </a:prstGeom>
          <a:noFill/>
          <a:ln w="9525">
            <a:solidFill>
              <a:schemeClr val="tx1"/>
            </a:solidFill>
            <a:round/>
            <a:headEnd/>
            <a:tailEnd type="triangle" w="med" len="med"/>
          </a:ln>
          <a:effectLst/>
        </p:spPr>
      </p:cxnSp>
      <p:cxnSp>
        <p:nvCxnSpPr>
          <p:cNvPr id="17477" name="AutoShape 94"/>
          <p:cNvCxnSpPr>
            <a:cxnSpLocks noChangeShapeType="1"/>
            <a:stCxn id="17474" idx="0"/>
            <a:endCxn id="17464" idx="4"/>
          </p:cNvCxnSpPr>
          <p:nvPr/>
        </p:nvCxnSpPr>
        <p:spPr bwMode="auto">
          <a:xfrm flipV="1">
            <a:off x="5143500" y="4953000"/>
            <a:ext cx="0" cy="381000"/>
          </a:xfrm>
          <a:prstGeom prst="straightConnector1">
            <a:avLst/>
          </a:prstGeom>
          <a:noFill/>
          <a:ln w="9525">
            <a:solidFill>
              <a:schemeClr val="tx1"/>
            </a:solidFill>
            <a:round/>
            <a:headEnd/>
            <a:tailEnd type="triangle" w="med" len="med"/>
          </a:ln>
          <a:effectLst/>
        </p:spPr>
      </p:cxnSp>
      <p:sp>
        <p:nvSpPr>
          <p:cNvPr id="34" name="Slide Number Placeholder 33"/>
          <p:cNvSpPr>
            <a:spLocks noGrp="1"/>
          </p:cNvSpPr>
          <p:nvPr>
            <p:ph type="sldNum" sz="quarter" idx="11"/>
          </p:nvPr>
        </p:nvSpPr>
        <p:spPr/>
        <p:txBody>
          <a:bodyPr/>
          <a:lstStyle/>
          <a:p>
            <a:fld id="{2A5B7869-A221-434F-B167-B3407E2FEE9D}" type="slidenum">
              <a:rPr lang="en-US" altLang="en-US" smtClean="0"/>
              <a:pPr/>
              <a:t>229</a:t>
            </a:fld>
            <a:endParaRPr lang="en-US" altLang="en-US"/>
          </a:p>
        </p:txBody>
      </p:sp>
      <p:sp>
        <p:nvSpPr>
          <p:cNvPr id="35" name="Footer Placeholder 34"/>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62025" y="142852"/>
            <a:ext cx="7724775"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b="1" dirty="0" smtClean="0"/>
              <a:t>Solution to Critical-Section Problem</a:t>
            </a:r>
          </a:p>
        </p:txBody>
      </p:sp>
      <p:sp>
        <p:nvSpPr>
          <p:cNvPr id="10243" name="Rectangle 3"/>
          <p:cNvSpPr>
            <a:spLocks noGrp="1" noChangeArrowheads="1"/>
          </p:cNvSpPr>
          <p:nvPr>
            <p:ph type="body" idx="1"/>
          </p:nvPr>
        </p:nvSpPr>
        <p:spPr>
          <a:xfrm>
            <a:off x="571472" y="785794"/>
            <a:ext cx="8215370" cy="5127645"/>
          </a:xfrm>
        </p:spPr>
        <p:txBody>
          <a:bodyPr>
            <a:noAutofit/>
          </a:bodyPr>
          <a:lstStyle/>
          <a:p>
            <a:pPr>
              <a:buFont typeface="Monotype Sorts" pitchFamily="2" charset="2"/>
              <a:buNone/>
            </a:pPr>
            <a:r>
              <a:rPr lang="en-US" sz="2400" b="1" dirty="0" smtClean="0">
                <a:solidFill>
                  <a:srgbClr val="FF0000"/>
                </a:solidFill>
              </a:rPr>
              <a:t>Requirements</a:t>
            </a:r>
            <a:r>
              <a:rPr lang="en-US" sz="2400" dirty="0" smtClean="0">
                <a:solidFill>
                  <a:srgbClr val="000000"/>
                </a:solidFill>
              </a:rPr>
              <a:t>:</a:t>
            </a:r>
          </a:p>
          <a:p>
            <a:pPr>
              <a:buFont typeface="Monotype Sorts" pitchFamily="2" charset="2"/>
              <a:buAutoNum type="arabicPeriod"/>
            </a:pPr>
            <a:r>
              <a:rPr lang="en-US" sz="2400" b="1" dirty="0" smtClean="0">
                <a:solidFill>
                  <a:srgbClr val="000000"/>
                </a:solidFill>
              </a:rPr>
              <a:t>Mutual Exclusion </a:t>
            </a:r>
            <a:r>
              <a:rPr lang="en-US" sz="2400" b="1" dirty="0" smtClean="0"/>
              <a:t>- </a:t>
            </a:r>
            <a:r>
              <a:rPr lang="en-US" sz="2400" dirty="0" smtClean="0"/>
              <a:t>If process </a:t>
            </a:r>
            <a:r>
              <a:rPr lang="en-US" sz="2400" b="1" dirty="0" smtClean="0">
                <a:solidFill>
                  <a:srgbClr val="0000FF"/>
                </a:solidFill>
              </a:rPr>
              <a:t>P</a:t>
            </a:r>
            <a:r>
              <a:rPr lang="en-US" sz="2400" b="1" baseline="-25000" dirty="0" smtClean="0">
                <a:solidFill>
                  <a:srgbClr val="0000FF"/>
                </a:solidFill>
              </a:rPr>
              <a:t>i</a:t>
            </a:r>
            <a:r>
              <a:rPr lang="en-US" sz="2400" dirty="0" smtClean="0"/>
              <a:t> is executing in its critical section, then no other processes can be executing in their critical sections.</a:t>
            </a:r>
          </a:p>
          <a:p>
            <a:pPr>
              <a:buFont typeface="Monotype Sorts" pitchFamily="2" charset="2"/>
              <a:buAutoNum type="arabicPeriod" startAt="2"/>
            </a:pPr>
            <a:r>
              <a:rPr lang="en-US" sz="2400" b="1" dirty="0" smtClean="0">
                <a:solidFill>
                  <a:srgbClr val="000000"/>
                </a:solidFill>
              </a:rPr>
              <a:t>Progress</a:t>
            </a:r>
            <a:r>
              <a:rPr lang="en-US" sz="2400" b="1" dirty="0" smtClean="0"/>
              <a:t> - </a:t>
            </a:r>
            <a:r>
              <a:rPr lang="en-US" sz="2400" dirty="0" smtClean="0"/>
              <a:t>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2" charset="2"/>
              <a:buNone/>
            </a:pPr>
            <a:r>
              <a:rPr lang="en-US" sz="2400" b="1" dirty="0" smtClean="0"/>
              <a:t>3.	</a:t>
            </a:r>
            <a:r>
              <a:rPr lang="en-US" sz="2400" b="1" dirty="0" smtClean="0">
                <a:solidFill>
                  <a:srgbClr val="000000"/>
                </a:solidFill>
              </a:rPr>
              <a:t>Bounded Waiting </a:t>
            </a:r>
            <a:r>
              <a:rPr lang="en-US" sz="2400" b="1" dirty="0" smtClean="0"/>
              <a:t>-  </a:t>
            </a:r>
            <a:r>
              <a:rPr lang="en-US" sz="2400" dirty="0" smtClean="0"/>
              <a:t>A bound must exist on the number of times that other processes are allowed to enter their critical sections after a process has made a request to enter its critical section and before that request is granted.</a:t>
            </a:r>
          </a:p>
          <a:p>
            <a:pPr marL="800100" lvl="1" indent="-342900">
              <a:buSzPct val="125000"/>
              <a:buFont typeface="Wingdings 2" pitchFamily="18" charset="2"/>
              <a:buChar char=""/>
            </a:pPr>
            <a:r>
              <a:rPr lang="en-US" sz="2400" dirty="0" smtClean="0"/>
              <a:t>Assume that each process executes at a nonzero speed </a:t>
            </a:r>
          </a:p>
          <a:p>
            <a:pPr marL="800100" lvl="1" indent="-342900">
              <a:buSzPct val="125000"/>
              <a:buFont typeface="Wingdings 2" pitchFamily="18" charset="2"/>
              <a:buChar char=""/>
            </a:pPr>
            <a:r>
              <a:rPr lang="en-US" sz="2400" dirty="0" smtClean="0"/>
              <a:t>No assumption concerning relative speed of the </a:t>
            </a:r>
            <a:r>
              <a:rPr lang="en-US" sz="2400" b="1" dirty="0" smtClean="0">
                <a:solidFill>
                  <a:srgbClr val="0000FF"/>
                </a:solidFill>
              </a:rPr>
              <a:t>N</a:t>
            </a:r>
            <a:r>
              <a:rPr lang="en-US" sz="2400" dirty="0" smtClean="0"/>
              <a:t> processes</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23</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57200" y="274638"/>
            <a:ext cx="8229600"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altLang="en-US" b="1" dirty="0" smtClean="0"/>
              <a:t>Detection-Algorithm Usage</a:t>
            </a:r>
          </a:p>
        </p:txBody>
      </p:sp>
      <p:sp>
        <p:nvSpPr>
          <p:cNvPr id="43010" name="Rectangle 3"/>
          <p:cNvSpPr>
            <a:spLocks noGrp="1" noChangeArrowheads="1"/>
          </p:cNvSpPr>
          <p:nvPr>
            <p:ph idx="1"/>
          </p:nvPr>
        </p:nvSpPr>
        <p:spPr/>
        <p:txBody>
          <a:bodyPr>
            <a:normAutofit lnSpcReduction="10000"/>
          </a:bodyPr>
          <a:lstStyle/>
          <a:p>
            <a:pPr eaLnBrk="1" hangingPunct="1"/>
            <a:r>
              <a:rPr lang="en-US" altLang="en-US" b="1" dirty="0" smtClean="0"/>
              <a:t>When, and how often, to invoke depends on:</a:t>
            </a:r>
          </a:p>
          <a:p>
            <a:pPr lvl="1" eaLnBrk="1" hangingPunct="1"/>
            <a:r>
              <a:rPr lang="en-US" altLang="en-US" dirty="0" smtClean="0">
                <a:solidFill>
                  <a:srgbClr val="FF0000"/>
                </a:solidFill>
              </a:rPr>
              <a:t>How often a deadlock is likely to occur?</a:t>
            </a:r>
          </a:p>
          <a:p>
            <a:pPr lvl="1" eaLnBrk="1" hangingPunct="1"/>
            <a:r>
              <a:rPr lang="en-US" altLang="en-US" dirty="0" smtClean="0">
                <a:solidFill>
                  <a:srgbClr val="FF0000"/>
                </a:solidFill>
              </a:rPr>
              <a:t>How many processes will need to be rolled back?</a:t>
            </a:r>
          </a:p>
          <a:p>
            <a:pPr lvl="2" eaLnBrk="1" hangingPunct="1"/>
            <a:r>
              <a:rPr lang="en-US" altLang="en-US" dirty="0" smtClean="0"/>
              <a:t>one for each disjoint cycle</a:t>
            </a:r>
            <a:br>
              <a:rPr lang="en-US" altLang="en-US" dirty="0" smtClean="0"/>
            </a:br>
            <a:endParaRPr lang="en-US" altLang="en-US" dirty="0" smtClean="0"/>
          </a:p>
          <a:p>
            <a:pPr eaLnBrk="1" hangingPunct="1"/>
            <a:r>
              <a:rPr lang="en-US" altLang="en-US" dirty="0" smtClean="0"/>
              <a:t>If detection algorithm is invoked arbitrarily, there may be many cycles in the resource graph and so we would not be able to tell which of the many deadlocked processes </a:t>
            </a:r>
            <a:r>
              <a:rPr lang="ja-JP" altLang="en-US" smtClean="0">
                <a:ea typeface="MS PGothic" pitchFamily="34" charset="-128"/>
              </a:rPr>
              <a:t>“</a:t>
            </a:r>
            <a:r>
              <a:rPr lang="en-US" altLang="ja-JP" dirty="0" smtClean="0">
                <a:ea typeface="MS PGothic" pitchFamily="34" charset="-128"/>
              </a:rPr>
              <a:t>caused</a:t>
            </a:r>
            <a:r>
              <a:rPr lang="ja-JP" altLang="en-US" smtClean="0">
                <a:ea typeface="MS PGothic" pitchFamily="34" charset="-128"/>
              </a:rPr>
              <a:t>”</a:t>
            </a:r>
            <a:r>
              <a:rPr lang="en-US" altLang="ja-JP" dirty="0" smtClean="0">
                <a:ea typeface="MS PGothic" pitchFamily="34" charset="-128"/>
              </a:rPr>
              <a:t> the deadlock.</a:t>
            </a:r>
            <a:endParaRPr lang="en-US" altLang="en-US" dirty="0" smtClean="0"/>
          </a:p>
        </p:txBody>
      </p:sp>
      <p:sp>
        <p:nvSpPr>
          <p:cNvPr id="4" name="Slide Number Placeholder 3"/>
          <p:cNvSpPr>
            <a:spLocks noGrp="1"/>
          </p:cNvSpPr>
          <p:nvPr>
            <p:ph type="sldNum" sz="quarter" idx="12"/>
          </p:nvPr>
        </p:nvSpPr>
        <p:spPr/>
        <p:txBody>
          <a:bodyPr/>
          <a:lstStyle/>
          <a:p>
            <a:fld id="{AFAEADDD-229D-4289-B09D-4EA4D43CFFB4}" type="slidenum">
              <a:rPr lang="en-IN" smtClean="0"/>
              <a:pPr/>
              <a:t>230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457200" y="274638"/>
            <a:ext cx="8229600" cy="654032"/>
          </a:xfrm>
        </p:spPr>
        <p:style>
          <a:lnRef idx="1">
            <a:schemeClr val="accent4"/>
          </a:lnRef>
          <a:fillRef idx="2">
            <a:schemeClr val="accent4"/>
          </a:fillRef>
          <a:effectRef idx="1">
            <a:schemeClr val="accent4"/>
          </a:effectRef>
          <a:fontRef idx="minor">
            <a:schemeClr val="dk1"/>
          </a:fontRef>
        </p:style>
        <p:txBody>
          <a:bodyPr>
            <a:normAutofit/>
          </a:bodyPr>
          <a:lstStyle/>
          <a:p>
            <a:pPr eaLnBrk="1" hangingPunct="1"/>
            <a:r>
              <a:rPr lang="en-US" altLang="en-US" sz="3600" b="1" dirty="0" smtClean="0"/>
              <a:t>Recovering from deadlock: options</a:t>
            </a:r>
          </a:p>
        </p:txBody>
      </p:sp>
      <p:sp>
        <p:nvSpPr>
          <p:cNvPr id="21509" name="Rectangle 5"/>
          <p:cNvSpPr>
            <a:spLocks noGrp="1" noChangeArrowheads="1"/>
          </p:cNvSpPr>
          <p:nvPr>
            <p:ph type="body" idx="1"/>
          </p:nvPr>
        </p:nvSpPr>
        <p:spPr>
          <a:xfrm>
            <a:off x="457200" y="1142984"/>
            <a:ext cx="8401080" cy="5357850"/>
          </a:xfrm>
        </p:spPr>
        <p:txBody>
          <a:bodyPr>
            <a:normAutofit/>
          </a:bodyPr>
          <a:lstStyle/>
          <a:p>
            <a:pPr eaLnBrk="1" hangingPunct="1"/>
            <a:r>
              <a:rPr lang="en-US" altLang="en-US" sz="2400" b="1" dirty="0" smtClean="0">
                <a:solidFill>
                  <a:srgbClr val="FF0000"/>
                </a:solidFill>
              </a:rPr>
              <a:t>Recovery through resource preemption</a:t>
            </a:r>
          </a:p>
          <a:p>
            <a:pPr lvl="1" eaLnBrk="1" hangingPunct="1"/>
            <a:r>
              <a:rPr lang="en-US" altLang="en-US" sz="2000" dirty="0" smtClean="0"/>
              <a:t>Take a resource from some other process</a:t>
            </a:r>
          </a:p>
          <a:p>
            <a:pPr lvl="1" eaLnBrk="1" hangingPunct="1"/>
            <a:r>
              <a:rPr lang="en-US" altLang="en-US" sz="2000" dirty="0" smtClean="0"/>
              <a:t>Depends on nature of the resource and the process</a:t>
            </a:r>
          </a:p>
          <a:p>
            <a:pPr eaLnBrk="1" hangingPunct="1"/>
            <a:r>
              <a:rPr lang="en-US" altLang="en-US" sz="2400" b="1" dirty="0" smtClean="0">
                <a:solidFill>
                  <a:srgbClr val="0000FF"/>
                </a:solidFill>
              </a:rPr>
              <a:t>Recovery through rollback</a:t>
            </a:r>
          </a:p>
          <a:p>
            <a:pPr lvl="1" eaLnBrk="1" hangingPunct="1"/>
            <a:r>
              <a:rPr lang="en-US" altLang="en-US" sz="2000" dirty="0" smtClean="0"/>
              <a:t>Checkpoint a process periodically</a:t>
            </a:r>
          </a:p>
          <a:p>
            <a:pPr lvl="1" eaLnBrk="1" hangingPunct="1"/>
            <a:r>
              <a:rPr lang="en-US" altLang="en-US" sz="2000" dirty="0" smtClean="0"/>
              <a:t>Use this saved state to restart the process if it is found deadlocked</a:t>
            </a:r>
          </a:p>
          <a:p>
            <a:pPr lvl="1" eaLnBrk="1" hangingPunct="1"/>
            <a:r>
              <a:rPr lang="en-US" altLang="en-US" sz="2000" dirty="0" smtClean="0"/>
              <a:t>May present a problem if the process affects lots of “external” things</a:t>
            </a:r>
          </a:p>
          <a:p>
            <a:pPr eaLnBrk="1" hangingPunct="1"/>
            <a:r>
              <a:rPr lang="en-US" altLang="en-US" sz="2400" b="1" dirty="0" smtClean="0">
                <a:solidFill>
                  <a:srgbClr val="FF3399"/>
                </a:solidFill>
              </a:rPr>
              <a:t>Recovery through killing processes</a:t>
            </a:r>
          </a:p>
          <a:p>
            <a:pPr lvl="1" eaLnBrk="1" hangingPunct="1"/>
            <a:r>
              <a:rPr lang="en-US" altLang="en-US" sz="2000" dirty="0" smtClean="0"/>
              <a:t>Crudest but simplest way to break a deadlock: kill one of the processes in the deadlock cycle</a:t>
            </a:r>
          </a:p>
          <a:p>
            <a:pPr lvl="1" eaLnBrk="1" hangingPunct="1"/>
            <a:r>
              <a:rPr lang="en-US" altLang="en-US" sz="2000" dirty="0" smtClean="0"/>
              <a:t>Other processes can get its resources </a:t>
            </a:r>
          </a:p>
          <a:p>
            <a:pPr lvl="1" eaLnBrk="1" hangingPunct="1"/>
            <a:r>
              <a:rPr lang="en-US" altLang="en-US" sz="2000" dirty="0" smtClean="0"/>
              <a:t>Preferably, choose a process that can be rerun from the beginning</a:t>
            </a:r>
          </a:p>
          <a:p>
            <a:pPr lvl="2" eaLnBrk="1" hangingPunct="1"/>
            <a:r>
              <a:rPr lang="en-US" altLang="en-US" sz="1800" dirty="0" smtClean="0"/>
              <a:t>Pick one that hasn’t run too far already</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231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274638"/>
            <a:ext cx="8229600" cy="725470"/>
          </a:xfrm>
        </p:spPr>
        <p:style>
          <a:lnRef idx="1">
            <a:schemeClr val="accent6"/>
          </a:lnRef>
          <a:fillRef idx="2">
            <a:schemeClr val="accent6"/>
          </a:fillRef>
          <a:effectRef idx="1">
            <a:schemeClr val="accent6"/>
          </a:effectRef>
          <a:fontRef idx="minor">
            <a:schemeClr val="dk1"/>
          </a:fontRef>
        </p:style>
        <p:txBody>
          <a:bodyPr/>
          <a:lstStyle/>
          <a:p>
            <a:pPr eaLnBrk="1" hangingPunct="1"/>
            <a:r>
              <a:rPr lang="en-US" altLang="en-US" sz="3200" b="1" dirty="0" smtClean="0"/>
              <a:t>Deadlock Recovery:  Process Termination</a:t>
            </a:r>
          </a:p>
        </p:txBody>
      </p:sp>
      <p:sp>
        <p:nvSpPr>
          <p:cNvPr id="46083" name="Rectangle 3"/>
          <p:cNvSpPr>
            <a:spLocks noGrp="1" noChangeArrowheads="1"/>
          </p:cNvSpPr>
          <p:nvPr>
            <p:ph idx="1"/>
          </p:nvPr>
        </p:nvSpPr>
        <p:spPr>
          <a:xfrm>
            <a:off x="457200" y="1142984"/>
            <a:ext cx="8229600" cy="4983179"/>
          </a:xfrm>
        </p:spPr>
        <p:txBody>
          <a:bodyPr>
            <a:normAutofit fontScale="85000" lnSpcReduction="20000"/>
          </a:bodyPr>
          <a:lstStyle/>
          <a:p>
            <a:pPr eaLnBrk="1" hangingPunct="1">
              <a:defRPr/>
            </a:pPr>
            <a:r>
              <a:rPr lang="en-US" altLang="en-US" b="1" dirty="0"/>
              <a:t>Abort all deadlocked processes</a:t>
            </a:r>
            <a:r>
              <a:rPr lang="en-US" altLang="en-US" dirty="0"/>
              <a:t/>
            </a:r>
            <a:br>
              <a:rPr lang="en-US" altLang="en-US" dirty="0"/>
            </a:br>
            <a:endParaRPr lang="en-US" altLang="en-US" dirty="0"/>
          </a:p>
          <a:p>
            <a:pPr eaLnBrk="1" hangingPunct="1">
              <a:defRPr/>
            </a:pPr>
            <a:r>
              <a:rPr lang="en-US" altLang="en-US" b="1" dirty="0">
                <a:solidFill>
                  <a:srgbClr val="FF3399"/>
                </a:solidFill>
              </a:rPr>
              <a:t>Abort one process at a time until the deadlock cycle is eliminated</a:t>
            </a:r>
            <a:r>
              <a:rPr lang="en-US" altLang="en-US" dirty="0"/>
              <a:t/>
            </a:r>
            <a:br>
              <a:rPr lang="en-US" altLang="en-US" dirty="0"/>
            </a:br>
            <a:endParaRPr lang="en-US" altLang="en-US" dirty="0"/>
          </a:p>
          <a:p>
            <a:pPr eaLnBrk="1" hangingPunct="1">
              <a:defRPr/>
            </a:pPr>
            <a:r>
              <a:rPr lang="en-US" altLang="en-US" dirty="0"/>
              <a:t>In which order should we choose to abort?</a:t>
            </a:r>
          </a:p>
          <a:p>
            <a:pPr marL="800017" lvl="1" indent="-342865" eaLnBrk="1" hangingPunct="1">
              <a:buFont typeface="Arial" panose="020B0604020202020204" pitchFamily="34" charset="0"/>
              <a:buAutoNum type="arabicPeriod"/>
              <a:defRPr/>
            </a:pPr>
            <a:r>
              <a:rPr lang="en-US" altLang="en-US" dirty="0"/>
              <a:t>Priority of the process</a:t>
            </a:r>
          </a:p>
          <a:p>
            <a:pPr marL="800017" lvl="1" indent="-342865" eaLnBrk="1" hangingPunct="1">
              <a:buFont typeface="Arial" panose="020B0604020202020204" pitchFamily="34" charset="0"/>
              <a:buAutoNum type="arabicPeriod"/>
              <a:defRPr/>
            </a:pPr>
            <a:r>
              <a:rPr lang="en-US" altLang="en-US" dirty="0"/>
              <a:t>How long process has computed, and how much longer to completion</a:t>
            </a:r>
          </a:p>
          <a:p>
            <a:pPr marL="800017" lvl="1" indent="-342865" eaLnBrk="1" hangingPunct="1">
              <a:buFont typeface="Arial" panose="020B0604020202020204" pitchFamily="34" charset="0"/>
              <a:buAutoNum type="arabicPeriod"/>
              <a:defRPr/>
            </a:pPr>
            <a:r>
              <a:rPr lang="en-US" altLang="en-US" dirty="0"/>
              <a:t>Resources the process has used</a:t>
            </a:r>
          </a:p>
          <a:p>
            <a:pPr marL="800017" lvl="1" indent="-342865" eaLnBrk="1" hangingPunct="1">
              <a:buFont typeface="Arial" panose="020B0604020202020204" pitchFamily="34" charset="0"/>
              <a:buAutoNum type="arabicPeriod"/>
              <a:defRPr/>
            </a:pPr>
            <a:r>
              <a:rPr lang="en-US" altLang="en-US" dirty="0"/>
              <a:t>Resources process needs to complete</a:t>
            </a:r>
          </a:p>
          <a:p>
            <a:pPr marL="800017" lvl="1" indent="-342865" eaLnBrk="1" hangingPunct="1">
              <a:buFont typeface="Arial" panose="020B0604020202020204" pitchFamily="34" charset="0"/>
              <a:buAutoNum type="arabicPeriod"/>
              <a:defRPr/>
            </a:pPr>
            <a:r>
              <a:rPr lang="en-US" altLang="en-US" dirty="0"/>
              <a:t>How many processes will need to be terminated</a:t>
            </a:r>
          </a:p>
          <a:p>
            <a:pPr marL="800017" lvl="1" indent="-342865" eaLnBrk="1" hangingPunct="1">
              <a:buFont typeface="Arial" panose="020B0604020202020204" pitchFamily="34" charset="0"/>
              <a:buAutoNum type="arabicPeriod"/>
              <a:defRPr/>
            </a:pPr>
            <a:r>
              <a:rPr lang="en-US" altLang="en-US" dirty="0"/>
              <a:t>Is process interactive or batch?</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232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altLang="en-US" dirty="0" smtClean="0"/>
              <a:t>Deadlock can be completely prevented!</a:t>
            </a:r>
          </a:p>
          <a:p>
            <a:pPr eaLnBrk="1" hangingPunct="1"/>
            <a:r>
              <a:rPr lang="en-US" altLang="en-US" dirty="0" smtClean="0"/>
              <a:t>Ensure that at least one of the conditions for deadlock never occurs</a:t>
            </a:r>
          </a:p>
          <a:p>
            <a:pPr lvl="1" eaLnBrk="1" hangingPunct="1"/>
            <a:r>
              <a:rPr lang="en-US" altLang="en-US" dirty="0" smtClean="0"/>
              <a:t>Mutual exclusion</a:t>
            </a:r>
          </a:p>
          <a:p>
            <a:pPr lvl="1" eaLnBrk="1" hangingPunct="1"/>
            <a:r>
              <a:rPr lang="en-US" altLang="en-US" dirty="0" smtClean="0"/>
              <a:t>Circular wait</a:t>
            </a:r>
          </a:p>
          <a:p>
            <a:pPr lvl="1" eaLnBrk="1" hangingPunct="1"/>
            <a:r>
              <a:rPr lang="en-US" altLang="en-US" dirty="0" smtClean="0"/>
              <a:t>Hold &amp; wait</a:t>
            </a:r>
          </a:p>
          <a:p>
            <a:pPr lvl="1" eaLnBrk="1" hangingPunct="1"/>
            <a:r>
              <a:rPr lang="en-US" altLang="en-US" dirty="0" smtClean="0"/>
              <a:t>No preemption</a:t>
            </a:r>
          </a:p>
          <a:p>
            <a:pPr eaLnBrk="1" hangingPunct="1"/>
            <a:r>
              <a:rPr lang="en-US" altLang="en-US" dirty="0" smtClean="0">
                <a:solidFill>
                  <a:srgbClr val="FF0000"/>
                </a:solidFill>
              </a:rPr>
              <a:t>Not always possible…</a:t>
            </a:r>
          </a:p>
        </p:txBody>
      </p:sp>
      <p:sp>
        <p:nvSpPr>
          <p:cNvPr id="5" name="Rectangle 1026"/>
          <p:cNvSpPr txBox="1">
            <a:spLocks noChangeArrowheads="1"/>
          </p:cNvSpPr>
          <p:nvPr/>
        </p:nvSpPr>
        <p:spPr>
          <a:xfrm>
            <a:off x="885825" y="277813"/>
            <a:ext cx="7800975" cy="57626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dk1"/>
                </a:solidFill>
                <a:effectLst/>
                <a:uLnTx/>
                <a:uFillTx/>
                <a:latin typeface="+mn-lt"/>
                <a:ea typeface="+mn-ea"/>
                <a:cs typeface="+mn-cs"/>
              </a:rPr>
              <a:t>Deadlock Prevention</a:t>
            </a:r>
            <a:endParaRPr kumimoji="0" lang="en-US" sz="44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AFAEADDD-229D-4289-B09D-4EA4D43CFFB4}" type="slidenum">
              <a:rPr lang="en-IN" smtClean="0"/>
              <a:pPr/>
              <a:t>233</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214282" y="714356"/>
            <a:ext cx="8229600" cy="714380"/>
          </a:xfrm>
        </p:spPr>
        <p:txBody>
          <a:bodyPr>
            <a:normAutofit/>
          </a:bodyPr>
          <a:lstStyle/>
          <a:p>
            <a:pPr algn="l" eaLnBrk="1" hangingPunct="1"/>
            <a:r>
              <a:rPr lang="en-US" altLang="en-US" sz="3600" dirty="0" smtClean="0"/>
              <a:t>1. Eliminating mutual exclusion</a:t>
            </a:r>
          </a:p>
        </p:txBody>
      </p:sp>
      <p:sp>
        <p:nvSpPr>
          <p:cNvPr id="27653" name="Rectangle 5"/>
          <p:cNvSpPr>
            <a:spLocks noGrp="1" noChangeArrowheads="1"/>
          </p:cNvSpPr>
          <p:nvPr>
            <p:ph type="body" idx="1"/>
          </p:nvPr>
        </p:nvSpPr>
        <p:spPr/>
        <p:txBody>
          <a:bodyPr>
            <a:normAutofit lnSpcReduction="10000"/>
          </a:bodyPr>
          <a:lstStyle/>
          <a:p>
            <a:pPr eaLnBrk="1" hangingPunct="1"/>
            <a:r>
              <a:rPr lang="en-US" altLang="en-US" dirty="0" smtClean="0"/>
              <a:t>Some devices (such as printer) can be spooled</a:t>
            </a:r>
          </a:p>
          <a:p>
            <a:pPr lvl="1" eaLnBrk="1" hangingPunct="1"/>
            <a:r>
              <a:rPr lang="en-US" altLang="en-US" dirty="0" smtClean="0"/>
              <a:t>Only the printer daemon uses printer resource</a:t>
            </a:r>
          </a:p>
          <a:p>
            <a:pPr lvl="1" eaLnBrk="1" hangingPunct="1"/>
            <a:r>
              <a:rPr lang="en-US" altLang="en-US" dirty="0" smtClean="0"/>
              <a:t>This eliminates deadlock for printer</a:t>
            </a:r>
          </a:p>
          <a:p>
            <a:pPr eaLnBrk="1" hangingPunct="1"/>
            <a:r>
              <a:rPr lang="en-US" altLang="en-US" dirty="0" smtClean="0"/>
              <a:t>Not all devices can be spooled</a:t>
            </a:r>
          </a:p>
          <a:p>
            <a:pPr eaLnBrk="1" hangingPunct="1"/>
            <a:r>
              <a:rPr lang="en-US" altLang="en-US" b="1" dirty="0" smtClean="0">
                <a:solidFill>
                  <a:srgbClr val="FF0000"/>
                </a:solidFill>
              </a:rPr>
              <a:t>Principle:</a:t>
            </a:r>
          </a:p>
          <a:p>
            <a:pPr lvl="1" eaLnBrk="1" hangingPunct="1"/>
            <a:r>
              <a:rPr lang="en-US" altLang="en-US" dirty="0" smtClean="0">
                <a:solidFill>
                  <a:srgbClr val="0000FF"/>
                </a:solidFill>
              </a:rPr>
              <a:t>Avoid assigning resource when not absolutely necessary</a:t>
            </a:r>
          </a:p>
          <a:p>
            <a:pPr lvl="1" eaLnBrk="1" hangingPunct="1"/>
            <a:r>
              <a:rPr lang="en-US" altLang="en-US" dirty="0" smtClean="0">
                <a:solidFill>
                  <a:srgbClr val="0000FF"/>
                </a:solidFill>
              </a:rPr>
              <a:t>As few processes as possible actually claim the resource</a:t>
            </a:r>
          </a:p>
          <a:p>
            <a:pPr eaLnBrk="1" hangingPunct="1"/>
            <a:endParaRPr lang="en-US" altLang="en-US" dirty="0" smtClean="0"/>
          </a:p>
        </p:txBody>
      </p:sp>
      <p:sp>
        <p:nvSpPr>
          <p:cNvPr id="4" name="Rectangle 1026"/>
          <p:cNvSpPr txBox="1">
            <a:spLocks noChangeArrowheads="1"/>
          </p:cNvSpPr>
          <p:nvPr/>
        </p:nvSpPr>
        <p:spPr>
          <a:xfrm>
            <a:off x="1285852" y="214290"/>
            <a:ext cx="6758006" cy="57626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dk1"/>
                </a:solidFill>
                <a:effectLst/>
                <a:uLnTx/>
                <a:uFillTx/>
                <a:latin typeface="+mn-lt"/>
                <a:ea typeface="+mn-ea"/>
                <a:cs typeface="+mn-cs"/>
              </a:rPr>
              <a:t>Deadlock Prevention (Cont.)</a:t>
            </a:r>
            <a:endParaRPr kumimoji="0" lang="en-US" sz="32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AFAEADDD-229D-4289-B09D-4EA4D43CFFB4}" type="slidenum">
              <a:rPr lang="en-IN" smtClean="0"/>
              <a:pPr/>
              <a:t>234</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title"/>
          </p:nvPr>
        </p:nvSpPr>
        <p:spPr>
          <a:xfrm>
            <a:off x="500034" y="857232"/>
            <a:ext cx="8229600" cy="725470"/>
          </a:xfrm>
        </p:spPr>
        <p:txBody>
          <a:bodyPr>
            <a:normAutofit/>
          </a:bodyPr>
          <a:lstStyle/>
          <a:p>
            <a:pPr algn="l" eaLnBrk="1" hangingPunct="1"/>
            <a:r>
              <a:rPr lang="en-US" altLang="en-US" sz="3200" dirty="0" smtClean="0"/>
              <a:t>2. Attacking “hold and wait”</a:t>
            </a:r>
          </a:p>
        </p:txBody>
      </p:sp>
      <p:sp>
        <p:nvSpPr>
          <p:cNvPr id="28677" name="Rectangle 7"/>
          <p:cNvSpPr>
            <a:spLocks noGrp="1" noChangeArrowheads="1"/>
          </p:cNvSpPr>
          <p:nvPr>
            <p:ph type="body" idx="1"/>
          </p:nvPr>
        </p:nvSpPr>
        <p:spPr>
          <a:xfrm>
            <a:off x="457200" y="1600200"/>
            <a:ext cx="8472518" cy="4829196"/>
          </a:xfrm>
        </p:spPr>
        <p:txBody>
          <a:bodyPr>
            <a:normAutofit lnSpcReduction="10000"/>
          </a:bodyPr>
          <a:lstStyle/>
          <a:p>
            <a:pPr eaLnBrk="1" hangingPunct="1"/>
            <a:r>
              <a:rPr lang="en-US" altLang="en-US" sz="2800" b="1" dirty="0" smtClean="0">
                <a:solidFill>
                  <a:srgbClr val="0000FF"/>
                </a:solidFill>
              </a:rPr>
              <a:t>Require processes to request resources before starting</a:t>
            </a:r>
          </a:p>
          <a:p>
            <a:pPr lvl="1" eaLnBrk="1" hangingPunct="1"/>
            <a:r>
              <a:rPr lang="en-US" altLang="en-US" sz="2400" b="1" dirty="0" smtClean="0">
                <a:solidFill>
                  <a:srgbClr val="FF0000"/>
                </a:solidFill>
              </a:rPr>
              <a:t>A process never has to wait for what it needs</a:t>
            </a:r>
          </a:p>
          <a:p>
            <a:pPr eaLnBrk="1" hangingPunct="1"/>
            <a:r>
              <a:rPr lang="en-US" altLang="en-US" sz="2400" dirty="0" smtClean="0"/>
              <a:t>This can present problems</a:t>
            </a:r>
          </a:p>
          <a:p>
            <a:pPr lvl="1" eaLnBrk="1" hangingPunct="1"/>
            <a:r>
              <a:rPr lang="en-US" altLang="en-US" sz="2000" dirty="0" smtClean="0"/>
              <a:t>A process may not know required resources at start of run</a:t>
            </a:r>
          </a:p>
          <a:p>
            <a:pPr lvl="1" eaLnBrk="1" hangingPunct="1"/>
            <a:r>
              <a:rPr lang="en-US" altLang="en-US" sz="2000" dirty="0" smtClean="0"/>
              <a:t>This also ties up resources other processes could be using</a:t>
            </a:r>
          </a:p>
          <a:p>
            <a:pPr lvl="2" eaLnBrk="1" hangingPunct="1"/>
            <a:r>
              <a:rPr lang="en-US" altLang="en-US" sz="1800" dirty="0" smtClean="0"/>
              <a:t>Processes will tend to be conservative and request resources they might need</a:t>
            </a:r>
          </a:p>
          <a:p>
            <a:pPr eaLnBrk="1" hangingPunct="1"/>
            <a:r>
              <a:rPr lang="en-US" altLang="en-US" sz="2400" b="1" dirty="0" smtClean="0">
                <a:solidFill>
                  <a:srgbClr val="3333FF"/>
                </a:solidFill>
              </a:rPr>
              <a:t>Variation: a process must give up all resources before making a new request</a:t>
            </a:r>
          </a:p>
          <a:p>
            <a:pPr lvl="1" eaLnBrk="1" hangingPunct="1"/>
            <a:r>
              <a:rPr lang="en-US" altLang="en-US" sz="2000" dirty="0" smtClean="0"/>
              <a:t>Process is then granted all prior resources as well as the new ones</a:t>
            </a:r>
          </a:p>
          <a:p>
            <a:pPr lvl="1" eaLnBrk="1" hangingPunct="1"/>
            <a:r>
              <a:rPr lang="en-US" altLang="en-US" sz="2000" dirty="0" smtClean="0"/>
              <a:t>Problem: what if someone grabs the resources in the meantime—how can the process save its state?</a:t>
            </a:r>
          </a:p>
        </p:txBody>
      </p:sp>
      <p:sp>
        <p:nvSpPr>
          <p:cNvPr id="4" name="Rectangle 1026"/>
          <p:cNvSpPr txBox="1">
            <a:spLocks noChangeArrowheads="1"/>
          </p:cNvSpPr>
          <p:nvPr/>
        </p:nvSpPr>
        <p:spPr>
          <a:xfrm>
            <a:off x="1214414" y="277813"/>
            <a:ext cx="6758006" cy="57626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dk1"/>
                </a:solidFill>
                <a:effectLst/>
                <a:uLnTx/>
                <a:uFillTx/>
                <a:latin typeface="+mn-lt"/>
                <a:ea typeface="+mn-ea"/>
                <a:cs typeface="+mn-cs"/>
              </a:rPr>
              <a:t>Deadlock Prevention (Cont.)</a:t>
            </a:r>
            <a:endParaRPr kumimoji="0" lang="en-US" sz="32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AFAEADDD-229D-4289-B09D-4EA4D43CFFB4}" type="slidenum">
              <a:rPr lang="en-IN" smtClean="0"/>
              <a:pPr/>
              <a:t>235</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a:srcRect/>
          <a:stretch>
            <a:fillRect/>
          </a:stretch>
        </p:blipFill>
        <p:spPr bwMode="auto">
          <a:xfrm>
            <a:off x="2428860" y="4795837"/>
            <a:ext cx="3268663" cy="2062163"/>
          </a:xfrm>
          <a:prstGeom prst="rect">
            <a:avLst/>
          </a:prstGeom>
          <a:noFill/>
          <a:ln w="9525">
            <a:noFill/>
            <a:miter lim="800000"/>
            <a:headEnd/>
            <a:tailEnd/>
          </a:ln>
          <a:effectLst/>
        </p:spPr>
      </p:pic>
      <p:sp>
        <p:nvSpPr>
          <p:cNvPr id="27653" name="Text Box 5"/>
          <p:cNvSpPr txBox="1">
            <a:spLocks noChangeArrowheads="1"/>
          </p:cNvSpPr>
          <p:nvPr/>
        </p:nvSpPr>
        <p:spPr bwMode="auto">
          <a:xfrm>
            <a:off x="1552575" y="5210175"/>
            <a:ext cx="1431925" cy="457200"/>
          </a:xfrm>
          <a:prstGeom prst="rect">
            <a:avLst/>
          </a:prstGeom>
          <a:noFill/>
          <a:ln w="9525">
            <a:noFill/>
            <a:miter lim="800000"/>
            <a:headEnd/>
            <a:tailEnd/>
          </a:ln>
          <a:effectLst/>
        </p:spPr>
        <p:txBody>
          <a:bodyPr>
            <a:spAutoFit/>
          </a:bodyPr>
          <a:lstStyle/>
          <a:p>
            <a:pPr eaLnBrk="1" hangingPunct="1">
              <a:spcBef>
                <a:spcPct val="50000"/>
              </a:spcBef>
            </a:pPr>
            <a:r>
              <a:rPr lang="en-US" altLang="en-US" sz="2400">
                <a:latin typeface="Times New Roman" pitchFamily="18" charset="0"/>
              </a:rPr>
              <a:t>  </a:t>
            </a:r>
          </a:p>
        </p:txBody>
      </p:sp>
      <p:sp>
        <p:nvSpPr>
          <p:cNvPr id="29702" name="Rectangle 7"/>
          <p:cNvSpPr>
            <a:spLocks noGrp="1" noChangeArrowheads="1"/>
          </p:cNvSpPr>
          <p:nvPr>
            <p:ph type="title"/>
          </p:nvPr>
        </p:nvSpPr>
        <p:spPr>
          <a:xfrm>
            <a:off x="428596" y="642918"/>
            <a:ext cx="7772400" cy="609600"/>
          </a:xfrm>
        </p:spPr>
        <p:txBody>
          <a:bodyPr>
            <a:noAutofit/>
          </a:bodyPr>
          <a:lstStyle/>
          <a:p>
            <a:pPr algn="l" eaLnBrk="1" hangingPunct="1"/>
            <a:r>
              <a:rPr lang="en-US" altLang="en-US" sz="3200" dirty="0" smtClean="0"/>
              <a:t>3. Attacking “no preemption”</a:t>
            </a:r>
          </a:p>
        </p:txBody>
      </p:sp>
      <p:sp>
        <p:nvSpPr>
          <p:cNvPr id="29703" name="Rectangle 8"/>
          <p:cNvSpPr>
            <a:spLocks noGrp="1" noChangeArrowheads="1"/>
          </p:cNvSpPr>
          <p:nvPr>
            <p:ph type="body" sz="half" idx="1"/>
          </p:nvPr>
        </p:nvSpPr>
        <p:spPr>
          <a:xfrm>
            <a:off x="500034" y="1214422"/>
            <a:ext cx="8455054" cy="3267084"/>
          </a:xfrm>
        </p:spPr>
        <p:txBody>
          <a:bodyPr>
            <a:normAutofit/>
          </a:bodyPr>
          <a:lstStyle/>
          <a:p>
            <a:pPr eaLnBrk="1" hangingPunct="1">
              <a:lnSpc>
                <a:spcPct val="90000"/>
              </a:lnSpc>
            </a:pPr>
            <a:r>
              <a:rPr lang="en-US" altLang="en-US" sz="2400" dirty="0" smtClean="0"/>
              <a:t>This is not usually a viable option</a:t>
            </a:r>
          </a:p>
          <a:p>
            <a:pPr eaLnBrk="1" hangingPunct="1">
              <a:lnSpc>
                <a:spcPct val="90000"/>
              </a:lnSpc>
            </a:pPr>
            <a:r>
              <a:rPr lang="en-US" altLang="en-US" sz="2400" dirty="0" smtClean="0"/>
              <a:t>Consider a process given the printer</a:t>
            </a:r>
          </a:p>
          <a:p>
            <a:pPr lvl="1" eaLnBrk="1" hangingPunct="1">
              <a:lnSpc>
                <a:spcPct val="90000"/>
              </a:lnSpc>
            </a:pPr>
            <a:r>
              <a:rPr lang="en-US" altLang="en-US" sz="2000" dirty="0" smtClean="0"/>
              <a:t>Halfway through its job, take away the printer</a:t>
            </a:r>
          </a:p>
          <a:p>
            <a:pPr lvl="1" eaLnBrk="1" hangingPunct="1">
              <a:lnSpc>
                <a:spcPct val="90000"/>
              </a:lnSpc>
            </a:pPr>
            <a:r>
              <a:rPr lang="en-US" altLang="en-US" sz="2000" dirty="0" smtClean="0"/>
              <a:t>Confusion ensues!</a:t>
            </a:r>
          </a:p>
          <a:p>
            <a:pPr eaLnBrk="1" hangingPunct="1">
              <a:lnSpc>
                <a:spcPct val="90000"/>
              </a:lnSpc>
            </a:pPr>
            <a:r>
              <a:rPr lang="en-US" altLang="en-US" sz="3000" dirty="0" smtClean="0">
                <a:solidFill>
                  <a:srgbClr val="3333FF"/>
                </a:solidFill>
              </a:rPr>
              <a:t>May work for some resources</a:t>
            </a:r>
          </a:p>
          <a:p>
            <a:pPr lvl="1" eaLnBrk="1" hangingPunct="1">
              <a:lnSpc>
                <a:spcPct val="90000"/>
              </a:lnSpc>
            </a:pPr>
            <a:r>
              <a:rPr lang="en-US" altLang="en-US" sz="2600" dirty="0" smtClean="0">
                <a:solidFill>
                  <a:srgbClr val="FF0000"/>
                </a:solidFill>
              </a:rPr>
              <a:t>Forcibly take away memory pages, suspending the process</a:t>
            </a:r>
          </a:p>
          <a:p>
            <a:pPr lvl="1" eaLnBrk="1" hangingPunct="1">
              <a:lnSpc>
                <a:spcPct val="90000"/>
              </a:lnSpc>
            </a:pPr>
            <a:r>
              <a:rPr lang="en-US" altLang="en-US" sz="2600" dirty="0" smtClean="0">
                <a:solidFill>
                  <a:srgbClr val="FF0000"/>
                </a:solidFill>
              </a:rPr>
              <a:t>Process may be able to resume with no ill effects</a:t>
            </a:r>
          </a:p>
        </p:txBody>
      </p:sp>
      <p:sp>
        <p:nvSpPr>
          <p:cNvPr id="6" name="Rectangle 1026"/>
          <p:cNvSpPr txBox="1">
            <a:spLocks noChangeArrowheads="1"/>
          </p:cNvSpPr>
          <p:nvPr/>
        </p:nvSpPr>
        <p:spPr>
          <a:xfrm>
            <a:off x="1357290" y="142852"/>
            <a:ext cx="6758006" cy="57626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dk1"/>
                </a:solidFill>
                <a:effectLst/>
                <a:uLnTx/>
                <a:uFillTx/>
                <a:latin typeface="+mn-lt"/>
                <a:ea typeface="+mn-ea"/>
                <a:cs typeface="+mn-cs"/>
              </a:rPr>
              <a:t>Deadlock Prevention (Cont.)</a:t>
            </a:r>
            <a:endParaRPr kumimoji="0" lang="en-US" sz="32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7" name="Slide Number Placeholder 6"/>
          <p:cNvSpPr>
            <a:spLocks noGrp="1"/>
          </p:cNvSpPr>
          <p:nvPr>
            <p:ph type="sldNum" sz="quarter" idx="11"/>
          </p:nvPr>
        </p:nvSpPr>
        <p:spPr/>
        <p:txBody>
          <a:bodyPr/>
          <a:lstStyle/>
          <a:p>
            <a:fld id="{2A5B7869-A221-434F-B167-B3407E2FEE9D}" type="slidenum">
              <a:rPr lang="en-US" altLang="en-US" smtClean="0"/>
              <a:pPr/>
              <a:t>236</a:t>
            </a:fld>
            <a:endParaRPr lang="en-US" altLang="en-US"/>
          </a:p>
        </p:txBody>
      </p:sp>
      <p:sp>
        <p:nvSpPr>
          <p:cNvPr id="8" name="Footer Placeholder 7"/>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7652"/>
                                        </p:tgtEl>
                                        <p:attrNameLst>
                                          <p:attrName>style.visibility</p:attrName>
                                        </p:attrNameLst>
                                      </p:cBhvr>
                                      <p:to>
                                        <p:strVal val="visible"/>
                                      </p:to>
                                    </p:set>
                                  </p:childTnLst>
                                  <p:subTnLst>
                                    <p:set>
                                      <p:cBhvr override="childStyle">
                                        <p:cTn dur="1" fill="hold" display="0" masterRel="nextClick" afterEffect="1"/>
                                        <p:tgtEl>
                                          <p:spTgt spid="2765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0"/>
          <p:cNvSpPr>
            <a:spLocks noGrp="1" noChangeArrowheads="1"/>
          </p:cNvSpPr>
          <p:nvPr>
            <p:ph type="title"/>
          </p:nvPr>
        </p:nvSpPr>
        <p:spPr>
          <a:xfrm>
            <a:off x="762000" y="762000"/>
            <a:ext cx="5881702" cy="609600"/>
          </a:xfrm>
        </p:spPr>
        <p:txBody>
          <a:bodyPr>
            <a:noAutofit/>
          </a:bodyPr>
          <a:lstStyle/>
          <a:p>
            <a:pPr algn="l" eaLnBrk="1" hangingPunct="1"/>
            <a:r>
              <a:rPr lang="en-US" altLang="en-US" sz="3200" dirty="0" smtClean="0"/>
              <a:t>4. Attacking “circular wait”</a:t>
            </a:r>
          </a:p>
        </p:txBody>
      </p:sp>
      <p:sp>
        <p:nvSpPr>
          <p:cNvPr id="30725" name="Rectangle 11"/>
          <p:cNvSpPr>
            <a:spLocks noGrp="1" noChangeArrowheads="1"/>
          </p:cNvSpPr>
          <p:nvPr>
            <p:ph type="body" sz="half" idx="1"/>
          </p:nvPr>
        </p:nvSpPr>
        <p:spPr>
          <a:xfrm>
            <a:off x="285720" y="1428736"/>
            <a:ext cx="5857916" cy="5181600"/>
          </a:xfrm>
        </p:spPr>
        <p:txBody>
          <a:bodyPr>
            <a:normAutofit lnSpcReduction="10000"/>
          </a:bodyPr>
          <a:lstStyle/>
          <a:p>
            <a:pPr eaLnBrk="1" hangingPunct="1">
              <a:lnSpc>
                <a:spcPct val="90000"/>
              </a:lnSpc>
            </a:pPr>
            <a:r>
              <a:rPr lang="en-US" altLang="en-US" sz="2400" b="1" dirty="0" smtClean="0">
                <a:solidFill>
                  <a:srgbClr val="FF0000"/>
                </a:solidFill>
              </a:rPr>
              <a:t>Assign an order to resources</a:t>
            </a:r>
          </a:p>
          <a:p>
            <a:pPr eaLnBrk="1" hangingPunct="1">
              <a:lnSpc>
                <a:spcPct val="90000"/>
              </a:lnSpc>
            </a:pPr>
            <a:r>
              <a:rPr lang="en-US" altLang="en-US" dirty="0" smtClean="0"/>
              <a:t>Always acquire resources in numerical order</a:t>
            </a:r>
          </a:p>
          <a:p>
            <a:pPr lvl="1" eaLnBrk="1" hangingPunct="1">
              <a:lnSpc>
                <a:spcPct val="90000"/>
              </a:lnSpc>
            </a:pPr>
            <a:r>
              <a:rPr lang="en-US" altLang="en-US" dirty="0" smtClean="0"/>
              <a:t>Need not acquire them all at once!</a:t>
            </a:r>
          </a:p>
          <a:p>
            <a:pPr eaLnBrk="1" hangingPunct="1">
              <a:lnSpc>
                <a:spcPct val="90000"/>
              </a:lnSpc>
            </a:pPr>
            <a:r>
              <a:rPr lang="en-US" altLang="en-US" dirty="0" smtClean="0"/>
              <a:t>Circular wait is prevented</a:t>
            </a:r>
          </a:p>
          <a:p>
            <a:pPr lvl="1" eaLnBrk="1" hangingPunct="1">
              <a:lnSpc>
                <a:spcPct val="90000"/>
              </a:lnSpc>
            </a:pPr>
            <a:r>
              <a:rPr lang="en-US" altLang="en-US" dirty="0" smtClean="0"/>
              <a:t>A process holding resource </a:t>
            </a:r>
            <a:r>
              <a:rPr lang="en-US" altLang="en-US" i="1" dirty="0" smtClean="0"/>
              <a:t>n</a:t>
            </a:r>
            <a:r>
              <a:rPr lang="en-US" altLang="en-US" dirty="0" smtClean="0"/>
              <a:t> can’t wait for resource </a:t>
            </a:r>
            <a:r>
              <a:rPr lang="en-US" altLang="en-US" i="1" dirty="0" smtClean="0"/>
              <a:t>m </a:t>
            </a:r>
            <a:r>
              <a:rPr lang="en-US" altLang="en-US" dirty="0" smtClean="0"/>
              <a:t>if </a:t>
            </a:r>
            <a:r>
              <a:rPr lang="en-US" altLang="en-US" i="1" dirty="0" smtClean="0"/>
              <a:t>m</a:t>
            </a:r>
            <a:r>
              <a:rPr lang="en-US" altLang="en-US" dirty="0" smtClean="0"/>
              <a:t> &lt; </a:t>
            </a:r>
            <a:r>
              <a:rPr lang="en-US" altLang="en-US" i="1" dirty="0" smtClean="0"/>
              <a:t>n</a:t>
            </a:r>
            <a:endParaRPr lang="en-US" altLang="en-US" dirty="0" smtClean="0"/>
          </a:p>
          <a:p>
            <a:pPr lvl="1" eaLnBrk="1" hangingPunct="1">
              <a:lnSpc>
                <a:spcPct val="90000"/>
              </a:lnSpc>
            </a:pPr>
            <a:r>
              <a:rPr lang="en-US" altLang="en-US" dirty="0" smtClean="0"/>
              <a:t>No way to complete a cycle</a:t>
            </a:r>
          </a:p>
          <a:p>
            <a:pPr lvl="2" eaLnBrk="1" hangingPunct="1">
              <a:lnSpc>
                <a:spcPct val="90000"/>
              </a:lnSpc>
            </a:pPr>
            <a:r>
              <a:rPr lang="en-US" altLang="en-US" dirty="0" smtClean="0"/>
              <a:t>Place processes above the highest resource they hold and below any they’re requesting</a:t>
            </a:r>
          </a:p>
          <a:p>
            <a:pPr lvl="2" eaLnBrk="1" hangingPunct="1">
              <a:lnSpc>
                <a:spcPct val="90000"/>
              </a:lnSpc>
            </a:pPr>
            <a:r>
              <a:rPr lang="en-US" altLang="en-US" dirty="0" smtClean="0"/>
              <a:t>All arrows point up!</a:t>
            </a:r>
          </a:p>
        </p:txBody>
      </p:sp>
      <p:sp>
        <p:nvSpPr>
          <p:cNvPr id="30726" name="Rectangle 13"/>
          <p:cNvSpPr>
            <a:spLocks noChangeArrowheads="1"/>
          </p:cNvSpPr>
          <p:nvPr/>
        </p:nvSpPr>
        <p:spPr bwMode="auto">
          <a:xfrm>
            <a:off x="7424766" y="50292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A</a:t>
            </a:r>
          </a:p>
        </p:txBody>
      </p:sp>
      <p:sp>
        <p:nvSpPr>
          <p:cNvPr id="30727" name="Oval 14"/>
          <p:cNvSpPr>
            <a:spLocks noChangeArrowheads="1"/>
          </p:cNvSpPr>
          <p:nvPr/>
        </p:nvSpPr>
        <p:spPr bwMode="auto">
          <a:xfrm>
            <a:off x="8262966" y="44958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1</a:t>
            </a:r>
          </a:p>
        </p:txBody>
      </p:sp>
      <p:sp>
        <p:nvSpPr>
          <p:cNvPr id="30728" name="Rectangle 42"/>
          <p:cNvSpPr>
            <a:spLocks noChangeArrowheads="1"/>
          </p:cNvSpPr>
          <p:nvPr/>
        </p:nvSpPr>
        <p:spPr bwMode="auto">
          <a:xfrm>
            <a:off x="7424766" y="40386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B</a:t>
            </a:r>
          </a:p>
        </p:txBody>
      </p:sp>
      <p:sp>
        <p:nvSpPr>
          <p:cNvPr id="30729" name="Rectangle 43"/>
          <p:cNvSpPr>
            <a:spLocks noChangeArrowheads="1"/>
          </p:cNvSpPr>
          <p:nvPr/>
        </p:nvSpPr>
        <p:spPr bwMode="auto">
          <a:xfrm>
            <a:off x="7424766" y="30480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C</a:t>
            </a:r>
          </a:p>
        </p:txBody>
      </p:sp>
      <p:sp>
        <p:nvSpPr>
          <p:cNvPr id="30730" name="Rectangle 44"/>
          <p:cNvSpPr>
            <a:spLocks noChangeArrowheads="1"/>
          </p:cNvSpPr>
          <p:nvPr/>
        </p:nvSpPr>
        <p:spPr bwMode="auto">
          <a:xfrm>
            <a:off x="7424766" y="2057400"/>
            <a:ext cx="381000" cy="381000"/>
          </a:xfrm>
          <a:prstGeom prst="rect">
            <a:avLst/>
          </a:prstGeom>
          <a:solidFill>
            <a:srgbClr val="FF99CC"/>
          </a:solidFill>
          <a:ln w="9525">
            <a:solidFill>
              <a:schemeClr val="tx1"/>
            </a:solidFill>
            <a:miter lim="800000"/>
            <a:headEnd/>
            <a:tailEnd/>
          </a:ln>
          <a:effectLst/>
        </p:spPr>
        <p:txBody>
          <a:bodyPr wrap="none" anchor="ctr"/>
          <a:lstStyle/>
          <a:p>
            <a:pPr algn="ctr"/>
            <a:r>
              <a:rPr lang="en-US" altLang="en-US"/>
              <a:t>D</a:t>
            </a:r>
          </a:p>
        </p:txBody>
      </p:sp>
      <p:sp>
        <p:nvSpPr>
          <p:cNvPr id="30731" name="Oval 45"/>
          <p:cNvSpPr>
            <a:spLocks noChangeArrowheads="1"/>
          </p:cNvSpPr>
          <p:nvPr/>
        </p:nvSpPr>
        <p:spPr bwMode="auto">
          <a:xfrm>
            <a:off x="8262966" y="35052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2</a:t>
            </a:r>
          </a:p>
        </p:txBody>
      </p:sp>
      <p:sp>
        <p:nvSpPr>
          <p:cNvPr id="30732" name="Oval 46"/>
          <p:cNvSpPr>
            <a:spLocks noChangeArrowheads="1"/>
          </p:cNvSpPr>
          <p:nvPr/>
        </p:nvSpPr>
        <p:spPr bwMode="auto">
          <a:xfrm>
            <a:off x="6662766" y="35052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altLang="en-US"/>
              <a:t>3</a:t>
            </a:r>
          </a:p>
        </p:txBody>
      </p:sp>
      <p:cxnSp>
        <p:nvCxnSpPr>
          <p:cNvPr id="30733" name="AutoShape 48"/>
          <p:cNvCxnSpPr>
            <a:cxnSpLocks noChangeShapeType="1"/>
            <a:stCxn id="30726" idx="3"/>
            <a:endCxn id="30727" idx="3"/>
          </p:cNvCxnSpPr>
          <p:nvPr/>
        </p:nvCxnSpPr>
        <p:spPr bwMode="auto">
          <a:xfrm flipV="1">
            <a:off x="7805766" y="4821238"/>
            <a:ext cx="512763" cy="398462"/>
          </a:xfrm>
          <a:prstGeom prst="straightConnector1">
            <a:avLst/>
          </a:prstGeom>
          <a:noFill/>
          <a:ln w="9525">
            <a:solidFill>
              <a:schemeClr val="tx1"/>
            </a:solidFill>
            <a:round/>
            <a:headEnd/>
            <a:tailEnd type="triangle" w="med" len="med"/>
          </a:ln>
          <a:effectLst/>
        </p:spPr>
      </p:cxnSp>
      <p:cxnSp>
        <p:nvCxnSpPr>
          <p:cNvPr id="30734" name="AutoShape 49"/>
          <p:cNvCxnSpPr>
            <a:cxnSpLocks noChangeShapeType="1"/>
            <a:stCxn id="30727" idx="1"/>
            <a:endCxn id="30728" idx="3"/>
          </p:cNvCxnSpPr>
          <p:nvPr/>
        </p:nvCxnSpPr>
        <p:spPr bwMode="auto">
          <a:xfrm flipH="1" flipV="1">
            <a:off x="7805766" y="4229100"/>
            <a:ext cx="512763" cy="322263"/>
          </a:xfrm>
          <a:prstGeom prst="straightConnector1">
            <a:avLst/>
          </a:prstGeom>
          <a:noFill/>
          <a:ln w="9525">
            <a:solidFill>
              <a:schemeClr val="tx1"/>
            </a:solidFill>
            <a:round/>
            <a:headEnd/>
            <a:tailEnd type="triangle" w="med" len="med"/>
          </a:ln>
          <a:effectLst/>
        </p:spPr>
      </p:cxnSp>
      <p:cxnSp>
        <p:nvCxnSpPr>
          <p:cNvPr id="30735" name="AutoShape 50"/>
          <p:cNvCxnSpPr>
            <a:cxnSpLocks noChangeShapeType="1"/>
            <a:stCxn id="30726" idx="3"/>
            <a:endCxn id="30731" idx="4"/>
          </p:cNvCxnSpPr>
          <p:nvPr/>
        </p:nvCxnSpPr>
        <p:spPr bwMode="auto">
          <a:xfrm flipV="1">
            <a:off x="7805766" y="3886200"/>
            <a:ext cx="647700" cy="1333500"/>
          </a:xfrm>
          <a:prstGeom prst="straightConnector1">
            <a:avLst/>
          </a:prstGeom>
          <a:noFill/>
          <a:ln w="9525">
            <a:solidFill>
              <a:schemeClr val="tx1"/>
            </a:solidFill>
            <a:round/>
            <a:headEnd/>
            <a:tailEnd type="triangle" w="med" len="med"/>
          </a:ln>
          <a:effectLst/>
        </p:spPr>
      </p:cxnSp>
      <p:cxnSp>
        <p:nvCxnSpPr>
          <p:cNvPr id="30736" name="AutoShape 51"/>
          <p:cNvCxnSpPr>
            <a:cxnSpLocks noChangeShapeType="1"/>
            <a:stCxn id="30728" idx="3"/>
            <a:endCxn id="30731" idx="3"/>
          </p:cNvCxnSpPr>
          <p:nvPr/>
        </p:nvCxnSpPr>
        <p:spPr bwMode="auto">
          <a:xfrm flipV="1">
            <a:off x="7805766" y="3830638"/>
            <a:ext cx="512763" cy="398462"/>
          </a:xfrm>
          <a:prstGeom prst="straightConnector1">
            <a:avLst/>
          </a:prstGeom>
          <a:noFill/>
          <a:ln w="9525">
            <a:solidFill>
              <a:schemeClr val="tx1"/>
            </a:solidFill>
            <a:round/>
            <a:headEnd/>
            <a:tailEnd type="triangle" w="med" len="med"/>
          </a:ln>
          <a:effectLst/>
        </p:spPr>
      </p:cxnSp>
      <p:cxnSp>
        <p:nvCxnSpPr>
          <p:cNvPr id="30737" name="AutoShape 52"/>
          <p:cNvCxnSpPr>
            <a:cxnSpLocks noChangeShapeType="1"/>
            <a:stCxn id="30731" idx="1"/>
            <a:endCxn id="30730" idx="3"/>
          </p:cNvCxnSpPr>
          <p:nvPr/>
        </p:nvCxnSpPr>
        <p:spPr bwMode="auto">
          <a:xfrm flipH="1" flipV="1">
            <a:off x="7805766" y="2247900"/>
            <a:ext cx="512763" cy="1312863"/>
          </a:xfrm>
          <a:prstGeom prst="straightConnector1">
            <a:avLst/>
          </a:prstGeom>
          <a:noFill/>
          <a:ln w="9525">
            <a:solidFill>
              <a:schemeClr val="tx1"/>
            </a:solidFill>
            <a:round/>
            <a:headEnd/>
            <a:tailEnd type="triangle" w="med" len="med"/>
          </a:ln>
          <a:effectLst/>
        </p:spPr>
      </p:cxnSp>
      <p:cxnSp>
        <p:nvCxnSpPr>
          <p:cNvPr id="30738" name="AutoShape 53"/>
          <p:cNvCxnSpPr>
            <a:cxnSpLocks noChangeShapeType="1"/>
            <a:stCxn id="30732" idx="7"/>
            <a:endCxn id="30729" idx="1"/>
          </p:cNvCxnSpPr>
          <p:nvPr/>
        </p:nvCxnSpPr>
        <p:spPr bwMode="auto">
          <a:xfrm flipV="1">
            <a:off x="6988204" y="3238500"/>
            <a:ext cx="436562" cy="322263"/>
          </a:xfrm>
          <a:prstGeom prst="straightConnector1">
            <a:avLst/>
          </a:prstGeom>
          <a:noFill/>
          <a:ln w="9525">
            <a:solidFill>
              <a:schemeClr val="tx1"/>
            </a:solidFill>
            <a:round/>
            <a:headEnd/>
            <a:tailEnd type="triangle" w="med" len="med"/>
          </a:ln>
          <a:effectLst/>
        </p:spPr>
      </p:cxnSp>
      <p:cxnSp>
        <p:nvCxnSpPr>
          <p:cNvPr id="30739" name="AutoShape 54"/>
          <p:cNvCxnSpPr>
            <a:cxnSpLocks noChangeShapeType="1"/>
            <a:stCxn id="30728" idx="1"/>
            <a:endCxn id="30732" idx="5"/>
          </p:cNvCxnSpPr>
          <p:nvPr/>
        </p:nvCxnSpPr>
        <p:spPr bwMode="auto">
          <a:xfrm flipH="1" flipV="1">
            <a:off x="6988204" y="3830638"/>
            <a:ext cx="436562" cy="398462"/>
          </a:xfrm>
          <a:prstGeom prst="straightConnector1">
            <a:avLst/>
          </a:prstGeom>
          <a:noFill/>
          <a:ln w="9525">
            <a:solidFill>
              <a:schemeClr val="tx1"/>
            </a:solidFill>
            <a:round/>
            <a:headEnd/>
            <a:tailEnd type="triangle" w="med" len="med"/>
          </a:ln>
          <a:effectLst/>
        </p:spPr>
      </p:cxnSp>
      <p:sp>
        <p:nvSpPr>
          <p:cNvPr id="18" name="Rectangle 1026"/>
          <p:cNvSpPr txBox="1">
            <a:spLocks noChangeArrowheads="1"/>
          </p:cNvSpPr>
          <p:nvPr/>
        </p:nvSpPr>
        <p:spPr>
          <a:xfrm>
            <a:off x="1500166" y="142852"/>
            <a:ext cx="6758006" cy="57626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dk1"/>
                </a:solidFill>
                <a:effectLst/>
                <a:uLnTx/>
                <a:uFillTx/>
                <a:latin typeface="+mn-lt"/>
                <a:ea typeface="+mn-ea"/>
                <a:cs typeface="+mn-cs"/>
              </a:rPr>
              <a:t>Deadlock Prevention (Cont.)</a:t>
            </a:r>
            <a:endParaRPr kumimoji="0" lang="en-US" sz="32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19" name="Footer Placeholder 18"/>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142976" y="285728"/>
            <a:ext cx="6758006" cy="576262"/>
          </a:xfrm>
        </p:spPr>
        <p:style>
          <a:lnRef idx="1">
            <a:schemeClr val="accent2"/>
          </a:lnRef>
          <a:fillRef idx="2">
            <a:schemeClr val="accent2"/>
          </a:fillRef>
          <a:effectRef idx="1">
            <a:schemeClr val="accent2"/>
          </a:effectRef>
          <a:fontRef idx="minor">
            <a:schemeClr val="dk1"/>
          </a:fontRef>
        </p:style>
        <p:txBody>
          <a:bodyPr>
            <a:noAutofit/>
          </a:bodyPr>
          <a:lstStyle/>
          <a:p>
            <a:pPr eaLnBrk="1" hangingPunct="1"/>
            <a:r>
              <a:rPr lang="en-US" sz="3200" b="1" dirty="0" smtClean="0"/>
              <a:t>Deadlock Prevention (Cont.)</a:t>
            </a:r>
          </a:p>
        </p:txBody>
      </p:sp>
      <p:sp>
        <p:nvSpPr>
          <p:cNvPr id="18435" name="Rectangle 1027"/>
          <p:cNvSpPr>
            <a:spLocks noGrp="1" noChangeArrowheads="1"/>
          </p:cNvSpPr>
          <p:nvPr>
            <p:ph type="body" idx="1"/>
          </p:nvPr>
        </p:nvSpPr>
        <p:spPr>
          <a:xfrm>
            <a:off x="806450" y="1233488"/>
            <a:ext cx="7639050" cy="5338784"/>
          </a:xfrm>
        </p:spPr>
        <p:txBody>
          <a:bodyPr>
            <a:normAutofit/>
          </a:bodyPr>
          <a:lstStyle/>
          <a:p>
            <a:r>
              <a:rPr lang="en-US" sz="2400" b="1" dirty="0" smtClean="0"/>
              <a:t>No Preemption</a:t>
            </a:r>
            <a:r>
              <a:rPr lang="en-US" sz="2400" dirty="0" smtClean="0"/>
              <a:t> –</a:t>
            </a:r>
          </a:p>
          <a:p>
            <a:pPr lvl="1"/>
            <a:r>
              <a:rPr lang="en-US" sz="2400" dirty="0" smtClean="0"/>
              <a:t>If a process that is holding some resources requests another resource that cannot be immediately allocated to it, then all resources currently being held are released</a:t>
            </a:r>
          </a:p>
          <a:p>
            <a:pPr lvl="1"/>
            <a:r>
              <a:rPr lang="en-US" sz="2400" dirty="0" smtClean="0"/>
              <a:t>Preempted resources are added to the list of resources for which the process is waiting</a:t>
            </a:r>
          </a:p>
          <a:p>
            <a:pPr lvl="1"/>
            <a:r>
              <a:rPr lang="en-US" sz="2400" dirty="0" smtClean="0"/>
              <a:t>Process will be restarted only when it can regain its old resources, as well as the new ones that it is requesting</a:t>
            </a:r>
          </a:p>
          <a:p>
            <a:r>
              <a:rPr lang="en-US" sz="2400" b="1" dirty="0" smtClean="0"/>
              <a:t>Circular Wait</a:t>
            </a:r>
            <a:r>
              <a:rPr lang="en-US" sz="2400" dirty="0" smtClean="0"/>
              <a:t> – impose a total ordering of all resource types, and require that each process requests resources in an increasing order of enumeration</a:t>
            </a:r>
          </a:p>
          <a:p>
            <a:pPr lvl="1"/>
            <a:endParaRPr lang="en-US" sz="2400" dirty="0" smtClean="0"/>
          </a:p>
        </p:txBody>
      </p:sp>
      <p:sp>
        <p:nvSpPr>
          <p:cNvPr id="4" name="Slide Number Placeholder 3"/>
          <p:cNvSpPr>
            <a:spLocks noGrp="1"/>
          </p:cNvSpPr>
          <p:nvPr>
            <p:ph type="sldNum" sz="quarter" idx="12"/>
          </p:nvPr>
        </p:nvSpPr>
        <p:spPr/>
        <p:txBody>
          <a:bodyPr/>
          <a:lstStyle/>
          <a:p>
            <a:fld id="{AFAEADDD-229D-4289-B09D-4EA4D43CFFB4}" type="slidenum">
              <a:rPr lang="en-IN" smtClean="0"/>
              <a:pPr/>
              <a:t>238</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42910" y="214290"/>
            <a:ext cx="7762875" cy="576262"/>
          </a:xfrm>
        </p:spPr>
        <p:style>
          <a:lnRef idx="1">
            <a:schemeClr val="accent4"/>
          </a:lnRef>
          <a:fillRef idx="3">
            <a:schemeClr val="accent4"/>
          </a:fillRef>
          <a:effectRef idx="2">
            <a:schemeClr val="accent4"/>
          </a:effectRef>
          <a:fontRef idx="minor">
            <a:schemeClr val="lt1"/>
          </a:fontRef>
        </p:style>
        <p:txBody>
          <a:bodyPr>
            <a:normAutofit fontScale="90000"/>
          </a:bodyPr>
          <a:lstStyle/>
          <a:p>
            <a:pPr eaLnBrk="1" hangingPunct="1"/>
            <a:r>
              <a:rPr lang="en-US" b="1" dirty="0" smtClean="0"/>
              <a:t>Deadlock Avoidance</a:t>
            </a:r>
          </a:p>
        </p:txBody>
      </p:sp>
      <p:sp>
        <p:nvSpPr>
          <p:cNvPr id="19459" name="Rectangle 3"/>
          <p:cNvSpPr>
            <a:spLocks noGrp="1" noChangeArrowheads="1"/>
          </p:cNvSpPr>
          <p:nvPr>
            <p:ph type="body" idx="1"/>
          </p:nvPr>
        </p:nvSpPr>
        <p:spPr>
          <a:xfrm>
            <a:off x="500034" y="1020762"/>
            <a:ext cx="8358246" cy="5408633"/>
          </a:xfrm>
        </p:spPr>
        <p:txBody>
          <a:bodyPr>
            <a:normAutofit/>
          </a:bodyPr>
          <a:lstStyle/>
          <a:p>
            <a:pPr>
              <a:buFont typeface="Monotype Sorts" pitchFamily="-84" charset="2"/>
              <a:buNone/>
            </a:pPr>
            <a:r>
              <a:rPr lang="en-US" sz="2800" b="1" dirty="0" smtClean="0">
                <a:solidFill>
                  <a:srgbClr val="FF0000"/>
                </a:solidFill>
              </a:rPr>
              <a:t>Requires that the system has some additional </a:t>
            </a:r>
            <a:r>
              <a:rPr lang="en-US" sz="2800" b="1" i="1" dirty="0" smtClean="0">
                <a:solidFill>
                  <a:srgbClr val="FF0000"/>
                </a:solidFill>
              </a:rPr>
              <a:t>a priori </a:t>
            </a:r>
            <a:r>
              <a:rPr lang="en-US" sz="2800" b="1" dirty="0" smtClean="0">
                <a:solidFill>
                  <a:srgbClr val="FF0000"/>
                </a:solidFill>
              </a:rPr>
              <a:t>information available</a:t>
            </a:r>
          </a:p>
          <a:p>
            <a:r>
              <a:rPr lang="en-US" sz="2800" dirty="0" smtClean="0"/>
              <a:t>Simplest and most useful model requires that each process </a:t>
            </a:r>
            <a:r>
              <a:rPr lang="en-US" sz="2800" dirty="0" smtClean="0">
                <a:solidFill>
                  <a:srgbClr val="0000FF"/>
                </a:solidFill>
              </a:rPr>
              <a:t>declare the </a:t>
            </a:r>
            <a:r>
              <a:rPr lang="en-US" sz="2800" i="1" dirty="0" smtClean="0">
                <a:solidFill>
                  <a:srgbClr val="0000FF"/>
                </a:solidFill>
              </a:rPr>
              <a:t>maximum number</a:t>
            </a:r>
            <a:r>
              <a:rPr lang="en-US" sz="2800" dirty="0" smtClean="0">
                <a:solidFill>
                  <a:srgbClr val="0000FF"/>
                </a:solidFill>
              </a:rPr>
              <a:t> of resources of each type that it may need</a:t>
            </a:r>
          </a:p>
          <a:p>
            <a:r>
              <a:rPr lang="en-US" sz="2800" dirty="0" smtClean="0"/>
              <a:t>The deadlock-avoidance algorithm </a:t>
            </a:r>
            <a:r>
              <a:rPr lang="en-US" sz="2800" dirty="0" smtClean="0">
                <a:solidFill>
                  <a:srgbClr val="0000FF"/>
                </a:solidFill>
              </a:rPr>
              <a:t>dynamically examines the resource-allocation state </a:t>
            </a:r>
            <a:r>
              <a:rPr lang="en-US" sz="2800" dirty="0" smtClean="0"/>
              <a:t>to ensure that there can never be a circular-wait condition</a:t>
            </a:r>
          </a:p>
          <a:p>
            <a:r>
              <a:rPr lang="en-US" sz="2800" dirty="0" smtClean="0"/>
              <a:t>Resource-allocation </a:t>
            </a:r>
            <a:r>
              <a:rPr lang="en-US" sz="2800" i="1" dirty="0" smtClean="0"/>
              <a:t>state</a:t>
            </a:r>
            <a:r>
              <a:rPr lang="en-US" sz="2800" dirty="0" smtClean="0"/>
              <a:t> is defined by the number of available and allocated resources, and the maximum demands of the processes</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239</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071802" y="2214554"/>
            <a:ext cx="1857388" cy="1357322"/>
            <a:chOff x="2562" y="1536"/>
            <a:chExt cx="966" cy="690"/>
          </a:xfrm>
        </p:grpSpPr>
        <p:sp>
          <p:nvSpPr>
            <p:cNvPr id="49156" name="Rectangle 4"/>
            <p:cNvSpPr>
              <a:spLocks noChangeArrowheads="1"/>
            </p:cNvSpPr>
            <p:nvPr/>
          </p:nvSpPr>
          <p:spPr bwMode="auto">
            <a:xfrm>
              <a:off x="2568" y="1536"/>
              <a:ext cx="960" cy="2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IN"/>
            </a:p>
          </p:txBody>
        </p:sp>
        <p:sp>
          <p:nvSpPr>
            <p:cNvPr id="49157" name="Rectangle 5"/>
            <p:cNvSpPr>
              <a:spLocks noChangeArrowheads="1"/>
            </p:cNvSpPr>
            <p:nvPr/>
          </p:nvSpPr>
          <p:spPr bwMode="auto">
            <a:xfrm>
              <a:off x="2562" y="1986"/>
              <a:ext cx="960" cy="2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IN"/>
            </a:p>
          </p:txBody>
        </p:sp>
      </p:grpSp>
      <p:sp>
        <p:nvSpPr>
          <p:cNvPr id="49154" name="Rectangle 2"/>
          <p:cNvSpPr>
            <a:spLocks noGrp="1" noChangeArrowheads="1"/>
          </p:cNvSpPr>
          <p:nvPr>
            <p:ph type="title"/>
          </p:nvPr>
        </p:nvSpPr>
        <p:spPr>
          <a:xfrm>
            <a:off x="785786" y="214290"/>
            <a:ext cx="7543824" cy="500066"/>
          </a:xfrm>
        </p:spPr>
        <p:txBody>
          <a:bodyPr>
            <a:noAutofit/>
          </a:bodyPr>
          <a:lstStyle/>
          <a:p>
            <a:r>
              <a:rPr lang="en-US" sz="3600" b="1" dirty="0">
                <a:solidFill>
                  <a:srgbClr val="FF0000"/>
                </a:solidFill>
              </a:rPr>
              <a:t>Initial Attempts to Solve Problem</a:t>
            </a:r>
          </a:p>
        </p:txBody>
      </p:sp>
      <p:sp>
        <p:nvSpPr>
          <p:cNvPr id="49155" name="Rectangle 3"/>
          <p:cNvSpPr>
            <a:spLocks noGrp="1" noChangeArrowheads="1"/>
          </p:cNvSpPr>
          <p:nvPr>
            <p:ph type="body" idx="1"/>
          </p:nvPr>
        </p:nvSpPr>
        <p:spPr>
          <a:xfrm>
            <a:off x="428596" y="857232"/>
            <a:ext cx="8401080" cy="5715040"/>
          </a:xfrm>
        </p:spPr>
        <p:txBody>
          <a:bodyPr>
            <a:noAutofit/>
          </a:bodyPr>
          <a:lstStyle/>
          <a:p>
            <a:pPr>
              <a:tabLst>
                <a:tab pos="2286000" algn="l"/>
                <a:tab pos="2630488" algn="l"/>
                <a:tab pos="2911475" algn="l"/>
              </a:tabLst>
            </a:pPr>
            <a:r>
              <a:rPr lang="en-US" sz="2400" dirty="0"/>
              <a:t>Only 2  processes, </a:t>
            </a:r>
            <a:r>
              <a:rPr lang="en-US" sz="2400" i="1" dirty="0"/>
              <a:t>P</a:t>
            </a:r>
            <a:r>
              <a:rPr lang="en-US" sz="2400" baseline="-25000" dirty="0"/>
              <a:t>0</a:t>
            </a:r>
            <a:r>
              <a:rPr lang="en-US" sz="2400" dirty="0"/>
              <a:t> and </a:t>
            </a:r>
            <a:r>
              <a:rPr lang="en-US" sz="2400" i="1" dirty="0"/>
              <a:t>P</a:t>
            </a:r>
            <a:r>
              <a:rPr lang="en-US" sz="2400" baseline="-25000" dirty="0"/>
              <a:t>1</a:t>
            </a:r>
          </a:p>
          <a:p>
            <a:pPr>
              <a:tabLst>
                <a:tab pos="2286000" algn="l"/>
                <a:tab pos="2630488" algn="l"/>
                <a:tab pos="2911475" algn="l"/>
              </a:tabLst>
            </a:pPr>
            <a:r>
              <a:rPr lang="en-US" sz="2400" dirty="0"/>
              <a:t>General structure of process </a:t>
            </a:r>
            <a:r>
              <a:rPr lang="en-US" sz="2400" i="1" dirty="0"/>
              <a:t>P</a:t>
            </a:r>
            <a:r>
              <a:rPr lang="en-US" sz="2400" i="1" baseline="-25000" dirty="0"/>
              <a:t>i</a:t>
            </a:r>
            <a:r>
              <a:rPr lang="en-US" sz="2400" i="1" dirty="0"/>
              <a:t> </a:t>
            </a:r>
            <a:r>
              <a:rPr lang="en-US" sz="2400" dirty="0"/>
              <a:t>(other process </a:t>
            </a:r>
            <a:r>
              <a:rPr lang="en-US" sz="2400" i="1" dirty="0" err="1"/>
              <a:t>P</a:t>
            </a:r>
            <a:r>
              <a:rPr lang="en-US" sz="2400" i="1" baseline="-25000" dirty="0" err="1"/>
              <a:t>j</a:t>
            </a:r>
            <a:r>
              <a:rPr lang="en-US" sz="2400" dirty="0"/>
              <a:t>)</a:t>
            </a:r>
          </a:p>
          <a:p>
            <a:pPr>
              <a:buFont typeface="Monotype Sorts" charset="2"/>
              <a:buNone/>
              <a:tabLst>
                <a:tab pos="2286000" algn="l"/>
                <a:tab pos="2630488" algn="l"/>
                <a:tab pos="2911475" algn="l"/>
              </a:tabLst>
            </a:pPr>
            <a:r>
              <a:rPr lang="en-US" sz="2400" dirty="0"/>
              <a:t>		</a:t>
            </a:r>
            <a:r>
              <a:rPr lang="en-US" sz="2400" b="1" dirty="0"/>
              <a:t>do</a:t>
            </a:r>
            <a:r>
              <a:rPr lang="en-US" sz="2400" dirty="0"/>
              <a:t> {</a:t>
            </a:r>
            <a:endParaRPr lang="en-US" sz="2400" b="1" dirty="0"/>
          </a:p>
          <a:p>
            <a:pPr>
              <a:buFont typeface="Monotype Sorts" charset="2"/>
              <a:buNone/>
              <a:tabLst>
                <a:tab pos="2286000" algn="l"/>
                <a:tab pos="2630488" algn="l"/>
                <a:tab pos="2911475" algn="l"/>
              </a:tabLst>
            </a:pPr>
            <a:r>
              <a:rPr lang="en-US" sz="2400" dirty="0"/>
              <a:t>			</a:t>
            </a:r>
            <a:r>
              <a:rPr lang="en-US" sz="2400" i="1" dirty="0"/>
              <a:t>entry section</a:t>
            </a:r>
          </a:p>
          <a:p>
            <a:pPr>
              <a:buFont typeface="Monotype Sorts" charset="2"/>
              <a:buNone/>
              <a:tabLst>
                <a:tab pos="2286000" algn="l"/>
                <a:tab pos="2630488" algn="l"/>
                <a:tab pos="2911475" algn="l"/>
              </a:tabLst>
            </a:pPr>
            <a:r>
              <a:rPr lang="en-US" sz="2400" dirty="0"/>
              <a:t>				critical section</a:t>
            </a:r>
          </a:p>
          <a:p>
            <a:pPr>
              <a:buFont typeface="Monotype Sorts" charset="2"/>
              <a:buNone/>
              <a:tabLst>
                <a:tab pos="2286000" algn="l"/>
                <a:tab pos="2630488" algn="l"/>
                <a:tab pos="2911475" algn="l"/>
              </a:tabLst>
            </a:pPr>
            <a:r>
              <a:rPr lang="en-US" sz="2400" dirty="0"/>
              <a:t>			</a:t>
            </a:r>
            <a:r>
              <a:rPr lang="en-US" sz="2400" i="1" dirty="0"/>
              <a:t>exit section</a:t>
            </a:r>
            <a:endParaRPr lang="en-US" sz="2400" dirty="0"/>
          </a:p>
          <a:p>
            <a:pPr>
              <a:buFont typeface="Monotype Sorts" charset="2"/>
              <a:buNone/>
              <a:tabLst>
                <a:tab pos="2286000" algn="l"/>
                <a:tab pos="2630488" algn="l"/>
                <a:tab pos="2911475" algn="l"/>
              </a:tabLst>
            </a:pPr>
            <a:r>
              <a:rPr lang="en-US" sz="2400" dirty="0"/>
              <a:t>				reminder section</a:t>
            </a:r>
          </a:p>
          <a:p>
            <a:pPr>
              <a:buFont typeface="Monotype Sorts" charset="2"/>
              <a:buNone/>
              <a:tabLst>
                <a:tab pos="2286000" algn="l"/>
                <a:tab pos="2630488" algn="l"/>
                <a:tab pos="2911475" algn="l"/>
              </a:tabLst>
            </a:pPr>
            <a:r>
              <a:rPr lang="en-US" sz="2400" dirty="0"/>
              <a:t>		} </a:t>
            </a:r>
            <a:r>
              <a:rPr lang="en-US" sz="2400" b="1" dirty="0"/>
              <a:t>while (1)</a:t>
            </a:r>
            <a:r>
              <a:rPr lang="en-US" sz="2400" dirty="0"/>
              <a:t>;</a:t>
            </a:r>
          </a:p>
          <a:p>
            <a:pPr>
              <a:tabLst>
                <a:tab pos="2286000" algn="l"/>
                <a:tab pos="2630488" algn="l"/>
                <a:tab pos="2911475" algn="l"/>
              </a:tabLst>
            </a:pPr>
            <a:r>
              <a:rPr lang="en-US" sz="2400" dirty="0"/>
              <a:t>Processes may share some common variables to synchronize their actions</a:t>
            </a:r>
            <a:r>
              <a:rPr lang="en-US" sz="2400" dirty="0" smtClean="0"/>
              <a:t>.</a:t>
            </a:r>
          </a:p>
          <a:p>
            <a:pPr marL="577850" lvl="1" indent="-295275">
              <a:spcBef>
                <a:spcPts val="600"/>
              </a:spcBef>
              <a:buClr>
                <a:schemeClr val="accent1"/>
              </a:buClr>
              <a:buSzPct val="75000"/>
              <a:buFont typeface="Wingdings" pitchFamily="2" charset="2"/>
              <a:buChar char="n"/>
            </a:pPr>
            <a:r>
              <a:rPr lang="en-US" sz="2400" b="1" dirty="0" smtClean="0">
                <a:solidFill>
                  <a:srgbClr val="0000FF"/>
                </a:solidFill>
                <a:latin typeface="Calisto MT" pitchFamily="18" charset="0"/>
              </a:rPr>
              <a:t>entry section: </a:t>
            </a:r>
            <a:r>
              <a:rPr lang="en-US" sz="2400" dirty="0" smtClean="0">
                <a:solidFill>
                  <a:srgbClr val="262626"/>
                </a:solidFill>
                <a:latin typeface="Calisto MT" pitchFamily="18" charset="0"/>
              </a:rPr>
              <a:t>requests entry to CS</a:t>
            </a:r>
          </a:p>
          <a:p>
            <a:pPr marL="577850" lvl="1" indent="-295275">
              <a:spcBef>
                <a:spcPts val="600"/>
              </a:spcBef>
              <a:buClr>
                <a:schemeClr val="accent1"/>
              </a:buClr>
              <a:buSzPct val="75000"/>
              <a:buFont typeface="Wingdings" pitchFamily="2" charset="2"/>
              <a:buChar char="n"/>
            </a:pPr>
            <a:r>
              <a:rPr lang="en-US" sz="2400" b="1" dirty="0" smtClean="0">
                <a:solidFill>
                  <a:srgbClr val="FF0000"/>
                </a:solidFill>
                <a:latin typeface="Calisto MT" pitchFamily="18" charset="0"/>
              </a:rPr>
              <a:t>exit section: </a:t>
            </a:r>
            <a:r>
              <a:rPr lang="en-US" sz="2400" dirty="0" smtClean="0">
                <a:solidFill>
                  <a:srgbClr val="262626"/>
                </a:solidFill>
                <a:latin typeface="Calisto MT" pitchFamily="18" charset="0"/>
              </a:rPr>
              <a:t>notifies that CS is completed</a:t>
            </a:r>
          </a:p>
          <a:p>
            <a:pPr marL="577850" lvl="1" indent="-295275">
              <a:spcBef>
                <a:spcPts val="600"/>
              </a:spcBef>
              <a:buClr>
                <a:schemeClr val="accent1"/>
              </a:buClr>
              <a:buSzPct val="75000"/>
              <a:buFont typeface="Wingdings" pitchFamily="2" charset="2"/>
              <a:buChar char="n"/>
            </a:pPr>
            <a:r>
              <a:rPr lang="en-US" sz="2400" b="1" dirty="0" smtClean="0">
                <a:solidFill>
                  <a:srgbClr val="262626"/>
                </a:solidFill>
                <a:latin typeface="Calisto MT" pitchFamily="18" charset="0"/>
              </a:rPr>
              <a:t>remainder section (RS): </a:t>
            </a:r>
            <a:r>
              <a:rPr lang="en-US" sz="2400" dirty="0" smtClean="0">
                <a:solidFill>
                  <a:srgbClr val="262626"/>
                </a:solidFill>
                <a:latin typeface="Calisto MT" pitchFamily="18" charset="0"/>
              </a:rPr>
              <a:t>code that does not involve shared data and resources.</a:t>
            </a:r>
          </a:p>
          <a:p>
            <a:pPr>
              <a:tabLst>
                <a:tab pos="2286000" algn="l"/>
                <a:tab pos="2630488" algn="l"/>
                <a:tab pos="2911475" algn="l"/>
              </a:tabLst>
            </a:pPr>
            <a:endParaRPr lang="en-US" sz="2400" dirty="0"/>
          </a:p>
        </p:txBody>
      </p:sp>
      <p:sp>
        <p:nvSpPr>
          <p:cNvPr id="7" name="Slide Number Placeholder 6"/>
          <p:cNvSpPr>
            <a:spLocks noGrp="1"/>
          </p:cNvSpPr>
          <p:nvPr>
            <p:ph type="sldNum" sz="quarter" idx="12"/>
          </p:nvPr>
        </p:nvSpPr>
        <p:spPr/>
        <p:txBody>
          <a:bodyPr/>
          <a:lstStyle/>
          <a:p>
            <a:fld id="{27429B5B-14B8-49BD-B57C-48896D84E86B}" type="slidenum">
              <a:rPr lang="en-IN" smtClean="0"/>
              <a:pPr/>
              <a:t>24</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28728" y="214290"/>
            <a:ext cx="6972320" cy="654032"/>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r>
              <a:rPr lang="en-US" b="1" dirty="0" smtClean="0"/>
              <a:t>Safe State</a:t>
            </a:r>
          </a:p>
        </p:txBody>
      </p:sp>
      <p:sp>
        <p:nvSpPr>
          <p:cNvPr id="20483" name="Rectangle 3"/>
          <p:cNvSpPr>
            <a:spLocks noGrp="1" noChangeArrowheads="1"/>
          </p:cNvSpPr>
          <p:nvPr>
            <p:ph type="body" idx="1"/>
          </p:nvPr>
        </p:nvSpPr>
        <p:spPr>
          <a:xfrm>
            <a:off x="428596" y="1217632"/>
            <a:ext cx="8516967" cy="4997450"/>
          </a:xfrm>
        </p:spPr>
        <p:txBody>
          <a:bodyPr>
            <a:normAutofit lnSpcReduction="10000"/>
          </a:bodyPr>
          <a:lstStyle/>
          <a:p>
            <a:r>
              <a:rPr lang="en-US" sz="2400" dirty="0" smtClean="0"/>
              <a:t>When a process requests an available resource, system must decide if immediate allocation leaves the system in a safe state</a:t>
            </a:r>
          </a:p>
          <a:p>
            <a:r>
              <a:rPr lang="en-US" sz="2400" dirty="0" smtClean="0"/>
              <a:t>System is in </a:t>
            </a:r>
            <a:r>
              <a:rPr lang="en-US" sz="2400" b="1" dirty="0" smtClean="0">
                <a:solidFill>
                  <a:srgbClr val="3366FF"/>
                </a:solidFill>
              </a:rPr>
              <a:t>safe state</a:t>
            </a:r>
            <a:r>
              <a:rPr lang="en-US" sz="2400" dirty="0" smtClean="0">
                <a:solidFill>
                  <a:srgbClr val="3366FF"/>
                </a:solidFill>
              </a:rPr>
              <a:t> </a:t>
            </a:r>
            <a:r>
              <a:rPr lang="en-US" sz="2400" dirty="0" smtClean="0"/>
              <a:t>if there exists a sequence &lt;</a:t>
            </a:r>
            <a:r>
              <a:rPr lang="en-US" sz="2400" i="1" dirty="0" smtClean="0"/>
              <a:t>P</a:t>
            </a:r>
            <a:r>
              <a:rPr lang="en-US" sz="2400" i="1" baseline="-25000" dirty="0" smtClean="0"/>
              <a:t>1</a:t>
            </a:r>
            <a:r>
              <a:rPr lang="en-US" sz="2400" i="1" dirty="0" smtClean="0"/>
              <a:t>, P</a:t>
            </a:r>
            <a:r>
              <a:rPr lang="en-US" sz="2400" i="1" baseline="-25000" dirty="0" smtClean="0"/>
              <a:t>2</a:t>
            </a:r>
            <a:r>
              <a:rPr lang="en-US" sz="2400" i="1" dirty="0" smtClean="0"/>
              <a:t>, …, </a:t>
            </a:r>
            <a:r>
              <a:rPr lang="en-US" sz="2400" i="1" dirty="0" err="1" smtClean="0"/>
              <a:t>P</a:t>
            </a:r>
            <a:r>
              <a:rPr lang="en-US" sz="2400" i="1" baseline="-25000" dirty="0" err="1" smtClean="0"/>
              <a:t>n</a:t>
            </a:r>
            <a:r>
              <a:rPr lang="en-US" sz="2400" dirty="0" smtClean="0"/>
              <a:t>&gt; of ALL the  processes  is the systems such that  for each P</a:t>
            </a:r>
            <a:r>
              <a:rPr lang="en-US" sz="2400" baseline="-25000" dirty="0" smtClean="0"/>
              <a:t>i</a:t>
            </a:r>
            <a:r>
              <a:rPr lang="en-US" sz="2400" dirty="0" smtClean="0"/>
              <a:t>, the resources that P</a:t>
            </a:r>
            <a:r>
              <a:rPr lang="en-US" sz="2400" baseline="-25000" dirty="0" smtClean="0"/>
              <a:t>i </a:t>
            </a:r>
            <a:r>
              <a:rPr lang="en-US" sz="2400" dirty="0" smtClean="0"/>
              <a:t>can still request can be satisfied by currently available resources + resources held by all the </a:t>
            </a:r>
            <a:r>
              <a:rPr lang="en-US" sz="2400" i="1" dirty="0" err="1" smtClean="0"/>
              <a:t>P</a:t>
            </a:r>
            <a:r>
              <a:rPr lang="en-US" sz="2400" i="1" baseline="-25000" dirty="0" err="1" smtClean="0"/>
              <a:t>j</a:t>
            </a:r>
            <a:r>
              <a:rPr lang="en-US" sz="2400" dirty="0" smtClean="0"/>
              <a:t>, with</a:t>
            </a:r>
            <a:r>
              <a:rPr lang="en-US" sz="2400" i="1" dirty="0" smtClean="0"/>
              <a:t> j </a:t>
            </a:r>
            <a:r>
              <a:rPr lang="en-US" sz="2400" dirty="0" smtClean="0"/>
              <a:t>&lt; </a:t>
            </a:r>
            <a:r>
              <a:rPr lang="en-US" sz="2400" i="1" dirty="0" smtClean="0"/>
              <a:t>I</a:t>
            </a:r>
            <a:endParaRPr lang="en-US" sz="2400" dirty="0" smtClean="0"/>
          </a:p>
          <a:p>
            <a:r>
              <a:rPr lang="en-US" sz="2400" dirty="0" smtClean="0"/>
              <a:t>That is:</a:t>
            </a:r>
          </a:p>
          <a:p>
            <a:pPr lvl="1"/>
            <a:r>
              <a:rPr lang="en-US" sz="2400" dirty="0" smtClean="0"/>
              <a:t>If P</a:t>
            </a:r>
            <a:r>
              <a:rPr lang="en-US" sz="2400" baseline="-25000" dirty="0" smtClean="0"/>
              <a:t>i</a:t>
            </a:r>
            <a:r>
              <a:rPr lang="en-US" sz="2400" dirty="0" smtClean="0"/>
              <a:t> resource needs are not immediately available, then </a:t>
            </a:r>
            <a:r>
              <a:rPr lang="en-US" sz="2400" i="1" dirty="0" smtClean="0"/>
              <a:t>P</a:t>
            </a:r>
            <a:r>
              <a:rPr lang="en-US" sz="2400" i="1" baseline="-25000" dirty="0" smtClean="0"/>
              <a:t>i</a:t>
            </a:r>
            <a:r>
              <a:rPr lang="en-US" sz="2400" dirty="0" smtClean="0"/>
              <a:t> can wait until all </a:t>
            </a:r>
            <a:r>
              <a:rPr lang="en-US" sz="2400" i="1" dirty="0" err="1" smtClean="0"/>
              <a:t>P</a:t>
            </a:r>
            <a:r>
              <a:rPr lang="en-US" sz="2400" i="1" baseline="-25000" dirty="0" err="1" smtClean="0"/>
              <a:t>j</a:t>
            </a:r>
            <a:r>
              <a:rPr lang="en-US" sz="2400" i="1" dirty="0" smtClean="0"/>
              <a:t> </a:t>
            </a:r>
            <a:r>
              <a:rPr lang="en-US" sz="2400" dirty="0" smtClean="0"/>
              <a:t>have finished</a:t>
            </a:r>
          </a:p>
          <a:p>
            <a:pPr lvl="1"/>
            <a:r>
              <a:rPr lang="en-US" sz="2400" dirty="0" smtClean="0"/>
              <a:t>When </a:t>
            </a:r>
            <a:r>
              <a:rPr lang="en-US" sz="2400" i="1" dirty="0" err="1" smtClean="0"/>
              <a:t>P</a:t>
            </a:r>
            <a:r>
              <a:rPr lang="en-US" sz="2400" i="1" baseline="-25000" dirty="0" err="1" smtClean="0"/>
              <a:t>j</a:t>
            </a:r>
            <a:r>
              <a:rPr lang="en-US" sz="2400" dirty="0" smtClean="0"/>
              <a:t> is finished, </a:t>
            </a:r>
            <a:r>
              <a:rPr lang="en-US" sz="2400" i="1" dirty="0" smtClean="0"/>
              <a:t>P</a:t>
            </a:r>
            <a:r>
              <a:rPr lang="en-US" sz="2400" i="1" baseline="-25000" dirty="0" smtClean="0"/>
              <a:t>i</a:t>
            </a:r>
            <a:r>
              <a:rPr lang="en-US" sz="2400" dirty="0" smtClean="0"/>
              <a:t> can obtain needed resources, execute, return allocated resources, and terminate</a:t>
            </a:r>
          </a:p>
          <a:p>
            <a:pPr lvl="1"/>
            <a:r>
              <a:rPr lang="en-US" sz="2400" dirty="0" smtClean="0"/>
              <a:t>When </a:t>
            </a:r>
            <a:r>
              <a:rPr lang="en-US" sz="2400" i="1" dirty="0" smtClean="0"/>
              <a:t>P</a:t>
            </a:r>
            <a:r>
              <a:rPr lang="en-US" sz="2400" i="1" baseline="-25000" dirty="0" smtClean="0"/>
              <a:t>i</a:t>
            </a:r>
            <a:r>
              <a:rPr lang="en-US" sz="2400" dirty="0" smtClean="0"/>
              <a:t> terminates, </a:t>
            </a:r>
            <a:r>
              <a:rPr lang="en-US" sz="2400" i="1" dirty="0" smtClean="0"/>
              <a:t>P</a:t>
            </a:r>
            <a:r>
              <a:rPr lang="en-US" sz="2400" i="1" baseline="-25000" dirty="0" smtClean="0"/>
              <a:t>i </a:t>
            </a:r>
            <a:r>
              <a:rPr lang="en-US" sz="2400" baseline="-25000" dirty="0" smtClean="0"/>
              <a:t>+1</a:t>
            </a:r>
            <a:r>
              <a:rPr lang="en-US" sz="2400" dirty="0" smtClean="0"/>
              <a:t> can obtain its needed resources, and so on </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240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style>
          <a:lnRef idx="3">
            <a:schemeClr val="lt1"/>
          </a:lnRef>
          <a:fillRef idx="1">
            <a:schemeClr val="accent6"/>
          </a:fillRef>
          <a:effectRef idx="1">
            <a:schemeClr val="accent6"/>
          </a:effectRef>
          <a:fontRef idx="minor">
            <a:schemeClr val="lt1"/>
          </a:fontRef>
        </p:style>
        <p:txBody>
          <a:bodyPr>
            <a:normAutofit fontScale="90000"/>
          </a:bodyPr>
          <a:lstStyle/>
          <a:p>
            <a:pPr eaLnBrk="1" hangingPunct="1"/>
            <a:r>
              <a:rPr lang="en-US" dirty="0"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1571604" y="1011810"/>
            <a:ext cx="6143667" cy="5052440"/>
          </a:xfrm>
          <a:prstGeom prst="rect">
            <a:avLst/>
          </a:prstGeom>
          <a:noFill/>
          <a:ln w="38100" cmpd="dbl">
            <a:noFill/>
            <a:miter lim="800000"/>
            <a:headEnd/>
            <a:tailEnd/>
          </a:ln>
        </p:spPr>
      </p:pic>
      <p:sp>
        <p:nvSpPr>
          <p:cNvPr id="4" name="Slide Number Placeholder 3"/>
          <p:cNvSpPr>
            <a:spLocks noGrp="1"/>
          </p:cNvSpPr>
          <p:nvPr>
            <p:ph type="sldNum" sz="quarter" idx="12"/>
          </p:nvPr>
        </p:nvSpPr>
        <p:spPr/>
        <p:txBody>
          <a:bodyPr/>
          <a:lstStyle/>
          <a:p>
            <a:fld id="{AFAEADDD-229D-4289-B09D-4EA4D43CFFB4}" type="slidenum">
              <a:rPr lang="en-IN" smtClean="0"/>
              <a:pPr/>
              <a:t>241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b="1" dirty="0" smtClean="0">
                <a:solidFill>
                  <a:srgbClr val="FF3399"/>
                </a:solidFill>
              </a:rPr>
              <a:t>Avoidance algorithms</a:t>
            </a:r>
          </a:p>
        </p:txBody>
      </p:sp>
      <p:sp>
        <p:nvSpPr>
          <p:cNvPr id="23555" name="Rectangle 3"/>
          <p:cNvSpPr>
            <a:spLocks noGrp="1" noChangeArrowheads="1"/>
          </p:cNvSpPr>
          <p:nvPr>
            <p:ph type="body" idx="1"/>
          </p:nvPr>
        </p:nvSpPr>
        <p:spPr>
          <a:xfrm>
            <a:off x="827088" y="1439863"/>
            <a:ext cx="7661275" cy="4483100"/>
          </a:xfrm>
        </p:spPr>
        <p:txBody>
          <a:bodyPr/>
          <a:lstStyle/>
          <a:p>
            <a:r>
              <a:rPr lang="en-US" sz="3600" smtClean="0"/>
              <a:t>Single instance of a resource type</a:t>
            </a:r>
          </a:p>
          <a:p>
            <a:pPr lvl="1"/>
            <a:r>
              <a:rPr lang="en-US" sz="3600" smtClean="0"/>
              <a:t>Use a resource-allocation graph</a:t>
            </a:r>
          </a:p>
          <a:p>
            <a:r>
              <a:rPr lang="en-US" sz="3600" smtClean="0"/>
              <a:t>Multiple instances of a resource type</a:t>
            </a:r>
          </a:p>
          <a:p>
            <a:pPr lvl="1"/>
            <a:r>
              <a:rPr lang="en-US" sz="3600" smtClean="0"/>
              <a:t> Use the banker’s algorithm</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242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42910" y="500042"/>
            <a:ext cx="7831137" cy="576262"/>
          </a:xfrm>
        </p:spPr>
        <p:style>
          <a:lnRef idx="1">
            <a:schemeClr val="accent5"/>
          </a:lnRef>
          <a:fillRef idx="2">
            <a:schemeClr val="accent5"/>
          </a:fillRef>
          <a:effectRef idx="1">
            <a:schemeClr val="accent5"/>
          </a:effectRef>
          <a:fontRef idx="minor">
            <a:schemeClr val="dk1"/>
          </a:fontRef>
        </p:style>
        <p:txBody>
          <a:bodyPr>
            <a:noAutofit/>
          </a:bodyPr>
          <a:lstStyle/>
          <a:p>
            <a:pPr eaLnBrk="1" hangingPunct="1"/>
            <a:r>
              <a:rPr lang="en-US" sz="3600" b="1" dirty="0" smtClean="0"/>
              <a:t>1. Resource-Allocation Graph Scheme</a:t>
            </a:r>
          </a:p>
        </p:txBody>
      </p:sp>
      <p:sp>
        <p:nvSpPr>
          <p:cNvPr id="24579" name="Rectangle 3"/>
          <p:cNvSpPr>
            <a:spLocks noGrp="1" noChangeArrowheads="1"/>
          </p:cNvSpPr>
          <p:nvPr>
            <p:ph type="body" idx="1"/>
          </p:nvPr>
        </p:nvSpPr>
        <p:spPr>
          <a:xfrm>
            <a:off x="827088" y="1439863"/>
            <a:ext cx="7515225" cy="4483100"/>
          </a:xfrm>
        </p:spPr>
        <p:txBody>
          <a:bodyPr>
            <a:normAutofit fontScale="92500"/>
          </a:bodyPr>
          <a:lstStyle/>
          <a:p>
            <a:r>
              <a:rPr lang="en-US" sz="2800" b="1" smtClean="0">
                <a:solidFill>
                  <a:srgbClr val="3366FF"/>
                </a:solidFill>
              </a:rPr>
              <a:t>Claim edge</a:t>
            </a:r>
            <a:r>
              <a:rPr lang="en-US" sz="2800" smtClean="0">
                <a:solidFill>
                  <a:srgbClr val="3366FF"/>
                </a:solidFill>
              </a:rPr>
              <a:t> </a:t>
            </a:r>
            <a:r>
              <a:rPr lang="en-US" sz="2800" i="1" smtClean="0"/>
              <a:t>P</a:t>
            </a:r>
            <a:r>
              <a:rPr lang="en-US" sz="2800" i="1" baseline="-25000" smtClean="0"/>
              <a:t>i</a:t>
            </a:r>
            <a:r>
              <a:rPr lang="en-US" sz="2800" smtClean="0"/>
              <a:t> </a:t>
            </a:r>
            <a:r>
              <a:rPr lang="en-US" sz="2800" smtClean="0">
                <a:sym typeface="Symbol" pitchFamily="18" charset="2"/>
              </a:rPr>
              <a:t> </a:t>
            </a:r>
            <a:r>
              <a:rPr lang="en-US" sz="2800" i="1" smtClean="0">
                <a:sym typeface="Symbol" pitchFamily="18" charset="2"/>
              </a:rPr>
              <a:t>R</a:t>
            </a:r>
            <a:r>
              <a:rPr lang="en-US" sz="2800" i="1" baseline="-25000" smtClean="0">
                <a:sym typeface="Symbol" pitchFamily="18" charset="2"/>
              </a:rPr>
              <a:t>j</a:t>
            </a:r>
            <a:r>
              <a:rPr lang="en-US" sz="2800" smtClean="0">
                <a:sym typeface="Symbol" pitchFamily="18" charset="2"/>
              </a:rPr>
              <a:t> indicated that process </a:t>
            </a:r>
            <a:r>
              <a:rPr lang="en-US" sz="2800" i="1" smtClean="0">
                <a:sym typeface="Symbol" pitchFamily="18" charset="2"/>
              </a:rPr>
              <a:t>P</a:t>
            </a:r>
            <a:r>
              <a:rPr lang="en-US" sz="2800" i="1" baseline="-25000" smtClean="0">
                <a:sym typeface="Symbol" pitchFamily="18" charset="2"/>
              </a:rPr>
              <a:t>j</a:t>
            </a:r>
            <a:r>
              <a:rPr lang="en-US" sz="2800" smtClean="0">
                <a:sym typeface="Symbol" pitchFamily="18" charset="2"/>
              </a:rPr>
              <a:t> may request resource </a:t>
            </a:r>
            <a:r>
              <a:rPr lang="en-US" sz="2800" i="1" smtClean="0">
                <a:sym typeface="Symbol" pitchFamily="18" charset="2"/>
              </a:rPr>
              <a:t>R</a:t>
            </a:r>
            <a:r>
              <a:rPr lang="en-US" sz="2800" i="1" baseline="-25000" smtClean="0">
                <a:sym typeface="Symbol" pitchFamily="18" charset="2"/>
              </a:rPr>
              <a:t>j</a:t>
            </a:r>
            <a:r>
              <a:rPr lang="en-US" sz="2800" smtClean="0">
                <a:sym typeface="Symbol" pitchFamily="18" charset="2"/>
              </a:rPr>
              <a:t>; represented by a dashed line</a:t>
            </a:r>
          </a:p>
          <a:p>
            <a:r>
              <a:rPr lang="en-US" sz="2800" smtClean="0">
                <a:sym typeface="Symbol" pitchFamily="18" charset="2"/>
              </a:rPr>
              <a:t>Claim edge converts to request edge when a process requests a resource</a:t>
            </a:r>
          </a:p>
          <a:p>
            <a:r>
              <a:rPr lang="en-US" sz="2800" smtClean="0">
                <a:sym typeface="Symbol" pitchFamily="18" charset="2"/>
              </a:rPr>
              <a:t>Request edge converted to an assignment edge when the  resource is allocated to the process</a:t>
            </a:r>
          </a:p>
          <a:p>
            <a:r>
              <a:rPr lang="en-US" sz="2800" smtClean="0">
                <a:sym typeface="Symbol" pitchFamily="18" charset="2"/>
              </a:rPr>
              <a:t>When a resource is released by a process, assignment edge reconverts to a claim edge</a:t>
            </a:r>
          </a:p>
          <a:p>
            <a:r>
              <a:rPr lang="en-US" sz="2800" smtClean="0">
                <a:sym typeface="Symbol" pitchFamily="18" charset="2"/>
              </a:rPr>
              <a:t>Resources must be claimed </a:t>
            </a:r>
            <a:r>
              <a:rPr lang="en-US" sz="2800" i="1" smtClean="0">
                <a:sym typeface="Symbol" pitchFamily="18" charset="2"/>
              </a:rPr>
              <a:t>a priori</a:t>
            </a:r>
            <a:r>
              <a:rPr lang="en-US" sz="2800" smtClean="0">
                <a:sym typeface="Symbol" pitchFamily="18" charset="2"/>
              </a:rPr>
              <a:t> in the system</a:t>
            </a:r>
            <a:endParaRPr lang="en-US" sz="2800" smtClean="0"/>
          </a:p>
        </p:txBody>
      </p:sp>
      <p:sp>
        <p:nvSpPr>
          <p:cNvPr id="4" name="Slide Number Placeholder 3"/>
          <p:cNvSpPr>
            <a:spLocks noGrp="1"/>
          </p:cNvSpPr>
          <p:nvPr>
            <p:ph type="sldNum" sz="quarter" idx="12"/>
          </p:nvPr>
        </p:nvSpPr>
        <p:spPr/>
        <p:txBody>
          <a:bodyPr/>
          <a:lstStyle/>
          <a:p>
            <a:fld id="{AFAEADDD-229D-4289-B09D-4EA4D43CFFB4}" type="slidenum">
              <a:rPr lang="en-IN" smtClean="0"/>
              <a:pPr/>
              <a:t>243</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normAutofit fontScale="90000"/>
          </a:bodyPr>
          <a:lstStyle/>
          <a:p>
            <a:pPr eaLnBrk="1" hangingPunct="1"/>
            <a:r>
              <a:rPr lang="en-US" dirty="0"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AFAEADDD-229D-4289-B09D-4EA4D43CFFB4}" type="slidenum">
              <a:rPr lang="en-IN" smtClean="0"/>
              <a:pPr/>
              <a:t>244</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normAutofit fontScale="90000"/>
          </a:bodyPr>
          <a:lstStyle/>
          <a:p>
            <a:pPr eaLnBrk="1" hangingPunct="1"/>
            <a:r>
              <a:rPr lang="en-US" sz="2800" b="1" dirty="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AFAEADDD-229D-4289-B09D-4EA4D43CFFB4}" type="slidenum">
              <a:rPr lang="en-IN" smtClean="0"/>
              <a:pPr/>
              <a:t>245</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5720" y="277813"/>
            <a:ext cx="8401080"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b="1" dirty="0" smtClean="0"/>
              <a:t>Resource-Allocation Graph Algorithm</a:t>
            </a:r>
          </a:p>
        </p:txBody>
      </p:sp>
      <p:sp>
        <p:nvSpPr>
          <p:cNvPr id="27651" name="Rectangle 3"/>
          <p:cNvSpPr>
            <a:spLocks noGrp="1" noChangeArrowheads="1"/>
          </p:cNvSpPr>
          <p:nvPr>
            <p:ph type="body" idx="1"/>
          </p:nvPr>
        </p:nvSpPr>
        <p:spPr>
          <a:xfrm>
            <a:off x="806450" y="1392238"/>
            <a:ext cx="7972425" cy="4303712"/>
          </a:xfrm>
        </p:spPr>
        <p:txBody>
          <a:bodyPr/>
          <a:lstStyle/>
          <a:p>
            <a:r>
              <a:rPr lang="en-US" sz="3200" smtClean="0"/>
              <a:t>Suppose process</a:t>
            </a:r>
            <a:r>
              <a:rPr lang="en-US" sz="3200" i="1" smtClean="0"/>
              <a:t> P</a:t>
            </a:r>
            <a:r>
              <a:rPr lang="en-US" sz="3200" i="1" baseline="-25000" smtClean="0"/>
              <a:t>i</a:t>
            </a:r>
            <a:r>
              <a:rPr lang="en-US" sz="3200" smtClean="0"/>
              <a:t> requests a resource </a:t>
            </a:r>
            <a:r>
              <a:rPr lang="en-US" sz="3200" i="1" smtClean="0">
                <a:sym typeface="Symbol" pitchFamily="18" charset="2"/>
              </a:rPr>
              <a:t>R</a:t>
            </a:r>
            <a:r>
              <a:rPr lang="en-US" sz="3200" i="1" baseline="-25000" smtClean="0">
                <a:sym typeface="Symbol" pitchFamily="18" charset="2"/>
              </a:rPr>
              <a:t>j</a:t>
            </a:r>
          </a:p>
          <a:p>
            <a:r>
              <a:rPr lang="en-US" sz="3200" smtClean="0">
                <a:sym typeface="Symbol" pitchFamily="18" charset="2"/>
              </a:rPr>
              <a:t>The request can be granted only if converting the request edge to an assignment edge does not result in the formation of a cycle in the resource allocation graph</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246</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b="1" dirty="0" smtClean="0"/>
              <a:t>2. Banker’s Algorithm</a:t>
            </a:r>
          </a:p>
        </p:txBody>
      </p:sp>
      <p:sp>
        <p:nvSpPr>
          <p:cNvPr id="28675" name="Rectangle 3"/>
          <p:cNvSpPr>
            <a:spLocks noGrp="1" noChangeArrowheads="1"/>
          </p:cNvSpPr>
          <p:nvPr>
            <p:ph type="body" idx="1"/>
          </p:nvPr>
        </p:nvSpPr>
        <p:spPr>
          <a:xfrm>
            <a:off x="827088" y="1397000"/>
            <a:ext cx="7816878" cy="4441825"/>
          </a:xfrm>
        </p:spPr>
        <p:txBody>
          <a:bodyPr/>
          <a:lstStyle/>
          <a:p>
            <a:r>
              <a:rPr lang="en-US" sz="3200" b="1" dirty="0" smtClean="0"/>
              <a:t>Multiple instances</a:t>
            </a:r>
          </a:p>
          <a:p>
            <a:r>
              <a:rPr lang="en-US" sz="3200" dirty="0" smtClean="0"/>
              <a:t>Each process must a priori claim maximum use</a:t>
            </a:r>
          </a:p>
          <a:p>
            <a:r>
              <a:rPr lang="en-US" sz="3200" dirty="0" smtClean="0"/>
              <a:t>When a process requests a resource it may have to wait  </a:t>
            </a:r>
          </a:p>
          <a:p>
            <a:r>
              <a:rPr lang="en-US" sz="3200" dirty="0" smtClean="0"/>
              <a:t>When a process gets all its resources it must return them in a finite amount of time</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247</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1538" y="785794"/>
            <a:ext cx="7586662" cy="431800"/>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sz="2800" b="1" dirty="0" smtClean="0"/>
              <a:t>Data Structures for the Banker’s Algorithm </a:t>
            </a:r>
          </a:p>
        </p:txBody>
      </p:sp>
      <p:sp>
        <p:nvSpPr>
          <p:cNvPr id="29699" name="Rectangle 3"/>
          <p:cNvSpPr>
            <a:spLocks noGrp="1" noChangeArrowheads="1"/>
          </p:cNvSpPr>
          <p:nvPr>
            <p:ph type="body" idx="1"/>
          </p:nvPr>
        </p:nvSpPr>
        <p:spPr>
          <a:xfrm>
            <a:off x="715963" y="1260477"/>
            <a:ext cx="8107362" cy="5597547"/>
          </a:xfrm>
        </p:spPr>
        <p:txBody>
          <a:bodyPr/>
          <a:lstStyle/>
          <a:p>
            <a:r>
              <a:rPr lang="en-US" sz="2400" dirty="0" smtClean="0"/>
              <a:t>Let </a:t>
            </a:r>
            <a:r>
              <a:rPr lang="en-US" sz="2400" i="1" dirty="0" smtClean="0">
                <a:solidFill>
                  <a:srgbClr val="FF0000"/>
                </a:solidFill>
              </a:rPr>
              <a:t>n</a:t>
            </a:r>
            <a:r>
              <a:rPr lang="en-US" sz="2400" dirty="0" smtClean="0"/>
              <a:t> = number of processes, and </a:t>
            </a:r>
            <a:r>
              <a:rPr lang="en-US" sz="2400" i="1" dirty="0" smtClean="0">
                <a:solidFill>
                  <a:srgbClr val="FF0000"/>
                </a:solidFill>
              </a:rPr>
              <a:t>m</a:t>
            </a:r>
            <a:r>
              <a:rPr lang="en-US" sz="2400" i="1" dirty="0" smtClean="0"/>
              <a:t> </a:t>
            </a:r>
            <a:r>
              <a:rPr lang="en-US" sz="2400" dirty="0" smtClean="0"/>
              <a:t>= number of resources types. </a:t>
            </a:r>
            <a:endParaRPr lang="en-US" sz="2400" b="1" dirty="0" smtClean="0"/>
          </a:p>
          <a:p>
            <a:r>
              <a:rPr lang="en-US" sz="2400" b="1" dirty="0" smtClean="0">
                <a:solidFill>
                  <a:srgbClr val="FF0000"/>
                </a:solidFill>
              </a:rPr>
              <a:t>Available</a:t>
            </a:r>
            <a:r>
              <a:rPr lang="en-US" sz="2400" i="1" dirty="0" smtClean="0"/>
              <a:t>:</a:t>
            </a:r>
            <a:r>
              <a:rPr lang="en-US" sz="2400" dirty="0" smtClean="0"/>
              <a:t>  Vector of length </a:t>
            </a:r>
            <a:r>
              <a:rPr lang="en-US" sz="2400" i="1" dirty="0" smtClean="0"/>
              <a:t>m</a:t>
            </a:r>
            <a:r>
              <a:rPr lang="en-US" sz="2400" dirty="0" smtClean="0"/>
              <a:t>. If available [</a:t>
            </a:r>
            <a:r>
              <a:rPr lang="en-US" sz="2400" i="1" dirty="0" smtClean="0"/>
              <a:t>j</a:t>
            </a:r>
            <a:r>
              <a:rPr lang="en-US" sz="2400" dirty="0" smtClean="0"/>
              <a:t>] = </a:t>
            </a:r>
            <a:r>
              <a:rPr lang="en-US" sz="2400" i="1" dirty="0" smtClean="0"/>
              <a:t>k</a:t>
            </a:r>
            <a:r>
              <a:rPr lang="en-US" sz="2400" dirty="0" smtClean="0"/>
              <a:t>, there are</a:t>
            </a:r>
            <a:r>
              <a:rPr lang="en-US" sz="2400" i="1" dirty="0" smtClean="0"/>
              <a:t> k</a:t>
            </a:r>
            <a:r>
              <a:rPr lang="en-US" sz="2400" dirty="0" smtClean="0"/>
              <a:t> instances of resource type </a:t>
            </a:r>
            <a:r>
              <a:rPr lang="en-US" sz="2400" i="1" dirty="0" err="1" smtClean="0"/>
              <a:t>R</a:t>
            </a:r>
            <a:r>
              <a:rPr lang="en-US" sz="2400" i="1" baseline="-25000" dirty="0" err="1" smtClean="0"/>
              <a:t>j</a:t>
            </a:r>
            <a:r>
              <a:rPr lang="en-US" sz="2400" baseline="-25000" dirty="0" smtClean="0"/>
              <a:t>  </a:t>
            </a:r>
            <a:r>
              <a:rPr lang="en-US" sz="2400" dirty="0" smtClean="0"/>
              <a:t>available</a:t>
            </a:r>
          </a:p>
          <a:p>
            <a:endParaRPr lang="en-US" sz="1000" dirty="0" smtClean="0"/>
          </a:p>
          <a:p>
            <a:r>
              <a:rPr lang="en-US" sz="2400" b="1" dirty="0" smtClean="0">
                <a:solidFill>
                  <a:srgbClr val="FF0000"/>
                </a:solidFill>
              </a:rPr>
              <a:t>Max</a:t>
            </a:r>
            <a:r>
              <a:rPr lang="en-US" sz="2400" i="1" dirty="0" smtClean="0"/>
              <a:t>: n x m</a:t>
            </a:r>
            <a:r>
              <a:rPr lang="en-US" sz="2400" dirty="0" smtClean="0"/>
              <a:t> matrix.  If </a:t>
            </a:r>
            <a:r>
              <a:rPr lang="en-US" sz="2400" i="1" dirty="0" smtClean="0"/>
              <a:t>Max </a:t>
            </a:r>
            <a:r>
              <a:rPr lang="en-US" sz="2400" dirty="0" smtClean="0"/>
              <a:t>[</a:t>
            </a:r>
            <a:r>
              <a:rPr lang="en-US" sz="2400" i="1" dirty="0" err="1" smtClean="0"/>
              <a:t>i,j</a:t>
            </a:r>
            <a:r>
              <a:rPr lang="en-US" sz="2400" dirty="0" smtClean="0"/>
              <a:t>] = </a:t>
            </a:r>
            <a:r>
              <a:rPr lang="en-US" sz="2400" i="1" dirty="0" smtClean="0"/>
              <a:t>k</a:t>
            </a:r>
            <a:r>
              <a:rPr lang="en-US" sz="2400" dirty="0" smtClean="0"/>
              <a:t>, then process </a:t>
            </a:r>
            <a:r>
              <a:rPr lang="en-US" sz="2400" i="1" dirty="0" smtClean="0"/>
              <a:t>P</a:t>
            </a:r>
            <a:r>
              <a:rPr lang="en-US" sz="2400" i="1" baseline="-25000" dirty="0" smtClean="0"/>
              <a:t>i</a:t>
            </a:r>
            <a:r>
              <a:rPr lang="en-US" sz="2400" i="1" dirty="0" smtClean="0"/>
              <a:t> </a:t>
            </a:r>
            <a:r>
              <a:rPr lang="en-US" sz="2400" dirty="0" smtClean="0"/>
              <a:t>may request at most</a:t>
            </a:r>
            <a:r>
              <a:rPr lang="en-US" sz="2400" i="1" dirty="0" smtClean="0"/>
              <a:t> k </a:t>
            </a:r>
            <a:r>
              <a:rPr lang="en-US" sz="2400" dirty="0" smtClean="0"/>
              <a:t>instances of resource type </a:t>
            </a:r>
            <a:r>
              <a:rPr lang="en-US" sz="2400" i="1" dirty="0" err="1" smtClean="0"/>
              <a:t>R</a:t>
            </a:r>
            <a:r>
              <a:rPr lang="en-US" sz="2400" i="1" baseline="-25000" dirty="0" err="1" smtClean="0"/>
              <a:t>j</a:t>
            </a:r>
            <a:endParaRPr lang="en-US" sz="2400" i="1" baseline="-25000" dirty="0" smtClean="0"/>
          </a:p>
          <a:p>
            <a:endParaRPr lang="en-US" sz="1000" i="1" baseline="-25000" dirty="0" smtClean="0"/>
          </a:p>
          <a:p>
            <a:r>
              <a:rPr lang="en-US" sz="2400" b="1" dirty="0" smtClean="0">
                <a:solidFill>
                  <a:srgbClr val="FF0000"/>
                </a:solidFill>
              </a:rPr>
              <a:t>Allocation</a:t>
            </a:r>
            <a:r>
              <a:rPr lang="en-US" sz="2400" i="1" dirty="0" smtClean="0"/>
              <a:t>:  n </a:t>
            </a:r>
            <a:r>
              <a:rPr lang="en-US" sz="2400" dirty="0" smtClean="0"/>
              <a:t>x</a:t>
            </a:r>
            <a:r>
              <a:rPr lang="en-US" sz="2400" i="1" dirty="0" smtClean="0"/>
              <a:t> m</a:t>
            </a:r>
            <a:r>
              <a:rPr lang="en-US" sz="2400" dirty="0" smtClean="0"/>
              <a:t> matrix.  If Allocation[</a:t>
            </a:r>
            <a:r>
              <a:rPr lang="en-US" sz="2400" i="1" dirty="0" err="1" smtClean="0"/>
              <a:t>i,j</a:t>
            </a:r>
            <a:r>
              <a:rPr lang="en-US" sz="2400" dirty="0" smtClean="0"/>
              <a:t>] = </a:t>
            </a:r>
            <a:r>
              <a:rPr lang="en-US" sz="2400" i="1" dirty="0" smtClean="0"/>
              <a:t>k</a:t>
            </a:r>
            <a:r>
              <a:rPr lang="en-US" sz="2400" dirty="0" smtClean="0"/>
              <a:t> then</a:t>
            </a:r>
            <a:r>
              <a:rPr lang="en-US" sz="2400" i="1" dirty="0" smtClean="0"/>
              <a:t> P</a:t>
            </a:r>
            <a:r>
              <a:rPr lang="en-US" sz="2400" i="1" baseline="-25000" dirty="0" smtClean="0"/>
              <a:t>i</a:t>
            </a:r>
            <a:r>
              <a:rPr lang="en-US" sz="2400" dirty="0" smtClean="0"/>
              <a:t> is currently allocated </a:t>
            </a:r>
            <a:r>
              <a:rPr lang="en-US" sz="2400" i="1" dirty="0" smtClean="0"/>
              <a:t>k</a:t>
            </a:r>
            <a:r>
              <a:rPr lang="en-US" sz="2400" dirty="0" smtClean="0"/>
              <a:t> instances of </a:t>
            </a:r>
            <a:r>
              <a:rPr lang="en-US" sz="2400" i="1" dirty="0" err="1" smtClean="0"/>
              <a:t>R</a:t>
            </a:r>
            <a:r>
              <a:rPr lang="en-US" sz="2400" i="1" baseline="-25000" dirty="0" err="1" smtClean="0"/>
              <a:t>j</a:t>
            </a:r>
            <a:endParaRPr lang="en-US" sz="2400" i="1" baseline="-25000" dirty="0" smtClean="0"/>
          </a:p>
          <a:p>
            <a:endParaRPr lang="en-US" sz="1000" i="1" baseline="-25000" dirty="0" smtClean="0"/>
          </a:p>
          <a:p>
            <a:r>
              <a:rPr lang="en-US" sz="2400" b="1" dirty="0" smtClean="0">
                <a:solidFill>
                  <a:srgbClr val="FF0000"/>
                </a:solidFill>
              </a:rPr>
              <a:t>Need</a:t>
            </a:r>
            <a:r>
              <a:rPr lang="en-US" sz="2400" i="1" dirty="0" smtClean="0"/>
              <a:t>:  n </a:t>
            </a:r>
            <a:r>
              <a:rPr lang="en-US" sz="2400" dirty="0" smtClean="0"/>
              <a:t>x</a:t>
            </a:r>
            <a:r>
              <a:rPr lang="en-US" sz="2400" i="1" dirty="0" smtClean="0"/>
              <a:t> m</a:t>
            </a:r>
            <a:r>
              <a:rPr lang="en-US" sz="2400" dirty="0" smtClean="0"/>
              <a:t> matrix. If </a:t>
            </a:r>
            <a:r>
              <a:rPr lang="en-US" sz="2400" i="1" dirty="0" smtClean="0"/>
              <a:t>Need</a:t>
            </a:r>
            <a:r>
              <a:rPr lang="en-US" sz="2400" dirty="0" smtClean="0"/>
              <a:t>[</a:t>
            </a:r>
            <a:r>
              <a:rPr lang="en-US" sz="2400" i="1" dirty="0" err="1" smtClean="0"/>
              <a:t>i,j</a:t>
            </a:r>
            <a:r>
              <a:rPr lang="en-US" sz="2400" dirty="0" smtClean="0"/>
              <a:t>] =</a:t>
            </a:r>
            <a:r>
              <a:rPr lang="en-US" sz="2400" i="1" dirty="0" smtClean="0"/>
              <a:t> k</a:t>
            </a:r>
            <a:r>
              <a:rPr lang="en-US" sz="2400" dirty="0" smtClean="0"/>
              <a:t>, then</a:t>
            </a:r>
            <a:r>
              <a:rPr lang="en-US" sz="2400" i="1" dirty="0" smtClean="0"/>
              <a:t> P</a:t>
            </a:r>
            <a:r>
              <a:rPr lang="en-US" sz="2400" i="1" baseline="-25000" dirty="0" smtClean="0"/>
              <a:t>i</a:t>
            </a:r>
            <a:r>
              <a:rPr lang="en-US" sz="2400" dirty="0" smtClean="0"/>
              <a:t> may need </a:t>
            </a:r>
            <a:r>
              <a:rPr lang="en-US" sz="2400" i="1" dirty="0" smtClean="0"/>
              <a:t>k</a:t>
            </a:r>
            <a:r>
              <a:rPr lang="en-US" sz="2400" dirty="0" smtClean="0"/>
              <a:t> more instances of </a:t>
            </a:r>
            <a:r>
              <a:rPr lang="en-US" sz="2400" i="1" dirty="0" err="1" smtClean="0"/>
              <a:t>R</a:t>
            </a:r>
            <a:r>
              <a:rPr lang="en-US" sz="2400" i="1" baseline="-25000" dirty="0" err="1" smtClean="0"/>
              <a:t>j</a:t>
            </a:r>
            <a:r>
              <a:rPr lang="en-US" sz="2400" baseline="-25000" dirty="0" smtClean="0"/>
              <a:t> </a:t>
            </a:r>
            <a:r>
              <a:rPr lang="en-US" sz="2400" dirty="0" smtClean="0"/>
              <a:t>to complete its task</a:t>
            </a:r>
            <a:br>
              <a:rPr lang="en-US" sz="2400" dirty="0" smtClean="0"/>
            </a:br>
            <a:r>
              <a:rPr lang="en-US" sz="2400" dirty="0" smtClean="0"/>
              <a:t>		</a:t>
            </a:r>
            <a:r>
              <a:rPr lang="en-US" sz="2400" i="1" dirty="0" smtClean="0"/>
              <a:t>Need</a:t>
            </a:r>
            <a:r>
              <a:rPr lang="en-US" sz="2400" dirty="0" smtClean="0"/>
              <a:t> [</a:t>
            </a:r>
            <a:r>
              <a:rPr lang="en-US" sz="2400" i="1" dirty="0" err="1" smtClean="0"/>
              <a:t>i,j</a:t>
            </a:r>
            <a:r>
              <a:rPr lang="en-US" sz="2400" i="1" dirty="0" smtClean="0"/>
              <a:t>]</a:t>
            </a:r>
            <a:r>
              <a:rPr lang="en-US" sz="2400" dirty="0" smtClean="0"/>
              <a:t> = </a:t>
            </a:r>
            <a:r>
              <a:rPr lang="en-US" sz="2400" i="1" dirty="0" smtClean="0"/>
              <a:t>Max</a:t>
            </a:r>
            <a:r>
              <a:rPr lang="en-US" sz="2400" dirty="0" smtClean="0"/>
              <a:t>[</a:t>
            </a:r>
            <a:r>
              <a:rPr lang="en-US" sz="2400" i="1" dirty="0" err="1" smtClean="0"/>
              <a:t>i,j</a:t>
            </a:r>
            <a:r>
              <a:rPr lang="en-US" sz="2400" dirty="0" smtClean="0"/>
              <a:t>] – </a:t>
            </a:r>
            <a:r>
              <a:rPr lang="en-US" sz="2400" i="1" dirty="0" smtClean="0"/>
              <a:t>Allocation</a:t>
            </a:r>
            <a:r>
              <a:rPr lang="en-US" sz="2400" dirty="0" smtClean="0"/>
              <a:t> [</a:t>
            </a:r>
            <a:r>
              <a:rPr lang="en-US" sz="2400" i="1" dirty="0" err="1" smtClean="0"/>
              <a:t>i,j</a:t>
            </a:r>
            <a:r>
              <a:rPr lang="en-US" sz="2400" dirty="0" smtClean="0"/>
              <a:t>]</a:t>
            </a:r>
          </a:p>
        </p:txBody>
      </p:sp>
      <p:sp>
        <p:nvSpPr>
          <p:cNvPr id="4" name="Rectangle 2"/>
          <p:cNvSpPr txBox="1">
            <a:spLocks noChangeArrowheads="1"/>
          </p:cNvSpPr>
          <p:nvPr/>
        </p:nvSpPr>
        <p:spPr>
          <a:xfrm>
            <a:off x="914400" y="71414"/>
            <a:ext cx="7772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2. Banker’s Algorithm </a:t>
            </a:r>
            <a:r>
              <a:rPr kumimoji="0" lang="en-US" sz="2800" b="1" i="0" u="none" strike="noStrike" kern="1200" cap="none" spc="0" normalizeH="0" baseline="0" noProof="0" dirty="0" smtClean="0">
                <a:ln>
                  <a:noFill/>
                </a:ln>
                <a:solidFill>
                  <a:srgbClr val="FF3399"/>
                </a:solidFill>
                <a:effectLst/>
                <a:uLnTx/>
                <a:uFillTx/>
                <a:latin typeface="+mn-lt"/>
                <a:ea typeface="+mn-ea"/>
                <a:cs typeface="+mn-cs"/>
              </a:rPr>
              <a:t>(Cont..)</a:t>
            </a:r>
            <a:endParaRPr kumimoji="0" lang="en-US" sz="3200" b="1" i="0" u="none" strike="noStrike" kern="1200" cap="none" spc="0" normalizeH="0" baseline="0" noProof="0" dirty="0" smtClean="0">
              <a:ln>
                <a:noFill/>
              </a:ln>
              <a:solidFill>
                <a:srgbClr val="FF3399"/>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AFAEADDD-229D-4289-B09D-4EA4D43CFFB4}" type="slidenum">
              <a:rPr lang="en-IN" smtClean="0"/>
              <a:pPr/>
              <a:t>248</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4348" y="785794"/>
            <a:ext cx="6400816" cy="511156"/>
          </a:xfrm>
        </p:spPr>
        <p:txBody>
          <a:bodyPr>
            <a:noAutofit/>
          </a:bodyPr>
          <a:lstStyle/>
          <a:p>
            <a:pPr algn="l" eaLnBrk="1" hangingPunct="1"/>
            <a:r>
              <a:rPr lang="en-US" sz="3200" b="1" dirty="0" smtClean="0"/>
              <a:t>Safety Algorithm</a:t>
            </a:r>
          </a:p>
        </p:txBody>
      </p:sp>
      <p:sp>
        <p:nvSpPr>
          <p:cNvPr id="30723" name="Rectangle 3"/>
          <p:cNvSpPr>
            <a:spLocks noGrp="1" noChangeArrowheads="1"/>
          </p:cNvSpPr>
          <p:nvPr>
            <p:ph type="body" idx="1"/>
          </p:nvPr>
        </p:nvSpPr>
        <p:spPr>
          <a:xfrm>
            <a:off x="357158" y="1425576"/>
            <a:ext cx="8429684" cy="5218134"/>
          </a:xfrm>
        </p:spPr>
        <p:txBody>
          <a:bodyPr>
            <a:normAutofit/>
          </a:bodyPr>
          <a:lstStyle/>
          <a:p>
            <a:pPr>
              <a:lnSpc>
                <a:spcPct val="90000"/>
              </a:lnSpc>
              <a:buFont typeface="Monotype Sorts" pitchFamily="-84" charset="2"/>
              <a:buNone/>
            </a:pPr>
            <a:r>
              <a:rPr lang="en-US" sz="2400" dirty="0" smtClean="0"/>
              <a:t>1.	Let </a:t>
            </a:r>
            <a:r>
              <a:rPr lang="en-US" sz="2400" i="1" dirty="0" smtClean="0">
                <a:solidFill>
                  <a:srgbClr val="FF0000"/>
                </a:solidFill>
              </a:rPr>
              <a:t>Work</a:t>
            </a:r>
            <a:r>
              <a:rPr lang="en-US" sz="2400" i="1" dirty="0" smtClean="0">
                <a:solidFill>
                  <a:srgbClr val="000000"/>
                </a:solidFill>
              </a:rPr>
              <a:t> </a:t>
            </a:r>
            <a:r>
              <a:rPr lang="en-US" sz="2400" dirty="0" smtClean="0"/>
              <a:t>and </a:t>
            </a:r>
            <a:r>
              <a:rPr lang="en-US" sz="2400" i="1" dirty="0" smtClean="0">
                <a:solidFill>
                  <a:srgbClr val="FF0000"/>
                </a:solidFill>
              </a:rPr>
              <a:t>Finish</a:t>
            </a:r>
            <a:r>
              <a:rPr lang="en-US" sz="2400" dirty="0" smtClean="0">
                <a:solidFill>
                  <a:srgbClr val="000000"/>
                </a:solidFill>
              </a:rPr>
              <a:t> </a:t>
            </a:r>
            <a:r>
              <a:rPr lang="en-US" sz="2400" dirty="0" smtClean="0"/>
              <a:t>be vectors of length</a:t>
            </a:r>
            <a:r>
              <a:rPr lang="en-US" sz="2400" i="1" dirty="0" smtClean="0"/>
              <a:t> m</a:t>
            </a:r>
            <a:r>
              <a:rPr lang="en-US" sz="2400" dirty="0" smtClean="0"/>
              <a:t> and</a:t>
            </a:r>
            <a:r>
              <a:rPr lang="en-US" sz="2400" i="1" dirty="0" smtClean="0"/>
              <a:t> n</a:t>
            </a:r>
            <a:r>
              <a:rPr lang="en-US" sz="2400" dirty="0" smtClean="0"/>
              <a:t>, respectively.  Initialize:</a:t>
            </a:r>
          </a:p>
          <a:p>
            <a:pPr marL="1543050" lvl="3" indent="-342900">
              <a:lnSpc>
                <a:spcPct val="90000"/>
              </a:lnSpc>
              <a:buFontTx/>
              <a:buNone/>
            </a:pPr>
            <a:r>
              <a:rPr lang="en-US" sz="2400" i="1" dirty="0" smtClean="0"/>
              <a:t>Work </a:t>
            </a:r>
            <a:r>
              <a:rPr lang="en-US" sz="2400" dirty="0" smtClean="0"/>
              <a:t>= </a:t>
            </a:r>
            <a:r>
              <a:rPr lang="en-US" sz="2400" i="1" dirty="0" smtClean="0"/>
              <a:t>Available</a:t>
            </a:r>
          </a:p>
          <a:p>
            <a:pPr marL="1543050" lvl="3" indent="-342900">
              <a:lnSpc>
                <a:spcPct val="90000"/>
              </a:lnSpc>
              <a:buFontTx/>
              <a:buNone/>
            </a:pPr>
            <a:r>
              <a:rPr lang="en-US" sz="2400" i="1" dirty="0" smtClean="0"/>
              <a:t>Finish </a:t>
            </a:r>
            <a:r>
              <a:rPr lang="en-US" sz="2400" dirty="0" smtClean="0"/>
              <a:t>[</a:t>
            </a:r>
            <a:r>
              <a:rPr lang="en-US" sz="2400" i="1" dirty="0" smtClean="0"/>
              <a:t>i</a:t>
            </a:r>
            <a:r>
              <a:rPr lang="en-US" sz="2400" dirty="0" smtClean="0"/>
              <a:t>] =</a:t>
            </a:r>
            <a:r>
              <a:rPr lang="en-US" sz="2400" i="1" dirty="0" smtClean="0"/>
              <a:t> false </a:t>
            </a:r>
            <a:r>
              <a:rPr lang="en-US" sz="2400" dirty="0" smtClean="0"/>
              <a:t>for</a:t>
            </a:r>
            <a:r>
              <a:rPr lang="en-US" sz="2400" i="1" dirty="0" smtClean="0"/>
              <a:t> i</a:t>
            </a:r>
            <a:r>
              <a:rPr lang="en-US" sz="2400" dirty="0" smtClean="0"/>
              <a:t> = 0, 1, …, </a:t>
            </a:r>
            <a:r>
              <a:rPr lang="en-US" sz="2400" i="1" dirty="0" smtClean="0"/>
              <a:t>n- </a:t>
            </a:r>
            <a:r>
              <a:rPr lang="en-US" sz="2400" dirty="0" smtClean="0"/>
              <a:t>1</a:t>
            </a:r>
          </a:p>
          <a:p>
            <a:pPr marL="1543050" lvl="3" indent="-342900">
              <a:lnSpc>
                <a:spcPct val="90000"/>
              </a:lnSpc>
              <a:buFontTx/>
              <a:buNone/>
            </a:pPr>
            <a:endParaRPr lang="en-US" sz="1000" dirty="0" smtClean="0"/>
          </a:p>
          <a:p>
            <a:pPr>
              <a:lnSpc>
                <a:spcPct val="90000"/>
              </a:lnSpc>
              <a:buFont typeface="Monotype Sorts" pitchFamily="-84" charset="2"/>
              <a:buNone/>
            </a:pPr>
            <a:r>
              <a:rPr lang="en-US" sz="2400" dirty="0" smtClean="0"/>
              <a:t>2.	Find an </a:t>
            </a:r>
            <a:r>
              <a:rPr lang="en-US" sz="2400" i="1" dirty="0" smtClean="0"/>
              <a:t>i </a:t>
            </a:r>
            <a:r>
              <a:rPr lang="en-US" sz="2400" dirty="0" smtClean="0"/>
              <a:t>such that both: </a:t>
            </a:r>
          </a:p>
          <a:p>
            <a:pPr marL="800100" lvl="1" indent="-342900">
              <a:lnSpc>
                <a:spcPct val="90000"/>
              </a:lnSpc>
              <a:buFont typeface="Monotype Sorts" pitchFamily="-84" charset="2"/>
              <a:buNone/>
            </a:pPr>
            <a:r>
              <a:rPr lang="en-US" sz="2400" dirty="0" smtClean="0"/>
              <a:t>(a) </a:t>
            </a:r>
            <a:r>
              <a:rPr lang="en-US" sz="2400" i="1" dirty="0" smtClean="0"/>
              <a:t>Finish</a:t>
            </a:r>
            <a:r>
              <a:rPr lang="en-US" sz="2400" dirty="0" smtClean="0"/>
              <a:t> [</a:t>
            </a:r>
            <a:r>
              <a:rPr lang="en-US" sz="2400" i="1" dirty="0" smtClean="0"/>
              <a:t>i</a:t>
            </a:r>
            <a:r>
              <a:rPr lang="en-US" sz="2400" dirty="0" smtClean="0"/>
              <a:t>] = </a:t>
            </a:r>
            <a:r>
              <a:rPr lang="en-US" sz="2400" i="1" dirty="0" smtClean="0"/>
              <a:t>false</a:t>
            </a:r>
            <a:endParaRPr lang="en-US" sz="2400" dirty="0" smtClean="0"/>
          </a:p>
          <a:p>
            <a:pPr marL="800100" lvl="1" indent="-342900">
              <a:lnSpc>
                <a:spcPct val="90000"/>
              </a:lnSpc>
              <a:buFont typeface="Monotype Sorts" pitchFamily="-84" charset="2"/>
              <a:buNone/>
            </a:pPr>
            <a:r>
              <a:rPr lang="en-US" sz="2400" dirty="0" smtClean="0"/>
              <a:t>(b) </a:t>
            </a:r>
            <a:r>
              <a:rPr lang="en-US" sz="2400" i="1" dirty="0" err="1" smtClean="0"/>
              <a:t>Need</a:t>
            </a:r>
            <a:r>
              <a:rPr lang="en-US" sz="2400" i="1" baseline="-25000" dirty="0" err="1" smtClean="0"/>
              <a:t>i</a:t>
            </a:r>
            <a:r>
              <a:rPr lang="en-US" sz="2400" dirty="0" smtClean="0"/>
              <a:t> </a:t>
            </a:r>
            <a:r>
              <a:rPr lang="en-US" sz="2400" dirty="0" smtClean="0">
                <a:sym typeface="Symbol" pitchFamily="18" charset="2"/>
              </a:rPr>
              <a:t> </a:t>
            </a:r>
            <a:r>
              <a:rPr lang="en-US" sz="2400" i="1" dirty="0" smtClean="0">
                <a:sym typeface="Symbol" pitchFamily="18" charset="2"/>
              </a:rPr>
              <a:t>Work</a:t>
            </a:r>
          </a:p>
          <a:p>
            <a:pPr marL="800100" lvl="1" indent="-342900">
              <a:lnSpc>
                <a:spcPct val="90000"/>
              </a:lnSpc>
              <a:buFont typeface="Monotype Sorts" pitchFamily="-84" charset="2"/>
              <a:buNone/>
            </a:pPr>
            <a:r>
              <a:rPr lang="en-US" sz="2400" dirty="0" smtClean="0">
                <a:sym typeface="Symbol" pitchFamily="18" charset="2"/>
              </a:rPr>
              <a:t>If no such </a:t>
            </a:r>
            <a:r>
              <a:rPr lang="en-US" sz="2400" i="1" dirty="0" smtClean="0">
                <a:sym typeface="Symbol" pitchFamily="18" charset="2"/>
              </a:rPr>
              <a:t>i </a:t>
            </a:r>
            <a:r>
              <a:rPr lang="en-US" sz="2400" dirty="0" smtClean="0">
                <a:sym typeface="Symbol" pitchFamily="18" charset="2"/>
              </a:rPr>
              <a:t>exists, go to step 4</a:t>
            </a:r>
          </a:p>
          <a:p>
            <a:pPr marL="800100" lvl="1" indent="-342900">
              <a:lnSpc>
                <a:spcPct val="90000"/>
              </a:lnSpc>
              <a:buFont typeface="Monotype Sorts" pitchFamily="-84" charset="2"/>
              <a:buNone/>
            </a:pPr>
            <a:endParaRPr lang="en-US" sz="1000" dirty="0" smtClean="0">
              <a:sym typeface="Symbol" pitchFamily="18" charset="2"/>
            </a:endParaRPr>
          </a:p>
          <a:p>
            <a:pPr>
              <a:lnSpc>
                <a:spcPct val="90000"/>
              </a:lnSpc>
              <a:buFont typeface="Monotype Sorts" pitchFamily="-84" charset="2"/>
              <a:buNone/>
            </a:pPr>
            <a:r>
              <a:rPr lang="en-US" sz="2400" i="1" dirty="0" smtClean="0"/>
              <a:t>3.  Work</a:t>
            </a:r>
            <a:r>
              <a:rPr lang="en-US" sz="2400" dirty="0" smtClean="0"/>
              <a:t> = </a:t>
            </a:r>
            <a:r>
              <a:rPr lang="en-US" sz="2400" i="1" dirty="0" smtClean="0"/>
              <a:t>Work </a:t>
            </a:r>
            <a:r>
              <a:rPr lang="en-US" sz="2400" dirty="0" smtClean="0"/>
              <a:t>+ </a:t>
            </a:r>
            <a:r>
              <a:rPr lang="en-US" sz="2400" i="1" dirty="0" err="1" smtClean="0"/>
              <a:t>Allocation</a:t>
            </a:r>
            <a:r>
              <a:rPr lang="en-US" sz="2400" i="1" baseline="-25000" dirty="0" err="1" smtClean="0"/>
              <a:t>i</a:t>
            </a:r>
            <a:r>
              <a:rPr lang="en-US" sz="2400" dirty="0" smtClean="0"/>
              <a:t/>
            </a:r>
            <a:br>
              <a:rPr lang="en-US" sz="2400" dirty="0" smtClean="0"/>
            </a:br>
            <a:r>
              <a:rPr lang="en-US" sz="2400" i="1" dirty="0" smtClean="0"/>
              <a:t>Finish</a:t>
            </a:r>
            <a:r>
              <a:rPr lang="en-US" sz="2400" dirty="0" smtClean="0"/>
              <a:t>[</a:t>
            </a:r>
            <a:r>
              <a:rPr lang="en-US" sz="2400" i="1" dirty="0" smtClean="0"/>
              <a:t>i</a:t>
            </a:r>
            <a:r>
              <a:rPr lang="en-US" sz="2400" dirty="0" smtClean="0"/>
              <a:t>] =</a:t>
            </a:r>
            <a:r>
              <a:rPr lang="en-US" sz="2400" i="1" dirty="0" smtClean="0"/>
              <a:t> true</a:t>
            </a:r>
            <a:r>
              <a:rPr lang="en-US" sz="2400" dirty="0" smtClean="0"/>
              <a:t/>
            </a:r>
            <a:br>
              <a:rPr lang="en-US" sz="2400" dirty="0" smtClean="0"/>
            </a:br>
            <a:r>
              <a:rPr lang="en-US" sz="2400" dirty="0" smtClean="0"/>
              <a:t>go to step 2</a:t>
            </a:r>
          </a:p>
          <a:p>
            <a:pPr>
              <a:lnSpc>
                <a:spcPct val="90000"/>
              </a:lnSpc>
            </a:pPr>
            <a:endParaRPr lang="en-US" sz="1000" dirty="0" smtClean="0"/>
          </a:p>
          <a:p>
            <a:pPr>
              <a:lnSpc>
                <a:spcPct val="90000"/>
              </a:lnSpc>
              <a:buFont typeface="Monotype Sorts" pitchFamily="-84" charset="2"/>
              <a:buNone/>
            </a:pPr>
            <a:r>
              <a:rPr lang="en-US" sz="2400" dirty="0" smtClean="0"/>
              <a:t>4.	If </a:t>
            </a:r>
            <a:r>
              <a:rPr lang="en-US" sz="2400" i="1" dirty="0" smtClean="0"/>
              <a:t>Finish</a:t>
            </a:r>
            <a:r>
              <a:rPr lang="en-US" sz="2400" dirty="0" smtClean="0"/>
              <a:t> [</a:t>
            </a:r>
            <a:r>
              <a:rPr lang="en-US" sz="2400" i="1" dirty="0" smtClean="0"/>
              <a:t>i</a:t>
            </a:r>
            <a:r>
              <a:rPr lang="en-US" sz="2400" dirty="0" smtClean="0"/>
              <a:t>] == true for all </a:t>
            </a:r>
            <a:r>
              <a:rPr lang="en-US" sz="2400" i="1" dirty="0" smtClean="0"/>
              <a:t>i</a:t>
            </a:r>
            <a:r>
              <a:rPr lang="en-US" sz="2400" dirty="0" smtClean="0"/>
              <a:t>, then the system is in a safe state</a:t>
            </a:r>
          </a:p>
        </p:txBody>
      </p:sp>
      <p:sp>
        <p:nvSpPr>
          <p:cNvPr id="4" name="Rectangle 2"/>
          <p:cNvSpPr txBox="1">
            <a:spLocks noChangeArrowheads="1"/>
          </p:cNvSpPr>
          <p:nvPr/>
        </p:nvSpPr>
        <p:spPr>
          <a:xfrm>
            <a:off x="914400" y="71414"/>
            <a:ext cx="7772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2. Banker’s Algorithm </a:t>
            </a:r>
            <a:r>
              <a:rPr kumimoji="0" lang="en-US" sz="2800" b="1" i="0" u="none" strike="noStrike" kern="1200" cap="none" spc="0" normalizeH="0" baseline="0" noProof="0" dirty="0" smtClean="0">
                <a:ln>
                  <a:noFill/>
                </a:ln>
                <a:solidFill>
                  <a:srgbClr val="FF3399"/>
                </a:solidFill>
                <a:effectLst/>
                <a:uLnTx/>
                <a:uFillTx/>
                <a:latin typeface="+mn-lt"/>
                <a:ea typeface="+mn-ea"/>
                <a:cs typeface="+mn-cs"/>
              </a:rPr>
              <a:t>(Cont..)</a:t>
            </a:r>
            <a:endParaRPr kumimoji="0" lang="en-US" sz="3200" b="1" i="0" u="none" strike="noStrike" kern="1200" cap="none" spc="0" normalizeH="0" baseline="0" noProof="0" dirty="0" smtClean="0">
              <a:ln>
                <a:noFill/>
              </a:ln>
              <a:solidFill>
                <a:srgbClr val="FF3399"/>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AFAEADDD-229D-4289-B09D-4EA4D43CFFB4}" type="slidenum">
              <a:rPr lang="en-IN" smtClean="0"/>
              <a:pPr/>
              <a:t>249</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85852" y="357166"/>
            <a:ext cx="6758006" cy="500066"/>
          </a:xfrm>
        </p:spPr>
        <p:txBody>
          <a:bodyPr>
            <a:normAutofit fontScale="90000"/>
          </a:bodyPr>
          <a:lstStyle/>
          <a:p>
            <a:r>
              <a:rPr lang="en-US" b="1" dirty="0">
                <a:solidFill>
                  <a:srgbClr val="FF0000"/>
                </a:solidFill>
              </a:rPr>
              <a:t>Algorithm 1</a:t>
            </a:r>
          </a:p>
        </p:txBody>
      </p:sp>
      <p:sp>
        <p:nvSpPr>
          <p:cNvPr id="50179" name="Rectangle 3"/>
          <p:cNvSpPr>
            <a:spLocks noGrp="1" noChangeArrowheads="1"/>
          </p:cNvSpPr>
          <p:nvPr>
            <p:ph type="body" idx="1"/>
          </p:nvPr>
        </p:nvSpPr>
        <p:spPr>
          <a:xfrm>
            <a:off x="1066800" y="1071546"/>
            <a:ext cx="7291414" cy="5000660"/>
          </a:xfrm>
        </p:spPr>
        <p:txBody>
          <a:bodyPr>
            <a:normAutofit fontScale="85000" lnSpcReduction="20000"/>
          </a:bodyPr>
          <a:lstStyle/>
          <a:p>
            <a:pPr>
              <a:lnSpc>
                <a:spcPct val="90000"/>
              </a:lnSpc>
              <a:tabLst>
                <a:tab pos="2005013" algn="l"/>
                <a:tab pos="2339975" algn="l"/>
                <a:tab pos="2630488" algn="l"/>
              </a:tabLst>
            </a:pPr>
            <a:r>
              <a:rPr lang="en-US" dirty="0"/>
              <a:t>Shared variables: </a:t>
            </a:r>
          </a:p>
          <a:p>
            <a:pPr lvl="1">
              <a:lnSpc>
                <a:spcPct val="90000"/>
              </a:lnSpc>
              <a:tabLst>
                <a:tab pos="2005013" algn="l"/>
                <a:tab pos="2339975" algn="l"/>
                <a:tab pos="2630488" algn="l"/>
              </a:tabLst>
            </a:pPr>
            <a:r>
              <a:rPr lang="en-US" b="1" dirty="0"/>
              <a:t>int turn</a:t>
            </a:r>
            <a:r>
              <a:rPr lang="en-US" dirty="0"/>
              <a:t>;</a:t>
            </a:r>
            <a:br>
              <a:rPr lang="en-US" dirty="0"/>
            </a:br>
            <a:r>
              <a:rPr lang="en-US" dirty="0"/>
              <a:t>initially </a:t>
            </a:r>
            <a:r>
              <a:rPr lang="en-US" b="1" dirty="0"/>
              <a:t>turn = 0</a:t>
            </a:r>
          </a:p>
          <a:p>
            <a:pPr lvl="1">
              <a:lnSpc>
                <a:spcPct val="90000"/>
              </a:lnSpc>
              <a:tabLst>
                <a:tab pos="2005013" algn="l"/>
                <a:tab pos="2339975" algn="l"/>
                <a:tab pos="2630488" algn="l"/>
              </a:tabLst>
            </a:pPr>
            <a:r>
              <a:rPr lang="en-US" b="1" dirty="0"/>
              <a:t>turn </a:t>
            </a:r>
            <a:r>
              <a:rPr lang="en-US" b="1" dirty="0" smtClean="0"/>
              <a:t>= </a:t>
            </a:r>
            <a:r>
              <a:rPr lang="en-US" b="1" dirty="0"/>
              <a:t>i</a:t>
            </a:r>
            <a:r>
              <a:rPr lang="en-US"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r>
              <a:rPr lang="en-US" dirty="0">
                <a:sym typeface="Symbol" pitchFamily="18" charset="2"/>
              </a:rPr>
              <a:t> can enter its critical section</a:t>
            </a:r>
          </a:p>
          <a:p>
            <a:pPr>
              <a:lnSpc>
                <a:spcPct val="90000"/>
              </a:lnSpc>
              <a:tabLst>
                <a:tab pos="2005013" algn="l"/>
                <a:tab pos="2339975" algn="l"/>
                <a:tab pos="2630488" algn="l"/>
              </a:tabLst>
            </a:pPr>
            <a:r>
              <a:rPr lang="en-US" dirty="0"/>
              <a:t>Process </a:t>
            </a:r>
            <a:r>
              <a:rPr lang="en-US" i="1" dirty="0"/>
              <a:t>P</a:t>
            </a:r>
            <a:r>
              <a:rPr lang="en-US" i="1" baseline="-25000" dirty="0"/>
              <a:t>i</a:t>
            </a:r>
            <a:endParaRPr lang="en-US" dirty="0"/>
          </a:p>
          <a:p>
            <a:pPr>
              <a:lnSpc>
                <a:spcPct val="90000"/>
              </a:lnSpc>
              <a:buFont typeface="Monotype Sorts" charset="2"/>
              <a:buNone/>
              <a:tabLst>
                <a:tab pos="2005013" algn="l"/>
                <a:tab pos="2339975" algn="l"/>
                <a:tab pos="2630488" algn="l"/>
              </a:tabLst>
            </a:pPr>
            <a:r>
              <a:rPr lang="en-US" b="1" dirty="0" smtClean="0"/>
              <a:t>	               do</a:t>
            </a:r>
            <a:r>
              <a:rPr lang="en-US" dirty="0" smtClean="0"/>
              <a:t> </a:t>
            </a:r>
            <a:r>
              <a:rPr lang="en-US" dirty="0"/>
              <a:t>{</a:t>
            </a:r>
          </a:p>
          <a:p>
            <a:pPr>
              <a:lnSpc>
                <a:spcPct val="90000"/>
              </a:lnSpc>
              <a:buFont typeface="Monotype Sorts" charset="2"/>
              <a:buNone/>
              <a:tabLst>
                <a:tab pos="2005013" algn="l"/>
                <a:tab pos="2339975" algn="l"/>
                <a:tab pos="2630488" algn="l"/>
              </a:tabLst>
            </a:pPr>
            <a:r>
              <a:rPr lang="en-US" dirty="0"/>
              <a:t>			</a:t>
            </a:r>
            <a:r>
              <a:rPr lang="en-US" b="1" dirty="0"/>
              <a:t>while (turn !=</a:t>
            </a:r>
            <a:r>
              <a:rPr lang="en-US" b="1" dirty="0">
                <a:sym typeface="Symbol" pitchFamily="18" charset="2"/>
              </a:rPr>
              <a:t> i) </a:t>
            </a:r>
            <a:r>
              <a:rPr lang="en-US" dirty="0">
                <a:sym typeface="Symbol" pitchFamily="18" charset="2"/>
              </a:rPr>
              <a:t>;</a:t>
            </a:r>
          </a:p>
          <a:p>
            <a:pPr>
              <a:lnSpc>
                <a:spcPct val="90000"/>
              </a:lnSpc>
              <a:buFont typeface="Monotype Sorts" charset="2"/>
              <a:buNone/>
              <a:tabLst>
                <a:tab pos="2005013" algn="l"/>
                <a:tab pos="2339975" algn="l"/>
                <a:tab pos="2630488" algn="l"/>
              </a:tabLst>
            </a:pPr>
            <a:r>
              <a:rPr lang="en-US" dirty="0">
                <a:sym typeface="Symbol" pitchFamily="18" charset="2"/>
              </a:rPr>
              <a:t>			</a:t>
            </a:r>
            <a:r>
              <a:rPr lang="en-US" b="1" dirty="0" smtClean="0">
                <a:solidFill>
                  <a:srgbClr val="FF0000"/>
                </a:solidFill>
                <a:sym typeface="Symbol" pitchFamily="18" charset="2"/>
              </a:rPr>
              <a:t>critical </a:t>
            </a:r>
            <a:r>
              <a:rPr lang="en-US" b="1" dirty="0">
                <a:solidFill>
                  <a:srgbClr val="FF0000"/>
                </a:solidFill>
                <a:sym typeface="Symbol" pitchFamily="18" charset="2"/>
              </a:rPr>
              <a:t>section</a:t>
            </a:r>
          </a:p>
          <a:p>
            <a:pPr>
              <a:lnSpc>
                <a:spcPct val="90000"/>
              </a:lnSpc>
              <a:buFont typeface="Monotype Sorts" charset="2"/>
              <a:buNone/>
              <a:tabLst>
                <a:tab pos="2005013" algn="l"/>
                <a:tab pos="2339975" algn="l"/>
                <a:tab pos="2630488" algn="l"/>
              </a:tabLst>
            </a:pPr>
            <a:r>
              <a:rPr lang="en-US" dirty="0">
                <a:sym typeface="Symbol" pitchFamily="18" charset="2"/>
              </a:rPr>
              <a:t>			</a:t>
            </a:r>
            <a:r>
              <a:rPr lang="en-US" b="1" dirty="0">
                <a:sym typeface="Symbol" pitchFamily="18" charset="2"/>
              </a:rPr>
              <a:t>turn = j</a:t>
            </a:r>
            <a:r>
              <a:rPr lang="en-US" dirty="0">
                <a:sym typeface="Symbol" pitchFamily="18" charset="2"/>
              </a:rPr>
              <a:t>;</a:t>
            </a:r>
          </a:p>
          <a:p>
            <a:pPr>
              <a:lnSpc>
                <a:spcPct val="90000"/>
              </a:lnSpc>
              <a:buFont typeface="Monotype Sorts" charset="2"/>
              <a:buNone/>
              <a:tabLst>
                <a:tab pos="2005013" algn="l"/>
                <a:tab pos="2339975" algn="l"/>
                <a:tab pos="2630488" algn="l"/>
              </a:tabLst>
            </a:pPr>
            <a:r>
              <a:rPr lang="en-US" dirty="0">
                <a:sym typeface="Symbol" pitchFamily="18" charset="2"/>
              </a:rPr>
              <a:t>			</a:t>
            </a:r>
            <a:r>
              <a:rPr lang="en-US" dirty="0" smtClean="0">
                <a:sym typeface="Symbol" pitchFamily="18" charset="2"/>
              </a:rPr>
              <a:t>reminder </a:t>
            </a:r>
            <a:r>
              <a:rPr lang="en-US" dirty="0">
                <a:sym typeface="Symbol" pitchFamily="18" charset="2"/>
              </a:rPr>
              <a:t>section</a:t>
            </a:r>
          </a:p>
          <a:p>
            <a:pPr>
              <a:lnSpc>
                <a:spcPct val="90000"/>
              </a:lnSpc>
              <a:buFont typeface="Monotype Sorts" charset="2"/>
              <a:buNone/>
              <a:tabLst>
                <a:tab pos="2005013" algn="l"/>
                <a:tab pos="2339975" algn="l"/>
                <a:tab pos="2630488" algn="l"/>
              </a:tabLst>
            </a:pPr>
            <a:r>
              <a:rPr lang="en-US" dirty="0">
                <a:sym typeface="Symbol" pitchFamily="18" charset="2"/>
              </a:rPr>
              <a:t>		} </a:t>
            </a:r>
            <a:r>
              <a:rPr lang="en-US" b="1" dirty="0">
                <a:sym typeface="Symbol" pitchFamily="18" charset="2"/>
              </a:rPr>
              <a:t>while (1</a:t>
            </a:r>
            <a:r>
              <a:rPr lang="en-US" b="1" dirty="0" smtClean="0">
                <a:sym typeface="Symbol" pitchFamily="18" charset="2"/>
              </a:rPr>
              <a:t>)</a:t>
            </a:r>
            <a:r>
              <a:rPr lang="en-US" dirty="0" smtClean="0">
                <a:sym typeface="Symbol" pitchFamily="18" charset="2"/>
              </a:rPr>
              <a:t>;</a:t>
            </a:r>
          </a:p>
          <a:p>
            <a:pPr>
              <a:lnSpc>
                <a:spcPct val="90000"/>
              </a:lnSpc>
              <a:buFont typeface="Monotype Sorts" charset="2"/>
              <a:buNone/>
              <a:tabLst>
                <a:tab pos="2005013" algn="l"/>
                <a:tab pos="2339975" algn="l"/>
                <a:tab pos="2630488" algn="l"/>
              </a:tabLst>
            </a:pPr>
            <a:endParaRPr lang="en-US" dirty="0">
              <a:sym typeface="Symbol" pitchFamily="18" charset="2"/>
            </a:endParaRPr>
          </a:p>
          <a:p>
            <a:pPr>
              <a:lnSpc>
                <a:spcPct val="90000"/>
              </a:lnSpc>
              <a:tabLst>
                <a:tab pos="2005013" algn="l"/>
                <a:tab pos="2339975" algn="l"/>
                <a:tab pos="2630488" algn="l"/>
              </a:tabLst>
            </a:pPr>
            <a:r>
              <a:rPr lang="en-US" dirty="0"/>
              <a:t>Satisfies mutual exclusion, but not progress</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25</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596" y="857232"/>
            <a:ext cx="7924800" cy="457200"/>
          </a:xfrm>
        </p:spPr>
        <p:txBody>
          <a:bodyPr>
            <a:normAutofit fontScale="90000"/>
          </a:bodyPr>
          <a:lstStyle/>
          <a:p>
            <a:pPr algn="l"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0" y="1271588"/>
            <a:ext cx="8786841" cy="4686300"/>
          </a:xfrm>
        </p:spPr>
        <p:txBody>
          <a:bodyPr>
            <a:noAutofit/>
          </a:bodyPr>
          <a:lstStyle/>
          <a:p>
            <a:pPr>
              <a:lnSpc>
                <a:spcPct val="90000"/>
              </a:lnSpc>
              <a:buFont typeface="Monotype Sorts" pitchFamily="-84" charset="2"/>
              <a:buNone/>
            </a:pPr>
            <a:r>
              <a:rPr lang="en-US" sz="2400" i="1" dirty="0" smtClean="0"/>
              <a:t>     </a:t>
            </a:r>
            <a:r>
              <a:rPr lang="en-US" sz="2400" i="1" dirty="0" smtClean="0">
                <a:solidFill>
                  <a:srgbClr val="FF0000"/>
                </a:solidFill>
              </a:rPr>
              <a:t>Request</a:t>
            </a:r>
            <a:r>
              <a:rPr lang="en-US" sz="2400" dirty="0" smtClean="0"/>
              <a:t> = request vector for process </a:t>
            </a:r>
            <a:r>
              <a:rPr lang="en-US" sz="2400" i="1" dirty="0" smtClean="0"/>
              <a:t>P</a:t>
            </a:r>
            <a:r>
              <a:rPr lang="en-US" sz="2400" i="1" baseline="-25000" dirty="0" smtClean="0"/>
              <a:t>i</a:t>
            </a:r>
            <a:r>
              <a:rPr lang="en-US" sz="2400" dirty="0" smtClean="0"/>
              <a:t>.  If </a:t>
            </a:r>
            <a:r>
              <a:rPr lang="en-US" sz="2400" i="1" dirty="0" err="1" smtClean="0"/>
              <a:t>Request</a:t>
            </a:r>
            <a:r>
              <a:rPr lang="en-US" sz="2400" i="1" baseline="-25000" dirty="0" err="1" smtClean="0"/>
              <a:t>i</a:t>
            </a:r>
            <a:r>
              <a:rPr lang="en-US" sz="2400" baseline="-25000" dirty="0" smtClean="0"/>
              <a:t> </a:t>
            </a:r>
            <a:r>
              <a:rPr lang="en-US" sz="2400" dirty="0" smtClean="0"/>
              <a:t>[</a:t>
            </a:r>
            <a:r>
              <a:rPr lang="en-US" sz="2400" i="1" dirty="0" smtClean="0"/>
              <a:t>j</a:t>
            </a:r>
            <a:r>
              <a:rPr lang="en-US" sz="2400" dirty="0" smtClean="0"/>
              <a:t>] = </a:t>
            </a:r>
            <a:r>
              <a:rPr lang="en-US" sz="2400" i="1" dirty="0" smtClean="0"/>
              <a:t>k</a:t>
            </a:r>
            <a:r>
              <a:rPr lang="en-US" sz="2400" dirty="0" smtClean="0"/>
              <a:t> then process </a:t>
            </a:r>
            <a:r>
              <a:rPr lang="en-US" sz="2400" i="1" dirty="0" smtClean="0"/>
              <a:t>P</a:t>
            </a:r>
            <a:r>
              <a:rPr lang="en-US" sz="2400" i="1" baseline="-25000" dirty="0" smtClean="0"/>
              <a:t>i</a:t>
            </a:r>
            <a:r>
              <a:rPr lang="en-US" sz="2400" dirty="0" smtClean="0"/>
              <a:t> wants </a:t>
            </a:r>
            <a:r>
              <a:rPr lang="en-US" sz="2400" i="1" dirty="0" smtClean="0"/>
              <a:t>k</a:t>
            </a:r>
            <a:r>
              <a:rPr lang="en-US" sz="2400" dirty="0" smtClean="0"/>
              <a:t> instances of resource type </a:t>
            </a:r>
            <a:r>
              <a:rPr lang="en-US" sz="2400" i="1" dirty="0" err="1" smtClean="0"/>
              <a:t>R</a:t>
            </a:r>
            <a:r>
              <a:rPr lang="en-US" sz="2400" i="1" baseline="-25000" dirty="0" err="1" smtClean="0"/>
              <a:t>j</a:t>
            </a:r>
            <a:endParaRPr lang="en-US" sz="2400" baseline="-25000" dirty="0" smtClean="0"/>
          </a:p>
          <a:p>
            <a:pPr lvl="1">
              <a:lnSpc>
                <a:spcPct val="90000"/>
              </a:lnSpc>
              <a:buFont typeface="Monotype Sorts" pitchFamily="-84" charset="2"/>
              <a:buNone/>
            </a:pPr>
            <a:r>
              <a:rPr lang="en-US" sz="2400" dirty="0" smtClean="0"/>
              <a:t>1.	If </a:t>
            </a:r>
            <a:r>
              <a:rPr lang="en-US" sz="2400" i="1" dirty="0" err="1" smtClean="0"/>
              <a:t>Request</a:t>
            </a:r>
            <a:r>
              <a:rPr lang="en-US" sz="2400" i="1" baseline="-25000" dirty="0" err="1" smtClean="0"/>
              <a:t>i</a:t>
            </a:r>
            <a:r>
              <a:rPr lang="en-US" sz="2400" i="1" dirty="0" smtClean="0"/>
              <a:t> </a:t>
            </a:r>
            <a:r>
              <a:rPr lang="en-US" sz="2400" dirty="0" smtClean="0">
                <a:sym typeface="Symbol" pitchFamily="18" charset="2"/>
              </a:rPr>
              <a:t> </a:t>
            </a:r>
            <a:r>
              <a:rPr lang="en-US" sz="2400" i="1" dirty="0" err="1" smtClean="0">
                <a:sym typeface="Symbol" pitchFamily="18" charset="2"/>
              </a:rPr>
              <a:t>Need</a:t>
            </a:r>
            <a:r>
              <a:rPr lang="en-US" sz="2400" i="1" baseline="-25000" dirty="0" err="1" smtClean="0">
                <a:sym typeface="Symbol" pitchFamily="18" charset="2"/>
              </a:rPr>
              <a:t>i</a:t>
            </a:r>
            <a:r>
              <a:rPr lang="en-US" sz="2400" i="1" dirty="0" smtClean="0">
                <a:sym typeface="Symbol" pitchFamily="18" charset="2"/>
              </a:rPr>
              <a:t> </a:t>
            </a:r>
            <a:r>
              <a:rPr lang="en-US" sz="2400" dirty="0" smtClean="0">
                <a:sym typeface="Symbol" pitchFamily="18" charset="2"/>
              </a:rPr>
              <a:t>go to step 2.  Otherwise, raise error condition, since process has exceeded its maximum claim</a:t>
            </a:r>
          </a:p>
          <a:p>
            <a:pPr lvl="1">
              <a:lnSpc>
                <a:spcPct val="90000"/>
              </a:lnSpc>
              <a:buFont typeface="Monotype Sorts" pitchFamily="-84" charset="2"/>
              <a:buNone/>
            </a:pPr>
            <a:r>
              <a:rPr lang="en-US" sz="2400" dirty="0" smtClean="0">
                <a:sym typeface="Symbol" pitchFamily="18" charset="2"/>
              </a:rPr>
              <a:t>2.	If </a:t>
            </a:r>
            <a:r>
              <a:rPr lang="en-US" sz="2400" i="1" dirty="0" err="1" smtClean="0"/>
              <a:t>Request</a:t>
            </a:r>
            <a:r>
              <a:rPr lang="en-US" sz="2400" i="1" baseline="-25000" dirty="0" err="1" smtClean="0"/>
              <a:t>i</a:t>
            </a:r>
            <a:r>
              <a:rPr lang="en-US" sz="2400" dirty="0" smtClean="0"/>
              <a:t> </a:t>
            </a:r>
            <a:r>
              <a:rPr lang="en-US" sz="2400" dirty="0" smtClean="0">
                <a:sym typeface="Symbol" pitchFamily="18" charset="2"/>
              </a:rPr>
              <a:t> </a:t>
            </a:r>
            <a:r>
              <a:rPr lang="en-US" sz="2400" i="1" dirty="0" smtClean="0">
                <a:sym typeface="Symbol" pitchFamily="18" charset="2"/>
              </a:rPr>
              <a:t>Available</a:t>
            </a:r>
            <a:r>
              <a:rPr lang="en-US" sz="2400" dirty="0" smtClean="0">
                <a:sym typeface="Symbol" pitchFamily="18" charset="2"/>
              </a:rPr>
              <a:t>, go to step 3.  Otherwise </a:t>
            </a:r>
            <a:r>
              <a:rPr lang="en-US" sz="2400" i="1" dirty="0" smtClean="0">
                <a:sym typeface="Symbol" pitchFamily="18" charset="2"/>
              </a:rPr>
              <a:t>P</a:t>
            </a:r>
            <a:r>
              <a:rPr lang="en-US" sz="2400" i="1" baseline="-25000" dirty="0" smtClean="0">
                <a:sym typeface="Symbol" pitchFamily="18" charset="2"/>
              </a:rPr>
              <a:t>i</a:t>
            </a:r>
            <a:r>
              <a:rPr lang="en-US" sz="2400" dirty="0" smtClean="0">
                <a:sym typeface="Symbol" pitchFamily="18" charset="2"/>
              </a:rPr>
              <a:t>  must wait, since resources are not available</a:t>
            </a:r>
          </a:p>
          <a:p>
            <a:pPr lvl="1">
              <a:lnSpc>
                <a:spcPct val="90000"/>
              </a:lnSpc>
              <a:buFont typeface="Monotype Sorts" pitchFamily="-84" charset="2"/>
              <a:buNone/>
            </a:pPr>
            <a:r>
              <a:rPr lang="en-US" sz="2400" dirty="0" smtClean="0">
                <a:sym typeface="Symbol" pitchFamily="18" charset="2"/>
              </a:rPr>
              <a:t>3.	Pretend to allocate requested resources to </a:t>
            </a:r>
            <a:r>
              <a:rPr lang="en-US" sz="2400" i="1" dirty="0" smtClean="0">
                <a:sym typeface="Symbol" pitchFamily="18" charset="2"/>
              </a:rPr>
              <a:t>P</a:t>
            </a:r>
            <a:r>
              <a:rPr lang="en-US" sz="2400" i="1" baseline="-25000" dirty="0" smtClean="0">
                <a:sym typeface="Symbol" pitchFamily="18" charset="2"/>
              </a:rPr>
              <a:t>i</a:t>
            </a:r>
            <a:r>
              <a:rPr lang="en-US" sz="2400" dirty="0" smtClean="0">
                <a:sym typeface="Symbol" pitchFamily="18" charset="2"/>
              </a:rPr>
              <a:t> by modifying the state as follows:</a:t>
            </a:r>
          </a:p>
          <a:p>
            <a:pPr lvl="3">
              <a:lnSpc>
                <a:spcPct val="90000"/>
              </a:lnSpc>
              <a:buFontTx/>
              <a:buNone/>
            </a:pPr>
            <a:r>
              <a:rPr lang="en-US" sz="2400" dirty="0" smtClean="0">
                <a:sym typeface="Symbol" pitchFamily="18" charset="2"/>
              </a:rPr>
              <a:t>		</a:t>
            </a:r>
            <a:r>
              <a:rPr lang="en-US" sz="2400" i="1" dirty="0" smtClean="0">
                <a:sym typeface="Symbol" pitchFamily="18" charset="2"/>
              </a:rPr>
              <a:t>Available</a:t>
            </a:r>
            <a:r>
              <a:rPr lang="en-US" sz="2400" dirty="0" smtClean="0">
                <a:sym typeface="Symbol" pitchFamily="18" charset="2"/>
              </a:rPr>
              <a:t> = </a:t>
            </a:r>
            <a:r>
              <a:rPr lang="en-US" sz="2400" i="1" dirty="0" smtClean="0">
                <a:sym typeface="Symbol" pitchFamily="18" charset="2"/>
              </a:rPr>
              <a:t>Available  </a:t>
            </a:r>
            <a:r>
              <a:rPr lang="en-US" sz="2400" dirty="0" smtClean="0">
                <a:sym typeface="Symbol" pitchFamily="18" charset="2"/>
              </a:rPr>
              <a:t>–</a:t>
            </a:r>
            <a:r>
              <a:rPr lang="en-US" sz="2400" i="1" dirty="0" smtClean="0">
                <a:sym typeface="Symbol" pitchFamily="18" charset="2"/>
              </a:rPr>
              <a:t> Request;</a:t>
            </a:r>
          </a:p>
          <a:p>
            <a:pPr lvl="3">
              <a:lnSpc>
                <a:spcPct val="90000"/>
              </a:lnSpc>
              <a:buFontTx/>
              <a:buNone/>
            </a:pPr>
            <a:r>
              <a:rPr lang="en-US" sz="2400" dirty="0" smtClean="0">
                <a:sym typeface="Symbol" pitchFamily="18" charset="2"/>
              </a:rPr>
              <a:t>		</a:t>
            </a:r>
            <a:r>
              <a:rPr lang="en-US" sz="2400" i="1" dirty="0" err="1" smtClean="0">
                <a:sym typeface="Symbol" pitchFamily="18" charset="2"/>
              </a:rPr>
              <a:t>Allocation</a:t>
            </a:r>
            <a:r>
              <a:rPr lang="en-US" sz="2400" i="1" baseline="-25000" dirty="0" err="1" smtClean="0">
                <a:sym typeface="Symbol" pitchFamily="18" charset="2"/>
              </a:rPr>
              <a:t>i</a:t>
            </a:r>
            <a:r>
              <a:rPr lang="en-US" sz="2400" baseline="-25000" dirty="0" smtClean="0">
                <a:sym typeface="Symbol" pitchFamily="18" charset="2"/>
              </a:rPr>
              <a:t> </a:t>
            </a:r>
            <a:r>
              <a:rPr lang="en-US" sz="2400" dirty="0" smtClean="0">
                <a:sym typeface="Symbol" pitchFamily="18" charset="2"/>
              </a:rPr>
              <a:t>= </a:t>
            </a:r>
            <a:r>
              <a:rPr lang="en-US" sz="2400" i="1" dirty="0" err="1" smtClean="0">
                <a:sym typeface="Symbol" pitchFamily="18" charset="2"/>
              </a:rPr>
              <a:t>Allocation</a:t>
            </a:r>
            <a:r>
              <a:rPr lang="en-US" sz="2400" i="1" baseline="-25000" dirty="0" err="1" smtClean="0">
                <a:sym typeface="Symbol" pitchFamily="18" charset="2"/>
              </a:rPr>
              <a:t>i</a:t>
            </a:r>
            <a:r>
              <a:rPr lang="en-US" sz="2400" dirty="0" smtClean="0">
                <a:sym typeface="Symbol" pitchFamily="18" charset="2"/>
              </a:rPr>
              <a:t> + </a:t>
            </a:r>
            <a:r>
              <a:rPr lang="en-US" sz="2400" i="1" dirty="0" err="1" smtClean="0">
                <a:sym typeface="Symbol" pitchFamily="18" charset="2"/>
              </a:rPr>
              <a:t>Request</a:t>
            </a:r>
            <a:r>
              <a:rPr lang="en-US" sz="2400" i="1" baseline="-25000" dirty="0" err="1" smtClean="0">
                <a:sym typeface="Symbol" pitchFamily="18" charset="2"/>
              </a:rPr>
              <a:t>i</a:t>
            </a:r>
            <a:r>
              <a:rPr lang="en-US" sz="2400" dirty="0" smtClean="0">
                <a:sym typeface="Symbol" pitchFamily="18" charset="2"/>
              </a:rPr>
              <a:t>;</a:t>
            </a:r>
          </a:p>
          <a:p>
            <a:pPr lvl="3">
              <a:lnSpc>
                <a:spcPct val="90000"/>
              </a:lnSpc>
              <a:buFontTx/>
              <a:buNone/>
            </a:pPr>
            <a:r>
              <a:rPr lang="en-US" sz="2400" dirty="0" smtClean="0">
                <a:sym typeface="Symbol" pitchFamily="18" charset="2"/>
              </a:rPr>
              <a:t>		</a:t>
            </a:r>
            <a:r>
              <a:rPr lang="en-US" sz="2400" i="1" dirty="0" err="1" smtClean="0">
                <a:sym typeface="Symbol" pitchFamily="18" charset="2"/>
              </a:rPr>
              <a:t>Need</a:t>
            </a:r>
            <a:r>
              <a:rPr lang="en-US" sz="2400" i="1" baseline="-25000" dirty="0" err="1" smtClean="0">
                <a:sym typeface="Symbol" pitchFamily="18" charset="2"/>
              </a:rPr>
              <a:t>i</a:t>
            </a:r>
            <a:r>
              <a:rPr lang="en-US" sz="2400" i="1" dirty="0" smtClean="0">
                <a:sym typeface="Symbol" pitchFamily="18" charset="2"/>
              </a:rPr>
              <a:t> </a:t>
            </a:r>
            <a:r>
              <a:rPr lang="en-US" sz="2400" dirty="0" smtClean="0">
                <a:sym typeface="Symbol" pitchFamily="18" charset="2"/>
              </a:rPr>
              <a:t>=</a:t>
            </a:r>
            <a:r>
              <a:rPr lang="en-US" sz="2400" i="1" dirty="0" smtClean="0">
                <a:sym typeface="Symbol" pitchFamily="18" charset="2"/>
              </a:rPr>
              <a:t> </a:t>
            </a:r>
            <a:r>
              <a:rPr lang="en-US" sz="2400" i="1" dirty="0" err="1" smtClean="0">
                <a:sym typeface="Symbol" pitchFamily="18" charset="2"/>
              </a:rPr>
              <a:t>Need</a:t>
            </a:r>
            <a:r>
              <a:rPr lang="en-US" sz="2400" i="1" baseline="-25000" dirty="0" err="1" smtClean="0">
                <a:sym typeface="Symbol" pitchFamily="18" charset="2"/>
              </a:rPr>
              <a:t>i</a:t>
            </a:r>
            <a:r>
              <a:rPr lang="en-US" sz="2400" dirty="0" smtClean="0">
                <a:sym typeface="Symbol" pitchFamily="18" charset="2"/>
              </a:rPr>
              <a:t> – </a:t>
            </a:r>
            <a:r>
              <a:rPr lang="en-US" sz="2400" i="1" dirty="0" err="1" smtClean="0">
                <a:sym typeface="Symbol" pitchFamily="18" charset="2"/>
              </a:rPr>
              <a:t>Request</a:t>
            </a:r>
            <a:r>
              <a:rPr lang="en-US" sz="2400" i="1" baseline="-25000" dirty="0" err="1" smtClean="0">
                <a:sym typeface="Symbol" pitchFamily="18" charset="2"/>
              </a:rPr>
              <a:t>i</a:t>
            </a:r>
            <a:r>
              <a:rPr lang="en-US" sz="2400" i="1" dirty="0" smtClean="0">
                <a:sym typeface="Symbol" pitchFamily="18" charset="2"/>
              </a:rPr>
              <a:t>;</a:t>
            </a:r>
          </a:p>
          <a:p>
            <a:pPr lvl="2">
              <a:lnSpc>
                <a:spcPct val="90000"/>
              </a:lnSpc>
              <a:buClr>
                <a:srgbClr val="CC6600"/>
              </a:buClr>
              <a:buSzPct val="80000"/>
              <a:buFont typeface="Monotype Sorts" pitchFamily="-84" charset="2"/>
              <a:buChar char="l"/>
            </a:pPr>
            <a:r>
              <a:rPr lang="en-US" i="1" dirty="0" smtClean="0">
                <a:sym typeface="Symbol" pitchFamily="18" charset="2"/>
              </a:rPr>
              <a:t>If safe  the resources are allocated to Pi</a:t>
            </a:r>
          </a:p>
          <a:p>
            <a:pPr lvl="2">
              <a:lnSpc>
                <a:spcPct val="90000"/>
              </a:lnSpc>
              <a:buClr>
                <a:srgbClr val="CC6600"/>
              </a:buClr>
              <a:buSzPct val="80000"/>
              <a:buFont typeface="Monotype Sorts" pitchFamily="-84" charset="2"/>
              <a:buChar char="l"/>
            </a:pPr>
            <a:r>
              <a:rPr lang="en-US" i="1" dirty="0" smtClean="0">
                <a:sym typeface="Symbol" pitchFamily="18" charset="2"/>
              </a:rPr>
              <a:t>If unsafe  Pi must wait, and the old resource-allocation state is restored</a:t>
            </a:r>
          </a:p>
        </p:txBody>
      </p:sp>
      <p:sp>
        <p:nvSpPr>
          <p:cNvPr id="4" name="Rectangle 2"/>
          <p:cNvSpPr txBox="1">
            <a:spLocks noChangeArrowheads="1"/>
          </p:cNvSpPr>
          <p:nvPr/>
        </p:nvSpPr>
        <p:spPr>
          <a:xfrm>
            <a:off x="914400" y="71414"/>
            <a:ext cx="7772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2. Banker’s Algorithm </a:t>
            </a:r>
            <a:r>
              <a:rPr kumimoji="0" lang="en-US" sz="2800" b="1" i="0" u="none" strike="noStrike" kern="1200" cap="none" spc="0" normalizeH="0" baseline="0" noProof="0" dirty="0" smtClean="0">
                <a:ln>
                  <a:noFill/>
                </a:ln>
                <a:solidFill>
                  <a:srgbClr val="FF3399"/>
                </a:solidFill>
                <a:effectLst/>
                <a:uLnTx/>
                <a:uFillTx/>
                <a:latin typeface="+mn-lt"/>
                <a:ea typeface="+mn-ea"/>
                <a:cs typeface="+mn-cs"/>
              </a:rPr>
              <a:t>(Cont..)</a:t>
            </a:r>
            <a:endParaRPr kumimoji="0" lang="en-US" sz="3200" b="1" i="0" u="none" strike="noStrike" kern="1200" cap="none" spc="0" normalizeH="0" baseline="0" noProof="0" dirty="0" smtClean="0">
              <a:ln>
                <a:noFill/>
              </a:ln>
              <a:solidFill>
                <a:srgbClr val="FF3399"/>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AFAEADDD-229D-4289-B09D-4EA4D43CFFB4}" type="slidenum">
              <a:rPr lang="en-IN" smtClean="0"/>
              <a:pPr/>
              <a:t>250</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style>
          <a:lnRef idx="1">
            <a:schemeClr val="accent2"/>
          </a:lnRef>
          <a:fillRef idx="2">
            <a:schemeClr val="accent2"/>
          </a:fillRef>
          <a:effectRef idx="1">
            <a:schemeClr val="accent2"/>
          </a:effectRef>
          <a:fontRef idx="minor">
            <a:schemeClr val="dk1"/>
          </a:fontRef>
        </p:style>
        <p:txBody>
          <a:bodyPr>
            <a:normAutofit fontScale="90000"/>
          </a:bodyPr>
          <a:lstStyle/>
          <a:p>
            <a:pPr eaLnBrk="1" hangingPunct="1"/>
            <a:r>
              <a:rPr lang="en-US" b="1" dirty="0" smtClean="0"/>
              <a:t>Example of Banker’s Algorithm</a:t>
            </a:r>
          </a:p>
        </p:txBody>
      </p:sp>
      <p:sp>
        <p:nvSpPr>
          <p:cNvPr id="32771" name="Rectangle 3"/>
          <p:cNvSpPr>
            <a:spLocks noGrp="1" noChangeArrowheads="1"/>
          </p:cNvSpPr>
          <p:nvPr>
            <p:ph type="body" idx="1"/>
          </p:nvPr>
        </p:nvSpPr>
        <p:spPr>
          <a:xfrm>
            <a:off x="500034" y="1071546"/>
            <a:ext cx="8275666" cy="5429287"/>
          </a:xfrm>
        </p:spPr>
        <p:txBody>
          <a:bodyPr>
            <a:normAutofit fontScale="92500" lnSpcReduction="10000"/>
          </a:bodyPr>
          <a:lstStyle/>
          <a:p>
            <a:pPr>
              <a:buNone/>
              <a:tabLst>
                <a:tab pos="1371600" algn="l"/>
                <a:tab pos="2395538" algn="ctr"/>
                <a:tab pos="3594100" algn="ctr"/>
                <a:tab pos="4805363" algn="ctr"/>
              </a:tabLst>
            </a:pPr>
            <a:r>
              <a:rPr lang="en-US" sz="2600" b="1" dirty="0" smtClean="0">
                <a:solidFill>
                  <a:srgbClr val="FF0000"/>
                </a:solidFill>
              </a:rPr>
              <a:t>Q. Find Need Matrix and check whether system is in safe state or not</a:t>
            </a:r>
          </a:p>
          <a:p>
            <a:pPr>
              <a:tabLst>
                <a:tab pos="1371600" algn="l"/>
                <a:tab pos="2395538" algn="ctr"/>
                <a:tab pos="3594100" algn="ctr"/>
                <a:tab pos="4805363" algn="ctr"/>
              </a:tabLst>
            </a:pPr>
            <a:r>
              <a:rPr lang="en-US" sz="2400" dirty="0" smtClean="0"/>
              <a:t>5 processes </a:t>
            </a:r>
            <a:r>
              <a:rPr lang="en-US" sz="2400" i="1" dirty="0" smtClean="0"/>
              <a:t>P</a:t>
            </a:r>
            <a:r>
              <a:rPr lang="en-US" sz="2400" baseline="-25000" dirty="0" smtClean="0"/>
              <a:t>0  </a:t>
            </a:r>
            <a:r>
              <a:rPr lang="en-US" sz="2400" dirty="0" smtClean="0"/>
              <a:t>through </a:t>
            </a:r>
            <a:r>
              <a:rPr lang="en-US" sz="2400" i="1" dirty="0" smtClean="0"/>
              <a:t>P</a:t>
            </a:r>
            <a:r>
              <a:rPr lang="en-US" sz="2400" baseline="-25000" dirty="0" smtClean="0"/>
              <a:t>4</a:t>
            </a:r>
            <a:r>
              <a:rPr lang="en-US" sz="2400" dirty="0" smtClean="0"/>
              <a:t>; </a:t>
            </a:r>
          </a:p>
          <a:p>
            <a:pPr>
              <a:buFont typeface="Monotype Sorts" pitchFamily="-84" charset="2"/>
              <a:buNone/>
              <a:tabLst>
                <a:tab pos="1371600" algn="l"/>
                <a:tab pos="2395538" algn="ctr"/>
                <a:tab pos="3594100" algn="ctr"/>
                <a:tab pos="4805363" algn="ctr"/>
              </a:tabLst>
            </a:pPr>
            <a:r>
              <a:rPr lang="en-US" sz="2400" dirty="0" smtClean="0"/>
              <a:t>      3 resource types:</a:t>
            </a:r>
          </a:p>
          <a:p>
            <a:pPr>
              <a:buFont typeface="Monotype Sorts" pitchFamily="-84" charset="2"/>
              <a:buNone/>
              <a:tabLst>
                <a:tab pos="1371600" algn="l"/>
                <a:tab pos="2395538" algn="ctr"/>
                <a:tab pos="3594100" algn="ctr"/>
                <a:tab pos="4805363" algn="ctr"/>
              </a:tabLst>
            </a:pPr>
            <a:r>
              <a:rPr lang="en-US" sz="2400" b="1" dirty="0" smtClean="0"/>
              <a:t>              </a:t>
            </a:r>
            <a:r>
              <a:rPr lang="en-US" sz="2400" b="1" i="1" dirty="0" smtClean="0"/>
              <a:t>A</a:t>
            </a:r>
            <a:r>
              <a:rPr lang="en-US" sz="2400" b="1" dirty="0" smtClean="0"/>
              <a:t> (10 instances),  </a:t>
            </a:r>
            <a:r>
              <a:rPr lang="en-US" sz="2400" b="1" i="1" dirty="0" smtClean="0"/>
              <a:t>B</a:t>
            </a:r>
            <a:r>
              <a:rPr lang="en-US" sz="2400" b="1" dirty="0" smtClean="0"/>
              <a:t> (5instances), and </a:t>
            </a:r>
            <a:r>
              <a:rPr lang="en-US" sz="2400" b="1" i="1" dirty="0" smtClean="0"/>
              <a:t>C</a:t>
            </a:r>
            <a:r>
              <a:rPr lang="en-US" sz="2400" b="1" dirty="0" smtClean="0"/>
              <a:t> (7 instances)</a:t>
            </a:r>
          </a:p>
          <a:p>
            <a:pPr>
              <a:buFont typeface="Monotype Sorts" pitchFamily="-84" charset="2"/>
              <a:buNone/>
              <a:tabLst>
                <a:tab pos="1371600" algn="l"/>
                <a:tab pos="2395538" algn="ctr"/>
                <a:tab pos="3594100" algn="ctr"/>
                <a:tab pos="4805363" algn="ctr"/>
              </a:tabLst>
            </a:pPr>
            <a:r>
              <a:rPr lang="en-US" sz="2400" dirty="0" smtClean="0"/>
              <a:t> </a:t>
            </a:r>
          </a:p>
          <a:p>
            <a:pPr>
              <a:buFont typeface="Monotype Sorts" pitchFamily="-84" charset="2"/>
              <a:buNone/>
              <a:tabLst>
                <a:tab pos="1371600" algn="l"/>
                <a:tab pos="2395538" algn="ctr"/>
                <a:tab pos="3594100" algn="ctr"/>
                <a:tab pos="4805363" algn="ctr"/>
              </a:tabLst>
            </a:pPr>
            <a:r>
              <a:rPr lang="en-US" sz="2400" dirty="0" smtClean="0"/>
              <a:t>Snapshot at time </a:t>
            </a:r>
            <a:r>
              <a:rPr lang="en-US" sz="2400" i="1" dirty="0" smtClean="0"/>
              <a:t>T</a:t>
            </a:r>
            <a:r>
              <a:rPr lang="en-US" sz="2400" baseline="-25000" dirty="0" smtClean="0"/>
              <a:t>0</a:t>
            </a:r>
            <a:r>
              <a:rPr lang="en-US" sz="2400" dirty="0" smtClean="0"/>
              <a:t>:</a:t>
            </a:r>
          </a:p>
          <a:p>
            <a:pPr>
              <a:buFont typeface="Monotype Sorts" pitchFamily="-84" charset="2"/>
              <a:buNone/>
              <a:tabLst>
                <a:tab pos="1371600" algn="l"/>
                <a:tab pos="2395538" algn="ctr"/>
                <a:tab pos="3594100" algn="ctr"/>
                <a:tab pos="4805363" algn="ctr"/>
              </a:tabLst>
            </a:pPr>
            <a:r>
              <a:rPr lang="en-US" sz="2400" dirty="0" smtClean="0"/>
              <a:t>			</a:t>
            </a:r>
            <a:r>
              <a:rPr lang="en-US" sz="2400" i="1" u="sng" dirty="0" smtClean="0"/>
              <a:t>Allocation</a:t>
            </a:r>
            <a:r>
              <a:rPr lang="en-US" sz="2400" i="1" dirty="0" smtClean="0"/>
              <a:t>	  </a:t>
            </a:r>
            <a:r>
              <a:rPr lang="en-US" sz="2400" i="1" u="sng" dirty="0" smtClean="0"/>
              <a:t>Max</a:t>
            </a:r>
            <a:r>
              <a:rPr lang="en-US" sz="2400" i="1" dirty="0" smtClean="0"/>
              <a:t>	</a:t>
            </a:r>
            <a:r>
              <a:rPr lang="en-US" sz="2400" i="1" u="sng" dirty="0" smtClean="0"/>
              <a:t>Available</a:t>
            </a:r>
            <a:endParaRPr lang="en-US" sz="2400" i="1" dirty="0" smtClean="0"/>
          </a:p>
          <a:p>
            <a:pPr>
              <a:buFont typeface="Monotype Sorts" pitchFamily="-84" charset="2"/>
              <a:buNone/>
              <a:tabLst>
                <a:tab pos="1371600" algn="l"/>
                <a:tab pos="2395538" algn="ctr"/>
                <a:tab pos="3594100" algn="ctr"/>
                <a:tab pos="4805363" algn="ctr"/>
              </a:tabLst>
            </a:pPr>
            <a:r>
              <a:rPr lang="en-US" sz="2400" i="1" dirty="0" smtClean="0"/>
              <a:t>			A B C	       A B C 	A B C</a:t>
            </a:r>
          </a:p>
          <a:p>
            <a:pPr>
              <a:buFont typeface="Monotype Sorts" pitchFamily="-84"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0	</a:t>
            </a:r>
            <a:r>
              <a:rPr lang="en-US" sz="2400" dirty="0" smtClean="0"/>
              <a:t>0 1 0	       7 5 3 	3 3 2</a:t>
            </a:r>
          </a:p>
          <a:p>
            <a:pPr>
              <a:buFont typeface="Monotype Sorts" pitchFamily="-84"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1	</a:t>
            </a:r>
            <a:r>
              <a:rPr lang="en-US" sz="2400" dirty="0" smtClean="0"/>
              <a:t>2 0 0 	        3 2 2  </a:t>
            </a:r>
          </a:p>
          <a:p>
            <a:pPr>
              <a:buFont typeface="Monotype Sorts" pitchFamily="-84"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2</a:t>
            </a:r>
            <a:r>
              <a:rPr lang="en-US" sz="2400" dirty="0" smtClean="0"/>
              <a:t>	3 0 2 	        9 0 2</a:t>
            </a:r>
          </a:p>
          <a:p>
            <a:pPr>
              <a:buFont typeface="Monotype Sorts" pitchFamily="-84"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3</a:t>
            </a:r>
            <a:r>
              <a:rPr lang="en-US" sz="2400" dirty="0" smtClean="0"/>
              <a:t>	2 1 1 	        2 2 2</a:t>
            </a:r>
          </a:p>
          <a:p>
            <a:pPr>
              <a:buFont typeface="Monotype Sorts" pitchFamily="-84"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4</a:t>
            </a:r>
            <a:r>
              <a:rPr lang="en-US" sz="2400" dirty="0" smtClean="0"/>
              <a:t>	0 0 2	         4 3 3  		</a:t>
            </a:r>
          </a:p>
        </p:txBody>
      </p:sp>
      <p:sp>
        <p:nvSpPr>
          <p:cNvPr id="4" name="Slide Number Placeholder 3"/>
          <p:cNvSpPr>
            <a:spLocks noGrp="1"/>
          </p:cNvSpPr>
          <p:nvPr>
            <p:ph type="sldNum" sz="quarter" idx="12"/>
          </p:nvPr>
        </p:nvSpPr>
        <p:spPr/>
        <p:txBody>
          <a:bodyPr/>
          <a:lstStyle/>
          <a:p>
            <a:fld id="{AFAEADDD-229D-4289-B09D-4EA4D43CFFB4}" type="slidenum">
              <a:rPr lang="en-IN" smtClean="0"/>
              <a:pPr/>
              <a:t>251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71670" y="274638"/>
            <a:ext cx="4786346" cy="582594"/>
          </a:xfrm>
        </p:spPr>
        <p:style>
          <a:lnRef idx="1">
            <a:schemeClr val="accent2"/>
          </a:lnRef>
          <a:fillRef idx="2">
            <a:schemeClr val="accent2"/>
          </a:fillRef>
          <a:effectRef idx="1">
            <a:schemeClr val="accent2"/>
          </a:effectRef>
          <a:fontRef idx="minor">
            <a:schemeClr val="dk1"/>
          </a:fontRef>
        </p:style>
        <p:txBody>
          <a:bodyPr>
            <a:normAutofit fontScale="90000"/>
          </a:bodyPr>
          <a:lstStyle/>
          <a:p>
            <a:pPr eaLnBrk="1" hangingPunct="1"/>
            <a:r>
              <a:rPr lang="en-US" b="1" dirty="0" smtClean="0"/>
              <a:t>Example (Cont.)</a:t>
            </a:r>
          </a:p>
        </p:txBody>
      </p:sp>
      <p:sp>
        <p:nvSpPr>
          <p:cNvPr id="33795" name="Rectangle 3"/>
          <p:cNvSpPr>
            <a:spLocks noGrp="1" noChangeArrowheads="1"/>
          </p:cNvSpPr>
          <p:nvPr>
            <p:ph type="body" idx="1"/>
          </p:nvPr>
        </p:nvSpPr>
        <p:spPr>
          <a:xfrm>
            <a:off x="868363" y="1293813"/>
            <a:ext cx="7724775" cy="4640262"/>
          </a:xfrm>
        </p:spPr>
        <p:txBody>
          <a:bodyPr>
            <a:normAutofit lnSpcReduction="10000"/>
          </a:bodyPr>
          <a:lstStyle/>
          <a:p>
            <a:pPr>
              <a:tabLst>
                <a:tab pos="2452688" algn="l"/>
                <a:tab pos="3492500" algn="ctr"/>
              </a:tabLst>
            </a:pPr>
            <a:r>
              <a:rPr lang="en-US" sz="2400" dirty="0" smtClean="0"/>
              <a:t>The content of the matrix </a:t>
            </a:r>
            <a:r>
              <a:rPr lang="en-US" sz="2400" i="1" dirty="0" smtClean="0"/>
              <a:t>Need</a:t>
            </a:r>
            <a:r>
              <a:rPr lang="en-US" sz="2400" dirty="0" smtClean="0"/>
              <a:t> is defined to be</a:t>
            </a:r>
          </a:p>
          <a:p>
            <a:pPr>
              <a:buNone/>
              <a:tabLst>
                <a:tab pos="2452688" algn="l"/>
                <a:tab pos="3492500" algn="ctr"/>
              </a:tabLst>
            </a:pPr>
            <a:r>
              <a:rPr lang="en-US" sz="2400" b="1" dirty="0" smtClean="0">
                <a:solidFill>
                  <a:srgbClr val="FF3399"/>
                </a:solidFill>
              </a:rPr>
              <a:t>                        Need= </a:t>
            </a:r>
            <a:r>
              <a:rPr lang="en-US" sz="2400" b="1" i="1" dirty="0" smtClean="0">
                <a:solidFill>
                  <a:srgbClr val="FF3399"/>
                </a:solidFill>
              </a:rPr>
              <a:t>Max</a:t>
            </a:r>
            <a:r>
              <a:rPr lang="en-US" sz="2400" b="1" dirty="0" smtClean="0">
                <a:solidFill>
                  <a:srgbClr val="FF3399"/>
                </a:solidFill>
              </a:rPr>
              <a:t> – </a:t>
            </a:r>
            <a:r>
              <a:rPr lang="en-US" sz="2400" b="1" i="1" dirty="0" smtClean="0">
                <a:solidFill>
                  <a:srgbClr val="FF3399"/>
                </a:solidFill>
              </a:rPr>
              <a:t>Allocation</a:t>
            </a:r>
            <a:endParaRPr lang="en-US" sz="2400" b="1" dirty="0" smtClean="0">
              <a:solidFill>
                <a:srgbClr val="FF3399"/>
              </a:solidFill>
            </a:endParaRPr>
          </a:p>
          <a:p>
            <a:pPr>
              <a:buFont typeface="Monotype Sorts" pitchFamily="-84" charset="2"/>
              <a:buNone/>
              <a:tabLst>
                <a:tab pos="2452688" algn="l"/>
                <a:tab pos="3492500" algn="ctr"/>
              </a:tabLst>
            </a:pPr>
            <a:r>
              <a:rPr lang="en-US" sz="2400" dirty="0" smtClean="0"/>
              <a:t>			</a:t>
            </a:r>
            <a:r>
              <a:rPr lang="en-US" sz="2400" b="1" i="1" u="sng" dirty="0" smtClean="0"/>
              <a:t>Need</a:t>
            </a:r>
            <a:endParaRPr lang="en-US" sz="2400" b="1" u="sng" dirty="0" smtClean="0"/>
          </a:p>
          <a:p>
            <a:pPr>
              <a:buFont typeface="Monotype Sorts" pitchFamily="-84" charset="2"/>
              <a:buNone/>
              <a:tabLst>
                <a:tab pos="2452688" algn="l"/>
                <a:tab pos="3492500" algn="ctr"/>
              </a:tabLst>
            </a:pPr>
            <a:r>
              <a:rPr lang="en-US" sz="2400" dirty="0" smtClean="0"/>
              <a:t>			</a:t>
            </a:r>
            <a:r>
              <a:rPr lang="en-US" sz="2400" i="1" dirty="0" smtClean="0"/>
              <a:t>A B C</a:t>
            </a:r>
          </a:p>
          <a:p>
            <a:pPr>
              <a:buFont typeface="Monotype Sorts" pitchFamily="-84" charset="2"/>
              <a:buNone/>
              <a:tabLst>
                <a:tab pos="2452688" algn="l"/>
                <a:tab pos="3492500" algn="ctr"/>
              </a:tabLst>
            </a:pPr>
            <a:r>
              <a:rPr lang="en-US" sz="2400" dirty="0" smtClean="0"/>
              <a:t>		 </a:t>
            </a:r>
            <a:r>
              <a:rPr lang="en-US" sz="2400" i="1" dirty="0" smtClean="0"/>
              <a:t>P</a:t>
            </a:r>
            <a:r>
              <a:rPr lang="en-US" sz="2400" baseline="-25000" dirty="0" smtClean="0"/>
              <a:t>0	</a:t>
            </a:r>
            <a:r>
              <a:rPr lang="en-US" sz="2400" dirty="0" smtClean="0"/>
              <a:t>7 4 3 </a:t>
            </a:r>
          </a:p>
          <a:p>
            <a:pPr>
              <a:buFont typeface="Monotype Sorts" pitchFamily="-84" charset="2"/>
              <a:buNone/>
              <a:tabLst>
                <a:tab pos="2452688" algn="l"/>
                <a:tab pos="3492500" algn="ctr"/>
              </a:tabLst>
            </a:pPr>
            <a:r>
              <a:rPr lang="en-US" sz="2400" dirty="0" smtClean="0"/>
              <a:t>		 </a:t>
            </a:r>
            <a:r>
              <a:rPr lang="en-US" sz="2400" i="1" dirty="0" smtClean="0"/>
              <a:t>P</a:t>
            </a:r>
            <a:r>
              <a:rPr lang="en-US" sz="2400" baseline="-25000" dirty="0" smtClean="0"/>
              <a:t>1	</a:t>
            </a:r>
            <a:r>
              <a:rPr lang="en-US" sz="2400" dirty="0" smtClean="0"/>
              <a:t>1 2 2 </a:t>
            </a:r>
          </a:p>
          <a:p>
            <a:pPr>
              <a:buFont typeface="Monotype Sorts" pitchFamily="-84" charset="2"/>
              <a:buNone/>
              <a:tabLst>
                <a:tab pos="2452688" algn="l"/>
                <a:tab pos="3492500" algn="ctr"/>
              </a:tabLst>
            </a:pPr>
            <a:r>
              <a:rPr lang="en-US" sz="2400" dirty="0" smtClean="0"/>
              <a:t>		 </a:t>
            </a:r>
            <a:r>
              <a:rPr lang="en-US" sz="2400" i="1" dirty="0" smtClean="0"/>
              <a:t>P</a:t>
            </a:r>
            <a:r>
              <a:rPr lang="en-US" sz="2400" baseline="-25000" dirty="0" smtClean="0"/>
              <a:t>2</a:t>
            </a:r>
            <a:r>
              <a:rPr lang="en-US" sz="2400" dirty="0" smtClean="0"/>
              <a:t>	6 0 0 </a:t>
            </a:r>
          </a:p>
          <a:p>
            <a:pPr>
              <a:buFont typeface="Monotype Sorts" pitchFamily="-84" charset="2"/>
              <a:buNone/>
              <a:tabLst>
                <a:tab pos="2452688" algn="l"/>
                <a:tab pos="3492500" algn="ctr"/>
              </a:tabLst>
            </a:pPr>
            <a:r>
              <a:rPr lang="en-US" sz="2400" dirty="0" smtClean="0"/>
              <a:t>		 </a:t>
            </a:r>
            <a:r>
              <a:rPr lang="en-US" sz="2400" i="1" dirty="0" smtClean="0"/>
              <a:t>P</a:t>
            </a:r>
            <a:r>
              <a:rPr lang="en-US" sz="2400" baseline="-25000" dirty="0" smtClean="0"/>
              <a:t>3</a:t>
            </a:r>
            <a:r>
              <a:rPr lang="en-US" sz="2400" dirty="0" smtClean="0"/>
              <a:t>	0 1 1</a:t>
            </a:r>
          </a:p>
          <a:p>
            <a:pPr>
              <a:buFont typeface="Monotype Sorts" pitchFamily="-84" charset="2"/>
              <a:buNone/>
              <a:tabLst>
                <a:tab pos="2452688" algn="l"/>
                <a:tab pos="3492500" algn="ctr"/>
              </a:tabLst>
            </a:pPr>
            <a:r>
              <a:rPr lang="en-US" sz="2400" dirty="0" smtClean="0"/>
              <a:t>		 </a:t>
            </a:r>
            <a:r>
              <a:rPr lang="en-US" sz="2400" i="1" dirty="0" smtClean="0"/>
              <a:t>P</a:t>
            </a:r>
            <a:r>
              <a:rPr lang="en-US" sz="2400" baseline="-25000" dirty="0" smtClean="0"/>
              <a:t>4</a:t>
            </a:r>
            <a:r>
              <a:rPr lang="en-US" sz="2400" dirty="0" smtClean="0"/>
              <a:t>	4 3 1 </a:t>
            </a:r>
          </a:p>
          <a:p>
            <a:pPr>
              <a:tabLst>
                <a:tab pos="2452688" algn="l"/>
                <a:tab pos="3492500" algn="ctr"/>
              </a:tabLst>
            </a:pPr>
            <a:r>
              <a:rPr lang="en-US" sz="2400" dirty="0" smtClean="0"/>
              <a:t>The system is in a safe state since the sequence &lt; </a:t>
            </a:r>
            <a:r>
              <a:rPr lang="en-US" sz="2400" i="1" dirty="0" smtClean="0"/>
              <a:t>P</a:t>
            </a:r>
            <a:r>
              <a:rPr lang="en-US" sz="2400" baseline="-25000" dirty="0" smtClean="0"/>
              <a:t>1</a:t>
            </a:r>
            <a:r>
              <a:rPr lang="en-US" sz="2400" dirty="0" smtClean="0"/>
              <a:t>, </a:t>
            </a:r>
            <a:r>
              <a:rPr lang="en-US" sz="2400" i="1" dirty="0" smtClean="0"/>
              <a:t>P</a:t>
            </a:r>
            <a:r>
              <a:rPr lang="en-US" sz="2400" baseline="-25000" dirty="0" smtClean="0"/>
              <a:t>3</a:t>
            </a:r>
            <a:r>
              <a:rPr lang="en-US" sz="2400" dirty="0" smtClean="0"/>
              <a:t>, </a:t>
            </a:r>
            <a:r>
              <a:rPr lang="en-US" sz="2400" i="1" dirty="0" smtClean="0"/>
              <a:t>P</a:t>
            </a:r>
            <a:r>
              <a:rPr lang="en-US" sz="2400" baseline="-25000" dirty="0" smtClean="0"/>
              <a:t>4</a:t>
            </a:r>
            <a:r>
              <a:rPr lang="en-US" sz="2400" dirty="0" smtClean="0"/>
              <a:t>, </a:t>
            </a:r>
            <a:r>
              <a:rPr lang="en-US" sz="2400" i="1" dirty="0" smtClean="0"/>
              <a:t>P</a:t>
            </a:r>
            <a:r>
              <a:rPr lang="en-US" sz="2400" baseline="-25000" dirty="0" smtClean="0"/>
              <a:t>2</a:t>
            </a:r>
            <a:r>
              <a:rPr lang="en-US" sz="2400" dirty="0" smtClean="0"/>
              <a:t>, </a:t>
            </a:r>
            <a:r>
              <a:rPr lang="en-US" sz="2400" i="1" dirty="0" smtClean="0"/>
              <a:t>P</a:t>
            </a:r>
            <a:r>
              <a:rPr lang="en-US" sz="2400" baseline="-25000" dirty="0" smtClean="0"/>
              <a:t>0</a:t>
            </a:r>
            <a:r>
              <a:rPr lang="en-US" sz="2400" dirty="0" smtClean="0"/>
              <a:t>&gt; satisfies safety criteria</a:t>
            </a:r>
            <a:endParaRPr lang="en-US" sz="2400" baseline="-25000" dirty="0" smtClean="0"/>
          </a:p>
        </p:txBody>
      </p:sp>
      <p:sp>
        <p:nvSpPr>
          <p:cNvPr id="4" name="Slide Number Placeholder 3"/>
          <p:cNvSpPr>
            <a:spLocks noGrp="1"/>
          </p:cNvSpPr>
          <p:nvPr>
            <p:ph type="sldNum" sz="quarter" idx="12"/>
          </p:nvPr>
        </p:nvSpPr>
        <p:spPr/>
        <p:txBody>
          <a:bodyPr/>
          <a:lstStyle/>
          <a:p>
            <a:fld id="{AFAEADDD-229D-4289-B09D-4EA4D43CFFB4}" type="slidenum">
              <a:rPr lang="en-IN" smtClean="0"/>
              <a:pPr/>
              <a:t>252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28596" y="785794"/>
            <a:ext cx="8429684" cy="5929354"/>
          </a:xfrm>
        </p:spPr>
        <p:txBody>
          <a:bodyPr>
            <a:normAutofit lnSpcReduction="10000"/>
          </a:bodyPr>
          <a:lstStyle/>
          <a:p>
            <a:pPr>
              <a:buFont typeface="Monotype Sorts" pitchFamily="-84" charset="2"/>
              <a:buNone/>
              <a:tabLst>
                <a:tab pos="1544638" algn="l"/>
                <a:tab pos="2452688" algn="ctr"/>
                <a:tab pos="3767138" algn="ctr"/>
                <a:tab pos="5022850" algn="ctr"/>
              </a:tabLst>
            </a:pPr>
            <a:r>
              <a:rPr lang="en-US" sz="2000" i="1" dirty="0" smtClean="0"/>
              <a:t>			</a:t>
            </a:r>
            <a:r>
              <a:rPr lang="en-US" sz="2000" i="1" u="sng" dirty="0" smtClean="0"/>
              <a:t>Allocation</a:t>
            </a:r>
            <a:r>
              <a:rPr lang="en-US" sz="2000" i="1" dirty="0" smtClean="0"/>
              <a:t>	</a:t>
            </a:r>
            <a:r>
              <a:rPr lang="en-US" sz="2000" i="1" u="sng" dirty="0" smtClean="0"/>
              <a:t>Need</a:t>
            </a:r>
            <a:r>
              <a:rPr lang="en-US" sz="2000" i="1" dirty="0" smtClean="0"/>
              <a:t>	</a:t>
            </a:r>
            <a:r>
              <a:rPr lang="en-US" sz="2000" i="1" u="sng" dirty="0" smtClean="0"/>
              <a:t>Available</a:t>
            </a:r>
            <a:endParaRPr lang="en-US" sz="2000" i="1" dirty="0" smtClean="0"/>
          </a:p>
          <a:p>
            <a:pPr>
              <a:buFont typeface="Monotype Sorts" pitchFamily="-84" charset="2"/>
              <a:buNone/>
              <a:tabLst>
                <a:tab pos="1544638" algn="l"/>
                <a:tab pos="2452688" algn="ctr"/>
                <a:tab pos="3767138" algn="ctr"/>
                <a:tab pos="5022850" algn="ctr"/>
              </a:tabLst>
            </a:pPr>
            <a:r>
              <a:rPr lang="en-US" sz="2000" i="1" dirty="0" smtClean="0"/>
              <a:t>			A B C	A B C	A B C </a:t>
            </a:r>
          </a:p>
          <a:p>
            <a:pPr>
              <a:buFont typeface="Monotype Sorts" pitchFamily="-84"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0</a:t>
            </a:r>
            <a:r>
              <a:rPr lang="en-US" sz="2000" dirty="0" smtClean="0"/>
              <a:t>	0 1 0 	7 4 3 	3 3 2</a:t>
            </a:r>
          </a:p>
          <a:p>
            <a:pPr>
              <a:buFont typeface="Monotype Sorts" pitchFamily="-84"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1</a:t>
            </a:r>
            <a:r>
              <a:rPr lang="en-US" sz="2000" dirty="0" smtClean="0"/>
              <a:t>	        2 0 0              1  2 2	</a:t>
            </a:r>
          </a:p>
          <a:p>
            <a:pPr>
              <a:buFont typeface="Monotype Sorts" pitchFamily="-84"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2</a:t>
            </a:r>
            <a:r>
              <a:rPr lang="en-US" sz="2000" dirty="0" smtClean="0"/>
              <a:t>	3 0 2 	6  0  0 </a:t>
            </a:r>
          </a:p>
          <a:p>
            <a:pPr>
              <a:buFont typeface="Monotype Sorts" pitchFamily="-84"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3</a:t>
            </a:r>
            <a:r>
              <a:rPr lang="en-US" sz="2000" dirty="0" smtClean="0"/>
              <a:t>	2 1 1 	 0  1 1</a:t>
            </a:r>
          </a:p>
          <a:p>
            <a:pPr>
              <a:buFont typeface="Monotype Sorts" pitchFamily="-84"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4</a:t>
            </a:r>
            <a:r>
              <a:rPr lang="en-US" sz="2000" dirty="0" smtClean="0"/>
              <a:t>	0 0 2 	 4  3 1 </a:t>
            </a:r>
            <a:endParaRPr lang="en-US" sz="900" dirty="0" smtClean="0"/>
          </a:p>
          <a:p>
            <a:pPr>
              <a:buNone/>
              <a:tabLst>
                <a:tab pos="1544638" algn="l"/>
                <a:tab pos="2452688" algn="ctr"/>
                <a:tab pos="3767138" algn="ctr"/>
                <a:tab pos="5022850" algn="ctr"/>
              </a:tabLst>
            </a:pPr>
            <a:r>
              <a:rPr lang="en-US" sz="2800" dirty="0" smtClean="0">
                <a:solidFill>
                  <a:srgbClr val="FF0000"/>
                </a:solidFill>
              </a:rPr>
              <a:t>Run Safety algorithm</a:t>
            </a:r>
          </a:p>
          <a:p>
            <a:pPr>
              <a:buNone/>
              <a:tabLst>
                <a:tab pos="1544638" algn="l"/>
                <a:tab pos="2452688" algn="ctr"/>
                <a:tab pos="3767138" algn="ctr"/>
                <a:tab pos="5022850" algn="ctr"/>
              </a:tabLst>
            </a:pPr>
            <a:r>
              <a:rPr lang="en-US" sz="2400" b="1" dirty="0" smtClean="0"/>
              <a:t>Check that Request </a:t>
            </a:r>
            <a:r>
              <a:rPr lang="en-US" sz="2400" b="1" dirty="0" smtClean="0">
                <a:sym typeface="Symbol" pitchFamily="18" charset="2"/>
              </a:rPr>
              <a:t> Available then Execute Process</a:t>
            </a:r>
          </a:p>
          <a:p>
            <a:pPr>
              <a:buNone/>
              <a:tabLst>
                <a:tab pos="1544638" algn="l"/>
                <a:tab pos="2452688" algn="ctr"/>
                <a:tab pos="3767138" algn="ctr"/>
                <a:tab pos="5022850" algn="ctr"/>
              </a:tabLst>
            </a:pPr>
            <a:r>
              <a:rPr lang="en-US" sz="2400" dirty="0" smtClean="0">
                <a:solidFill>
                  <a:srgbClr val="FF0000"/>
                </a:solidFill>
                <a:sym typeface="Symbol" pitchFamily="18" charset="2"/>
              </a:rPr>
              <a:t>For P0:  </a:t>
            </a:r>
            <a:r>
              <a:rPr lang="en-US" sz="2400" dirty="0" smtClean="0">
                <a:solidFill>
                  <a:srgbClr val="0000FF"/>
                </a:solidFill>
                <a:sym typeface="Symbol" pitchFamily="18" charset="2"/>
              </a:rPr>
              <a:t>need (7,4,3)&gt; available (3,3,2) </a:t>
            </a:r>
            <a:r>
              <a:rPr lang="en-US" sz="2400" b="1" dirty="0" smtClean="0">
                <a:solidFill>
                  <a:srgbClr val="FF3399"/>
                </a:solidFill>
                <a:sym typeface="Symbol" pitchFamily="18" charset="2"/>
              </a:rPr>
              <a:t>=&gt; Don’t select Now</a:t>
            </a:r>
          </a:p>
          <a:p>
            <a:pPr>
              <a:buNone/>
              <a:tabLst>
                <a:tab pos="1544638" algn="l"/>
                <a:tab pos="2452688" algn="ctr"/>
                <a:tab pos="3767138" algn="ctr"/>
                <a:tab pos="5022850" algn="ctr"/>
              </a:tabLst>
            </a:pPr>
            <a:endParaRPr lang="en-US" sz="2400" b="1" dirty="0" smtClean="0">
              <a:solidFill>
                <a:srgbClr val="FF3399"/>
              </a:solidFill>
              <a:sym typeface="Symbol" pitchFamily="18" charset="2"/>
            </a:endParaRPr>
          </a:p>
          <a:p>
            <a:pPr>
              <a:buNone/>
              <a:tabLst>
                <a:tab pos="1544638" algn="l"/>
                <a:tab pos="2452688" algn="ctr"/>
                <a:tab pos="3767138" algn="ctr"/>
                <a:tab pos="5022850" algn="ctr"/>
              </a:tabLst>
            </a:pPr>
            <a:r>
              <a:rPr lang="en-US" sz="2400" dirty="0" smtClean="0">
                <a:solidFill>
                  <a:srgbClr val="FF3399"/>
                </a:solidFill>
                <a:sym typeface="Symbol" pitchFamily="18" charset="2"/>
              </a:rPr>
              <a:t>For P1:  </a:t>
            </a:r>
            <a:r>
              <a:rPr lang="en-US" sz="2400" dirty="0" smtClean="0">
                <a:solidFill>
                  <a:srgbClr val="0000FF"/>
                </a:solidFill>
                <a:sym typeface="Symbol" pitchFamily="18" charset="2"/>
              </a:rPr>
              <a:t>need (1, 2,2)&lt; available (3,3,2) =&gt;Select </a:t>
            </a:r>
            <a:endParaRPr lang="en-US" sz="2400" b="1" dirty="0" smtClean="0">
              <a:solidFill>
                <a:srgbClr val="0000FF"/>
              </a:solidFill>
              <a:sym typeface="Symbol" pitchFamily="18" charset="2"/>
            </a:endParaRPr>
          </a:p>
          <a:p>
            <a:pPr>
              <a:buFont typeface="Monotype Sorts" pitchFamily="-84" charset="2"/>
              <a:buNone/>
              <a:tabLst>
                <a:tab pos="1544638" algn="l"/>
                <a:tab pos="2452688" algn="ctr"/>
                <a:tab pos="3767138" algn="ctr"/>
                <a:tab pos="5022850" algn="ctr"/>
              </a:tabLst>
            </a:pPr>
            <a:r>
              <a:rPr lang="en-US" sz="2000" dirty="0" smtClean="0"/>
              <a:t>                  New available= available+ allocated p1</a:t>
            </a:r>
          </a:p>
          <a:p>
            <a:pPr>
              <a:buFont typeface="Monotype Sorts" pitchFamily="-84" charset="2"/>
              <a:buNone/>
              <a:tabLst>
                <a:tab pos="1544638" algn="l"/>
                <a:tab pos="2452688" algn="ctr"/>
                <a:tab pos="3767138" algn="ctr"/>
                <a:tab pos="5022850" algn="ctr"/>
              </a:tabLst>
            </a:pPr>
            <a:r>
              <a:rPr lang="en-US" sz="2000" dirty="0" smtClean="0"/>
              <a:t>                                           =(3,3,2)+ (2,0,0)</a:t>
            </a:r>
          </a:p>
          <a:p>
            <a:pPr>
              <a:buFont typeface="Monotype Sorts" pitchFamily="-84" charset="2"/>
              <a:buNone/>
              <a:tabLst>
                <a:tab pos="1544638" algn="l"/>
                <a:tab pos="2452688" algn="ctr"/>
                <a:tab pos="3767138" algn="ctr"/>
                <a:tab pos="5022850" algn="ctr"/>
              </a:tabLst>
            </a:pPr>
            <a:r>
              <a:rPr lang="en-US" sz="2000" dirty="0" smtClean="0"/>
              <a:t>	            </a:t>
            </a:r>
            <a:r>
              <a:rPr lang="en-US" sz="2400" b="1" dirty="0" smtClean="0"/>
              <a:t>New available =(5,3,2)</a:t>
            </a:r>
            <a:endParaRPr lang="en-US" sz="2000" b="1" dirty="0" smtClean="0"/>
          </a:p>
        </p:txBody>
      </p:sp>
      <p:sp>
        <p:nvSpPr>
          <p:cNvPr id="5" name="TextBox 4"/>
          <p:cNvSpPr txBox="1"/>
          <p:nvPr/>
        </p:nvSpPr>
        <p:spPr>
          <a:xfrm>
            <a:off x="6143636" y="5500702"/>
            <a:ext cx="26432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000" b="1" dirty="0" smtClean="0"/>
              <a:t>Safe Sequence</a:t>
            </a:r>
          </a:p>
          <a:p>
            <a:r>
              <a:rPr lang="en-IN" sz="2000" b="1" dirty="0" smtClean="0">
                <a:solidFill>
                  <a:srgbClr val="0000FF"/>
                </a:solidFill>
              </a:rPr>
              <a:t>P1</a:t>
            </a:r>
            <a:endParaRPr lang="en-IN" sz="2000" b="1" dirty="0">
              <a:solidFill>
                <a:srgbClr val="0000FF"/>
              </a:solidFill>
            </a:endParaRPr>
          </a:p>
        </p:txBody>
      </p:sp>
      <p:sp>
        <p:nvSpPr>
          <p:cNvPr id="6" name="Slide Number Placeholder 5"/>
          <p:cNvSpPr>
            <a:spLocks noGrp="1"/>
          </p:cNvSpPr>
          <p:nvPr>
            <p:ph type="sldNum" sz="quarter" idx="12"/>
          </p:nvPr>
        </p:nvSpPr>
        <p:spPr/>
        <p:txBody>
          <a:bodyPr/>
          <a:lstStyle/>
          <a:p>
            <a:fld id="{AFAEADDD-229D-4289-B09D-4EA4D43CFFB4}" type="slidenum">
              <a:rPr lang="en-IN" smtClean="0"/>
              <a:pPr/>
              <a:t>253</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714356"/>
            <a:ext cx="8286808" cy="6278642"/>
          </a:xfrm>
          <a:prstGeom prst="rect">
            <a:avLst/>
          </a:prstGeom>
        </p:spPr>
        <p:txBody>
          <a:bodyPr wrap="square">
            <a:spAutoFit/>
          </a:bodyPr>
          <a:lstStyle/>
          <a:p>
            <a:pPr>
              <a:buNone/>
              <a:tabLst>
                <a:tab pos="1544638" algn="l"/>
                <a:tab pos="2452688" algn="ctr"/>
                <a:tab pos="3767138" algn="ctr"/>
                <a:tab pos="5022850" algn="ctr"/>
              </a:tabLst>
            </a:pPr>
            <a:r>
              <a:rPr lang="en-US" sz="2400" b="1" dirty="0" smtClean="0">
                <a:solidFill>
                  <a:srgbClr val="FF3399"/>
                </a:solidFill>
                <a:sym typeface="Symbol" pitchFamily="18" charset="2"/>
              </a:rPr>
              <a:t>For P2:  </a:t>
            </a:r>
            <a:r>
              <a:rPr lang="en-US" sz="2400" b="1" dirty="0" smtClean="0">
                <a:solidFill>
                  <a:srgbClr val="0000FF"/>
                </a:solidFill>
                <a:sym typeface="Symbol" pitchFamily="18" charset="2"/>
              </a:rPr>
              <a:t>need (6, 0,0)&lt; available (5,3,2) </a:t>
            </a:r>
            <a:r>
              <a:rPr lang="en-US" sz="2400" b="1" smtClean="0">
                <a:solidFill>
                  <a:srgbClr val="FF3399"/>
                </a:solidFill>
                <a:sym typeface="Symbol" pitchFamily="18" charset="2"/>
              </a:rPr>
              <a:t>=&gt; Don’t select Now</a:t>
            </a:r>
            <a:endParaRPr lang="en-US" sz="2400" b="1" dirty="0" smtClean="0">
              <a:solidFill>
                <a:srgbClr val="0000FF"/>
              </a:solidFill>
              <a:sym typeface="Symbol" pitchFamily="18" charset="2"/>
            </a:endParaRPr>
          </a:p>
          <a:p>
            <a:pPr>
              <a:buNone/>
              <a:tabLst>
                <a:tab pos="1544638" algn="l"/>
                <a:tab pos="2452688" algn="ctr"/>
                <a:tab pos="3767138" algn="ctr"/>
                <a:tab pos="5022850" algn="ctr"/>
              </a:tabLst>
            </a:pPr>
            <a:endParaRPr lang="en-US" sz="2000" b="1" dirty="0" smtClean="0">
              <a:solidFill>
                <a:srgbClr val="0000FF"/>
              </a:solidFill>
              <a:sym typeface="Symbol" pitchFamily="18" charset="2"/>
            </a:endParaRPr>
          </a:p>
          <a:p>
            <a:pPr>
              <a:tabLst>
                <a:tab pos="1544638" algn="l"/>
                <a:tab pos="2452688" algn="ctr"/>
                <a:tab pos="3767138" algn="ctr"/>
                <a:tab pos="5022850" algn="ctr"/>
              </a:tabLst>
            </a:pPr>
            <a:r>
              <a:rPr lang="en-US" sz="2400" b="1" dirty="0" smtClean="0">
                <a:solidFill>
                  <a:srgbClr val="FF3399"/>
                </a:solidFill>
                <a:sym typeface="Symbol" pitchFamily="18" charset="2"/>
              </a:rPr>
              <a:t>For P3:  </a:t>
            </a:r>
            <a:r>
              <a:rPr lang="en-US" sz="2400" b="1" dirty="0" smtClean="0">
                <a:solidFill>
                  <a:srgbClr val="0000FF"/>
                </a:solidFill>
                <a:sym typeface="Symbol" pitchFamily="18" charset="2"/>
              </a:rPr>
              <a:t>need (0, 1,1)&lt; available (5,3,2) =&gt;</a:t>
            </a:r>
            <a:r>
              <a:rPr lang="en-US" sz="2400" dirty="0" smtClean="0">
                <a:solidFill>
                  <a:srgbClr val="0000FF"/>
                </a:solidFill>
                <a:sym typeface="Symbol" pitchFamily="18" charset="2"/>
              </a:rPr>
              <a:t>Select</a:t>
            </a:r>
            <a:endParaRPr lang="en-US" sz="2000" b="1" dirty="0" smtClean="0">
              <a:solidFill>
                <a:srgbClr val="0000FF"/>
              </a:solidFill>
              <a:sym typeface="Symbol" pitchFamily="18" charset="2"/>
            </a:endParaRPr>
          </a:p>
          <a:p>
            <a:pPr>
              <a:buNone/>
              <a:tabLst>
                <a:tab pos="1544638" algn="l"/>
                <a:tab pos="2452688" algn="ctr"/>
                <a:tab pos="3767138" algn="ctr"/>
                <a:tab pos="5022850" algn="ctr"/>
              </a:tabLst>
            </a:pPr>
            <a:endParaRPr lang="en-US" sz="2000" b="1" dirty="0" smtClean="0">
              <a:solidFill>
                <a:srgbClr val="0000FF"/>
              </a:solidFill>
              <a:sym typeface="Symbol" pitchFamily="18" charset="2"/>
            </a:endParaRPr>
          </a:p>
          <a:p>
            <a:pPr>
              <a:buFont typeface="Monotype Sorts" pitchFamily="-84" charset="2"/>
              <a:buNone/>
              <a:tabLst>
                <a:tab pos="1544638" algn="l"/>
                <a:tab pos="2452688" algn="ctr"/>
                <a:tab pos="3767138" algn="ctr"/>
                <a:tab pos="5022850" algn="ctr"/>
              </a:tabLst>
            </a:pPr>
            <a:r>
              <a:rPr lang="en-US" dirty="0" smtClean="0"/>
              <a:t>                  New available= available+ allocated p3</a:t>
            </a:r>
          </a:p>
          <a:p>
            <a:pPr>
              <a:buFont typeface="Monotype Sorts" pitchFamily="-84" charset="2"/>
              <a:buNone/>
              <a:tabLst>
                <a:tab pos="1544638" algn="l"/>
                <a:tab pos="2452688" algn="ctr"/>
                <a:tab pos="3767138" algn="ctr"/>
                <a:tab pos="5022850" algn="ctr"/>
              </a:tabLst>
            </a:pPr>
            <a:r>
              <a:rPr lang="en-US" dirty="0" smtClean="0"/>
              <a:t>                                           =(5,3,2)+ (2,1,1)</a:t>
            </a:r>
          </a:p>
          <a:p>
            <a:pPr>
              <a:buFont typeface="Monotype Sorts" pitchFamily="-84" charset="2"/>
              <a:buNone/>
              <a:tabLst>
                <a:tab pos="1544638" algn="l"/>
                <a:tab pos="2452688" algn="ctr"/>
                <a:tab pos="3767138" algn="ctr"/>
                <a:tab pos="5022850" algn="ctr"/>
              </a:tabLst>
            </a:pPr>
            <a:r>
              <a:rPr lang="en-US" sz="2000" b="1" dirty="0" smtClean="0"/>
              <a:t>                 New available =(7,4,3)</a:t>
            </a:r>
          </a:p>
          <a:p>
            <a:pPr>
              <a:buFont typeface="Monotype Sorts" pitchFamily="-84" charset="2"/>
              <a:buNone/>
              <a:tabLst>
                <a:tab pos="1544638" algn="l"/>
                <a:tab pos="2452688" algn="ctr"/>
                <a:tab pos="3767138" algn="ctr"/>
                <a:tab pos="5022850" algn="ctr"/>
              </a:tabLst>
            </a:pPr>
            <a:endParaRPr lang="en-US" sz="2000" b="1" dirty="0" smtClean="0"/>
          </a:p>
          <a:p>
            <a:pPr>
              <a:tabLst>
                <a:tab pos="1544638" algn="l"/>
                <a:tab pos="2452688" algn="ctr"/>
                <a:tab pos="3767138" algn="ctr"/>
                <a:tab pos="5022850" algn="ctr"/>
              </a:tabLst>
            </a:pPr>
            <a:r>
              <a:rPr lang="en-US" sz="2400" b="1" dirty="0" smtClean="0">
                <a:solidFill>
                  <a:srgbClr val="FF3399"/>
                </a:solidFill>
                <a:sym typeface="Symbol" pitchFamily="18" charset="2"/>
              </a:rPr>
              <a:t>For P4:  </a:t>
            </a:r>
            <a:r>
              <a:rPr lang="en-US" sz="2400" b="1" dirty="0" smtClean="0">
                <a:solidFill>
                  <a:srgbClr val="0000FF"/>
                </a:solidFill>
                <a:sym typeface="Symbol" pitchFamily="18" charset="2"/>
              </a:rPr>
              <a:t>need (4, 3,1)&lt; available (7,4,3) =&gt;</a:t>
            </a:r>
            <a:r>
              <a:rPr lang="en-US" sz="2400" dirty="0" smtClean="0">
                <a:solidFill>
                  <a:srgbClr val="0000FF"/>
                </a:solidFill>
                <a:sym typeface="Symbol" pitchFamily="18" charset="2"/>
              </a:rPr>
              <a:t>Select</a:t>
            </a:r>
            <a:endParaRPr lang="en-US" sz="2000" b="1" dirty="0" smtClean="0">
              <a:solidFill>
                <a:srgbClr val="0000FF"/>
              </a:solidFill>
              <a:sym typeface="Symbol" pitchFamily="18" charset="2"/>
            </a:endParaRPr>
          </a:p>
          <a:p>
            <a:pPr>
              <a:buNone/>
              <a:tabLst>
                <a:tab pos="1544638" algn="l"/>
                <a:tab pos="2452688" algn="ctr"/>
                <a:tab pos="3767138" algn="ctr"/>
                <a:tab pos="5022850" algn="ctr"/>
              </a:tabLst>
            </a:pPr>
            <a:endParaRPr lang="en-US" sz="2000" b="1" dirty="0" smtClean="0">
              <a:solidFill>
                <a:srgbClr val="0000FF"/>
              </a:solidFill>
              <a:sym typeface="Symbol" pitchFamily="18" charset="2"/>
            </a:endParaRPr>
          </a:p>
          <a:p>
            <a:pPr>
              <a:buFont typeface="Monotype Sorts" pitchFamily="-84" charset="2"/>
              <a:buNone/>
              <a:tabLst>
                <a:tab pos="1544638" algn="l"/>
                <a:tab pos="2452688" algn="ctr"/>
                <a:tab pos="3767138" algn="ctr"/>
                <a:tab pos="5022850" algn="ctr"/>
              </a:tabLst>
            </a:pPr>
            <a:r>
              <a:rPr lang="en-US" dirty="0" smtClean="0"/>
              <a:t>                  New available= available+ allocated p4</a:t>
            </a:r>
          </a:p>
          <a:p>
            <a:pPr>
              <a:buFont typeface="Monotype Sorts" pitchFamily="-84" charset="2"/>
              <a:buNone/>
              <a:tabLst>
                <a:tab pos="1544638" algn="l"/>
                <a:tab pos="2452688" algn="ctr"/>
                <a:tab pos="3767138" algn="ctr"/>
                <a:tab pos="5022850" algn="ctr"/>
              </a:tabLst>
            </a:pPr>
            <a:r>
              <a:rPr lang="en-US" dirty="0" smtClean="0"/>
              <a:t>                                           =(7, 4, 3 )+ (0, 0, 2)</a:t>
            </a:r>
          </a:p>
          <a:p>
            <a:pPr>
              <a:buFont typeface="Monotype Sorts" pitchFamily="-84" charset="2"/>
              <a:buNone/>
              <a:tabLst>
                <a:tab pos="1544638" algn="l"/>
                <a:tab pos="2452688" algn="ctr"/>
                <a:tab pos="3767138" algn="ctr"/>
                <a:tab pos="5022850" algn="ctr"/>
              </a:tabLst>
            </a:pPr>
            <a:r>
              <a:rPr lang="en-US" sz="2000" b="1" dirty="0" smtClean="0"/>
              <a:t>                 New available =(7,4,5)</a:t>
            </a:r>
          </a:p>
          <a:p>
            <a:pPr>
              <a:buFont typeface="Monotype Sorts" pitchFamily="-84" charset="2"/>
              <a:buNone/>
              <a:tabLst>
                <a:tab pos="1544638" algn="l"/>
                <a:tab pos="2452688" algn="ctr"/>
                <a:tab pos="3767138" algn="ctr"/>
                <a:tab pos="5022850" algn="ctr"/>
              </a:tabLst>
            </a:pPr>
            <a:endParaRPr lang="en-US" sz="2000" b="1" dirty="0" smtClean="0"/>
          </a:p>
          <a:p>
            <a:pPr>
              <a:tabLst>
                <a:tab pos="1544638" algn="l"/>
                <a:tab pos="2452688" algn="ctr"/>
                <a:tab pos="3767138" algn="ctr"/>
                <a:tab pos="5022850" algn="ctr"/>
              </a:tabLst>
            </a:pPr>
            <a:r>
              <a:rPr lang="en-US" sz="2400" b="1" dirty="0" smtClean="0">
                <a:solidFill>
                  <a:srgbClr val="FF3399"/>
                </a:solidFill>
                <a:sym typeface="Symbol" pitchFamily="18" charset="2"/>
              </a:rPr>
              <a:t>For P0:  </a:t>
            </a:r>
            <a:r>
              <a:rPr lang="en-US" sz="2400" b="1" dirty="0" smtClean="0">
                <a:solidFill>
                  <a:srgbClr val="0000FF"/>
                </a:solidFill>
                <a:sym typeface="Symbol" pitchFamily="18" charset="2"/>
              </a:rPr>
              <a:t>need (7, 4,3)&lt; available (7,4,5) =&gt;</a:t>
            </a:r>
            <a:r>
              <a:rPr lang="en-US" sz="2400" dirty="0" smtClean="0">
                <a:solidFill>
                  <a:srgbClr val="0000FF"/>
                </a:solidFill>
                <a:sym typeface="Symbol" pitchFamily="18" charset="2"/>
              </a:rPr>
              <a:t>Select</a:t>
            </a:r>
            <a:endParaRPr lang="en-US" sz="2000" b="1" dirty="0" smtClean="0">
              <a:solidFill>
                <a:srgbClr val="0000FF"/>
              </a:solidFill>
              <a:sym typeface="Symbol" pitchFamily="18" charset="2"/>
            </a:endParaRPr>
          </a:p>
          <a:p>
            <a:pPr>
              <a:buNone/>
              <a:tabLst>
                <a:tab pos="1544638" algn="l"/>
                <a:tab pos="2452688" algn="ctr"/>
                <a:tab pos="3767138" algn="ctr"/>
                <a:tab pos="5022850" algn="ctr"/>
              </a:tabLst>
            </a:pPr>
            <a:endParaRPr lang="en-US" sz="2000" b="1" dirty="0" smtClean="0">
              <a:solidFill>
                <a:srgbClr val="0000FF"/>
              </a:solidFill>
              <a:sym typeface="Symbol" pitchFamily="18" charset="2"/>
            </a:endParaRPr>
          </a:p>
          <a:p>
            <a:pPr>
              <a:buFont typeface="Monotype Sorts" pitchFamily="-84" charset="2"/>
              <a:buNone/>
              <a:tabLst>
                <a:tab pos="1544638" algn="l"/>
                <a:tab pos="2452688" algn="ctr"/>
                <a:tab pos="3767138" algn="ctr"/>
                <a:tab pos="5022850" algn="ctr"/>
              </a:tabLst>
            </a:pPr>
            <a:r>
              <a:rPr lang="en-US" dirty="0" smtClean="0"/>
              <a:t>                  New available= available+ allocated p0</a:t>
            </a:r>
          </a:p>
          <a:p>
            <a:pPr>
              <a:buFont typeface="Monotype Sorts" pitchFamily="-84" charset="2"/>
              <a:buNone/>
              <a:tabLst>
                <a:tab pos="1544638" algn="l"/>
                <a:tab pos="2452688" algn="ctr"/>
                <a:tab pos="3767138" algn="ctr"/>
                <a:tab pos="5022850" algn="ctr"/>
              </a:tabLst>
            </a:pPr>
            <a:r>
              <a:rPr lang="en-US" dirty="0" smtClean="0"/>
              <a:t>                                           =(7, 4, 5 )+ (0, 1, 0)</a:t>
            </a:r>
          </a:p>
          <a:p>
            <a:pPr>
              <a:buFont typeface="Monotype Sorts" pitchFamily="-84" charset="2"/>
              <a:buNone/>
              <a:tabLst>
                <a:tab pos="1544638" algn="l"/>
                <a:tab pos="2452688" algn="ctr"/>
                <a:tab pos="3767138" algn="ctr"/>
                <a:tab pos="5022850" algn="ctr"/>
              </a:tabLst>
            </a:pPr>
            <a:r>
              <a:rPr lang="en-US" sz="2000" b="1" dirty="0" smtClean="0"/>
              <a:t>                 New available =(7,5,5)</a:t>
            </a:r>
          </a:p>
          <a:p>
            <a:pPr>
              <a:buFont typeface="Monotype Sorts" pitchFamily="-84" charset="2"/>
              <a:buNone/>
              <a:tabLst>
                <a:tab pos="1544638" algn="l"/>
                <a:tab pos="2452688" algn="ctr"/>
                <a:tab pos="3767138" algn="ctr"/>
                <a:tab pos="5022850" algn="ctr"/>
              </a:tabLst>
            </a:pPr>
            <a:endParaRPr lang="en-US" b="1" dirty="0" smtClean="0"/>
          </a:p>
        </p:txBody>
      </p:sp>
      <p:sp>
        <p:nvSpPr>
          <p:cNvPr id="5" name="TextBox 4"/>
          <p:cNvSpPr txBox="1"/>
          <p:nvPr/>
        </p:nvSpPr>
        <p:spPr>
          <a:xfrm>
            <a:off x="5786446" y="2071678"/>
            <a:ext cx="26432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000" b="1" dirty="0" smtClean="0"/>
              <a:t>Safe Sequence</a:t>
            </a:r>
          </a:p>
          <a:p>
            <a:r>
              <a:rPr lang="en-IN" sz="2000" b="1" dirty="0" smtClean="0">
                <a:solidFill>
                  <a:srgbClr val="0000FF"/>
                </a:solidFill>
              </a:rPr>
              <a:t>P1-&gt;P3</a:t>
            </a:r>
            <a:endParaRPr lang="en-IN" sz="2000" b="1" dirty="0">
              <a:solidFill>
                <a:srgbClr val="0000FF"/>
              </a:solidFill>
            </a:endParaRPr>
          </a:p>
        </p:txBody>
      </p:sp>
      <p:sp>
        <p:nvSpPr>
          <p:cNvPr id="6" name="TextBox 5"/>
          <p:cNvSpPr txBox="1"/>
          <p:nvPr/>
        </p:nvSpPr>
        <p:spPr>
          <a:xfrm>
            <a:off x="5857884" y="3786190"/>
            <a:ext cx="26432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000" b="1" dirty="0" smtClean="0"/>
              <a:t>Safe Sequence</a:t>
            </a:r>
          </a:p>
          <a:p>
            <a:r>
              <a:rPr lang="en-IN" sz="2000" b="1" dirty="0" smtClean="0">
                <a:solidFill>
                  <a:srgbClr val="0000FF"/>
                </a:solidFill>
              </a:rPr>
              <a:t>P1-&gt;P3-&gt;P4</a:t>
            </a:r>
            <a:endParaRPr lang="en-IN" sz="2000" b="1" dirty="0">
              <a:solidFill>
                <a:srgbClr val="0000FF"/>
              </a:solidFill>
            </a:endParaRPr>
          </a:p>
        </p:txBody>
      </p:sp>
      <p:sp>
        <p:nvSpPr>
          <p:cNvPr id="7" name="TextBox 6"/>
          <p:cNvSpPr txBox="1"/>
          <p:nvPr/>
        </p:nvSpPr>
        <p:spPr>
          <a:xfrm>
            <a:off x="6000760" y="5572140"/>
            <a:ext cx="26432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000" b="1" dirty="0" smtClean="0"/>
              <a:t>Safe Sequence</a:t>
            </a:r>
          </a:p>
          <a:p>
            <a:r>
              <a:rPr lang="en-IN" sz="2000" b="1" dirty="0" smtClean="0">
                <a:solidFill>
                  <a:srgbClr val="0000FF"/>
                </a:solidFill>
              </a:rPr>
              <a:t>P1-&gt;P3-&gt;P4-&gt;P0</a:t>
            </a:r>
            <a:endParaRPr lang="en-IN" sz="2000" b="1" dirty="0">
              <a:solidFill>
                <a:srgbClr val="0000FF"/>
              </a:solidFill>
            </a:endParaRPr>
          </a:p>
        </p:txBody>
      </p:sp>
      <p:sp>
        <p:nvSpPr>
          <p:cNvPr id="8" name="Slide Number Placeholder 7"/>
          <p:cNvSpPr>
            <a:spLocks noGrp="1"/>
          </p:cNvSpPr>
          <p:nvPr>
            <p:ph type="sldNum" sz="quarter" idx="12"/>
          </p:nvPr>
        </p:nvSpPr>
        <p:spPr/>
        <p:txBody>
          <a:bodyPr/>
          <a:lstStyle/>
          <a:p>
            <a:fld id="{AFAEADDD-229D-4289-B09D-4EA4D43CFFB4}" type="slidenum">
              <a:rPr lang="en-IN" smtClean="0"/>
              <a:pPr/>
              <a:t>254</a:t>
            </a:fld>
            <a:endParaRPr lang="en-IN"/>
          </a:p>
        </p:txBody>
      </p:sp>
      <p:sp>
        <p:nvSpPr>
          <p:cNvPr id="9" name="Footer Placeholder 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14357"/>
            <a:ext cx="8001056" cy="1631216"/>
          </a:xfrm>
          <a:prstGeom prst="rect">
            <a:avLst/>
          </a:prstGeom>
        </p:spPr>
        <p:txBody>
          <a:bodyPr wrap="square">
            <a:spAutoFit/>
          </a:bodyPr>
          <a:lstStyle/>
          <a:p>
            <a:pPr>
              <a:tabLst>
                <a:tab pos="1544638" algn="l"/>
                <a:tab pos="2452688" algn="ctr"/>
                <a:tab pos="3767138" algn="ctr"/>
                <a:tab pos="5022850" algn="ctr"/>
              </a:tabLst>
            </a:pPr>
            <a:r>
              <a:rPr lang="en-US" sz="2400" b="1" dirty="0" smtClean="0">
                <a:solidFill>
                  <a:srgbClr val="FF3399"/>
                </a:solidFill>
                <a:sym typeface="Symbol" pitchFamily="18" charset="2"/>
              </a:rPr>
              <a:t>For P2:  </a:t>
            </a:r>
            <a:r>
              <a:rPr lang="en-US" sz="2400" b="1" dirty="0" smtClean="0">
                <a:solidFill>
                  <a:srgbClr val="0000FF"/>
                </a:solidFill>
                <a:sym typeface="Symbol" pitchFamily="18" charset="2"/>
              </a:rPr>
              <a:t>need (6, 0,0)&lt; available (7,5,5) =&gt;</a:t>
            </a:r>
            <a:r>
              <a:rPr lang="en-US" sz="2400" dirty="0" smtClean="0">
                <a:solidFill>
                  <a:srgbClr val="0000FF"/>
                </a:solidFill>
                <a:sym typeface="Symbol" pitchFamily="18" charset="2"/>
              </a:rPr>
              <a:t>Select</a:t>
            </a:r>
            <a:endParaRPr lang="en-US" sz="2000" b="1" dirty="0" smtClean="0">
              <a:solidFill>
                <a:srgbClr val="0000FF"/>
              </a:solidFill>
              <a:sym typeface="Symbol" pitchFamily="18" charset="2"/>
            </a:endParaRPr>
          </a:p>
          <a:p>
            <a:pPr>
              <a:buNone/>
              <a:tabLst>
                <a:tab pos="1544638" algn="l"/>
                <a:tab pos="2452688" algn="ctr"/>
                <a:tab pos="3767138" algn="ctr"/>
                <a:tab pos="5022850" algn="ctr"/>
              </a:tabLst>
            </a:pPr>
            <a:endParaRPr lang="en-US" sz="2000" b="1" dirty="0" smtClean="0">
              <a:solidFill>
                <a:srgbClr val="0000FF"/>
              </a:solidFill>
              <a:sym typeface="Symbol" pitchFamily="18" charset="2"/>
            </a:endParaRPr>
          </a:p>
          <a:p>
            <a:pPr>
              <a:buFont typeface="Monotype Sorts" pitchFamily="-84" charset="2"/>
              <a:buNone/>
              <a:tabLst>
                <a:tab pos="1544638" algn="l"/>
                <a:tab pos="2452688" algn="ctr"/>
                <a:tab pos="3767138" algn="ctr"/>
                <a:tab pos="5022850" algn="ctr"/>
              </a:tabLst>
            </a:pPr>
            <a:r>
              <a:rPr lang="en-US" dirty="0" smtClean="0"/>
              <a:t>                  New available= available+ allocated p2</a:t>
            </a:r>
          </a:p>
          <a:p>
            <a:pPr>
              <a:buFont typeface="Monotype Sorts" pitchFamily="-84" charset="2"/>
              <a:buNone/>
              <a:tabLst>
                <a:tab pos="1544638" algn="l"/>
                <a:tab pos="2452688" algn="ctr"/>
                <a:tab pos="3767138" algn="ctr"/>
                <a:tab pos="5022850" algn="ctr"/>
              </a:tabLst>
            </a:pPr>
            <a:r>
              <a:rPr lang="en-US" dirty="0" smtClean="0"/>
              <a:t>                                           =(7, 5, 5 )+ (3, 0, 2)</a:t>
            </a:r>
          </a:p>
          <a:p>
            <a:pPr>
              <a:buFont typeface="Monotype Sorts" pitchFamily="-84" charset="2"/>
              <a:buNone/>
              <a:tabLst>
                <a:tab pos="1544638" algn="l"/>
                <a:tab pos="2452688" algn="ctr"/>
                <a:tab pos="3767138" algn="ctr"/>
                <a:tab pos="5022850" algn="ctr"/>
              </a:tabLst>
            </a:pPr>
            <a:r>
              <a:rPr lang="en-US" sz="2000" b="1" dirty="0" smtClean="0"/>
              <a:t>                 New available = (10,5,7)</a:t>
            </a:r>
            <a:endParaRPr lang="en-IN" dirty="0"/>
          </a:p>
        </p:txBody>
      </p:sp>
      <p:sp>
        <p:nvSpPr>
          <p:cNvPr id="3" name="TextBox 2"/>
          <p:cNvSpPr txBox="1"/>
          <p:nvPr/>
        </p:nvSpPr>
        <p:spPr>
          <a:xfrm>
            <a:off x="857224" y="2500306"/>
            <a:ext cx="6072230"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3200" b="1" dirty="0" smtClean="0"/>
              <a:t>Safe Sequence</a:t>
            </a:r>
          </a:p>
          <a:p>
            <a:pPr algn="ctr"/>
            <a:r>
              <a:rPr lang="en-IN" sz="3200" b="1" dirty="0" smtClean="0">
                <a:solidFill>
                  <a:srgbClr val="0000FF"/>
                </a:solidFill>
              </a:rPr>
              <a:t>P1-&gt;P3-&gt;P4-&gt;P0-&gt;P2</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fld id="{AFAEADDD-229D-4289-B09D-4EA4D43CFFB4}" type="slidenum">
              <a:rPr lang="en-IN" smtClean="0"/>
              <a:pPr/>
              <a:t>255</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title"/>
          </p:nvPr>
        </p:nvSpPr>
        <p:spPr/>
        <p:txBody>
          <a:bodyPr/>
          <a:lstStyle/>
          <a:p>
            <a:pPr eaLnBrk="1" hangingPunct="1"/>
            <a:r>
              <a:rPr lang="en-US" altLang="en-US" smtClean="0"/>
              <a:t>Safe and unsafe states</a:t>
            </a:r>
          </a:p>
        </p:txBody>
      </p:sp>
      <p:graphicFrame>
        <p:nvGraphicFramePr>
          <p:cNvPr id="21590" name="Group 86"/>
          <p:cNvGraphicFramePr>
            <a:graphicFrameLocks noGrp="1"/>
          </p:cNvGraphicFramePr>
          <p:nvPr/>
        </p:nvGraphicFramePr>
        <p:xfrm>
          <a:off x="304800" y="1447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591" name="Group 87"/>
          <p:cNvGraphicFramePr>
            <a:graphicFrameLocks noGrp="1"/>
          </p:cNvGraphicFramePr>
          <p:nvPr/>
        </p:nvGraphicFramePr>
        <p:xfrm>
          <a:off x="2057400" y="1447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621" name="Group 117"/>
          <p:cNvGraphicFramePr>
            <a:graphicFrameLocks noGrp="1"/>
          </p:cNvGraphicFramePr>
          <p:nvPr/>
        </p:nvGraphicFramePr>
        <p:xfrm>
          <a:off x="3810000" y="1447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5</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651" name="Group 147"/>
          <p:cNvGraphicFramePr>
            <a:graphicFrameLocks noGrp="1"/>
          </p:cNvGraphicFramePr>
          <p:nvPr/>
        </p:nvGraphicFramePr>
        <p:xfrm>
          <a:off x="5562600" y="1447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681" name="Group 177"/>
          <p:cNvGraphicFramePr>
            <a:graphicFrameLocks noGrp="1"/>
          </p:cNvGraphicFramePr>
          <p:nvPr/>
        </p:nvGraphicFramePr>
        <p:xfrm>
          <a:off x="7315200" y="1447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7</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23667" name="Text Box 207"/>
          <p:cNvSpPr txBox="1">
            <a:spLocks noChangeArrowheads="1"/>
          </p:cNvSpPr>
          <p:nvPr/>
        </p:nvSpPr>
        <p:spPr bwMode="auto">
          <a:xfrm>
            <a:off x="2514600" y="3276600"/>
            <a:ext cx="4210050" cy="366713"/>
          </a:xfrm>
          <a:prstGeom prst="rect">
            <a:avLst/>
          </a:prstGeom>
          <a:noFill/>
          <a:ln w="9525">
            <a:noFill/>
            <a:miter lim="800000"/>
            <a:headEnd/>
            <a:tailEnd/>
          </a:ln>
          <a:effectLst/>
        </p:spPr>
        <p:txBody>
          <a:bodyPr wrap="none">
            <a:spAutoFit/>
          </a:bodyPr>
          <a:lstStyle/>
          <a:p>
            <a:pPr algn="ctr"/>
            <a:r>
              <a:rPr lang="en-US" altLang="en-US"/>
              <a:t>Demonstration that the first state is safe</a:t>
            </a:r>
          </a:p>
        </p:txBody>
      </p:sp>
      <p:graphicFrame>
        <p:nvGraphicFramePr>
          <p:cNvPr id="21712" name="Group 208"/>
          <p:cNvGraphicFramePr>
            <a:graphicFrameLocks noGrp="1"/>
          </p:cNvGraphicFramePr>
          <p:nvPr/>
        </p:nvGraphicFramePr>
        <p:xfrm>
          <a:off x="304800" y="4114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742" name="Group 238"/>
          <p:cNvGraphicFramePr>
            <a:graphicFrameLocks noGrp="1"/>
          </p:cNvGraphicFramePr>
          <p:nvPr/>
        </p:nvGraphicFramePr>
        <p:xfrm>
          <a:off x="2057400" y="4114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2</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772" name="Group 268"/>
          <p:cNvGraphicFramePr>
            <a:graphicFrameLocks noGrp="1"/>
          </p:cNvGraphicFramePr>
          <p:nvPr/>
        </p:nvGraphicFramePr>
        <p:xfrm>
          <a:off x="3810000" y="4114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1802" name="Group 298"/>
          <p:cNvGraphicFramePr>
            <a:graphicFrameLocks noGrp="1"/>
          </p:cNvGraphicFramePr>
          <p:nvPr/>
        </p:nvGraphicFramePr>
        <p:xfrm>
          <a:off x="5562600" y="4114800"/>
          <a:ext cx="1371600" cy="182880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23756" name="Text Box 358"/>
          <p:cNvSpPr txBox="1">
            <a:spLocks noChangeArrowheads="1"/>
          </p:cNvSpPr>
          <p:nvPr/>
        </p:nvSpPr>
        <p:spPr bwMode="auto">
          <a:xfrm>
            <a:off x="2203450" y="5943600"/>
            <a:ext cx="4832350" cy="366713"/>
          </a:xfrm>
          <a:prstGeom prst="rect">
            <a:avLst/>
          </a:prstGeom>
          <a:noFill/>
          <a:ln w="9525">
            <a:noFill/>
            <a:miter lim="800000"/>
            <a:headEnd/>
            <a:tailEnd/>
          </a:ln>
          <a:effectLst/>
        </p:spPr>
        <p:txBody>
          <a:bodyPr wrap="none">
            <a:spAutoFit/>
          </a:bodyPr>
          <a:lstStyle/>
          <a:p>
            <a:pPr algn="ctr"/>
            <a:r>
              <a:rPr lang="en-US" altLang="en-US"/>
              <a:t>Demonstration that the second state is unsafe</a:t>
            </a:r>
          </a:p>
        </p:txBody>
      </p:sp>
      <p:sp>
        <p:nvSpPr>
          <p:cNvPr id="17" name="Slide Number Placeholder 16"/>
          <p:cNvSpPr>
            <a:spLocks noGrp="1"/>
          </p:cNvSpPr>
          <p:nvPr>
            <p:ph type="sldNum" sz="quarter" idx="12"/>
          </p:nvPr>
        </p:nvSpPr>
        <p:spPr/>
        <p:txBody>
          <a:bodyPr/>
          <a:lstStyle/>
          <a:p>
            <a:fld id="{AFAEADDD-229D-4289-B09D-4EA4D43CFFB4}" type="slidenum">
              <a:rPr lang="en-IN" smtClean="0"/>
              <a:pPr/>
              <a:t>256</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title"/>
          </p:nvPr>
        </p:nvSpPr>
        <p:spPr/>
        <p:txBody>
          <a:bodyPr/>
          <a:lstStyle/>
          <a:p>
            <a:pPr eaLnBrk="1" hangingPunct="1"/>
            <a:r>
              <a:rPr lang="en-US" altLang="en-US" sz="2600" smtClean="0"/>
              <a:t>Banker's Algorithm for a single resource</a:t>
            </a:r>
          </a:p>
        </p:txBody>
      </p:sp>
      <p:graphicFrame>
        <p:nvGraphicFramePr>
          <p:cNvPr id="23655" name="Group 103"/>
          <p:cNvGraphicFramePr>
            <a:graphicFrameLocks noGrp="1"/>
          </p:cNvGraphicFramePr>
          <p:nvPr/>
        </p:nvGraphicFramePr>
        <p:xfrm>
          <a:off x="1219200" y="1371600"/>
          <a:ext cx="1371600" cy="219456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10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3662" name="Group 110"/>
          <p:cNvGraphicFramePr>
            <a:graphicFrameLocks noGrp="1"/>
          </p:cNvGraphicFramePr>
          <p:nvPr/>
        </p:nvGraphicFramePr>
        <p:xfrm>
          <a:off x="3429000" y="1371600"/>
          <a:ext cx="1371600" cy="219456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2</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23669" name="Group 117"/>
          <p:cNvGraphicFramePr>
            <a:graphicFrameLocks noGrp="1"/>
          </p:cNvGraphicFramePr>
          <p:nvPr/>
        </p:nvGraphicFramePr>
        <p:xfrm>
          <a:off x="5791200" y="1371600"/>
          <a:ext cx="1371600" cy="2194560"/>
        </p:xfrm>
        <a:graphic>
          <a:graphicData uri="http://schemas.openxmlformats.org/drawingml/2006/table">
            <a:tbl>
              <a:tblPr/>
              <a:tblGrid>
                <a:gridCol w="288925"/>
                <a:gridCol w="504825"/>
                <a:gridCol w="577850"/>
              </a:tblGrid>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itchFamily="2" charset="0"/>
                      </a:endParaRP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Has</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pitchFamily="2" charset="0"/>
                        </a:rPr>
                        <a:t>Max</a:t>
                      </a:r>
                      <a:endParaRPr kumimoji="0" lang="en-US" altLang="en-US" sz="1800" b="0" i="0" u="none" strike="noStrike" cap="none" normalizeH="0" baseline="0">
                        <a:ln>
                          <a:noFill/>
                        </a:ln>
                        <a:solidFill>
                          <a:schemeClr val="tx1"/>
                        </a:solidFill>
                        <a:effectLst/>
                        <a:latin typeface="Times" pitchFamily="2" charset="0"/>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itchFamily="2"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9875">
                <a:tc gridSpan="3">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itchFamily="2" charset="0"/>
                        </a:rPr>
                        <a:t>Free: 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24659" name="Rectangle 122"/>
          <p:cNvSpPr>
            <a:spLocks noGrp="1" noChangeArrowheads="1"/>
          </p:cNvSpPr>
          <p:nvPr>
            <p:ph type="body" sz="half" idx="2"/>
          </p:nvPr>
        </p:nvSpPr>
        <p:spPr/>
        <p:txBody>
          <a:bodyPr/>
          <a:lstStyle/>
          <a:p>
            <a:pPr eaLnBrk="1" hangingPunct="1"/>
            <a:r>
              <a:rPr lang="en-US" altLang="en-US" sz="2400" smtClean="0"/>
              <a:t>Bankers’ algorithm: before granting a request, ensure that a sequence exists that will allow all processes to complete</a:t>
            </a:r>
          </a:p>
          <a:p>
            <a:pPr lvl="1" eaLnBrk="1" hangingPunct="1"/>
            <a:r>
              <a:rPr lang="en-US" altLang="en-US" sz="2000" smtClean="0"/>
              <a:t>Use previous methods to find such a sequence</a:t>
            </a:r>
          </a:p>
          <a:p>
            <a:pPr lvl="1" eaLnBrk="1" hangingPunct="1"/>
            <a:r>
              <a:rPr lang="en-US" altLang="en-US" sz="2000" smtClean="0"/>
              <a:t>If a sequence exists, allow the requests</a:t>
            </a:r>
          </a:p>
          <a:p>
            <a:pPr lvl="1" eaLnBrk="1" hangingPunct="1"/>
            <a:r>
              <a:rPr lang="en-US" altLang="en-US" sz="2000" smtClean="0"/>
              <a:t>If there’s no such sequence, deny the request</a:t>
            </a:r>
          </a:p>
          <a:p>
            <a:pPr eaLnBrk="1" hangingPunct="1"/>
            <a:r>
              <a:rPr lang="en-US" altLang="en-US" sz="2400" smtClean="0"/>
              <a:t>Can be slow: must be done on each request!</a:t>
            </a:r>
          </a:p>
        </p:txBody>
      </p:sp>
      <p:sp>
        <p:nvSpPr>
          <p:cNvPr id="24660" name="Text Box 123"/>
          <p:cNvSpPr txBox="1">
            <a:spLocks noChangeArrowheads="1"/>
          </p:cNvSpPr>
          <p:nvPr/>
        </p:nvSpPr>
        <p:spPr bwMode="auto">
          <a:xfrm>
            <a:off x="762000" y="3509963"/>
            <a:ext cx="2241550" cy="366712"/>
          </a:xfrm>
          <a:prstGeom prst="rect">
            <a:avLst/>
          </a:prstGeom>
          <a:noFill/>
          <a:ln w="9525">
            <a:noFill/>
            <a:miter lim="800000"/>
            <a:headEnd/>
            <a:tailEnd/>
          </a:ln>
          <a:effectLst/>
        </p:spPr>
        <p:txBody>
          <a:bodyPr wrap="none">
            <a:spAutoFit/>
          </a:bodyPr>
          <a:lstStyle/>
          <a:p>
            <a:pPr algn="ctr"/>
            <a:r>
              <a:rPr lang="en-US" altLang="en-US">
                <a:latin typeface="Times" charset="0"/>
              </a:rPr>
              <a:t>Any sequence finishes</a:t>
            </a:r>
          </a:p>
        </p:txBody>
      </p:sp>
      <p:sp>
        <p:nvSpPr>
          <p:cNvPr id="24661" name="Text Box 124"/>
          <p:cNvSpPr txBox="1">
            <a:spLocks noChangeArrowheads="1"/>
          </p:cNvSpPr>
          <p:nvPr/>
        </p:nvSpPr>
        <p:spPr bwMode="auto">
          <a:xfrm>
            <a:off x="3276600" y="3505200"/>
            <a:ext cx="1758950" cy="366713"/>
          </a:xfrm>
          <a:prstGeom prst="rect">
            <a:avLst/>
          </a:prstGeom>
          <a:noFill/>
          <a:ln w="9525">
            <a:noFill/>
            <a:miter lim="800000"/>
            <a:headEnd/>
            <a:tailEnd/>
          </a:ln>
          <a:effectLst/>
        </p:spPr>
        <p:txBody>
          <a:bodyPr wrap="none">
            <a:spAutoFit/>
          </a:bodyPr>
          <a:lstStyle/>
          <a:p>
            <a:pPr algn="ctr"/>
            <a:r>
              <a:rPr lang="en-US" altLang="en-US">
                <a:latin typeface="Times" charset="0"/>
              </a:rPr>
              <a:t>C,B,A,D finishes</a:t>
            </a:r>
          </a:p>
        </p:txBody>
      </p:sp>
      <p:sp>
        <p:nvSpPr>
          <p:cNvPr id="24662" name="Text Box 125"/>
          <p:cNvSpPr txBox="1">
            <a:spLocks noChangeArrowheads="1"/>
          </p:cNvSpPr>
          <p:nvPr/>
        </p:nvSpPr>
        <p:spPr bwMode="auto">
          <a:xfrm>
            <a:off x="5435600" y="3505200"/>
            <a:ext cx="2343150" cy="366713"/>
          </a:xfrm>
          <a:prstGeom prst="rect">
            <a:avLst/>
          </a:prstGeom>
          <a:noFill/>
          <a:ln w="9525">
            <a:noFill/>
            <a:miter lim="800000"/>
            <a:headEnd/>
            <a:tailEnd/>
          </a:ln>
          <a:effectLst/>
        </p:spPr>
        <p:txBody>
          <a:bodyPr wrap="none">
            <a:spAutoFit/>
          </a:bodyPr>
          <a:lstStyle/>
          <a:p>
            <a:pPr algn="ctr"/>
            <a:r>
              <a:rPr lang="en-US" altLang="en-US">
                <a:latin typeface="Times" charset="0"/>
              </a:rPr>
              <a:t>Deadlock (unsafe state)</a:t>
            </a:r>
          </a:p>
        </p:txBody>
      </p:sp>
      <p:sp>
        <p:nvSpPr>
          <p:cNvPr id="13" name="Slide Number Placeholder 12"/>
          <p:cNvSpPr>
            <a:spLocks noGrp="1"/>
          </p:cNvSpPr>
          <p:nvPr>
            <p:ph type="sldNum" sz="quarter" idx="11"/>
          </p:nvPr>
        </p:nvSpPr>
        <p:spPr/>
        <p:txBody>
          <a:bodyPr/>
          <a:lstStyle/>
          <a:p>
            <a:fld id="{C7BE014E-E9D8-4185-94B0-46A461BACD5D}" type="slidenum">
              <a:rPr lang="en-US" altLang="en-US" smtClean="0"/>
              <a:pPr/>
              <a:t>257</a:t>
            </a:fld>
            <a:endParaRPr lang="en-US" altLang="en-US"/>
          </a:p>
        </p:txBody>
      </p:sp>
      <p:sp>
        <p:nvSpPr>
          <p:cNvPr id="14" name="Footer Placeholder 13"/>
          <p:cNvSpPr>
            <a:spLocks noGrp="1"/>
          </p:cNvSpPr>
          <p:nvPr>
            <p:ph type="ftr" sz="quarter" idx="10"/>
          </p:nvPr>
        </p:nvSpPr>
        <p:spPr/>
        <p:txBody>
          <a:bodyPr/>
          <a:lstStyle/>
          <a:p>
            <a:pPr>
              <a:defRPr/>
            </a:pPr>
            <a:r>
              <a:rPr lang="pt-BR" altLang="en-US" smtClean="0"/>
              <a:t>By: Dr. Panhalkar A. R.</a:t>
            </a:r>
            <a:endParaRPr lang="en-US" altLang="en-US"/>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4294967295"/>
          </p:nvPr>
        </p:nvSpPr>
        <p:spPr>
          <a:xfrm>
            <a:off x="381000" y="5562600"/>
            <a:ext cx="8458200" cy="579438"/>
          </a:xfrm>
        </p:spPr>
        <p:txBody>
          <a:bodyPr/>
          <a:lstStyle/>
          <a:p>
            <a:pPr algn="ctr" eaLnBrk="1" hangingPunct="1">
              <a:buFont typeface="Wingdings" pitchFamily="2" charset="2"/>
              <a:buNone/>
            </a:pPr>
            <a:r>
              <a:rPr lang="en-US" altLang="en-US" sz="2400" smtClean="0"/>
              <a:t>Example of banker's algorithm with multiple resources</a:t>
            </a:r>
          </a:p>
        </p:txBody>
      </p:sp>
      <p:pic>
        <p:nvPicPr>
          <p:cNvPr id="25605" name="Picture 4" descr="3-12"/>
          <p:cNvPicPr>
            <a:picLocks noChangeAspect="1" noChangeArrowheads="1"/>
          </p:cNvPicPr>
          <p:nvPr/>
        </p:nvPicPr>
        <p:blipFill>
          <a:blip r:embed="rId2"/>
          <a:srcRect/>
          <a:stretch>
            <a:fillRect/>
          </a:stretch>
        </p:blipFill>
        <p:spPr bwMode="auto">
          <a:xfrm>
            <a:off x="1274763" y="1616075"/>
            <a:ext cx="6946900" cy="3640138"/>
          </a:xfrm>
          <a:prstGeom prst="rect">
            <a:avLst/>
          </a:prstGeom>
          <a:noFill/>
          <a:ln w="9525">
            <a:noFill/>
            <a:miter lim="800000"/>
            <a:headEnd/>
            <a:tailEnd/>
          </a:ln>
        </p:spPr>
      </p:pic>
      <p:sp>
        <p:nvSpPr>
          <p:cNvPr id="25606" name="Rectangle 5"/>
          <p:cNvSpPr>
            <a:spLocks noGrp="1" noChangeArrowheads="1"/>
          </p:cNvSpPr>
          <p:nvPr>
            <p:ph type="title"/>
          </p:nvPr>
        </p:nvSpPr>
        <p:spPr/>
        <p:txBody>
          <a:bodyPr/>
          <a:lstStyle/>
          <a:p>
            <a:pPr eaLnBrk="1" hangingPunct="1"/>
            <a:r>
              <a:rPr lang="en-US" altLang="en-US" sz="2600" smtClean="0"/>
              <a:t>Banker's Algorithm for multiple resources</a:t>
            </a:r>
          </a:p>
        </p:txBody>
      </p:sp>
      <p:sp>
        <p:nvSpPr>
          <p:cNvPr id="8" name="Slide Number Placeholder 7"/>
          <p:cNvSpPr>
            <a:spLocks noGrp="1"/>
          </p:cNvSpPr>
          <p:nvPr>
            <p:ph type="sldNum" sz="quarter" idx="12"/>
          </p:nvPr>
        </p:nvSpPr>
        <p:spPr/>
        <p:txBody>
          <a:bodyPr/>
          <a:lstStyle/>
          <a:p>
            <a:fld id="{AFAEADDD-229D-4289-B09D-4EA4D43CFFB4}" type="slidenum">
              <a:rPr lang="en-IN" smtClean="0"/>
              <a:pPr/>
              <a:t>258</a:t>
            </a:fld>
            <a:endParaRPr lang="en-IN"/>
          </a:p>
        </p:txBody>
      </p:sp>
      <p:sp>
        <p:nvSpPr>
          <p:cNvPr id="9" name="Footer Placeholder 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title"/>
          </p:nvPr>
        </p:nvSpPr>
        <p:spPr>
          <a:xfrm>
            <a:off x="928662" y="357166"/>
            <a:ext cx="6329378" cy="582594"/>
          </a:xfrm>
        </p:spPr>
        <p:style>
          <a:lnRef idx="3">
            <a:schemeClr val="lt1"/>
          </a:lnRef>
          <a:fillRef idx="1">
            <a:schemeClr val="accent6"/>
          </a:fillRef>
          <a:effectRef idx="1">
            <a:schemeClr val="accent6"/>
          </a:effectRef>
          <a:fontRef idx="minor">
            <a:schemeClr val="lt1"/>
          </a:fontRef>
        </p:style>
        <p:txBody>
          <a:bodyPr>
            <a:normAutofit fontScale="90000"/>
          </a:bodyPr>
          <a:lstStyle/>
          <a:p>
            <a:pPr eaLnBrk="1" hangingPunct="1"/>
            <a:r>
              <a:rPr lang="en-US" altLang="en-US" dirty="0" smtClean="0"/>
              <a:t>Starvation</a:t>
            </a:r>
          </a:p>
        </p:txBody>
      </p:sp>
      <p:sp>
        <p:nvSpPr>
          <p:cNvPr id="34821" name="Rectangle 7"/>
          <p:cNvSpPr>
            <a:spLocks noGrp="1" noChangeArrowheads="1"/>
          </p:cNvSpPr>
          <p:nvPr>
            <p:ph type="body" idx="1"/>
          </p:nvPr>
        </p:nvSpPr>
        <p:spPr/>
        <p:txBody>
          <a:bodyPr>
            <a:normAutofit fontScale="85000" lnSpcReduction="20000"/>
          </a:bodyPr>
          <a:lstStyle/>
          <a:p>
            <a:pPr eaLnBrk="1" hangingPunct="1"/>
            <a:r>
              <a:rPr lang="en-US" altLang="en-US" smtClean="0"/>
              <a:t>Algorithm to allocate a resource (akin to scheduling)</a:t>
            </a:r>
          </a:p>
          <a:p>
            <a:pPr lvl="1" eaLnBrk="1" hangingPunct="1"/>
            <a:r>
              <a:rPr lang="en-US" altLang="en-US" smtClean="0"/>
              <a:t>Give the resource to the shortest job first</a:t>
            </a:r>
          </a:p>
          <a:p>
            <a:pPr lvl="1" eaLnBrk="1" hangingPunct="1"/>
            <a:r>
              <a:rPr lang="en-US" altLang="en-US" smtClean="0"/>
              <a:t>Works great for multiple short jobs in a system</a:t>
            </a:r>
          </a:p>
          <a:p>
            <a:pPr lvl="1" eaLnBrk="1" hangingPunct="1"/>
            <a:r>
              <a:rPr lang="en-US" altLang="en-US" smtClean="0"/>
              <a:t>May cause long jobs to be postponed indefinitely</a:t>
            </a:r>
          </a:p>
          <a:p>
            <a:pPr eaLnBrk="1" hangingPunct="1"/>
            <a:r>
              <a:rPr lang="en-US" altLang="en-US" smtClean="0"/>
              <a:t>Solution</a:t>
            </a:r>
          </a:p>
          <a:p>
            <a:pPr lvl="1" eaLnBrk="1" hangingPunct="1"/>
            <a:r>
              <a:rPr lang="en-US" altLang="en-US" smtClean="0"/>
              <a:t>First-come, first-serve policy</a:t>
            </a:r>
          </a:p>
          <a:p>
            <a:pPr eaLnBrk="1" hangingPunct="1"/>
            <a:r>
              <a:rPr lang="en-US" altLang="en-US" smtClean="0"/>
              <a:t>Starvation can lead to deadlock</a:t>
            </a:r>
          </a:p>
          <a:p>
            <a:pPr lvl="1" eaLnBrk="1" hangingPunct="1"/>
            <a:r>
              <a:rPr lang="en-US" altLang="en-US" smtClean="0"/>
              <a:t>Process starved for resources can be holding (other) resources</a:t>
            </a:r>
          </a:p>
          <a:p>
            <a:pPr lvl="1" eaLnBrk="1" hangingPunct="1"/>
            <a:r>
              <a:rPr lang="en-US" altLang="en-US" smtClean="0"/>
              <a:t>If those resources aren’t used and released in a timely fashion, shortage could lead to deadlock</a:t>
            </a:r>
          </a:p>
          <a:p>
            <a:pPr eaLnBrk="1" hangingPunct="1"/>
            <a:r>
              <a:rPr lang="en-US" altLang="en-US" smtClean="0"/>
              <a:t>Is this in general or for deadlocks?</a:t>
            </a:r>
          </a:p>
        </p:txBody>
      </p:sp>
      <p:sp>
        <p:nvSpPr>
          <p:cNvPr id="7" name="Slide Number Placeholder 6"/>
          <p:cNvSpPr>
            <a:spLocks noGrp="1"/>
          </p:cNvSpPr>
          <p:nvPr>
            <p:ph type="sldNum" sz="quarter" idx="12"/>
          </p:nvPr>
        </p:nvSpPr>
        <p:spPr/>
        <p:txBody>
          <a:bodyPr/>
          <a:lstStyle/>
          <a:p>
            <a:fld id="{AFAEADDD-229D-4289-B09D-4EA4D43CFFB4}" type="slidenum">
              <a:rPr lang="en-IN" smtClean="0"/>
              <a:pPr/>
              <a:t>259</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14480" y="357166"/>
            <a:ext cx="6043626" cy="654032"/>
          </a:xfrm>
        </p:spPr>
        <p:txBody>
          <a:bodyPr>
            <a:normAutofit fontScale="90000"/>
          </a:bodyPr>
          <a:lstStyle/>
          <a:p>
            <a:r>
              <a:rPr lang="en-US" b="1" dirty="0">
                <a:solidFill>
                  <a:srgbClr val="0000FF"/>
                </a:solidFill>
              </a:rPr>
              <a:t>Algorithm 2</a:t>
            </a:r>
          </a:p>
        </p:txBody>
      </p:sp>
      <p:sp>
        <p:nvSpPr>
          <p:cNvPr id="51203" name="Rectangle 3"/>
          <p:cNvSpPr>
            <a:spLocks noGrp="1" noChangeArrowheads="1"/>
          </p:cNvSpPr>
          <p:nvPr>
            <p:ph type="body" idx="1"/>
          </p:nvPr>
        </p:nvSpPr>
        <p:spPr>
          <a:xfrm>
            <a:off x="571472" y="1071546"/>
            <a:ext cx="8286808" cy="5572164"/>
          </a:xfrm>
        </p:spPr>
        <p:txBody>
          <a:bodyPr>
            <a:normAutofit fontScale="77500" lnSpcReduction="20000"/>
          </a:bodyPr>
          <a:lstStyle/>
          <a:p>
            <a:pPr>
              <a:lnSpc>
                <a:spcPct val="120000"/>
              </a:lnSpc>
              <a:tabLst>
                <a:tab pos="2403475" algn="l"/>
                <a:tab pos="2684463" algn="l"/>
                <a:tab pos="2974975" algn="l"/>
              </a:tabLst>
            </a:pPr>
            <a:r>
              <a:rPr lang="en-US" dirty="0"/>
              <a:t>Shared variables</a:t>
            </a:r>
          </a:p>
          <a:p>
            <a:pPr lvl="1">
              <a:lnSpc>
                <a:spcPct val="120000"/>
              </a:lnSpc>
              <a:tabLst>
                <a:tab pos="2403475" algn="l"/>
                <a:tab pos="2684463" algn="l"/>
                <a:tab pos="2974975" algn="l"/>
              </a:tabLst>
            </a:pPr>
            <a:r>
              <a:rPr lang="en-US" b="1" dirty="0" err="1"/>
              <a:t>boolean</a:t>
            </a:r>
            <a:r>
              <a:rPr lang="en-US" b="1" dirty="0"/>
              <a:t> flag[2]</a:t>
            </a:r>
            <a:r>
              <a:rPr lang="en-US" dirty="0"/>
              <a:t>;</a:t>
            </a:r>
            <a:br>
              <a:rPr lang="en-US" dirty="0"/>
            </a:br>
            <a:r>
              <a:rPr lang="en-US" dirty="0"/>
              <a:t>initially </a:t>
            </a:r>
            <a:r>
              <a:rPr lang="en-US" b="1" dirty="0"/>
              <a:t>flag [0] = flag [1] = false.</a:t>
            </a:r>
          </a:p>
          <a:p>
            <a:pPr lvl="1">
              <a:lnSpc>
                <a:spcPct val="120000"/>
              </a:lnSpc>
              <a:tabLst>
                <a:tab pos="2403475" algn="l"/>
                <a:tab pos="2684463" algn="l"/>
                <a:tab pos="2974975" algn="l"/>
              </a:tabLst>
            </a:pPr>
            <a:r>
              <a:rPr lang="en-US" b="1" dirty="0"/>
              <a:t>flag [i] = true</a:t>
            </a:r>
            <a:r>
              <a:rPr lang="en-US"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r>
              <a:rPr lang="en-US" dirty="0">
                <a:sym typeface="Symbol" pitchFamily="18" charset="2"/>
              </a:rPr>
              <a:t> ready to enter its critical section</a:t>
            </a:r>
          </a:p>
          <a:p>
            <a:pPr>
              <a:lnSpc>
                <a:spcPct val="120000"/>
              </a:lnSpc>
              <a:tabLst>
                <a:tab pos="2403475" algn="l"/>
                <a:tab pos="2684463" algn="l"/>
                <a:tab pos="2974975" algn="l"/>
              </a:tabLst>
            </a:pPr>
            <a:r>
              <a:rPr lang="en-US" dirty="0"/>
              <a:t>Process </a:t>
            </a:r>
            <a:r>
              <a:rPr lang="en-US" i="1" dirty="0"/>
              <a:t>P</a:t>
            </a:r>
            <a:r>
              <a:rPr lang="en-US" i="1" baseline="-25000" dirty="0"/>
              <a:t>i</a:t>
            </a:r>
            <a:endParaRPr lang="en-US" dirty="0"/>
          </a:p>
          <a:p>
            <a:pPr>
              <a:lnSpc>
                <a:spcPct val="120000"/>
              </a:lnSpc>
              <a:buFont typeface="Monotype Sorts" charset="2"/>
              <a:buNone/>
              <a:tabLst>
                <a:tab pos="2403475" algn="l"/>
                <a:tab pos="2684463" algn="l"/>
                <a:tab pos="2974975" algn="l"/>
              </a:tabLst>
            </a:pPr>
            <a:r>
              <a:rPr lang="en-US" dirty="0"/>
              <a:t>		</a:t>
            </a:r>
            <a:r>
              <a:rPr lang="en-US" b="1" dirty="0"/>
              <a:t>do {</a:t>
            </a:r>
          </a:p>
          <a:p>
            <a:pPr>
              <a:lnSpc>
                <a:spcPct val="120000"/>
              </a:lnSpc>
              <a:buFont typeface="Monotype Sorts" charset="2"/>
              <a:buNone/>
              <a:tabLst>
                <a:tab pos="2403475" algn="l"/>
                <a:tab pos="2684463" algn="l"/>
                <a:tab pos="2974975" algn="l"/>
              </a:tabLst>
            </a:pPr>
            <a:r>
              <a:rPr lang="en-US" b="1" dirty="0"/>
              <a:t>			flag[i] := true;</a:t>
            </a:r>
            <a:br>
              <a:rPr lang="en-US" b="1" dirty="0"/>
            </a:br>
            <a:r>
              <a:rPr lang="en-US" b="1" dirty="0"/>
              <a:t>		while (flag[j]) ;				</a:t>
            </a:r>
            <a:r>
              <a:rPr lang="en-US" b="1" dirty="0" smtClean="0">
                <a:solidFill>
                  <a:srgbClr val="FF0000"/>
                </a:solidFill>
              </a:rPr>
              <a:t>    critical </a:t>
            </a:r>
            <a:r>
              <a:rPr lang="en-US" b="1" dirty="0">
                <a:solidFill>
                  <a:srgbClr val="FF0000"/>
                </a:solidFill>
              </a:rPr>
              <a:t>section</a:t>
            </a:r>
          </a:p>
          <a:p>
            <a:pPr>
              <a:lnSpc>
                <a:spcPct val="120000"/>
              </a:lnSpc>
              <a:buFont typeface="Monotype Sorts" charset="2"/>
              <a:buNone/>
              <a:tabLst>
                <a:tab pos="2403475" algn="l"/>
                <a:tab pos="2684463" algn="l"/>
                <a:tab pos="2974975" algn="l"/>
              </a:tabLst>
            </a:pPr>
            <a:r>
              <a:rPr lang="en-US" b="1" dirty="0"/>
              <a:t>			flag [i] = false;</a:t>
            </a:r>
          </a:p>
          <a:p>
            <a:pPr>
              <a:lnSpc>
                <a:spcPct val="120000"/>
              </a:lnSpc>
              <a:buFont typeface="Monotype Sorts" charset="2"/>
              <a:buNone/>
              <a:tabLst>
                <a:tab pos="2403475" algn="l"/>
                <a:tab pos="2684463" algn="l"/>
                <a:tab pos="2974975" algn="l"/>
              </a:tabLst>
            </a:pPr>
            <a:r>
              <a:rPr lang="en-US" b="1" dirty="0"/>
              <a:t>			</a:t>
            </a:r>
            <a:r>
              <a:rPr lang="en-US" dirty="0" smtClean="0"/>
              <a:t>remainder </a:t>
            </a:r>
            <a:r>
              <a:rPr lang="en-US" dirty="0"/>
              <a:t>section</a:t>
            </a:r>
          </a:p>
          <a:p>
            <a:pPr>
              <a:lnSpc>
                <a:spcPct val="120000"/>
              </a:lnSpc>
              <a:buFont typeface="Monotype Sorts" charset="2"/>
              <a:buNone/>
              <a:tabLst>
                <a:tab pos="2403475" algn="l"/>
                <a:tab pos="2684463" algn="l"/>
                <a:tab pos="2974975" algn="l"/>
              </a:tabLst>
            </a:pPr>
            <a:r>
              <a:rPr lang="en-US" b="1" dirty="0"/>
              <a:t>		} while (1);</a:t>
            </a:r>
          </a:p>
          <a:p>
            <a:pPr>
              <a:lnSpc>
                <a:spcPct val="90000"/>
              </a:lnSpc>
              <a:tabLst>
                <a:tab pos="2403475" algn="l"/>
                <a:tab pos="2684463" algn="l"/>
                <a:tab pos="2974975" algn="l"/>
              </a:tabLst>
            </a:pPr>
            <a:r>
              <a:rPr lang="en-US" dirty="0"/>
              <a:t>Satisfies mutual exclusion, but not progress requirement.</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26</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596" y="357166"/>
            <a:ext cx="8501122" cy="576262"/>
          </a:xfrm>
        </p:spPr>
        <p:style>
          <a:lnRef idx="1">
            <a:schemeClr val="accent3"/>
          </a:lnRef>
          <a:fillRef idx="2">
            <a:schemeClr val="accent3"/>
          </a:fillRef>
          <a:effectRef idx="1">
            <a:schemeClr val="accent3"/>
          </a:effectRef>
          <a:fontRef idx="minor">
            <a:schemeClr val="dk1"/>
          </a:fontRef>
        </p:style>
        <p:txBody>
          <a:bodyPr>
            <a:noAutofit/>
          </a:bodyPr>
          <a:lstStyle/>
          <a:p>
            <a:pPr eaLnBrk="1" hangingPunct="1"/>
            <a:r>
              <a:rPr lang="en-US" sz="3600" b="1" dirty="0" smtClean="0"/>
              <a:t>Peterson’s Solution : Software approach</a:t>
            </a:r>
          </a:p>
        </p:txBody>
      </p:sp>
      <p:sp>
        <p:nvSpPr>
          <p:cNvPr id="11267" name="Rectangle 3"/>
          <p:cNvSpPr>
            <a:spLocks noGrp="1" noChangeArrowheads="1"/>
          </p:cNvSpPr>
          <p:nvPr>
            <p:ph type="body" idx="1"/>
          </p:nvPr>
        </p:nvSpPr>
        <p:spPr>
          <a:xfrm>
            <a:off x="806450" y="1233488"/>
            <a:ext cx="7694640" cy="5053032"/>
          </a:xfrm>
        </p:spPr>
        <p:txBody>
          <a:bodyPr>
            <a:normAutofit fontScale="92500"/>
          </a:bodyPr>
          <a:lstStyle/>
          <a:p>
            <a:pPr>
              <a:lnSpc>
                <a:spcPct val="90000"/>
              </a:lnSpc>
              <a:tabLst>
                <a:tab pos="744538" algn="l"/>
                <a:tab pos="1025525" algn="l"/>
                <a:tab pos="1260475" algn="l"/>
              </a:tabLst>
            </a:pPr>
            <a:r>
              <a:rPr lang="en-US" sz="2800" dirty="0" smtClean="0"/>
              <a:t>Two process solution.</a:t>
            </a:r>
          </a:p>
          <a:p>
            <a:pPr>
              <a:lnSpc>
                <a:spcPct val="90000"/>
              </a:lnSpc>
              <a:tabLst>
                <a:tab pos="744538" algn="l"/>
                <a:tab pos="1025525" algn="l"/>
                <a:tab pos="1260475" algn="l"/>
              </a:tabLst>
            </a:pPr>
            <a:r>
              <a:rPr lang="en-US" sz="2800" b="1" dirty="0" smtClean="0"/>
              <a:t>Combined shared variables of algorithms 1 and 2.</a:t>
            </a:r>
            <a:endParaRPr lang="en-US" sz="2800" dirty="0" smtClean="0"/>
          </a:p>
          <a:p>
            <a:pPr>
              <a:lnSpc>
                <a:spcPct val="90000"/>
              </a:lnSpc>
              <a:tabLst>
                <a:tab pos="744538" algn="l"/>
                <a:tab pos="1025525" algn="l"/>
                <a:tab pos="1260475" algn="l"/>
              </a:tabLst>
            </a:pPr>
            <a:r>
              <a:rPr lang="en-US" sz="2800" dirty="0" smtClean="0"/>
              <a:t>Assume that the LOAD and STORE instructions are atomic; that is, cannot be interrupted.</a:t>
            </a:r>
          </a:p>
          <a:p>
            <a:pPr>
              <a:lnSpc>
                <a:spcPct val="90000"/>
              </a:lnSpc>
              <a:tabLst>
                <a:tab pos="744538" algn="l"/>
                <a:tab pos="1025525" algn="l"/>
                <a:tab pos="1260475" algn="l"/>
              </a:tabLst>
            </a:pPr>
            <a:r>
              <a:rPr lang="en-US" sz="2800" dirty="0" smtClean="0"/>
              <a:t>The two processes share two variables:</a:t>
            </a:r>
          </a:p>
          <a:p>
            <a:pPr lvl="1">
              <a:lnSpc>
                <a:spcPct val="90000"/>
              </a:lnSpc>
              <a:tabLst>
                <a:tab pos="744538" algn="l"/>
                <a:tab pos="1025525" algn="l"/>
                <a:tab pos="1260475" algn="l"/>
              </a:tabLst>
            </a:pPr>
            <a:r>
              <a:rPr lang="en-US" sz="2800" dirty="0" smtClean="0"/>
              <a:t>int</a:t>
            </a:r>
            <a:r>
              <a:rPr lang="en-US" sz="2800" dirty="0" smtClean="0">
                <a:solidFill>
                  <a:srgbClr val="FF0000"/>
                </a:solidFill>
              </a:rPr>
              <a:t> </a:t>
            </a:r>
            <a:r>
              <a:rPr lang="en-US" sz="2800" b="1" dirty="0" smtClean="0">
                <a:solidFill>
                  <a:srgbClr val="FF0000"/>
                </a:solidFill>
              </a:rPr>
              <a:t>turn</a:t>
            </a:r>
            <a:r>
              <a:rPr lang="en-US" sz="2800" dirty="0" smtClean="0"/>
              <a:t>; </a:t>
            </a:r>
          </a:p>
          <a:p>
            <a:pPr lvl="1">
              <a:lnSpc>
                <a:spcPct val="90000"/>
              </a:lnSpc>
              <a:tabLst>
                <a:tab pos="744538" algn="l"/>
                <a:tab pos="1025525" algn="l"/>
                <a:tab pos="1260475" algn="l"/>
              </a:tabLst>
            </a:pPr>
            <a:r>
              <a:rPr lang="en-US" sz="2800" dirty="0" smtClean="0"/>
              <a:t>Boolean </a:t>
            </a:r>
            <a:r>
              <a:rPr lang="en-US" sz="2800" b="1" dirty="0" smtClean="0">
                <a:solidFill>
                  <a:srgbClr val="FF0000"/>
                </a:solidFill>
              </a:rPr>
              <a:t>flag[2]</a:t>
            </a:r>
          </a:p>
          <a:p>
            <a:pPr>
              <a:lnSpc>
                <a:spcPct val="90000"/>
              </a:lnSpc>
              <a:tabLst>
                <a:tab pos="744538" algn="l"/>
                <a:tab pos="1025525" algn="l"/>
                <a:tab pos="1260475" algn="l"/>
              </a:tabLst>
            </a:pPr>
            <a:r>
              <a:rPr lang="en-US" sz="2800" dirty="0" smtClean="0"/>
              <a:t>The variable </a:t>
            </a:r>
            <a:r>
              <a:rPr lang="en-US" sz="2800" b="1" dirty="0" smtClean="0">
                <a:solidFill>
                  <a:srgbClr val="FF0000"/>
                </a:solidFill>
              </a:rPr>
              <a:t>turn</a:t>
            </a:r>
            <a:r>
              <a:rPr lang="en-US" sz="2800" dirty="0" smtClean="0"/>
              <a:t> indicates whose turn it is to enter the critical section.  </a:t>
            </a:r>
          </a:p>
          <a:p>
            <a:pPr>
              <a:lnSpc>
                <a:spcPct val="90000"/>
              </a:lnSpc>
              <a:tabLst>
                <a:tab pos="744538" algn="l"/>
                <a:tab pos="1025525" algn="l"/>
                <a:tab pos="1260475" algn="l"/>
              </a:tabLst>
            </a:pPr>
            <a:r>
              <a:rPr lang="en-US" sz="2800" dirty="0" smtClean="0"/>
              <a:t>The </a:t>
            </a:r>
            <a:r>
              <a:rPr lang="en-US" sz="2800" b="1" dirty="0" smtClean="0">
                <a:solidFill>
                  <a:srgbClr val="FF0000"/>
                </a:solidFill>
              </a:rPr>
              <a:t>flag</a:t>
            </a:r>
            <a:r>
              <a:rPr lang="en-US" sz="2800" dirty="0" smtClean="0"/>
              <a:t> array is used to indicate if a process is ready to enter the critical section. </a:t>
            </a:r>
            <a:r>
              <a:rPr lang="en-US" sz="2800" b="1" dirty="0" smtClean="0">
                <a:solidFill>
                  <a:srgbClr val="FF0000"/>
                </a:solidFill>
              </a:rPr>
              <a:t>flag[i]</a:t>
            </a:r>
            <a:r>
              <a:rPr lang="en-US" sz="2800" dirty="0" smtClean="0">
                <a:solidFill>
                  <a:srgbClr val="FF0000"/>
                </a:solidFill>
              </a:rPr>
              <a:t> </a:t>
            </a:r>
            <a:r>
              <a:rPr lang="en-US" sz="2800" dirty="0" smtClean="0"/>
              <a:t>= true implies that process </a:t>
            </a:r>
            <a:r>
              <a:rPr lang="en-US" sz="2800" b="1" dirty="0" smtClean="0">
                <a:solidFill>
                  <a:srgbClr val="0000FF"/>
                </a:solidFill>
              </a:rPr>
              <a:t>P</a:t>
            </a:r>
            <a:r>
              <a:rPr lang="en-US" sz="2800" b="1" baseline="-25000" dirty="0" smtClean="0">
                <a:solidFill>
                  <a:srgbClr val="0000FF"/>
                </a:solidFill>
              </a:rPr>
              <a:t>i</a:t>
            </a:r>
            <a:r>
              <a:rPr lang="en-US" sz="2800" dirty="0" smtClean="0"/>
              <a:t> is ready!</a:t>
            </a:r>
          </a:p>
        </p:txBody>
      </p:sp>
      <p:sp>
        <p:nvSpPr>
          <p:cNvPr id="4" name="Slide Number Placeholder 3"/>
          <p:cNvSpPr>
            <a:spLocks noGrp="1"/>
          </p:cNvSpPr>
          <p:nvPr>
            <p:ph type="sldNum" sz="quarter" idx="12"/>
          </p:nvPr>
        </p:nvSpPr>
        <p:spPr/>
        <p:txBody>
          <a:bodyPr/>
          <a:lstStyle/>
          <a:p>
            <a:fld id="{27429B5B-14B8-49BD-B57C-48896D84E86B}" type="slidenum">
              <a:rPr lang="en-IN" smtClean="0"/>
              <a:pPr/>
              <a:t>27</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71575" y="214290"/>
            <a:ext cx="7065963" cy="630260"/>
          </a:xfrm>
        </p:spPr>
        <p:txBody>
          <a:bodyPr>
            <a:normAutofit fontScale="90000"/>
          </a:bodyPr>
          <a:lstStyle/>
          <a:p>
            <a:r>
              <a:rPr lang="en-US" b="1" dirty="0">
                <a:solidFill>
                  <a:srgbClr val="0000FF"/>
                </a:solidFill>
              </a:rPr>
              <a:t>Algorithm 3</a:t>
            </a:r>
          </a:p>
        </p:txBody>
      </p:sp>
      <p:sp>
        <p:nvSpPr>
          <p:cNvPr id="52227" name="Rectangle 3"/>
          <p:cNvSpPr>
            <a:spLocks noGrp="1" noChangeArrowheads="1"/>
          </p:cNvSpPr>
          <p:nvPr>
            <p:ph type="body" idx="1"/>
          </p:nvPr>
        </p:nvSpPr>
        <p:spPr>
          <a:xfrm>
            <a:off x="642910" y="857232"/>
            <a:ext cx="8286808" cy="5715040"/>
          </a:xfrm>
        </p:spPr>
        <p:txBody>
          <a:bodyPr>
            <a:normAutofit fontScale="85000" lnSpcReduction="20000"/>
          </a:bodyPr>
          <a:lstStyle/>
          <a:p>
            <a:pPr>
              <a:lnSpc>
                <a:spcPct val="120000"/>
              </a:lnSpc>
              <a:tabLst>
                <a:tab pos="1370013" algn="l"/>
                <a:tab pos="1714500" algn="l"/>
                <a:tab pos="2005013" algn="l"/>
              </a:tabLst>
            </a:pPr>
            <a:r>
              <a:rPr lang="en-US" dirty="0" smtClean="0"/>
              <a:t>Process </a:t>
            </a:r>
            <a:r>
              <a:rPr lang="en-US" dirty="0"/>
              <a:t>P</a:t>
            </a:r>
            <a:r>
              <a:rPr lang="en-US" baseline="-25000" dirty="0"/>
              <a:t>i</a:t>
            </a:r>
            <a:endParaRPr lang="en-US" dirty="0"/>
          </a:p>
          <a:p>
            <a:pPr>
              <a:lnSpc>
                <a:spcPct val="120000"/>
              </a:lnSpc>
              <a:buFont typeface="Monotype Sorts" charset="2"/>
              <a:buNone/>
              <a:tabLst>
                <a:tab pos="1370013" algn="l"/>
                <a:tab pos="1714500" algn="l"/>
                <a:tab pos="2005013" algn="l"/>
              </a:tabLst>
            </a:pPr>
            <a:r>
              <a:rPr lang="en-US" dirty="0"/>
              <a:t>		</a:t>
            </a:r>
            <a:r>
              <a:rPr lang="en-US" b="1" dirty="0"/>
              <a:t>do</a:t>
            </a:r>
            <a:r>
              <a:rPr lang="en-US" dirty="0"/>
              <a:t> {</a:t>
            </a:r>
          </a:p>
          <a:p>
            <a:pPr>
              <a:lnSpc>
                <a:spcPct val="120000"/>
              </a:lnSpc>
              <a:buFont typeface="Monotype Sorts" charset="2"/>
              <a:buNone/>
              <a:tabLst>
                <a:tab pos="1370013" algn="l"/>
                <a:tab pos="1714500" algn="l"/>
                <a:tab pos="2005013" algn="l"/>
              </a:tabLst>
            </a:pPr>
            <a:r>
              <a:rPr lang="en-US" dirty="0"/>
              <a:t>			</a:t>
            </a:r>
            <a:r>
              <a:rPr lang="en-US" b="1" dirty="0"/>
              <a:t>flag [i]:= true;</a:t>
            </a:r>
            <a:br>
              <a:rPr lang="en-US" b="1" dirty="0"/>
            </a:br>
            <a:r>
              <a:rPr lang="en-US" b="1" dirty="0"/>
              <a:t>		turn = j;</a:t>
            </a:r>
            <a:br>
              <a:rPr lang="en-US" b="1" dirty="0"/>
            </a:br>
            <a:r>
              <a:rPr lang="en-US" b="1" dirty="0"/>
              <a:t>		while (flag [j] and turn = j) ;</a:t>
            </a:r>
          </a:p>
          <a:p>
            <a:pPr>
              <a:lnSpc>
                <a:spcPct val="120000"/>
              </a:lnSpc>
              <a:buFont typeface="Monotype Sorts" charset="2"/>
              <a:buNone/>
              <a:tabLst>
                <a:tab pos="1370013" algn="l"/>
                <a:tab pos="1714500" algn="l"/>
                <a:tab pos="2005013" algn="l"/>
              </a:tabLst>
            </a:pPr>
            <a:r>
              <a:rPr lang="en-US" dirty="0"/>
              <a:t>			</a:t>
            </a:r>
            <a:r>
              <a:rPr lang="en-US" b="1" dirty="0" smtClean="0">
                <a:solidFill>
                  <a:srgbClr val="FF0000"/>
                </a:solidFill>
              </a:rPr>
              <a:t>critical </a:t>
            </a:r>
            <a:r>
              <a:rPr lang="en-US" b="1" dirty="0">
                <a:solidFill>
                  <a:srgbClr val="FF0000"/>
                </a:solidFill>
              </a:rPr>
              <a:t>section</a:t>
            </a:r>
          </a:p>
          <a:p>
            <a:pPr>
              <a:lnSpc>
                <a:spcPct val="120000"/>
              </a:lnSpc>
              <a:buFont typeface="Monotype Sorts" charset="2"/>
              <a:buNone/>
              <a:tabLst>
                <a:tab pos="1370013" algn="l"/>
                <a:tab pos="1714500" algn="l"/>
                <a:tab pos="2005013" algn="l"/>
              </a:tabLst>
            </a:pPr>
            <a:r>
              <a:rPr lang="en-US" dirty="0"/>
              <a:t>			</a:t>
            </a:r>
            <a:r>
              <a:rPr lang="en-US" b="1" dirty="0"/>
              <a:t>flag [i] = false;</a:t>
            </a:r>
          </a:p>
          <a:p>
            <a:pPr>
              <a:lnSpc>
                <a:spcPct val="120000"/>
              </a:lnSpc>
              <a:buFont typeface="Monotype Sorts" charset="2"/>
              <a:buNone/>
              <a:tabLst>
                <a:tab pos="1370013" algn="l"/>
                <a:tab pos="1714500" algn="l"/>
                <a:tab pos="2005013" algn="l"/>
              </a:tabLst>
            </a:pPr>
            <a:r>
              <a:rPr lang="en-US" dirty="0"/>
              <a:t>				remainder section</a:t>
            </a:r>
          </a:p>
          <a:p>
            <a:pPr>
              <a:lnSpc>
                <a:spcPct val="120000"/>
              </a:lnSpc>
              <a:buFont typeface="Monotype Sorts" charset="2"/>
              <a:buNone/>
              <a:tabLst>
                <a:tab pos="1370013" algn="l"/>
                <a:tab pos="1714500" algn="l"/>
                <a:tab pos="2005013" algn="l"/>
              </a:tabLst>
            </a:pPr>
            <a:r>
              <a:rPr lang="en-US" dirty="0"/>
              <a:t>		} </a:t>
            </a:r>
            <a:r>
              <a:rPr lang="en-US" b="1" dirty="0"/>
              <a:t>while (1);</a:t>
            </a:r>
          </a:p>
          <a:p>
            <a:pPr>
              <a:lnSpc>
                <a:spcPct val="120000"/>
              </a:lnSpc>
              <a:tabLst>
                <a:tab pos="1370013" algn="l"/>
                <a:tab pos="1714500" algn="l"/>
                <a:tab pos="2005013" algn="l"/>
              </a:tabLst>
            </a:pPr>
            <a:r>
              <a:rPr lang="en-US" dirty="0"/>
              <a:t>Meets all three </a:t>
            </a:r>
            <a:r>
              <a:rPr lang="en-US" dirty="0" smtClean="0"/>
              <a:t>requirements : mutual exclusion, progress and bounded  waiting; </a:t>
            </a:r>
            <a:r>
              <a:rPr lang="en-US" dirty="0"/>
              <a:t>solves the critical-section problem for two processes.</a:t>
            </a:r>
          </a:p>
        </p:txBody>
      </p:sp>
      <p:sp>
        <p:nvSpPr>
          <p:cNvPr id="5" name="TextBox 4"/>
          <p:cNvSpPr txBox="1"/>
          <p:nvPr/>
        </p:nvSpPr>
        <p:spPr>
          <a:xfrm>
            <a:off x="6786578" y="1571612"/>
            <a:ext cx="214314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400" b="1" dirty="0" smtClean="0"/>
              <a:t>Drawback: </a:t>
            </a:r>
            <a:r>
              <a:rPr lang="en-IN" sz="2400" dirty="0" smtClean="0"/>
              <a:t>Only applicable to two processes. so not applicable for modern computers</a:t>
            </a:r>
            <a:endParaRPr lang="en-IN" sz="2400" dirty="0"/>
          </a:p>
        </p:txBody>
      </p:sp>
      <p:sp>
        <p:nvSpPr>
          <p:cNvPr id="6" name="Slide Number Placeholder 5"/>
          <p:cNvSpPr>
            <a:spLocks noGrp="1"/>
          </p:cNvSpPr>
          <p:nvPr>
            <p:ph type="sldNum" sz="quarter" idx="12"/>
          </p:nvPr>
        </p:nvSpPr>
        <p:spPr/>
        <p:txBody>
          <a:bodyPr/>
          <a:lstStyle/>
          <a:p>
            <a:fld id="{27429B5B-14B8-49BD-B57C-48896D84E86B}" type="slidenum">
              <a:rPr lang="en-IN" smtClean="0"/>
              <a:pPr/>
              <a:t>28</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928670"/>
            <a:ext cx="8358246" cy="5909310"/>
          </a:xfrm>
          <a:prstGeom prst="rect">
            <a:avLst/>
          </a:prstGeom>
        </p:spPr>
        <p:txBody>
          <a:bodyPr wrap="square">
            <a:spAutoFit/>
          </a:bodyPr>
          <a:lstStyle/>
          <a:p>
            <a:pPr algn="just">
              <a:lnSpc>
                <a:spcPct val="150000"/>
              </a:lnSpc>
              <a:buFont typeface="Wingdings" pitchFamily="2" charset="2"/>
              <a:buChar char="Ø"/>
            </a:pPr>
            <a:r>
              <a:rPr lang="en-IN" sz="2800" dirty="0" smtClean="0"/>
              <a:t>The hardware-based solution to critical section problem is based on a simple tool i.e. </a:t>
            </a:r>
            <a:r>
              <a:rPr lang="en-IN" sz="2800" b="1" dirty="0" smtClean="0"/>
              <a:t>lock.</a:t>
            </a:r>
          </a:p>
          <a:p>
            <a:pPr algn="just">
              <a:lnSpc>
                <a:spcPct val="150000"/>
              </a:lnSpc>
              <a:buFont typeface="Wingdings" pitchFamily="2" charset="2"/>
              <a:buChar char="Ø"/>
            </a:pPr>
            <a:r>
              <a:rPr lang="en-IN" sz="2800" dirty="0" smtClean="0"/>
              <a:t>Solutions to the critical-section problem all have one minimum requirement </a:t>
            </a:r>
          </a:p>
          <a:p>
            <a:pPr algn="just">
              <a:lnSpc>
                <a:spcPct val="150000"/>
              </a:lnSpc>
              <a:buFont typeface="Wingdings" pitchFamily="2" charset="2"/>
              <a:buChar char="Ø"/>
            </a:pPr>
            <a:r>
              <a:rPr lang="en-IN" sz="2800" dirty="0" smtClean="0"/>
              <a:t>This requirement is a lock </a:t>
            </a:r>
          </a:p>
          <a:p>
            <a:pPr algn="just">
              <a:lnSpc>
                <a:spcPct val="150000"/>
              </a:lnSpc>
              <a:buFont typeface="Wingdings" pitchFamily="2" charset="2"/>
              <a:buChar char="Ø"/>
            </a:pPr>
            <a:r>
              <a:rPr lang="en-IN" sz="2800" dirty="0" smtClean="0"/>
              <a:t>Locks prevent race conditions </a:t>
            </a:r>
          </a:p>
          <a:p>
            <a:pPr algn="just">
              <a:lnSpc>
                <a:spcPct val="150000"/>
              </a:lnSpc>
              <a:buFont typeface="Wingdings" pitchFamily="2" charset="2"/>
              <a:buChar char="Ø"/>
            </a:pPr>
            <a:r>
              <a:rPr lang="en-IN" sz="2800" dirty="0" smtClean="0"/>
              <a:t>This is because a process must acquire the lock before entering its critical section and release the lock after exiting its critical section</a:t>
            </a:r>
            <a:endParaRPr lang="en-IN" sz="2800" dirty="0"/>
          </a:p>
        </p:txBody>
      </p:sp>
      <p:sp>
        <p:nvSpPr>
          <p:cNvPr id="5" name="Rectangle 2"/>
          <p:cNvSpPr txBox="1">
            <a:spLocks noChangeArrowheads="1"/>
          </p:cNvSpPr>
          <p:nvPr/>
        </p:nvSpPr>
        <p:spPr>
          <a:xfrm>
            <a:off x="642910" y="277813"/>
            <a:ext cx="8215370" cy="576262"/>
          </a:xfrm>
          <a:prstGeom prst="rect">
            <a:avLst/>
          </a:prstGeom>
        </p:spPr>
        <p:style>
          <a:lnRef idx="0">
            <a:schemeClr val="accent6"/>
          </a:lnRef>
          <a:fillRef idx="3">
            <a:schemeClr val="accent6"/>
          </a:fillRef>
          <a:effectRef idx="3">
            <a:schemeClr val="accent6"/>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lt1"/>
                </a:solidFill>
                <a:effectLst/>
                <a:uLnTx/>
                <a:uFillTx/>
                <a:latin typeface="+mn-lt"/>
                <a:ea typeface="+mn-ea"/>
                <a:cs typeface="+mn-cs"/>
              </a:rPr>
              <a:t>Synchronization: Hardware Approach </a:t>
            </a:r>
            <a:endParaRPr kumimoji="0" lang="en-US" sz="3200" b="1" i="0" u="none" strike="noStrike" kern="1200" cap="none" spc="0" normalizeH="0" baseline="0" noProof="0" dirty="0" smtClean="0">
              <a:ln>
                <a:noFill/>
              </a:ln>
              <a:solidFill>
                <a:schemeClr val="lt1"/>
              </a:solidFill>
              <a:effectLst/>
              <a:uLnTx/>
              <a:uFillTx/>
              <a:latin typeface="+mn-lt"/>
              <a:ea typeface="+mn-ea"/>
              <a:cs typeface="+mn-cs"/>
            </a:endParaRPr>
          </a:p>
        </p:txBody>
      </p:sp>
      <p:pic>
        <p:nvPicPr>
          <p:cNvPr id="6" name="Picture 4"/>
          <p:cNvPicPr>
            <a:picLocks noChangeAspect="1"/>
          </p:cNvPicPr>
          <p:nvPr/>
        </p:nvPicPr>
        <p:blipFill>
          <a:blip r:embed="rId2"/>
          <a:srcRect/>
          <a:stretch>
            <a:fillRect/>
          </a:stretch>
        </p:blipFill>
        <p:spPr bwMode="auto">
          <a:xfrm>
            <a:off x="7286644" y="2928934"/>
            <a:ext cx="1295400" cy="17573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7429B5B-14B8-49BD-B57C-48896D84E86B}" type="slidenum">
              <a:rPr lang="en-IN" smtClean="0"/>
              <a:pPr/>
              <a:t>29</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4714884"/>
            <a:ext cx="7715304" cy="954107"/>
          </a:xfrm>
          <a:prstGeom prst="rect">
            <a:avLst/>
          </a:prstGeom>
        </p:spPr>
        <p:txBody>
          <a:bodyPr wrap="square">
            <a:spAutoFit/>
          </a:bodyPr>
          <a:lstStyle/>
          <a:p>
            <a:r>
              <a:rPr lang="en-US" sz="2800" b="1" dirty="0" smtClean="0"/>
              <a:t>Analyze</a:t>
            </a:r>
            <a:r>
              <a:rPr lang="en-US" sz="2800" dirty="0" smtClean="0"/>
              <a:t> the</a:t>
            </a:r>
            <a:r>
              <a:rPr lang="en-US" sz="2800" b="1" dirty="0" smtClean="0"/>
              <a:t> </a:t>
            </a:r>
            <a:r>
              <a:rPr lang="en-US" sz="2800" dirty="0" smtClean="0"/>
              <a:t>concepts of concurrency control and </a:t>
            </a:r>
            <a:r>
              <a:rPr lang="en-US" sz="2800" b="1" dirty="0" smtClean="0"/>
              <a:t>interpret </a:t>
            </a:r>
            <a:r>
              <a:rPr lang="en-US" sz="2800" dirty="0" smtClean="0"/>
              <a:t>deadlock handling in OS.</a:t>
            </a:r>
            <a:endParaRPr lang="en-IN" sz="2800" dirty="0"/>
          </a:p>
        </p:txBody>
      </p:sp>
      <p:sp>
        <p:nvSpPr>
          <p:cNvPr id="3" name="Title 1"/>
          <p:cNvSpPr txBox="1">
            <a:spLocks/>
          </p:cNvSpPr>
          <p:nvPr/>
        </p:nvSpPr>
        <p:spPr>
          <a:xfrm>
            <a:off x="838200" y="304800"/>
            <a:ext cx="7162800" cy="633413"/>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C00000"/>
                </a:solidFill>
                <a:effectLst/>
                <a:uLnTx/>
                <a:uFillTx/>
                <a:latin typeface="+mj-lt"/>
                <a:ea typeface="+mj-ea"/>
                <a:cs typeface="+mj-cs"/>
              </a:rPr>
              <a:t>Course</a:t>
            </a:r>
            <a:r>
              <a:rPr kumimoji="0" lang="en-IN" sz="4400" b="1" i="0" u="none" strike="noStrike" kern="1200" cap="none" spc="0" normalizeH="0" noProof="0" dirty="0" smtClean="0">
                <a:ln>
                  <a:noFill/>
                </a:ln>
                <a:solidFill>
                  <a:srgbClr val="C00000"/>
                </a:solidFill>
                <a:effectLst/>
                <a:uLnTx/>
                <a:uFillTx/>
                <a:latin typeface="+mj-lt"/>
                <a:ea typeface="+mj-ea"/>
                <a:cs typeface="+mj-cs"/>
              </a:rPr>
              <a:t> Objective </a:t>
            </a:r>
            <a:endParaRPr kumimoji="0" lang="en-IN" sz="4400" b="1" i="0" u="none" strike="noStrike" kern="1200" cap="none" spc="0" normalizeH="0" baseline="0" noProof="0" dirty="0" smtClean="0">
              <a:ln>
                <a:noFill/>
              </a:ln>
              <a:solidFill>
                <a:srgbClr val="C00000"/>
              </a:solidFill>
              <a:effectLst/>
              <a:uLnTx/>
              <a:uFillTx/>
              <a:latin typeface="+mj-lt"/>
              <a:ea typeface="+mj-ea"/>
              <a:cs typeface="+mj-cs"/>
            </a:endParaRPr>
          </a:p>
        </p:txBody>
      </p:sp>
      <p:sp>
        <p:nvSpPr>
          <p:cNvPr id="4" name="Title 1"/>
          <p:cNvSpPr txBox="1">
            <a:spLocks/>
          </p:cNvSpPr>
          <p:nvPr/>
        </p:nvSpPr>
        <p:spPr>
          <a:xfrm>
            <a:off x="714348" y="3786190"/>
            <a:ext cx="7162800" cy="633413"/>
          </a:xfrm>
          <a:prstGeom prst="rect">
            <a:avLst/>
          </a:prstGeom>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0000FF"/>
                </a:solidFill>
                <a:effectLst/>
                <a:uLnTx/>
                <a:uFillTx/>
                <a:latin typeface="+mj-lt"/>
                <a:ea typeface="+mj-ea"/>
                <a:cs typeface="+mj-cs"/>
              </a:rPr>
              <a:t>Course</a:t>
            </a:r>
            <a:r>
              <a:rPr kumimoji="0" lang="en-IN" sz="4400" b="1" i="0" u="none" strike="noStrike" kern="1200" cap="none" spc="0" normalizeH="0" noProof="0" dirty="0" smtClean="0">
                <a:ln>
                  <a:noFill/>
                </a:ln>
                <a:solidFill>
                  <a:srgbClr val="0000FF"/>
                </a:solidFill>
                <a:effectLst/>
                <a:uLnTx/>
                <a:uFillTx/>
                <a:latin typeface="+mj-lt"/>
                <a:ea typeface="+mj-ea"/>
                <a:cs typeface="+mj-cs"/>
              </a:rPr>
              <a:t> Outcome </a:t>
            </a:r>
            <a:endParaRPr kumimoji="0" lang="en-IN" sz="4400" b="1" i="0" u="none" strike="noStrike" kern="1200" cap="none" spc="0" normalizeH="0" baseline="0" noProof="0" dirty="0" smtClean="0">
              <a:ln>
                <a:noFill/>
              </a:ln>
              <a:solidFill>
                <a:srgbClr val="0000FF"/>
              </a:solidFill>
              <a:effectLst/>
              <a:uLnTx/>
              <a:uFillTx/>
              <a:latin typeface="+mj-lt"/>
              <a:ea typeface="+mj-ea"/>
              <a:cs typeface="+mj-cs"/>
            </a:endParaRPr>
          </a:p>
        </p:txBody>
      </p:sp>
      <p:sp>
        <p:nvSpPr>
          <p:cNvPr id="5" name="Rectangle 4"/>
          <p:cNvSpPr/>
          <p:nvPr/>
        </p:nvSpPr>
        <p:spPr>
          <a:xfrm>
            <a:off x="714348" y="1285860"/>
            <a:ext cx="7715304" cy="954107"/>
          </a:xfrm>
          <a:prstGeom prst="rect">
            <a:avLst/>
          </a:prstGeom>
        </p:spPr>
        <p:txBody>
          <a:bodyPr wrap="square">
            <a:spAutoFit/>
          </a:bodyPr>
          <a:lstStyle/>
          <a:p>
            <a:pPr lvl="0"/>
            <a:r>
              <a:rPr lang="en-US" sz="2800" dirty="0" smtClean="0"/>
              <a:t>To study and analyze aspects of concurrency and deadlocks in operating system.</a:t>
            </a:r>
            <a:endParaRPr lang="en-IN" sz="2800" dirty="0"/>
          </a:p>
        </p:txBody>
      </p:sp>
      <p:sp>
        <p:nvSpPr>
          <p:cNvPr id="6" name="Slide Number Placeholder 5"/>
          <p:cNvSpPr>
            <a:spLocks noGrp="1"/>
          </p:cNvSpPr>
          <p:nvPr>
            <p:ph type="sldNum" sz="quarter" idx="12"/>
          </p:nvPr>
        </p:nvSpPr>
        <p:spPr/>
        <p:txBody>
          <a:bodyPr/>
          <a:lstStyle/>
          <a:p>
            <a:fld id="{AFAEADDD-229D-4289-B09D-4EA4D43CFFB4}" type="slidenum">
              <a:rPr lang="en-IN" smtClean="0"/>
              <a:pPr/>
              <a:t>3</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Content Placeholder 2"/>
          <p:cNvSpPr>
            <a:spLocks noGrp="1"/>
          </p:cNvSpPr>
          <p:nvPr>
            <p:ph idx="1"/>
          </p:nvPr>
        </p:nvSpPr>
        <p:spPr>
          <a:xfrm>
            <a:off x="642910" y="1000108"/>
            <a:ext cx="8008938" cy="5102229"/>
          </a:xfrm>
        </p:spPr>
        <p:txBody>
          <a:bodyPr>
            <a:normAutofit fontScale="92500" lnSpcReduction="20000"/>
          </a:bodyPr>
          <a:lstStyle/>
          <a:p>
            <a:pPr marL="0" algn="just">
              <a:buFont typeface="Monotype Sorts" charset="2"/>
              <a:buNone/>
            </a:pPr>
            <a:r>
              <a:rPr lang="en-IN" dirty="0" smtClean="0"/>
              <a:t>General solution to the critical-section problem emphasizing the use of locks to prevent race conditions </a:t>
            </a:r>
          </a:p>
          <a:p>
            <a:pPr marL="0" algn="just">
              <a:buFont typeface="Monotype Sorts" charset="2"/>
              <a:buNone/>
            </a:pPr>
            <a:r>
              <a:rPr lang="en-IN" b="1" dirty="0" smtClean="0"/>
              <a:t>Algorithm:</a:t>
            </a:r>
            <a:r>
              <a:rPr lang="en-US" b="1" dirty="0" smtClean="0">
                <a:solidFill>
                  <a:srgbClr val="0000FF"/>
                </a:solidFill>
              </a:rPr>
              <a:t>	</a:t>
            </a:r>
          </a:p>
          <a:p>
            <a:pPr>
              <a:buFont typeface="Monotype Sorts" charset="2"/>
              <a:buNone/>
            </a:pPr>
            <a:endParaRPr lang="en-US" dirty="0" smtClean="0">
              <a:solidFill>
                <a:srgbClr val="0000FF"/>
              </a:solidFill>
            </a:endParaRPr>
          </a:p>
          <a:p>
            <a:pPr>
              <a:buFont typeface="Monotype Sorts" charset="2"/>
              <a:buNone/>
            </a:pPr>
            <a:r>
              <a:rPr lang="en-US" dirty="0" smtClean="0">
                <a:solidFill>
                  <a:srgbClr val="0000FF"/>
                </a:solidFill>
              </a:rPr>
              <a:t>do { </a:t>
            </a:r>
          </a:p>
          <a:p>
            <a:pPr>
              <a:buFont typeface="Monotype Sorts" charset="2"/>
              <a:buNone/>
            </a:pPr>
            <a:r>
              <a:rPr lang="en-US" dirty="0" smtClean="0">
                <a:solidFill>
                  <a:srgbClr val="0000FF"/>
                </a:solidFill>
              </a:rPr>
              <a:t>	</a:t>
            </a:r>
            <a:r>
              <a:rPr lang="en-US" dirty="0" smtClean="0">
                <a:solidFill>
                  <a:srgbClr val="FF0000"/>
                </a:solidFill>
              </a:rPr>
              <a:t>	</a:t>
            </a:r>
            <a:r>
              <a:rPr lang="en-US" b="1" dirty="0" smtClean="0">
                <a:solidFill>
                  <a:srgbClr val="FF0000"/>
                </a:solidFill>
              </a:rPr>
              <a:t>acquire lock </a:t>
            </a:r>
          </a:p>
          <a:p>
            <a:pPr>
              <a:buFont typeface="Monotype Sorts" charset="2"/>
              <a:buNone/>
            </a:pPr>
            <a:r>
              <a:rPr lang="en-US" dirty="0" smtClean="0">
                <a:solidFill>
                  <a:srgbClr val="0000FF"/>
                </a:solidFill>
              </a:rPr>
              <a:t>			critical section </a:t>
            </a:r>
          </a:p>
          <a:p>
            <a:pPr>
              <a:buFont typeface="Monotype Sorts" charset="2"/>
              <a:buNone/>
            </a:pPr>
            <a:r>
              <a:rPr lang="en-US" dirty="0" smtClean="0">
                <a:solidFill>
                  <a:srgbClr val="0000FF"/>
                </a:solidFill>
              </a:rPr>
              <a:t>		</a:t>
            </a:r>
            <a:r>
              <a:rPr lang="en-US" b="1" dirty="0" smtClean="0">
                <a:solidFill>
                  <a:srgbClr val="FF0000"/>
                </a:solidFill>
              </a:rPr>
              <a:t>release lock </a:t>
            </a:r>
          </a:p>
          <a:p>
            <a:pPr>
              <a:buFont typeface="Monotype Sorts" charset="2"/>
              <a:buNone/>
            </a:pPr>
            <a:r>
              <a:rPr lang="en-US" dirty="0" smtClean="0">
                <a:solidFill>
                  <a:srgbClr val="0000FF"/>
                </a:solidFill>
              </a:rPr>
              <a:t>			remainder section </a:t>
            </a:r>
          </a:p>
          <a:p>
            <a:pPr>
              <a:buFont typeface="Monotype Sorts" charset="2"/>
              <a:buNone/>
            </a:pPr>
            <a:r>
              <a:rPr lang="en-US" dirty="0" smtClean="0">
                <a:solidFill>
                  <a:srgbClr val="0000FF"/>
                </a:solidFill>
              </a:rPr>
              <a:t>	} while (TRUE); </a:t>
            </a:r>
          </a:p>
        </p:txBody>
      </p:sp>
      <p:sp>
        <p:nvSpPr>
          <p:cNvPr id="14340" name="Title 1"/>
          <p:cNvSpPr>
            <a:spLocks noGrp="1"/>
          </p:cNvSpPr>
          <p:nvPr>
            <p:ph type="title"/>
          </p:nvPr>
        </p:nvSpPr>
        <p:spPr>
          <a:xfrm>
            <a:off x="428596" y="296863"/>
            <a:ext cx="8572529" cy="5762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b="1" dirty="0" smtClean="0"/>
              <a:t>Solution to Critical-section Problem Using Locks</a:t>
            </a:r>
          </a:p>
        </p:txBody>
      </p:sp>
      <p:pic>
        <p:nvPicPr>
          <p:cNvPr id="7" name="Picture 9"/>
          <p:cNvPicPr>
            <a:picLocks noChangeAspect="1"/>
          </p:cNvPicPr>
          <p:nvPr/>
        </p:nvPicPr>
        <p:blipFill>
          <a:blip r:embed="rId3"/>
          <a:srcRect/>
          <a:stretch>
            <a:fillRect/>
          </a:stretch>
        </p:blipFill>
        <p:spPr bwMode="auto">
          <a:xfrm>
            <a:off x="7162800" y="4876800"/>
            <a:ext cx="2057400" cy="16652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30</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2910" y="277813"/>
            <a:ext cx="8215370" cy="576262"/>
          </a:xfrm>
          <a:prstGeom prst="rect">
            <a:avLst/>
          </a:prstGeom>
        </p:spPr>
        <p:style>
          <a:lnRef idx="0">
            <a:schemeClr val="accent6"/>
          </a:lnRef>
          <a:fillRef idx="3">
            <a:schemeClr val="accent6"/>
          </a:fillRef>
          <a:effectRef idx="3">
            <a:schemeClr val="accent6"/>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lt1"/>
                </a:solidFill>
                <a:effectLst/>
                <a:uLnTx/>
                <a:uFillTx/>
                <a:latin typeface="+mn-lt"/>
                <a:ea typeface="+mn-ea"/>
                <a:cs typeface="+mn-cs"/>
              </a:rPr>
              <a:t>Synchronization: Hardware Approach </a:t>
            </a:r>
            <a:endParaRPr kumimoji="0" lang="en-US" sz="36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3" name="Rectangle 2"/>
          <p:cNvSpPr/>
          <p:nvPr/>
        </p:nvSpPr>
        <p:spPr>
          <a:xfrm>
            <a:off x="285720" y="1214422"/>
            <a:ext cx="8643998" cy="5262979"/>
          </a:xfrm>
          <a:prstGeom prst="rect">
            <a:avLst/>
          </a:prstGeom>
        </p:spPr>
        <p:txBody>
          <a:bodyPr wrap="square">
            <a:spAutoFit/>
          </a:bodyPr>
          <a:lstStyle/>
          <a:p>
            <a:pPr>
              <a:buFont typeface="Wingdings" pitchFamily="2" charset="2"/>
              <a:buChar char="Ø"/>
            </a:pPr>
            <a:r>
              <a:rPr lang="en-IN" sz="2800" dirty="0" smtClean="0"/>
              <a:t>Many systems provide hardware support for critical section code </a:t>
            </a:r>
          </a:p>
          <a:p>
            <a:pPr lvl="2">
              <a:buFont typeface="Wingdings" pitchFamily="2" charset="2"/>
              <a:buChar char="ü"/>
            </a:pPr>
            <a:r>
              <a:rPr lang="en-IN" sz="2800" dirty="0" smtClean="0"/>
              <a:t>This makes programming easier</a:t>
            </a:r>
          </a:p>
          <a:p>
            <a:pPr lvl="2">
              <a:buFont typeface="Wingdings" pitchFamily="2" charset="2"/>
              <a:buChar char="ü"/>
            </a:pPr>
            <a:r>
              <a:rPr lang="en-IN" sz="2800" dirty="0" smtClean="0"/>
              <a:t>Also makes the overall system more efficient</a:t>
            </a:r>
          </a:p>
          <a:p>
            <a:r>
              <a:rPr lang="en-IN" sz="3200" b="1" dirty="0" err="1" smtClean="0">
                <a:solidFill>
                  <a:srgbClr val="FF0000"/>
                </a:solidFill>
              </a:rPr>
              <a:t>Uniprocessors</a:t>
            </a:r>
            <a:r>
              <a:rPr lang="en-IN" sz="3200" b="1" dirty="0" smtClean="0">
                <a:solidFill>
                  <a:srgbClr val="FF0000"/>
                </a:solidFill>
              </a:rPr>
              <a:t> (single processor system) </a:t>
            </a:r>
          </a:p>
          <a:p>
            <a:pPr>
              <a:buFont typeface="Wingdings" pitchFamily="2" charset="2"/>
              <a:buChar char="Ø"/>
            </a:pPr>
            <a:r>
              <a:rPr lang="en-IN" sz="2400" dirty="0" smtClean="0"/>
              <a:t>When shared variables are being modified, the processor </a:t>
            </a:r>
            <a:r>
              <a:rPr lang="en-IN" sz="2400" b="1" dirty="0" smtClean="0">
                <a:solidFill>
                  <a:srgbClr val="0000FF"/>
                </a:solidFill>
              </a:rPr>
              <a:t>disables interrupts </a:t>
            </a:r>
          </a:p>
          <a:p>
            <a:pPr>
              <a:buFont typeface="Wingdings" pitchFamily="2" charset="2"/>
              <a:buChar char="Ø"/>
            </a:pPr>
            <a:r>
              <a:rPr lang="en-IN" sz="2400" dirty="0" smtClean="0"/>
              <a:t>Currently running code executes without </a:t>
            </a:r>
            <a:r>
              <a:rPr lang="en-IN" sz="2400" dirty="0" err="1" smtClean="0"/>
              <a:t>preemption</a:t>
            </a:r>
            <a:r>
              <a:rPr lang="en-IN" sz="2400" dirty="0" smtClean="0"/>
              <a:t> </a:t>
            </a:r>
          </a:p>
          <a:p>
            <a:pPr>
              <a:buFont typeface="Wingdings" pitchFamily="2" charset="2"/>
              <a:buChar char="Ø"/>
            </a:pPr>
            <a:r>
              <a:rPr lang="en-IN" sz="2400" dirty="0" smtClean="0"/>
              <a:t>Unfortunately, this approach </a:t>
            </a:r>
            <a:r>
              <a:rPr lang="en-IN" sz="2400" b="1" dirty="0" smtClean="0">
                <a:solidFill>
                  <a:srgbClr val="0000FF"/>
                </a:solidFill>
              </a:rPr>
              <a:t>is inefficient on multiprocessor systems </a:t>
            </a:r>
          </a:p>
          <a:p>
            <a:pPr>
              <a:buFont typeface="Wingdings" pitchFamily="2" charset="2"/>
              <a:buChar char="Ø"/>
            </a:pPr>
            <a:r>
              <a:rPr lang="en-IN" sz="2400" dirty="0" smtClean="0"/>
              <a:t>Reason is because messages have to be passed to all processors whenever shared variables are being modified </a:t>
            </a:r>
          </a:p>
          <a:p>
            <a:pPr>
              <a:buFont typeface="Wingdings" pitchFamily="2" charset="2"/>
              <a:buChar char="Ø"/>
            </a:pPr>
            <a:r>
              <a:rPr lang="en-IN" sz="2400" dirty="0" smtClean="0"/>
              <a:t>All these excess messages slow down the operating system</a:t>
            </a:r>
            <a:endParaRPr lang="en-IN" sz="2400" dirty="0"/>
          </a:p>
        </p:txBody>
      </p:sp>
      <p:sp>
        <p:nvSpPr>
          <p:cNvPr id="4" name="Slide Number Placeholder 3"/>
          <p:cNvSpPr>
            <a:spLocks noGrp="1"/>
          </p:cNvSpPr>
          <p:nvPr>
            <p:ph type="sldNum" sz="quarter" idx="12"/>
          </p:nvPr>
        </p:nvSpPr>
        <p:spPr/>
        <p:txBody>
          <a:bodyPr/>
          <a:lstStyle/>
          <a:p>
            <a:fld id="{27429B5B-14B8-49BD-B57C-48896D84E86B}" type="slidenum">
              <a:rPr lang="en-IN" smtClean="0"/>
              <a:pPr/>
              <a:t>31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10" y="277813"/>
            <a:ext cx="8215370" cy="576262"/>
          </a:xfrm>
        </p:spPr>
        <p:style>
          <a:lnRef idx="0">
            <a:schemeClr val="accent6"/>
          </a:lnRef>
          <a:fillRef idx="3">
            <a:schemeClr val="accent6"/>
          </a:fillRef>
          <a:effectRef idx="3">
            <a:schemeClr val="accent6"/>
          </a:effectRef>
          <a:fontRef idx="minor">
            <a:schemeClr val="lt1"/>
          </a:fontRef>
        </p:style>
        <p:txBody>
          <a:bodyPr>
            <a:noAutofit/>
          </a:bodyPr>
          <a:lstStyle/>
          <a:p>
            <a:pPr eaLnBrk="1" hangingPunct="1"/>
            <a:r>
              <a:rPr lang="en-US" sz="3600" b="1" dirty="0" smtClean="0"/>
              <a:t>Synchronization: Hardware Approach </a:t>
            </a:r>
          </a:p>
        </p:txBody>
      </p:sp>
      <p:sp>
        <p:nvSpPr>
          <p:cNvPr id="13315" name="Rectangle 3"/>
          <p:cNvSpPr>
            <a:spLocks noGrp="1" noChangeArrowheads="1"/>
          </p:cNvSpPr>
          <p:nvPr>
            <p:ph type="body" idx="1"/>
          </p:nvPr>
        </p:nvSpPr>
        <p:spPr>
          <a:xfrm>
            <a:off x="285720" y="928670"/>
            <a:ext cx="8501122" cy="5929330"/>
          </a:xfrm>
        </p:spPr>
        <p:txBody>
          <a:bodyPr>
            <a:normAutofit lnSpcReduction="10000"/>
          </a:bodyPr>
          <a:lstStyle/>
          <a:p>
            <a:pPr algn="just">
              <a:lnSpc>
                <a:spcPct val="90000"/>
              </a:lnSpc>
              <a:tabLst>
                <a:tab pos="744538" algn="l"/>
                <a:tab pos="1025525" algn="l"/>
                <a:tab pos="1260475" algn="l"/>
              </a:tabLst>
            </a:pPr>
            <a:r>
              <a:rPr lang="en-US" sz="2800" b="1" dirty="0" smtClean="0"/>
              <a:t>Modern machines provide special atomic hardware instructions</a:t>
            </a:r>
          </a:p>
          <a:p>
            <a:pPr lvl="2" algn="just">
              <a:lnSpc>
                <a:spcPct val="90000"/>
              </a:lnSpc>
              <a:tabLst>
                <a:tab pos="744538" algn="l"/>
                <a:tab pos="1025525" algn="l"/>
                <a:tab pos="1260475" algn="l"/>
              </a:tabLst>
            </a:pPr>
            <a:r>
              <a:rPr lang="en-US" sz="2400" dirty="0" smtClean="0">
                <a:solidFill>
                  <a:schemeClr val="tx2"/>
                </a:solidFill>
              </a:rPr>
              <a:t>Atomic = non-interruptible</a:t>
            </a:r>
          </a:p>
          <a:p>
            <a:pPr algn="just">
              <a:lnSpc>
                <a:spcPct val="90000"/>
              </a:lnSpc>
              <a:tabLst>
                <a:tab pos="744538" algn="l"/>
                <a:tab pos="1025525" algn="l"/>
                <a:tab pos="1260475" algn="l"/>
              </a:tabLst>
            </a:pPr>
            <a:r>
              <a:rPr lang="en-IN" sz="2400" dirty="0" smtClean="0"/>
              <a:t>Atomic means that a certain group of instructions cannot be interrupted </a:t>
            </a:r>
          </a:p>
          <a:p>
            <a:pPr lvl="2" algn="just">
              <a:lnSpc>
                <a:spcPct val="90000"/>
              </a:lnSpc>
              <a:tabLst>
                <a:tab pos="744538" algn="l"/>
                <a:tab pos="1025525" algn="l"/>
                <a:tab pos="1260475" algn="l"/>
              </a:tabLst>
            </a:pPr>
            <a:r>
              <a:rPr lang="en-IN" dirty="0" smtClean="0"/>
              <a:t>In other words, several instructions form one uninterruptible unit </a:t>
            </a:r>
          </a:p>
          <a:p>
            <a:pPr algn="just">
              <a:lnSpc>
                <a:spcPct val="90000"/>
              </a:lnSpc>
              <a:tabLst>
                <a:tab pos="744538" algn="l"/>
                <a:tab pos="1025525" algn="l"/>
                <a:tab pos="1260475" algn="l"/>
              </a:tabLst>
            </a:pPr>
            <a:r>
              <a:rPr lang="en-IN" sz="2400" dirty="0" smtClean="0"/>
              <a:t>For example, the machine instructions for </a:t>
            </a:r>
            <a:r>
              <a:rPr lang="en-IN" sz="2800" b="1" dirty="0" smtClean="0">
                <a:solidFill>
                  <a:srgbClr val="0000FF"/>
                </a:solidFill>
              </a:rPr>
              <a:t>++count </a:t>
            </a:r>
            <a:r>
              <a:rPr lang="en-IN" sz="2400" dirty="0" smtClean="0"/>
              <a:t>can be implemented atomically in the CPU as one uninterruptible unit </a:t>
            </a:r>
          </a:p>
          <a:p>
            <a:pPr algn="just">
              <a:lnSpc>
                <a:spcPct val="90000"/>
              </a:lnSpc>
              <a:buNone/>
              <a:tabLst>
                <a:tab pos="744538" algn="l"/>
                <a:tab pos="1025525" algn="l"/>
                <a:tab pos="1260475" algn="l"/>
              </a:tabLst>
            </a:pPr>
            <a:r>
              <a:rPr lang="en-IN" sz="2400" dirty="0" smtClean="0"/>
              <a:t>	      </a:t>
            </a:r>
            <a:r>
              <a:rPr lang="en-IN" sz="2400" dirty="0" smtClean="0">
                <a:solidFill>
                  <a:srgbClr val="0000FF"/>
                </a:solidFill>
              </a:rPr>
              <a:t>register1 = count 	</a:t>
            </a:r>
          </a:p>
          <a:p>
            <a:pPr algn="just">
              <a:lnSpc>
                <a:spcPct val="90000"/>
              </a:lnSpc>
              <a:buNone/>
              <a:tabLst>
                <a:tab pos="744538" algn="l"/>
                <a:tab pos="1025525" algn="l"/>
                <a:tab pos="1260475" algn="l"/>
              </a:tabLst>
            </a:pPr>
            <a:r>
              <a:rPr lang="en-IN" sz="2400" dirty="0" smtClean="0">
                <a:solidFill>
                  <a:srgbClr val="0000FF"/>
                </a:solidFill>
              </a:rPr>
              <a:t>           register1 = register1 + 1  </a:t>
            </a:r>
          </a:p>
          <a:p>
            <a:pPr algn="just">
              <a:lnSpc>
                <a:spcPct val="90000"/>
              </a:lnSpc>
              <a:buNone/>
              <a:tabLst>
                <a:tab pos="744538" algn="l"/>
                <a:tab pos="1025525" algn="l"/>
                <a:tab pos="1260475" algn="l"/>
              </a:tabLst>
            </a:pPr>
            <a:r>
              <a:rPr lang="en-IN" sz="2400" dirty="0" smtClean="0">
                <a:solidFill>
                  <a:srgbClr val="0000FF"/>
                </a:solidFill>
              </a:rPr>
              <a:t>           count = register1</a:t>
            </a:r>
          </a:p>
          <a:p>
            <a:pPr>
              <a:lnSpc>
                <a:spcPct val="90000"/>
              </a:lnSpc>
              <a:tabLst>
                <a:tab pos="744538" algn="l"/>
                <a:tab pos="1025525" algn="l"/>
                <a:tab pos="1260475" algn="l"/>
              </a:tabLst>
            </a:pPr>
            <a:r>
              <a:rPr lang="en-IN" sz="2400" dirty="0" smtClean="0"/>
              <a:t>This is often the approach taken by </a:t>
            </a:r>
            <a:r>
              <a:rPr lang="en-IN" sz="2400" dirty="0" err="1" smtClean="0"/>
              <a:t>nonpreemptive</a:t>
            </a:r>
            <a:r>
              <a:rPr lang="en-IN" sz="2400" dirty="0" smtClean="0"/>
              <a:t>  kernels. </a:t>
            </a:r>
            <a:br>
              <a:rPr lang="en-IN" sz="2400" dirty="0" smtClean="0"/>
            </a:br>
            <a:endParaRPr lang="en-IN" sz="2400" dirty="0" smtClean="0"/>
          </a:p>
          <a:p>
            <a:pPr>
              <a:lnSpc>
                <a:spcPct val="90000"/>
              </a:lnSpc>
              <a:tabLst>
                <a:tab pos="744538" algn="l"/>
                <a:tab pos="1025525" algn="l"/>
                <a:tab pos="1260475" algn="l"/>
              </a:tabLst>
            </a:pPr>
            <a:r>
              <a:rPr lang="en-IN" sz="2400" dirty="0" smtClean="0"/>
              <a:t>Unfortunately, this solution is not as feasible in multiprocessor environment. </a:t>
            </a:r>
            <a:endParaRPr lang="en-US" sz="2400" dirty="0" smtClean="0">
              <a:solidFill>
                <a:srgbClr val="0000FF"/>
              </a:solidFill>
            </a:endParaRPr>
          </a:p>
        </p:txBody>
      </p:sp>
      <p:sp>
        <p:nvSpPr>
          <p:cNvPr id="4" name="Slide Number Placeholder 3"/>
          <p:cNvSpPr>
            <a:spLocks noGrp="1"/>
          </p:cNvSpPr>
          <p:nvPr>
            <p:ph type="sldNum" sz="quarter" idx="12"/>
          </p:nvPr>
        </p:nvSpPr>
        <p:spPr/>
        <p:txBody>
          <a:bodyPr/>
          <a:lstStyle/>
          <a:p>
            <a:fld id="{27429B5B-14B8-49BD-B57C-48896D84E86B}" type="slidenum">
              <a:rPr lang="en-IN" smtClean="0"/>
              <a:pPr/>
              <a:t>32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142984"/>
            <a:ext cx="8215370" cy="3046988"/>
          </a:xfrm>
          <a:prstGeom prst="rect">
            <a:avLst/>
          </a:prstGeom>
        </p:spPr>
        <p:txBody>
          <a:bodyPr wrap="square">
            <a:spAutoFit/>
          </a:bodyPr>
          <a:lstStyle/>
          <a:p>
            <a:r>
              <a:rPr lang="en-IN" sz="3200" dirty="0" smtClean="0"/>
              <a:t>There are three algorithms in the hardware approach of solving Process Synchronization problem: </a:t>
            </a:r>
          </a:p>
          <a:p>
            <a:pPr lvl="3">
              <a:buFont typeface="Wingdings" pitchFamily="2" charset="2"/>
              <a:buChar char="ü"/>
            </a:pPr>
            <a:r>
              <a:rPr lang="en-IN" sz="3200" dirty="0" smtClean="0"/>
              <a:t>Test and Set </a:t>
            </a:r>
          </a:p>
          <a:p>
            <a:pPr lvl="3">
              <a:buFont typeface="Wingdings" pitchFamily="2" charset="2"/>
              <a:buChar char="ü"/>
            </a:pPr>
            <a:r>
              <a:rPr lang="en-IN" sz="3200" dirty="0" smtClean="0"/>
              <a:t>Swap </a:t>
            </a:r>
          </a:p>
          <a:p>
            <a:pPr lvl="3">
              <a:buFont typeface="Wingdings" pitchFamily="2" charset="2"/>
              <a:buChar char="ü"/>
            </a:pPr>
            <a:r>
              <a:rPr lang="en-IN" sz="3200" dirty="0" smtClean="0"/>
              <a:t>Unlock and Lock </a:t>
            </a:r>
            <a:endParaRPr lang="en-IN" sz="3200" dirty="0"/>
          </a:p>
        </p:txBody>
      </p:sp>
      <p:sp>
        <p:nvSpPr>
          <p:cNvPr id="5" name="Rectangle 2"/>
          <p:cNvSpPr txBox="1">
            <a:spLocks noChangeArrowheads="1"/>
          </p:cNvSpPr>
          <p:nvPr/>
        </p:nvSpPr>
        <p:spPr>
          <a:xfrm>
            <a:off x="642910" y="277813"/>
            <a:ext cx="8215370" cy="576262"/>
          </a:xfrm>
          <a:prstGeom prst="rect">
            <a:avLst/>
          </a:prstGeom>
        </p:spPr>
        <p:style>
          <a:lnRef idx="0">
            <a:schemeClr val="accent6"/>
          </a:lnRef>
          <a:fillRef idx="3">
            <a:schemeClr val="accent6"/>
          </a:fillRef>
          <a:effectRef idx="3">
            <a:schemeClr val="accent6"/>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lt1"/>
                </a:solidFill>
                <a:effectLst/>
                <a:uLnTx/>
                <a:uFillTx/>
                <a:latin typeface="+mn-lt"/>
                <a:ea typeface="+mn-ea"/>
                <a:cs typeface="+mn-cs"/>
              </a:rPr>
              <a:t>Synchronization: Hardware Approach </a:t>
            </a:r>
            <a:endParaRPr kumimoji="0" lang="en-US" sz="3600" b="1" i="0" u="none" strike="noStrike" kern="1200" cap="none" spc="0" normalizeH="0" baseline="0" noProof="0" dirty="0" smtClean="0">
              <a:ln>
                <a:noFill/>
              </a:ln>
              <a:solidFill>
                <a:schemeClr val="lt1"/>
              </a:solidFill>
              <a:effectLst/>
              <a:uLnTx/>
              <a:uFillTx/>
              <a:latin typeface="+mn-lt"/>
              <a:ea typeface="+mn-ea"/>
              <a:cs typeface="+mn-cs"/>
            </a:endParaRPr>
          </a:p>
        </p:txBody>
      </p:sp>
      <p:pic>
        <p:nvPicPr>
          <p:cNvPr id="6" name="Picture 9"/>
          <p:cNvPicPr>
            <a:picLocks noChangeAspect="1"/>
          </p:cNvPicPr>
          <p:nvPr/>
        </p:nvPicPr>
        <p:blipFill>
          <a:blip r:embed="rId2"/>
          <a:srcRect/>
          <a:stretch>
            <a:fillRect/>
          </a:stretch>
        </p:blipFill>
        <p:spPr bwMode="auto">
          <a:xfrm>
            <a:off x="6357950" y="4000504"/>
            <a:ext cx="1193800" cy="13430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7429B5B-14B8-49BD-B57C-48896D84E86B}" type="slidenum">
              <a:rPr lang="en-IN" smtClean="0"/>
              <a:pPr/>
              <a:t>33</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4348" y="428604"/>
            <a:ext cx="7399337"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b="1" dirty="0" smtClean="0"/>
              <a:t>Test And Set Instruction </a:t>
            </a:r>
          </a:p>
        </p:txBody>
      </p:sp>
      <p:sp>
        <p:nvSpPr>
          <p:cNvPr id="15363" name="Rectangle 3"/>
          <p:cNvSpPr>
            <a:spLocks noGrp="1" noChangeArrowheads="1"/>
          </p:cNvSpPr>
          <p:nvPr>
            <p:ph type="body" idx="1"/>
          </p:nvPr>
        </p:nvSpPr>
        <p:spPr>
          <a:xfrm>
            <a:off x="285720" y="1233488"/>
            <a:ext cx="5143536" cy="5124470"/>
          </a:xfrm>
        </p:spPr>
        <p:txBody>
          <a:bodyPr>
            <a:normAutofit/>
          </a:bodyPr>
          <a:lstStyle/>
          <a:p>
            <a:pPr>
              <a:lnSpc>
                <a:spcPct val="90000"/>
              </a:lnSpc>
              <a:buFont typeface="Wingdings" pitchFamily="2" charset="2"/>
              <a:buChar char="Ø"/>
              <a:tabLst>
                <a:tab pos="744538" algn="l"/>
                <a:tab pos="1025525" algn="l"/>
                <a:tab pos="1260475" algn="l"/>
              </a:tabLst>
            </a:pPr>
            <a:r>
              <a:rPr lang="en-US" sz="2400" dirty="0" smtClean="0"/>
              <a:t>Special hardware instruction : </a:t>
            </a:r>
            <a:r>
              <a:rPr lang="en-US" sz="2400" dirty="0" err="1" smtClean="0"/>
              <a:t>TestAndSet</a:t>
            </a:r>
            <a:endParaRPr lang="en-US" sz="2400" dirty="0" smtClean="0"/>
          </a:p>
          <a:p>
            <a:pPr>
              <a:lnSpc>
                <a:spcPct val="90000"/>
              </a:lnSpc>
              <a:buFont typeface="Wingdings" pitchFamily="2" charset="2"/>
              <a:buChar char="Ø"/>
              <a:tabLst>
                <a:tab pos="744538" algn="l"/>
                <a:tab pos="1025525" algn="l"/>
                <a:tab pos="1260475" algn="l"/>
              </a:tabLst>
            </a:pPr>
            <a:r>
              <a:rPr lang="en-US" sz="2400" dirty="0" smtClean="0"/>
              <a:t>It is defined as</a:t>
            </a:r>
          </a:p>
          <a:p>
            <a:pPr>
              <a:lnSpc>
                <a:spcPct val="90000"/>
              </a:lnSpc>
              <a:buFont typeface="Monotype Sorts" charset="2"/>
              <a:buNone/>
              <a:tabLst>
                <a:tab pos="744538" algn="l"/>
                <a:tab pos="1025525" algn="l"/>
                <a:tab pos="1260475" algn="l"/>
              </a:tabLst>
            </a:pPr>
            <a:r>
              <a:rPr lang="en-US" sz="2400" dirty="0" smtClean="0"/>
              <a:t>   </a:t>
            </a:r>
            <a:r>
              <a:rPr lang="en-US" sz="2400" dirty="0" err="1" smtClean="0">
                <a:solidFill>
                  <a:srgbClr val="0000FF"/>
                </a:solidFill>
              </a:rPr>
              <a:t>boolean</a:t>
            </a:r>
            <a:r>
              <a:rPr lang="en-US" sz="2400" dirty="0" smtClean="0">
                <a:solidFill>
                  <a:srgbClr val="0000FF"/>
                </a:solidFill>
              </a:rPr>
              <a:t>  </a:t>
            </a:r>
            <a:r>
              <a:rPr lang="en-US" sz="2400" dirty="0" err="1" smtClean="0">
                <a:solidFill>
                  <a:srgbClr val="0000FF"/>
                </a:solidFill>
              </a:rPr>
              <a:t>TestAndSet</a:t>
            </a:r>
            <a:r>
              <a:rPr lang="en-US" sz="2400" dirty="0" smtClean="0">
                <a:solidFill>
                  <a:srgbClr val="0000FF"/>
                </a:solidFill>
              </a:rPr>
              <a:t> (</a:t>
            </a:r>
            <a:r>
              <a:rPr lang="en-US" sz="2400" dirty="0" err="1" smtClean="0">
                <a:solidFill>
                  <a:srgbClr val="0000FF"/>
                </a:solidFill>
              </a:rPr>
              <a:t>boolean</a:t>
            </a:r>
            <a:r>
              <a:rPr lang="en-US" sz="2400" dirty="0" smtClean="0">
                <a:solidFill>
                  <a:srgbClr val="0000FF"/>
                </a:solidFill>
              </a:rPr>
              <a:t> *target)</a:t>
            </a:r>
          </a:p>
          <a:p>
            <a:pPr>
              <a:lnSpc>
                <a:spcPct val="90000"/>
              </a:lnSpc>
              <a:buFont typeface="Monotype Sorts" charset="2"/>
              <a:buNone/>
              <a:tabLst>
                <a:tab pos="744538" algn="l"/>
                <a:tab pos="1025525" algn="l"/>
                <a:tab pos="1260475" algn="l"/>
              </a:tabLst>
            </a:pPr>
            <a:r>
              <a:rPr lang="en-US" sz="2400" dirty="0" smtClean="0">
                <a:solidFill>
                  <a:srgbClr val="0000FF"/>
                </a:solidFill>
              </a:rPr>
              <a:t>          {</a:t>
            </a:r>
          </a:p>
          <a:p>
            <a:pPr>
              <a:lnSpc>
                <a:spcPct val="90000"/>
              </a:lnSpc>
              <a:buFont typeface="Monotype Sorts" charset="2"/>
              <a:buNone/>
              <a:tabLst>
                <a:tab pos="744538" algn="l"/>
                <a:tab pos="1025525" algn="l"/>
                <a:tab pos="1260475" algn="l"/>
              </a:tabLst>
            </a:pPr>
            <a:r>
              <a:rPr lang="en-US" sz="2400" dirty="0" smtClean="0">
                <a:solidFill>
                  <a:srgbClr val="0000FF"/>
                </a:solidFill>
              </a:rPr>
              <a:t>               </a:t>
            </a:r>
            <a:r>
              <a:rPr lang="en-US" sz="2400" dirty="0" err="1" smtClean="0">
                <a:solidFill>
                  <a:srgbClr val="0000FF"/>
                </a:solidFill>
              </a:rPr>
              <a:t>boolean</a:t>
            </a:r>
            <a:r>
              <a:rPr lang="en-US" sz="2400" dirty="0" smtClean="0">
                <a:solidFill>
                  <a:srgbClr val="0000FF"/>
                </a:solidFill>
              </a:rPr>
              <a:t>  </a:t>
            </a:r>
            <a:r>
              <a:rPr lang="en-US" sz="2400" dirty="0" err="1" smtClean="0">
                <a:solidFill>
                  <a:srgbClr val="0000FF"/>
                </a:solidFill>
              </a:rPr>
              <a:t>rv</a:t>
            </a:r>
            <a:r>
              <a:rPr lang="en-US" sz="2400" dirty="0" smtClean="0">
                <a:solidFill>
                  <a:srgbClr val="0000FF"/>
                </a:solidFill>
              </a:rPr>
              <a:t> = *target;</a:t>
            </a:r>
          </a:p>
          <a:p>
            <a:pPr>
              <a:lnSpc>
                <a:spcPct val="90000"/>
              </a:lnSpc>
              <a:buFont typeface="Monotype Sorts" charset="2"/>
              <a:buNone/>
              <a:tabLst>
                <a:tab pos="744538" algn="l"/>
                <a:tab pos="1025525" algn="l"/>
                <a:tab pos="1260475" algn="l"/>
              </a:tabLst>
            </a:pPr>
            <a:r>
              <a:rPr lang="en-US" sz="2400" dirty="0" smtClean="0">
                <a:solidFill>
                  <a:srgbClr val="0000FF"/>
                </a:solidFill>
              </a:rPr>
              <a:t>               *target = TRUE;</a:t>
            </a:r>
          </a:p>
          <a:p>
            <a:pPr>
              <a:lnSpc>
                <a:spcPct val="90000"/>
              </a:lnSpc>
              <a:buFont typeface="Monotype Sorts" charset="2"/>
              <a:buNone/>
              <a:tabLst>
                <a:tab pos="744538" algn="l"/>
                <a:tab pos="1025525" algn="l"/>
                <a:tab pos="1260475" algn="l"/>
              </a:tabLst>
            </a:pPr>
            <a:r>
              <a:rPr lang="en-US" sz="2400" dirty="0" smtClean="0">
                <a:solidFill>
                  <a:srgbClr val="0000FF"/>
                </a:solidFill>
              </a:rPr>
              <a:t>               return  </a:t>
            </a:r>
            <a:r>
              <a:rPr lang="en-US" sz="2400" dirty="0" err="1" smtClean="0">
                <a:solidFill>
                  <a:srgbClr val="0000FF"/>
                </a:solidFill>
              </a:rPr>
              <a:t>rv</a:t>
            </a:r>
            <a:r>
              <a:rPr lang="en-US" sz="2400" dirty="0" smtClean="0">
                <a:solidFill>
                  <a:srgbClr val="0000FF"/>
                </a:solidFill>
              </a:rPr>
              <a:t>;</a:t>
            </a:r>
          </a:p>
          <a:p>
            <a:pPr>
              <a:lnSpc>
                <a:spcPct val="90000"/>
              </a:lnSpc>
              <a:buFont typeface="Monotype Sorts" charset="2"/>
              <a:buNone/>
              <a:tabLst>
                <a:tab pos="744538" algn="l"/>
                <a:tab pos="1025525" algn="l"/>
                <a:tab pos="1260475" algn="l"/>
              </a:tabLst>
            </a:pPr>
            <a:r>
              <a:rPr lang="en-US" sz="2400" dirty="0" smtClean="0">
                <a:solidFill>
                  <a:srgbClr val="0000FF"/>
                </a:solidFill>
              </a:rPr>
              <a:t>          }</a:t>
            </a:r>
            <a:endParaRPr lang="en-US" sz="2800" dirty="0" smtClean="0">
              <a:solidFill>
                <a:srgbClr val="0000FF"/>
              </a:solidFill>
            </a:endParaRPr>
          </a:p>
          <a:p>
            <a:pPr>
              <a:lnSpc>
                <a:spcPct val="90000"/>
              </a:lnSpc>
              <a:buFont typeface="Monotype Sorts" charset="2"/>
              <a:buNone/>
              <a:tabLst>
                <a:tab pos="744538" algn="l"/>
                <a:tab pos="1025525" algn="l"/>
                <a:tab pos="1260475" algn="l"/>
              </a:tabLst>
            </a:pPr>
            <a:endParaRPr lang="en-US" sz="2000" dirty="0" smtClean="0">
              <a:solidFill>
                <a:srgbClr val="0000FF"/>
              </a:solidFill>
            </a:endParaRPr>
          </a:p>
          <a:p>
            <a:pPr>
              <a:lnSpc>
                <a:spcPct val="90000"/>
              </a:lnSpc>
              <a:buFont typeface="Wingdings" pitchFamily="2" charset="2"/>
              <a:buChar char="Ø"/>
              <a:tabLst>
                <a:tab pos="744538" algn="l"/>
                <a:tab pos="1025525" algn="l"/>
                <a:tab pos="1260475" algn="l"/>
              </a:tabLst>
            </a:pPr>
            <a:r>
              <a:rPr lang="en-US" sz="2400" b="1" i="1" dirty="0" smtClean="0">
                <a:solidFill>
                  <a:srgbClr val="FF0000"/>
                </a:solidFill>
              </a:rPr>
              <a:t>Must be executed atomically</a:t>
            </a:r>
          </a:p>
        </p:txBody>
      </p:sp>
      <p:sp>
        <p:nvSpPr>
          <p:cNvPr id="4" name="Rectangle 3"/>
          <p:cNvSpPr/>
          <p:nvPr/>
        </p:nvSpPr>
        <p:spPr>
          <a:xfrm>
            <a:off x="4714876" y="2963494"/>
            <a:ext cx="4357718" cy="24191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90000"/>
              </a:lnSpc>
              <a:buFont typeface="Monotype Sorts" charset="2"/>
              <a:buNone/>
              <a:tabLst>
                <a:tab pos="744538" algn="l"/>
                <a:tab pos="1025525" algn="l"/>
                <a:tab pos="1260475" algn="l"/>
              </a:tabLst>
            </a:pPr>
            <a:r>
              <a:rPr lang="en-US" sz="2400" dirty="0" smtClean="0">
                <a:solidFill>
                  <a:schemeClr val="tx1"/>
                </a:solidFill>
              </a:rPr>
              <a:t>do {</a:t>
            </a:r>
          </a:p>
          <a:p>
            <a:pPr>
              <a:lnSpc>
                <a:spcPct val="90000"/>
              </a:lnSpc>
              <a:buFont typeface="Monotype Sorts" charset="2"/>
              <a:buNone/>
              <a:tabLst>
                <a:tab pos="744538" algn="l"/>
                <a:tab pos="1025525" algn="l"/>
                <a:tab pos="1260475" algn="l"/>
              </a:tabLst>
            </a:pPr>
            <a:r>
              <a:rPr lang="en-US" sz="2400" dirty="0" smtClean="0">
                <a:solidFill>
                  <a:schemeClr val="tx1"/>
                </a:solidFill>
              </a:rPr>
              <a:t>         while ( </a:t>
            </a:r>
            <a:r>
              <a:rPr lang="en-US" sz="2400" dirty="0" err="1" smtClean="0">
                <a:solidFill>
                  <a:schemeClr val="tx1"/>
                </a:solidFill>
              </a:rPr>
              <a:t>TestAndSet</a:t>
            </a:r>
            <a:r>
              <a:rPr lang="en-US" sz="2400" dirty="0" smtClean="0">
                <a:solidFill>
                  <a:schemeClr val="tx1"/>
                </a:solidFill>
              </a:rPr>
              <a:t> (&amp;lock )) ;   </a:t>
            </a:r>
          </a:p>
          <a:p>
            <a:pPr>
              <a:lnSpc>
                <a:spcPct val="90000"/>
              </a:lnSpc>
              <a:buFont typeface="Monotype Sorts" charset="2"/>
              <a:buNone/>
              <a:tabLst>
                <a:tab pos="744538" algn="l"/>
                <a:tab pos="1025525" algn="l"/>
                <a:tab pos="1260475" algn="l"/>
              </a:tabLst>
            </a:pPr>
            <a:r>
              <a:rPr lang="en-US" sz="2400" dirty="0" smtClean="0">
                <a:solidFill>
                  <a:schemeClr val="tx1"/>
                </a:solidFill>
              </a:rPr>
              <a:t>                      // do nothing</a:t>
            </a:r>
          </a:p>
          <a:p>
            <a:pPr>
              <a:lnSpc>
                <a:spcPct val="90000"/>
              </a:lnSpc>
              <a:buFont typeface="Monotype Sorts" charset="2"/>
              <a:buNone/>
              <a:tabLst>
                <a:tab pos="744538" algn="l"/>
                <a:tab pos="1025525" algn="l"/>
                <a:tab pos="1260475" algn="l"/>
              </a:tabLst>
            </a:pPr>
            <a:r>
              <a:rPr lang="en-US" sz="2400" dirty="0" smtClean="0">
                <a:solidFill>
                  <a:schemeClr val="tx1"/>
                </a:solidFill>
              </a:rPr>
              <a:t>          // Enter critical section</a:t>
            </a:r>
          </a:p>
          <a:p>
            <a:pPr>
              <a:lnSpc>
                <a:spcPct val="90000"/>
              </a:lnSpc>
              <a:buFont typeface="Monotype Sorts" charset="2"/>
              <a:buNone/>
              <a:tabLst>
                <a:tab pos="744538" algn="l"/>
                <a:tab pos="1025525" algn="l"/>
                <a:tab pos="1260475" algn="l"/>
              </a:tabLst>
            </a:pPr>
            <a:r>
              <a:rPr lang="en-US" sz="2400" dirty="0" smtClean="0">
                <a:solidFill>
                  <a:schemeClr val="tx1"/>
                </a:solidFill>
              </a:rPr>
              <a:t>          lock = FALSE;</a:t>
            </a:r>
          </a:p>
          <a:p>
            <a:pPr>
              <a:lnSpc>
                <a:spcPct val="90000"/>
              </a:lnSpc>
              <a:buFont typeface="Monotype Sorts" charset="2"/>
              <a:buNone/>
              <a:tabLst>
                <a:tab pos="744538" algn="l"/>
                <a:tab pos="1025525" algn="l"/>
                <a:tab pos="1260475" algn="l"/>
              </a:tabLst>
            </a:pPr>
            <a:r>
              <a:rPr lang="en-US" sz="2400" dirty="0" smtClean="0">
                <a:solidFill>
                  <a:schemeClr val="tx1"/>
                </a:solidFill>
              </a:rPr>
              <a:t>          // remainder section </a:t>
            </a:r>
          </a:p>
          <a:p>
            <a:pPr>
              <a:lnSpc>
                <a:spcPct val="90000"/>
              </a:lnSpc>
              <a:buFont typeface="Monotype Sorts" charset="2"/>
              <a:buNone/>
              <a:tabLst>
                <a:tab pos="744538" algn="l"/>
                <a:tab pos="1025525" algn="l"/>
                <a:tab pos="1260475" algn="l"/>
              </a:tabLst>
            </a:pPr>
            <a:r>
              <a:rPr lang="en-US" sz="2400" dirty="0" smtClean="0">
                <a:solidFill>
                  <a:schemeClr val="tx1"/>
                </a:solidFill>
              </a:rPr>
              <a:t>     } while (true);</a:t>
            </a:r>
            <a:endParaRPr lang="en-IN" sz="2400" dirty="0">
              <a:solidFill>
                <a:schemeClr val="tx1"/>
              </a:solidFill>
            </a:endParaRPr>
          </a:p>
        </p:txBody>
      </p:sp>
      <p:pic>
        <p:nvPicPr>
          <p:cNvPr id="5" name="Picture 14"/>
          <p:cNvPicPr>
            <a:picLocks noChangeAspect="1"/>
          </p:cNvPicPr>
          <p:nvPr/>
        </p:nvPicPr>
        <p:blipFill>
          <a:blip r:embed="rId3"/>
          <a:srcRect/>
          <a:stretch>
            <a:fillRect/>
          </a:stretch>
        </p:blipFill>
        <p:spPr bwMode="auto">
          <a:xfrm rot="258191">
            <a:off x="6475601" y="1412657"/>
            <a:ext cx="1524000" cy="12890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429B5B-14B8-49BD-B57C-48896D84E86B}" type="slidenum">
              <a:rPr lang="en-IN" smtClean="0"/>
              <a:pPr/>
              <a:t>34</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sp>
        <p:nvSpPr>
          <p:cNvPr id="14" name="Oval Callout 13"/>
          <p:cNvSpPr/>
          <p:nvPr/>
        </p:nvSpPr>
        <p:spPr>
          <a:xfrm>
            <a:off x="2857488" y="3643314"/>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9" name="Slide Number Placeholder 8"/>
          <p:cNvSpPr>
            <a:spLocks noGrp="1"/>
          </p:cNvSpPr>
          <p:nvPr>
            <p:ph type="sldNum" sz="quarter" idx="12"/>
          </p:nvPr>
        </p:nvSpPr>
        <p:spPr/>
        <p:txBody>
          <a:bodyPr/>
          <a:lstStyle/>
          <a:p>
            <a:fld id="{27429B5B-14B8-49BD-B57C-48896D84E86B}" type="slidenum">
              <a:rPr lang="en-IN" smtClean="0"/>
              <a:pPr/>
              <a:t>35</a:t>
            </a:fld>
            <a:endParaRPr lang="en-IN"/>
          </a:p>
        </p:txBody>
      </p:sp>
      <p:sp>
        <p:nvSpPr>
          <p:cNvPr id="10" name="Footer Placeholder 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cxnSp>
        <p:nvCxnSpPr>
          <p:cNvPr id="16" name="Straight Arrow Connector 15"/>
          <p:cNvCxnSpPr>
            <a:stCxn id="4" idx="0"/>
          </p:cNvCxnSpPr>
          <p:nvPr/>
        </p:nvCxnSpPr>
        <p:spPr>
          <a:xfrm rot="5400000" flipH="1" flipV="1">
            <a:off x="1696620" y="2768199"/>
            <a:ext cx="3071834" cy="13930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357158" y="2428868"/>
            <a:ext cx="3500462" cy="523220"/>
          </a:xfrm>
          <a:prstGeom prst="rect">
            <a:avLst/>
          </a:prstGeom>
          <a:noFill/>
        </p:spPr>
        <p:txBody>
          <a:bodyPr wrap="square" rtlCol="0">
            <a:spAutoFit/>
          </a:bodyPr>
          <a:lstStyle/>
          <a:p>
            <a:r>
              <a:rPr lang="en-IN" sz="2800" b="1" dirty="0" err="1" smtClean="0"/>
              <a:t>TestAndSet</a:t>
            </a:r>
            <a:r>
              <a:rPr lang="en-IN" sz="2800" b="1" dirty="0" smtClean="0"/>
              <a:t> (&amp;LOCK)</a:t>
            </a:r>
            <a:endParaRPr lang="en-IN" sz="2800" b="1" dirty="0"/>
          </a:p>
        </p:txBody>
      </p:sp>
      <p:sp>
        <p:nvSpPr>
          <p:cNvPr id="10" name="Slide Number Placeholder 9"/>
          <p:cNvSpPr>
            <a:spLocks noGrp="1"/>
          </p:cNvSpPr>
          <p:nvPr>
            <p:ph type="sldNum" sz="quarter" idx="12"/>
          </p:nvPr>
        </p:nvSpPr>
        <p:spPr/>
        <p:txBody>
          <a:bodyPr/>
          <a:lstStyle/>
          <a:p>
            <a:fld id="{27429B5B-14B8-49BD-B57C-48896D84E86B}" type="slidenum">
              <a:rPr lang="en-IN" smtClean="0"/>
              <a:pPr/>
              <a:t>36</a:t>
            </a:fld>
            <a:endParaRPr lang="en-IN"/>
          </a:p>
        </p:txBody>
      </p:sp>
      <p:sp>
        <p:nvSpPr>
          <p:cNvPr id="14" name="Footer Placeholder 1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5" name="Straight Arrow Connector 14"/>
          <p:cNvCxnSpPr/>
          <p:nvPr/>
        </p:nvCxnSpPr>
        <p:spPr>
          <a:xfrm rot="5400000">
            <a:off x="2035951" y="2750339"/>
            <a:ext cx="3143272" cy="13573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214282" y="2786058"/>
            <a:ext cx="6429420" cy="954107"/>
          </a:xfrm>
          <a:prstGeom prst="rect">
            <a:avLst/>
          </a:prstGeom>
          <a:noFill/>
        </p:spPr>
        <p:txBody>
          <a:bodyPr wrap="square" rtlCol="0">
            <a:spAutoFit/>
          </a:bodyPr>
          <a:lstStyle/>
          <a:p>
            <a:r>
              <a:rPr lang="en-IN" sz="2800" dirty="0" smtClean="0"/>
              <a:t>Return(False)  //previous value of lock</a:t>
            </a:r>
          </a:p>
          <a:p>
            <a:r>
              <a:rPr lang="en-IN" sz="2800" dirty="0" smtClean="0">
                <a:solidFill>
                  <a:srgbClr val="0000FF"/>
                </a:solidFill>
              </a:rPr>
              <a:t>Then SET LOCK=TRUE</a:t>
            </a:r>
            <a:endParaRPr lang="en-IN" sz="2800" dirty="0">
              <a:solidFill>
                <a:srgbClr val="0000FF"/>
              </a:solidFill>
            </a:endParaRPr>
          </a:p>
        </p:txBody>
      </p:sp>
      <p:sp>
        <p:nvSpPr>
          <p:cNvPr id="10" name="Slide Number Placeholder 9"/>
          <p:cNvSpPr>
            <a:spLocks noGrp="1"/>
          </p:cNvSpPr>
          <p:nvPr>
            <p:ph type="sldNum" sz="quarter" idx="12"/>
          </p:nvPr>
        </p:nvSpPr>
        <p:spPr/>
        <p:txBody>
          <a:bodyPr/>
          <a:lstStyle/>
          <a:p>
            <a:fld id="{27429B5B-14B8-49BD-B57C-48896D84E86B}" type="slidenum">
              <a:rPr lang="en-IN" smtClean="0"/>
              <a:pPr/>
              <a:t>37</a:t>
            </a:fld>
            <a:endParaRPr lang="en-IN"/>
          </a:p>
        </p:txBody>
      </p:sp>
      <p:sp>
        <p:nvSpPr>
          <p:cNvPr id="14" name="Footer Placeholder 1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sp>
        <p:nvSpPr>
          <p:cNvPr id="26" name="Oval Callout 25"/>
          <p:cNvSpPr/>
          <p:nvPr/>
        </p:nvSpPr>
        <p:spPr>
          <a:xfrm>
            <a:off x="2928926" y="3643314"/>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Hey!! I am entering critical Section</a:t>
            </a:r>
            <a:endParaRPr lang="en-IN" sz="2400" b="1"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38</a:t>
            </a:fld>
            <a:endParaRPr lang="en-IN"/>
          </a:p>
        </p:txBody>
      </p:sp>
      <p:sp>
        <p:nvSpPr>
          <p:cNvPr id="15" name="Footer Placeholder 1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sp>
        <p:nvSpPr>
          <p:cNvPr id="14" name="Oval Callout 13"/>
          <p:cNvSpPr/>
          <p:nvPr/>
        </p:nvSpPr>
        <p:spPr>
          <a:xfrm rot="19966482">
            <a:off x="5429256" y="3143248"/>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39</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357430"/>
            <a:ext cx="8597098" cy="923330"/>
          </a:xfrm>
          <a:prstGeom prst="rect">
            <a:avLst/>
          </a:prstGeom>
          <a:noFill/>
        </p:spPr>
        <p:txBody>
          <a:bodyPr wrap="none" lIns="91440" tIns="45720" rIns="91440" bIns="45720">
            <a:spAutoFit/>
            <a:scene3d>
              <a:camera prst="obliqueTopRight"/>
              <a:lightRig rig="threePt" dir="t"/>
            </a:scene3d>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 Process Communication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 name="Picture 8" descr="mailbox"/>
          <p:cNvPicPr>
            <a:picLocks noGrp="1" noChangeAspect="1" noChangeArrowheads="1"/>
          </p:cNvPicPr>
          <p:nvPr>
            <p:ph sz="quarter" idx="4294967295"/>
          </p:nvPr>
        </p:nvPicPr>
        <p:blipFill>
          <a:blip r:embed="rId2"/>
          <a:srcRect/>
          <a:stretch>
            <a:fillRect/>
          </a:stretch>
        </p:blipFill>
        <p:spPr>
          <a:xfrm>
            <a:off x="4500562" y="4143380"/>
            <a:ext cx="2266950" cy="1978025"/>
          </a:xfrm>
          <a:prstGeom prst="rect">
            <a:avLst/>
          </a:prstGeom>
        </p:spPr>
      </p:pic>
      <p:sp>
        <p:nvSpPr>
          <p:cNvPr id="7" name="Slide Number Placeholder 6"/>
          <p:cNvSpPr>
            <a:spLocks noGrp="1"/>
          </p:cNvSpPr>
          <p:nvPr>
            <p:ph type="sldNum" sz="quarter" idx="12"/>
          </p:nvPr>
        </p:nvSpPr>
        <p:spPr/>
        <p:txBody>
          <a:bodyPr/>
          <a:lstStyle/>
          <a:p>
            <a:fld id="{AFAEADDD-229D-4289-B09D-4EA4D43CFFB4}" type="slidenum">
              <a:rPr lang="en-IN" smtClean="0"/>
              <a:pPr/>
              <a:t>4</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6000760" y="2714620"/>
            <a:ext cx="3500462" cy="523220"/>
          </a:xfrm>
          <a:prstGeom prst="rect">
            <a:avLst/>
          </a:prstGeom>
          <a:noFill/>
        </p:spPr>
        <p:txBody>
          <a:bodyPr wrap="square" rtlCol="0">
            <a:spAutoFit/>
          </a:bodyPr>
          <a:lstStyle/>
          <a:p>
            <a:r>
              <a:rPr lang="en-IN" sz="2800" b="1" dirty="0" err="1" smtClean="0"/>
              <a:t>TestAndSet</a:t>
            </a:r>
            <a:r>
              <a:rPr lang="en-IN" sz="2800" b="1" dirty="0" smtClean="0"/>
              <a:t> (&amp;LOCK)</a:t>
            </a:r>
            <a:endParaRPr lang="en-IN" sz="2800" b="1"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40</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5929290" y="2571744"/>
            <a:ext cx="314330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Return(TRUE)  </a:t>
            </a:r>
          </a:p>
          <a:p>
            <a:r>
              <a:rPr lang="en-IN" sz="2400" dirty="0" smtClean="0">
                <a:solidFill>
                  <a:srgbClr val="0000FF"/>
                </a:solidFill>
              </a:rPr>
              <a:t>SET LOCK=TRUE</a:t>
            </a:r>
            <a:endParaRPr lang="en-IN" sz="2400" dirty="0">
              <a:solidFill>
                <a:srgbClr val="0000FF"/>
              </a:solidFill>
            </a:endParaRPr>
          </a:p>
        </p:txBody>
      </p:sp>
      <p:sp>
        <p:nvSpPr>
          <p:cNvPr id="17" name="Rectangle 16"/>
          <p:cNvSpPr/>
          <p:nvPr/>
        </p:nvSpPr>
        <p:spPr>
          <a:xfrm>
            <a:off x="7000892" y="714356"/>
            <a:ext cx="2286000" cy="830997"/>
          </a:xfrm>
          <a:prstGeom prst="rect">
            <a:avLst/>
          </a:prstGeom>
        </p:spPr>
        <p:txBody>
          <a:bodyPr>
            <a:spAutoFit/>
          </a:bodyPr>
          <a:lstStyle/>
          <a:p>
            <a:r>
              <a:rPr lang="en-IN" sz="2400" dirty="0" smtClean="0">
                <a:solidFill>
                  <a:prstClr val="black"/>
                </a:solidFill>
              </a:rPr>
              <a:t>//previous value of lock</a:t>
            </a:r>
            <a:endParaRPr lang="en-IN" dirty="0"/>
          </a:p>
        </p:txBody>
      </p:sp>
      <p:cxnSp>
        <p:nvCxnSpPr>
          <p:cNvPr id="19" name="Straight Arrow Connector 18"/>
          <p:cNvCxnSpPr/>
          <p:nvPr/>
        </p:nvCxnSpPr>
        <p:spPr>
          <a:xfrm rot="5400000">
            <a:off x="7072330" y="1643050"/>
            <a:ext cx="1285884"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Slide Number Placeholder 15"/>
          <p:cNvSpPr>
            <a:spLocks noGrp="1"/>
          </p:cNvSpPr>
          <p:nvPr>
            <p:ph type="sldNum" sz="quarter" idx="12"/>
          </p:nvPr>
        </p:nvSpPr>
        <p:spPr/>
        <p:txBody>
          <a:bodyPr/>
          <a:lstStyle/>
          <a:p>
            <a:fld id="{27429B5B-14B8-49BD-B57C-48896D84E86B}" type="slidenum">
              <a:rPr lang="en-IN" smtClean="0"/>
              <a:pPr/>
              <a:t>41</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429388" y="2571744"/>
            <a:ext cx="250033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Return(TRUE)  </a:t>
            </a:r>
          </a:p>
          <a:p>
            <a:r>
              <a:rPr lang="en-IN" sz="2400" dirty="0" smtClean="0">
                <a:solidFill>
                  <a:srgbClr val="0000FF"/>
                </a:solidFill>
              </a:rPr>
              <a:t>SET LOCK=TRUE</a:t>
            </a:r>
            <a:endParaRPr lang="en-IN" sz="2400" dirty="0">
              <a:solidFill>
                <a:srgbClr val="0000FF"/>
              </a:solidFill>
            </a:endParaRPr>
          </a:p>
        </p:txBody>
      </p:sp>
      <p:sp>
        <p:nvSpPr>
          <p:cNvPr id="16" name="Oval Callout 15"/>
          <p:cNvSpPr/>
          <p:nvPr/>
        </p:nvSpPr>
        <p:spPr>
          <a:xfrm rot="19966482">
            <a:off x="4097072" y="3329122"/>
            <a:ext cx="2542232" cy="19839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OHH!!!</a:t>
            </a:r>
          </a:p>
          <a:p>
            <a:pPr algn="ctr"/>
            <a:r>
              <a:rPr lang="en-IN" sz="2400" dirty="0" smtClean="0"/>
              <a:t>LOCK=TRUE</a:t>
            </a:r>
          </a:p>
          <a:p>
            <a:pPr algn="ctr"/>
            <a:r>
              <a:rPr lang="en-IN" sz="2400" dirty="0" smtClean="0"/>
              <a:t>I have to wait</a:t>
            </a:r>
            <a:endParaRPr lang="en-IN" sz="2400" dirty="0"/>
          </a:p>
        </p:txBody>
      </p:sp>
      <p:sp>
        <p:nvSpPr>
          <p:cNvPr id="17" name="Rectangle 16"/>
          <p:cNvSpPr/>
          <p:nvPr/>
        </p:nvSpPr>
        <p:spPr>
          <a:xfrm>
            <a:off x="7000892" y="714356"/>
            <a:ext cx="2286000" cy="830997"/>
          </a:xfrm>
          <a:prstGeom prst="rect">
            <a:avLst/>
          </a:prstGeom>
        </p:spPr>
        <p:txBody>
          <a:bodyPr>
            <a:spAutoFit/>
          </a:bodyPr>
          <a:lstStyle/>
          <a:p>
            <a:r>
              <a:rPr lang="en-IN" sz="2400" dirty="0" smtClean="0">
                <a:solidFill>
                  <a:prstClr val="black"/>
                </a:solidFill>
              </a:rPr>
              <a:t>//previous value of lock</a:t>
            </a:r>
            <a:endParaRPr lang="en-IN" dirty="0"/>
          </a:p>
        </p:txBody>
      </p:sp>
      <p:cxnSp>
        <p:nvCxnSpPr>
          <p:cNvPr id="18" name="Straight Arrow Connector 17"/>
          <p:cNvCxnSpPr/>
          <p:nvPr/>
        </p:nvCxnSpPr>
        <p:spPr>
          <a:xfrm rot="5400000">
            <a:off x="7179488" y="1821646"/>
            <a:ext cx="1357323" cy="428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27429B5B-14B8-49BD-B57C-48896D84E86B}" type="slidenum">
              <a:rPr lang="en-IN" smtClean="0"/>
              <a:pPr/>
              <a:t>42</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429388" y="2571744"/>
            <a:ext cx="250033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Return(TRUE)  </a:t>
            </a:r>
          </a:p>
          <a:p>
            <a:r>
              <a:rPr lang="en-IN" sz="2400" dirty="0" smtClean="0">
                <a:solidFill>
                  <a:srgbClr val="0000FF"/>
                </a:solidFill>
              </a:rPr>
              <a:t>SET LOCK=TRUE</a:t>
            </a:r>
            <a:endParaRPr lang="en-IN" sz="2400" dirty="0">
              <a:solidFill>
                <a:srgbClr val="0000FF"/>
              </a:solidFill>
            </a:endParaRPr>
          </a:p>
        </p:txBody>
      </p:sp>
      <p:sp>
        <p:nvSpPr>
          <p:cNvPr id="16" name="Oval Callout 15"/>
          <p:cNvSpPr/>
          <p:nvPr/>
        </p:nvSpPr>
        <p:spPr>
          <a:xfrm rot="19966482">
            <a:off x="4097072" y="3329122"/>
            <a:ext cx="2542232" cy="19839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OHH!!!</a:t>
            </a:r>
          </a:p>
          <a:p>
            <a:pPr algn="ctr"/>
            <a:r>
              <a:rPr lang="en-IN" sz="2400" dirty="0" smtClean="0"/>
              <a:t>LOCK=TRUE</a:t>
            </a:r>
          </a:p>
          <a:p>
            <a:pPr algn="ctr"/>
            <a:r>
              <a:rPr lang="en-IN" sz="2400" dirty="0" smtClean="0"/>
              <a:t>I have to wait</a:t>
            </a:r>
            <a:endParaRPr lang="en-IN" sz="2400" dirty="0"/>
          </a:p>
        </p:txBody>
      </p:sp>
      <p:sp>
        <p:nvSpPr>
          <p:cNvPr id="17" name="Rectangle 16"/>
          <p:cNvSpPr/>
          <p:nvPr/>
        </p:nvSpPr>
        <p:spPr>
          <a:xfrm>
            <a:off x="7000892" y="714356"/>
            <a:ext cx="2286000" cy="830997"/>
          </a:xfrm>
          <a:prstGeom prst="rect">
            <a:avLst/>
          </a:prstGeom>
        </p:spPr>
        <p:txBody>
          <a:bodyPr>
            <a:spAutoFit/>
          </a:bodyPr>
          <a:lstStyle/>
          <a:p>
            <a:r>
              <a:rPr lang="en-IN" sz="2400" dirty="0" smtClean="0">
                <a:solidFill>
                  <a:prstClr val="black"/>
                </a:solidFill>
              </a:rPr>
              <a:t>//previous value of lock</a:t>
            </a:r>
            <a:endParaRPr lang="en-IN" dirty="0"/>
          </a:p>
        </p:txBody>
      </p:sp>
      <p:cxnSp>
        <p:nvCxnSpPr>
          <p:cNvPr id="18" name="Straight Arrow Connector 17"/>
          <p:cNvCxnSpPr/>
          <p:nvPr/>
        </p:nvCxnSpPr>
        <p:spPr>
          <a:xfrm rot="5400000">
            <a:off x="7179488" y="1821646"/>
            <a:ext cx="1357323" cy="428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Callout 18"/>
          <p:cNvSpPr/>
          <p:nvPr/>
        </p:nvSpPr>
        <p:spPr>
          <a:xfrm>
            <a:off x="428596" y="3071810"/>
            <a:ext cx="2138168" cy="1983960"/>
          </a:xfrm>
          <a:prstGeom prst="wedgeEllipseCallout">
            <a:avLst>
              <a:gd name="adj1" fmla="val 16771"/>
              <a:gd name="adj2" fmla="val 545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My critical section completed</a:t>
            </a:r>
          </a:p>
        </p:txBody>
      </p:sp>
      <p:sp>
        <p:nvSpPr>
          <p:cNvPr id="20" name="Slide Number Placeholder 19"/>
          <p:cNvSpPr>
            <a:spLocks noGrp="1"/>
          </p:cNvSpPr>
          <p:nvPr>
            <p:ph type="sldNum" sz="quarter" idx="12"/>
          </p:nvPr>
        </p:nvSpPr>
        <p:spPr/>
        <p:txBody>
          <a:bodyPr/>
          <a:lstStyle/>
          <a:p>
            <a:fld id="{27429B5B-14B8-49BD-B57C-48896D84E86B}" type="slidenum">
              <a:rPr lang="en-IN" smtClean="0"/>
              <a:pPr/>
              <a:t>43</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cxnSp>
        <p:nvCxnSpPr>
          <p:cNvPr id="20" name="Straight Arrow Connector 19"/>
          <p:cNvCxnSpPr/>
          <p:nvPr/>
        </p:nvCxnSpPr>
        <p:spPr>
          <a:xfrm rot="5400000" flipH="1" flipV="1">
            <a:off x="1928794" y="2714620"/>
            <a:ext cx="3143272" cy="1285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571604" y="2357430"/>
            <a:ext cx="1928826" cy="830997"/>
          </a:xfrm>
          <a:prstGeom prst="rect">
            <a:avLst/>
          </a:prstGeom>
          <a:noFill/>
        </p:spPr>
        <p:txBody>
          <a:bodyPr wrap="square" rtlCol="0">
            <a:spAutoFit/>
          </a:bodyPr>
          <a:lstStyle/>
          <a:p>
            <a:r>
              <a:rPr lang="en-IN" sz="2400" b="1" dirty="0" smtClean="0"/>
              <a:t>Make LOCK=FALSE</a:t>
            </a:r>
            <a:endParaRPr lang="en-IN" sz="2400" b="1" dirty="0"/>
          </a:p>
        </p:txBody>
      </p:sp>
      <p:sp>
        <p:nvSpPr>
          <p:cNvPr id="10" name="Slide Number Placeholder 9"/>
          <p:cNvSpPr>
            <a:spLocks noGrp="1"/>
          </p:cNvSpPr>
          <p:nvPr>
            <p:ph type="sldNum" sz="quarter" idx="12"/>
          </p:nvPr>
        </p:nvSpPr>
        <p:spPr/>
        <p:txBody>
          <a:bodyPr/>
          <a:lstStyle/>
          <a:p>
            <a:fld id="{27429B5B-14B8-49BD-B57C-48896D84E86B}" type="slidenum">
              <a:rPr lang="en-IN" smtClean="0"/>
              <a:pPr/>
              <a:t>44</a:t>
            </a:fld>
            <a:endParaRPr lang="en-IN"/>
          </a:p>
        </p:txBody>
      </p:sp>
      <p:sp>
        <p:nvSpPr>
          <p:cNvPr id="14" name="Footer Placeholder 1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6000760" y="2714620"/>
            <a:ext cx="3500462" cy="523220"/>
          </a:xfrm>
          <a:prstGeom prst="rect">
            <a:avLst/>
          </a:prstGeom>
          <a:noFill/>
        </p:spPr>
        <p:txBody>
          <a:bodyPr wrap="square" rtlCol="0">
            <a:spAutoFit/>
          </a:bodyPr>
          <a:lstStyle/>
          <a:p>
            <a:r>
              <a:rPr lang="en-IN" sz="2800" b="1" dirty="0" err="1" smtClean="0"/>
              <a:t>TestAndSet</a:t>
            </a:r>
            <a:r>
              <a:rPr lang="en-IN" sz="2800" b="1" dirty="0" smtClean="0"/>
              <a:t> (&amp;LOCK)</a:t>
            </a:r>
            <a:endParaRPr lang="en-IN" sz="2800" b="1" dirty="0"/>
          </a:p>
        </p:txBody>
      </p:sp>
      <p:sp>
        <p:nvSpPr>
          <p:cNvPr id="10" name="Slide Number Placeholder 9"/>
          <p:cNvSpPr>
            <a:spLocks noGrp="1"/>
          </p:cNvSpPr>
          <p:nvPr>
            <p:ph type="sldNum" sz="quarter" idx="12"/>
          </p:nvPr>
        </p:nvSpPr>
        <p:spPr/>
        <p:txBody>
          <a:bodyPr/>
          <a:lstStyle/>
          <a:p>
            <a:fld id="{27429B5B-14B8-49BD-B57C-48896D84E86B}" type="slidenum">
              <a:rPr lang="en-IN" smtClean="0"/>
              <a:pPr/>
              <a:t>45</a:t>
            </a:fld>
            <a:endParaRPr lang="en-IN"/>
          </a:p>
        </p:txBody>
      </p:sp>
      <p:sp>
        <p:nvSpPr>
          <p:cNvPr id="14" name="Footer Placeholder 1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5929290" y="2571744"/>
            <a:ext cx="314330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Return(FALSE)  </a:t>
            </a:r>
          </a:p>
          <a:p>
            <a:r>
              <a:rPr lang="en-IN" sz="2400" dirty="0" smtClean="0">
                <a:solidFill>
                  <a:srgbClr val="0000FF"/>
                </a:solidFill>
              </a:rPr>
              <a:t>SET LOCK=TRUE</a:t>
            </a:r>
            <a:endParaRPr lang="en-IN" sz="2400" dirty="0">
              <a:solidFill>
                <a:srgbClr val="0000FF"/>
              </a:solidFill>
            </a:endParaRPr>
          </a:p>
        </p:txBody>
      </p:sp>
      <p:sp>
        <p:nvSpPr>
          <p:cNvPr id="17" name="Rectangle 16"/>
          <p:cNvSpPr/>
          <p:nvPr/>
        </p:nvSpPr>
        <p:spPr>
          <a:xfrm>
            <a:off x="7000892" y="714356"/>
            <a:ext cx="2286000" cy="830997"/>
          </a:xfrm>
          <a:prstGeom prst="rect">
            <a:avLst/>
          </a:prstGeom>
        </p:spPr>
        <p:txBody>
          <a:bodyPr>
            <a:spAutoFit/>
          </a:bodyPr>
          <a:lstStyle/>
          <a:p>
            <a:r>
              <a:rPr lang="en-IN" sz="2400" dirty="0" smtClean="0">
                <a:solidFill>
                  <a:prstClr val="black"/>
                </a:solidFill>
              </a:rPr>
              <a:t>//previous value of lock</a:t>
            </a:r>
            <a:endParaRPr lang="en-IN" dirty="0"/>
          </a:p>
        </p:txBody>
      </p:sp>
      <p:cxnSp>
        <p:nvCxnSpPr>
          <p:cNvPr id="19" name="Straight Arrow Connector 18"/>
          <p:cNvCxnSpPr/>
          <p:nvPr/>
        </p:nvCxnSpPr>
        <p:spPr>
          <a:xfrm rot="5400000">
            <a:off x="7072330" y="1643050"/>
            <a:ext cx="1285884"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Slide Number Placeholder 15"/>
          <p:cNvSpPr>
            <a:spLocks noGrp="1"/>
          </p:cNvSpPr>
          <p:nvPr>
            <p:ph type="sldNum" sz="quarter" idx="12"/>
          </p:nvPr>
        </p:nvSpPr>
        <p:spPr/>
        <p:txBody>
          <a:bodyPr/>
          <a:lstStyle/>
          <a:p>
            <a:fld id="{27429B5B-14B8-49BD-B57C-48896D84E86B}" type="slidenum">
              <a:rPr lang="en-IN" smtClean="0"/>
              <a:pPr/>
              <a:t>46</a:t>
            </a:fld>
            <a:endParaRPr lang="en-IN"/>
          </a:p>
        </p:txBody>
      </p:sp>
      <p:sp>
        <p:nvSpPr>
          <p:cNvPr id="18" name="Footer Placeholder 17"/>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5" name="Straight Arrow Connector 14"/>
          <p:cNvCxnSpPr/>
          <p:nvPr/>
        </p:nvCxnSpPr>
        <p:spPr>
          <a:xfrm rot="16200000" flipV="1">
            <a:off x="4518422" y="3053953"/>
            <a:ext cx="3357587" cy="1107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6286512" y="3071810"/>
            <a:ext cx="1357322" cy="523220"/>
          </a:xfrm>
          <a:prstGeom prst="rect">
            <a:avLst/>
          </a:prstGeom>
          <a:noFill/>
        </p:spPr>
        <p:txBody>
          <a:bodyPr wrap="square" rtlCol="0">
            <a:spAutoFit/>
          </a:bodyPr>
          <a:lstStyle/>
          <a:p>
            <a:r>
              <a:rPr lang="en-IN" sz="2800" dirty="0" smtClean="0"/>
              <a:t>Access</a:t>
            </a:r>
            <a:endParaRPr lang="en-IN" sz="2800" dirty="0"/>
          </a:p>
        </p:txBody>
      </p:sp>
      <p:sp>
        <p:nvSpPr>
          <p:cNvPr id="18" name="Oval Callout 17"/>
          <p:cNvSpPr/>
          <p:nvPr/>
        </p:nvSpPr>
        <p:spPr>
          <a:xfrm>
            <a:off x="4286248" y="3643314"/>
            <a:ext cx="2143140" cy="1571636"/>
          </a:xfrm>
          <a:prstGeom prst="wedgeEllipseCallout">
            <a:avLst>
              <a:gd name="adj1" fmla="val 10063"/>
              <a:gd name="adj2" fmla="val 735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Hey!! I am entering critical Section</a:t>
            </a:r>
            <a:endParaRPr lang="en-IN" sz="2400" b="1"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47</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1071546"/>
            <a:ext cx="8429684" cy="3970318"/>
          </a:xfrm>
          <a:prstGeom prst="rect">
            <a:avLst/>
          </a:prstGeom>
        </p:spPr>
        <p:txBody>
          <a:bodyPr wrap="square">
            <a:spAutoFit/>
          </a:bodyPr>
          <a:lstStyle/>
          <a:p>
            <a:pPr>
              <a:lnSpc>
                <a:spcPct val="150000"/>
              </a:lnSpc>
              <a:buFont typeface="Wingdings" pitchFamily="2" charset="2"/>
              <a:buChar char="Ø"/>
            </a:pPr>
            <a:r>
              <a:rPr lang="en-IN" sz="2400" dirty="0" smtClean="0"/>
              <a:t>The </a:t>
            </a:r>
            <a:r>
              <a:rPr lang="en-IN" sz="2400" dirty="0" err="1" smtClean="0"/>
              <a:t>TestAndSet</a:t>
            </a:r>
            <a:r>
              <a:rPr lang="en-IN" sz="2400" dirty="0" smtClean="0"/>
              <a:t>() hardware instruction is </a:t>
            </a:r>
            <a:r>
              <a:rPr lang="en-IN" sz="2400" b="1" dirty="0" smtClean="0"/>
              <a:t>atomic</a:t>
            </a:r>
            <a:r>
              <a:rPr lang="en-IN" sz="2400" dirty="0" smtClean="0"/>
              <a:t> instruction.</a:t>
            </a:r>
          </a:p>
          <a:p>
            <a:pPr>
              <a:lnSpc>
                <a:spcPct val="150000"/>
              </a:lnSpc>
              <a:buFont typeface="Wingdings" pitchFamily="2" charset="2"/>
              <a:buChar char="Ø"/>
            </a:pPr>
            <a:r>
              <a:rPr lang="en-IN" sz="2400" dirty="0" smtClean="0"/>
              <a:t>Atomic means both the test operation and set operation are executed in one machine cycle at once. </a:t>
            </a:r>
          </a:p>
          <a:p>
            <a:pPr>
              <a:lnSpc>
                <a:spcPct val="150000"/>
              </a:lnSpc>
              <a:buFont typeface="Wingdings" pitchFamily="2" charset="2"/>
              <a:buChar char="Ø"/>
            </a:pPr>
            <a:r>
              <a:rPr lang="en-IN" sz="2400" dirty="0" smtClean="0"/>
              <a:t>If the two different processes are executing </a:t>
            </a:r>
            <a:r>
              <a:rPr lang="en-IN" sz="2400" dirty="0" err="1" smtClean="0"/>
              <a:t>TestAndSet</a:t>
            </a:r>
            <a:r>
              <a:rPr lang="en-IN" sz="2400" dirty="0" smtClean="0"/>
              <a:t>() simultaneously each on different CPU.</a:t>
            </a:r>
          </a:p>
          <a:p>
            <a:pPr>
              <a:lnSpc>
                <a:spcPct val="150000"/>
              </a:lnSpc>
              <a:buFont typeface="Wingdings" pitchFamily="2" charset="2"/>
              <a:buChar char="Ø"/>
            </a:pPr>
            <a:r>
              <a:rPr lang="en-IN" sz="2400" dirty="0" smtClean="0"/>
              <a:t> Still, they will be executed sequentially in some random order.</a:t>
            </a:r>
          </a:p>
          <a:p>
            <a:pPr>
              <a:lnSpc>
                <a:spcPct val="150000"/>
              </a:lnSpc>
              <a:buFont typeface="Wingdings" pitchFamily="2" charset="2"/>
              <a:buChar char="Ø"/>
            </a:pPr>
            <a:r>
              <a:rPr lang="en-IN" sz="2400" dirty="0" smtClean="0"/>
              <a:t>globally declare a Boolean variable </a:t>
            </a:r>
            <a:r>
              <a:rPr lang="en-IN" sz="2400" b="1" dirty="0" smtClean="0"/>
              <a:t>lock</a:t>
            </a:r>
            <a:r>
              <a:rPr lang="en-IN" sz="2400" dirty="0" smtClean="0"/>
              <a:t> and initialize it to </a:t>
            </a:r>
            <a:r>
              <a:rPr lang="en-IN" sz="2400" i="1" dirty="0" smtClean="0"/>
              <a:t>false.</a:t>
            </a:r>
            <a:endParaRPr lang="en-IN" sz="2400" dirty="0"/>
          </a:p>
        </p:txBody>
      </p:sp>
      <p:sp>
        <p:nvSpPr>
          <p:cNvPr id="5" name="Rectangle 2"/>
          <p:cNvSpPr txBox="1">
            <a:spLocks noChangeArrowheads="1"/>
          </p:cNvSpPr>
          <p:nvPr/>
        </p:nvSpPr>
        <p:spPr>
          <a:xfrm>
            <a:off x="928662" y="285728"/>
            <a:ext cx="7399337" cy="576262"/>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dk1"/>
                </a:solidFill>
                <a:effectLst/>
                <a:uLnTx/>
                <a:uFillTx/>
                <a:latin typeface="+mn-lt"/>
                <a:ea typeface="+mn-ea"/>
                <a:cs typeface="+mn-cs"/>
              </a:rPr>
              <a:t>Test And Set Instruction </a:t>
            </a:r>
            <a:endParaRPr kumimoji="0" lang="en-US" sz="44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27429B5B-14B8-49BD-B57C-48896D84E86B}" type="slidenum">
              <a:rPr lang="en-IN" smtClean="0"/>
              <a:pPr/>
              <a:t>48</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28662" y="285728"/>
            <a:ext cx="7399337" cy="576262"/>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dk1"/>
                </a:solidFill>
                <a:effectLst/>
                <a:uLnTx/>
                <a:uFillTx/>
                <a:latin typeface="+mn-lt"/>
                <a:ea typeface="+mn-ea"/>
                <a:cs typeface="+mn-cs"/>
              </a:rPr>
              <a:t>Test And Set Instruction </a:t>
            </a:r>
            <a:endParaRPr kumimoji="0" lang="en-US" sz="4400" b="1"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3" name="Rectangle 2"/>
          <p:cNvSpPr/>
          <p:nvPr/>
        </p:nvSpPr>
        <p:spPr>
          <a:xfrm>
            <a:off x="285720" y="1000108"/>
            <a:ext cx="8643998" cy="5632311"/>
          </a:xfrm>
          <a:prstGeom prst="rect">
            <a:avLst/>
          </a:prstGeom>
        </p:spPr>
        <p:txBody>
          <a:bodyPr wrap="square">
            <a:spAutoFit/>
          </a:bodyPr>
          <a:lstStyle/>
          <a:p>
            <a:pPr>
              <a:buFont typeface="Wingdings" pitchFamily="2" charset="2"/>
              <a:buChar char="Ø"/>
            </a:pPr>
            <a:r>
              <a:rPr lang="en-IN" sz="2400" dirty="0" smtClean="0"/>
              <a:t>The first process will enter the critical section at once as </a:t>
            </a:r>
            <a:r>
              <a:rPr lang="en-IN" sz="2400" dirty="0" err="1" smtClean="0"/>
              <a:t>TestAndSet</a:t>
            </a:r>
            <a:r>
              <a:rPr lang="en-IN" sz="2400" dirty="0" smtClean="0"/>
              <a:t>(lock) will return false and it’ll break out of the while loop. </a:t>
            </a:r>
          </a:p>
          <a:p>
            <a:pPr>
              <a:buFont typeface="Wingdings" pitchFamily="2" charset="2"/>
              <a:buChar char="Ø"/>
            </a:pPr>
            <a:endParaRPr lang="en-IN" sz="2400" dirty="0" smtClean="0"/>
          </a:p>
          <a:p>
            <a:pPr>
              <a:buFont typeface="Wingdings" pitchFamily="2" charset="2"/>
              <a:buChar char="Ø"/>
            </a:pPr>
            <a:r>
              <a:rPr lang="en-IN" sz="2400" dirty="0" smtClean="0"/>
              <a:t>The other processes cannot enter now as lock is set to true and so the while loop continues to be true. Mutual exclusion is ensured.</a:t>
            </a:r>
          </a:p>
          <a:p>
            <a:pPr>
              <a:buFont typeface="Wingdings" pitchFamily="2" charset="2"/>
              <a:buChar char="Ø"/>
            </a:pPr>
            <a:endParaRPr lang="en-IN" sz="2400" dirty="0" smtClean="0"/>
          </a:p>
          <a:p>
            <a:pPr>
              <a:buFont typeface="Wingdings" pitchFamily="2" charset="2"/>
              <a:buChar char="Ø"/>
            </a:pPr>
            <a:r>
              <a:rPr lang="en-IN" sz="2400" dirty="0" smtClean="0"/>
              <a:t> Once the first process gets out of the critical section, lock is changed to false. </a:t>
            </a:r>
          </a:p>
          <a:p>
            <a:pPr>
              <a:buFont typeface="Wingdings" pitchFamily="2" charset="2"/>
              <a:buChar char="Ø"/>
            </a:pPr>
            <a:r>
              <a:rPr lang="en-IN" sz="2400" dirty="0" smtClean="0"/>
              <a:t>So, now the other processes can enter one by one. Progress is also ensured. </a:t>
            </a:r>
          </a:p>
          <a:p>
            <a:pPr>
              <a:buFont typeface="Wingdings" pitchFamily="2" charset="2"/>
              <a:buChar char="Ø"/>
            </a:pPr>
            <a:endParaRPr lang="en-IN" sz="2400" dirty="0" smtClean="0"/>
          </a:p>
          <a:p>
            <a:pPr>
              <a:buFont typeface="Wingdings" pitchFamily="2" charset="2"/>
              <a:buChar char="Ø"/>
            </a:pPr>
            <a:r>
              <a:rPr lang="en-IN" sz="2400" dirty="0" smtClean="0"/>
              <a:t>However, after the first process any process can go in. </a:t>
            </a:r>
          </a:p>
          <a:p>
            <a:pPr>
              <a:buFont typeface="Wingdings" pitchFamily="2" charset="2"/>
              <a:buChar char="Ø"/>
            </a:pPr>
            <a:r>
              <a:rPr lang="en-IN" sz="2400" dirty="0" smtClean="0"/>
              <a:t>There is no queue maintained, so any new process that finds the lock to be false again, can enter. So bounded waiting is not ensured. </a:t>
            </a:r>
            <a:endParaRPr lang="en-IN" sz="2400" dirty="0"/>
          </a:p>
        </p:txBody>
      </p:sp>
      <p:sp>
        <p:nvSpPr>
          <p:cNvPr id="4" name="Slide Number Placeholder 3"/>
          <p:cNvSpPr>
            <a:spLocks noGrp="1"/>
          </p:cNvSpPr>
          <p:nvPr>
            <p:ph type="sldNum" sz="quarter" idx="12"/>
          </p:nvPr>
        </p:nvSpPr>
        <p:spPr/>
        <p:txBody>
          <a:bodyPr/>
          <a:lstStyle/>
          <a:p>
            <a:fld id="{27429B5B-14B8-49BD-B57C-48896D84E86B}" type="slidenum">
              <a:rPr lang="en-IN" smtClean="0"/>
              <a:pPr/>
              <a:t>49</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857224" y="285728"/>
            <a:ext cx="7772400" cy="762000"/>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b="1" dirty="0" err="1"/>
              <a:t>Interprocess</a:t>
            </a:r>
            <a:r>
              <a:rPr lang="en-US" b="1" dirty="0"/>
              <a:t> </a:t>
            </a:r>
            <a:r>
              <a:rPr lang="en-US" b="1" dirty="0" smtClean="0"/>
              <a:t>Communication (IPC)</a:t>
            </a:r>
            <a:endParaRPr lang="en-US" b="1" dirty="0"/>
          </a:p>
        </p:txBody>
      </p:sp>
      <p:sp>
        <p:nvSpPr>
          <p:cNvPr id="55299" name="Rectangle 3"/>
          <p:cNvSpPr>
            <a:spLocks noGrp="1" noChangeArrowheads="1"/>
          </p:cNvSpPr>
          <p:nvPr>
            <p:ph type="body" idx="4294967295"/>
          </p:nvPr>
        </p:nvSpPr>
        <p:spPr>
          <a:xfrm>
            <a:off x="642910" y="1571612"/>
            <a:ext cx="8001056" cy="4786346"/>
          </a:xfrm>
        </p:spPr>
        <p:txBody>
          <a:bodyPr/>
          <a:lstStyle/>
          <a:p>
            <a:pPr>
              <a:lnSpc>
                <a:spcPct val="90000"/>
              </a:lnSpc>
              <a:buFontTx/>
              <a:buChar char="-"/>
            </a:pPr>
            <a:r>
              <a:rPr lang="en-US" sz="2400" b="1" dirty="0">
                <a:solidFill>
                  <a:srgbClr val="008000"/>
                </a:solidFill>
              </a:rPr>
              <a:t>Exchange of data</a:t>
            </a:r>
            <a:r>
              <a:rPr lang="en-US" sz="2400" dirty="0"/>
              <a:t> between two or more separate, independent </a:t>
            </a:r>
            <a:r>
              <a:rPr lang="en-US" sz="2400" b="1" dirty="0">
                <a:solidFill>
                  <a:srgbClr val="9900CC"/>
                </a:solidFill>
              </a:rPr>
              <a:t>processes/threads</a:t>
            </a:r>
            <a:r>
              <a:rPr lang="en-US" sz="2400" dirty="0" smtClean="0"/>
              <a:t>.</a:t>
            </a:r>
          </a:p>
          <a:p>
            <a:pPr>
              <a:lnSpc>
                <a:spcPct val="90000"/>
              </a:lnSpc>
              <a:buFontTx/>
              <a:buChar char="-"/>
            </a:pPr>
            <a:endParaRPr lang="en-US" sz="2400" dirty="0"/>
          </a:p>
          <a:p>
            <a:pPr>
              <a:lnSpc>
                <a:spcPct val="90000"/>
              </a:lnSpc>
              <a:buFontTx/>
              <a:buChar char="-"/>
            </a:pPr>
            <a:r>
              <a:rPr lang="en-US" sz="2400" dirty="0">
                <a:solidFill>
                  <a:srgbClr val="008000"/>
                </a:solidFill>
              </a:rPr>
              <a:t>Operating systems</a:t>
            </a:r>
            <a:r>
              <a:rPr lang="en-US" sz="2400" dirty="0"/>
              <a:t> provide </a:t>
            </a:r>
            <a:r>
              <a:rPr lang="en-US" sz="2400" dirty="0">
                <a:solidFill>
                  <a:srgbClr val="FF0000"/>
                </a:solidFill>
              </a:rPr>
              <a:t>facilities/resources</a:t>
            </a:r>
            <a:r>
              <a:rPr lang="en-US" sz="2400" dirty="0"/>
              <a:t> for inter-process communications (</a:t>
            </a:r>
            <a:r>
              <a:rPr lang="en-US" sz="2400" b="1" dirty="0">
                <a:solidFill>
                  <a:srgbClr val="008000"/>
                </a:solidFill>
              </a:rPr>
              <a:t>IPC</a:t>
            </a:r>
            <a:r>
              <a:rPr lang="en-US" sz="2400" dirty="0"/>
              <a:t>), such as </a:t>
            </a:r>
            <a:r>
              <a:rPr lang="en-US" sz="2400" dirty="0">
                <a:solidFill>
                  <a:srgbClr val="FF0000"/>
                </a:solidFill>
              </a:rPr>
              <a:t>message</a:t>
            </a:r>
            <a:r>
              <a:rPr lang="en-US" sz="2400" dirty="0"/>
              <a:t> </a:t>
            </a:r>
            <a:r>
              <a:rPr lang="en-US" sz="2400" dirty="0">
                <a:solidFill>
                  <a:srgbClr val="FF0000"/>
                </a:solidFill>
              </a:rPr>
              <a:t>queues</a:t>
            </a:r>
            <a:r>
              <a:rPr lang="en-US" sz="2400" dirty="0"/>
              <a:t>, </a:t>
            </a:r>
            <a:r>
              <a:rPr lang="en-US" sz="2400" dirty="0">
                <a:solidFill>
                  <a:srgbClr val="FF0000"/>
                </a:solidFill>
              </a:rPr>
              <a:t>semaphores</a:t>
            </a:r>
            <a:r>
              <a:rPr lang="en-US" sz="2400" dirty="0"/>
              <a:t>, and </a:t>
            </a:r>
            <a:r>
              <a:rPr lang="en-US" sz="2400" dirty="0">
                <a:solidFill>
                  <a:srgbClr val="FF0000"/>
                </a:solidFill>
              </a:rPr>
              <a:t>shared memory</a:t>
            </a:r>
            <a:r>
              <a:rPr lang="en-US" sz="2400" dirty="0" smtClean="0"/>
              <a:t>.</a:t>
            </a:r>
          </a:p>
        </p:txBody>
      </p:sp>
      <p:pic>
        <p:nvPicPr>
          <p:cNvPr id="6" name="Picture 8" descr="message"/>
          <p:cNvPicPr>
            <a:picLocks noChangeAspect="1" noChangeArrowheads="1"/>
          </p:cNvPicPr>
          <p:nvPr/>
        </p:nvPicPr>
        <p:blipFill>
          <a:blip r:embed="rId3"/>
          <a:srcRect/>
          <a:stretch>
            <a:fillRect/>
          </a:stretch>
        </p:blipFill>
        <p:spPr>
          <a:xfrm>
            <a:off x="6992938" y="5405438"/>
            <a:ext cx="1733550" cy="1258887"/>
          </a:xfrm>
          <a:prstGeom prst="rect">
            <a:avLst/>
          </a:prstGeom>
        </p:spPr>
      </p:pic>
      <p:sp>
        <p:nvSpPr>
          <p:cNvPr id="7" name="Rectangle 6"/>
          <p:cNvSpPr/>
          <p:nvPr/>
        </p:nvSpPr>
        <p:spPr>
          <a:xfrm>
            <a:off x="1000100" y="4549676"/>
            <a:ext cx="5214974" cy="2308324"/>
          </a:xfrm>
          <a:prstGeom prst="rect">
            <a:avLst/>
          </a:prstGeom>
        </p:spPr>
        <p:txBody>
          <a:bodyPr wrap="square">
            <a:spAutoFit/>
          </a:bodyPr>
          <a:lstStyle/>
          <a:p>
            <a:pPr>
              <a:buFont typeface="Wingdings" pitchFamily="2" charset="2"/>
              <a:buChar char="Ø"/>
            </a:pPr>
            <a:r>
              <a:rPr lang="en-US" altLang="en-US" sz="2400" b="1" dirty="0" smtClean="0"/>
              <a:t>To share resources</a:t>
            </a:r>
          </a:p>
          <a:p>
            <a:pPr>
              <a:buFont typeface="Wingdings" pitchFamily="2" charset="2"/>
              <a:buChar char="Ø"/>
            </a:pPr>
            <a:r>
              <a:rPr lang="en-US" altLang="en-US" sz="2400" b="1" dirty="0" smtClean="0"/>
              <a:t>Client/server paradigms</a:t>
            </a:r>
          </a:p>
          <a:p>
            <a:pPr>
              <a:buFont typeface="Wingdings" pitchFamily="2" charset="2"/>
              <a:buChar char="Ø"/>
            </a:pPr>
            <a:r>
              <a:rPr lang="en-US" altLang="en-US" sz="2400" b="1" dirty="0" smtClean="0"/>
              <a:t>Inherently distributed applications</a:t>
            </a:r>
          </a:p>
          <a:p>
            <a:pPr>
              <a:buFont typeface="Wingdings" pitchFamily="2" charset="2"/>
              <a:buChar char="Ø"/>
            </a:pPr>
            <a:r>
              <a:rPr lang="en-US" altLang="en-US" sz="2400" b="1" dirty="0" smtClean="0"/>
              <a:t>Reusable software components</a:t>
            </a:r>
          </a:p>
          <a:p>
            <a:pPr>
              <a:buFont typeface="Wingdings" pitchFamily="2" charset="2"/>
              <a:buChar char="Ø"/>
            </a:pPr>
            <a:r>
              <a:rPr lang="en-US" altLang="en-US" sz="2400" b="1" dirty="0" smtClean="0"/>
              <a:t>Other good software engineering reasons</a:t>
            </a:r>
          </a:p>
        </p:txBody>
      </p:sp>
      <p:sp>
        <p:nvSpPr>
          <p:cNvPr id="8" name="Rectangle 7"/>
          <p:cNvSpPr/>
          <p:nvPr/>
        </p:nvSpPr>
        <p:spPr>
          <a:xfrm>
            <a:off x="1071538" y="3929066"/>
            <a:ext cx="5134804" cy="52322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en-US" sz="2800" b="1" dirty="0" smtClean="0"/>
              <a:t>Why do processes communicate?</a:t>
            </a:r>
            <a:endParaRPr lang="en-IN" sz="2800" b="1" dirty="0"/>
          </a:p>
        </p:txBody>
      </p:sp>
      <p:sp>
        <p:nvSpPr>
          <p:cNvPr id="9" name="Slide Number Placeholder 8"/>
          <p:cNvSpPr>
            <a:spLocks noGrp="1"/>
          </p:cNvSpPr>
          <p:nvPr>
            <p:ph type="sldNum" sz="quarter" idx="12"/>
          </p:nvPr>
        </p:nvSpPr>
        <p:spPr/>
        <p:txBody>
          <a:bodyPr/>
          <a:lstStyle/>
          <a:p>
            <a:fld id="{AFAEADDD-229D-4289-B09D-4EA4D43CFFB4}" type="slidenum">
              <a:rPr lang="en-IN" smtClean="0"/>
              <a:pPr/>
              <a:t>5</a:t>
            </a:fld>
            <a:endParaRPr lang="en-IN"/>
          </a:p>
        </p:txBody>
      </p:sp>
      <p:sp>
        <p:nvSpPr>
          <p:cNvPr id="10" name="Footer Placeholder 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142984"/>
            <a:ext cx="8429684" cy="4893647"/>
          </a:xfrm>
          <a:prstGeom prst="rect">
            <a:avLst/>
          </a:prstGeom>
        </p:spPr>
        <p:txBody>
          <a:bodyPr wrap="square">
            <a:spAutoFit/>
          </a:bodyPr>
          <a:lstStyle/>
          <a:p>
            <a:pPr marL="457200" indent="-457200" algn="just">
              <a:buFont typeface="Wingdings" pitchFamily="2" charset="2"/>
              <a:buChar char="Ø"/>
            </a:pPr>
            <a:r>
              <a:rPr lang="en-IN" sz="2400" dirty="0" smtClean="0"/>
              <a:t>Swap algorithm is a lot like the </a:t>
            </a:r>
            <a:r>
              <a:rPr lang="en-IN" sz="2400" dirty="0" err="1" smtClean="0"/>
              <a:t>TestAndSet</a:t>
            </a:r>
            <a:r>
              <a:rPr lang="en-IN" sz="2400" dirty="0" smtClean="0"/>
              <a:t> algorithm.</a:t>
            </a:r>
          </a:p>
          <a:p>
            <a:pPr marL="457200" indent="-457200" algn="just">
              <a:buFont typeface="Wingdings" pitchFamily="2" charset="2"/>
              <a:buChar char="Ø"/>
            </a:pPr>
            <a:r>
              <a:rPr lang="en-IN" sz="2400" dirty="0" smtClean="0"/>
              <a:t> Instead of directly setting lock to true in the swap function, key is set to true and then swapped with lock. </a:t>
            </a:r>
          </a:p>
          <a:p>
            <a:pPr marL="457200" indent="-457200" algn="just">
              <a:buFont typeface="Wingdings" pitchFamily="2" charset="2"/>
              <a:buChar char="Ø"/>
            </a:pPr>
            <a:endParaRPr lang="en-IN" sz="2400" dirty="0" smtClean="0"/>
          </a:p>
          <a:p>
            <a:pPr marL="457200" indent="-457200" algn="just">
              <a:buFont typeface="Wingdings" pitchFamily="2" charset="2"/>
              <a:buChar char="Ø"/>
            </a:pPr>
            <a:r>
              <a:rPr lang="en-IN" sz="2400" dirty="0" smtClean="0"/>
              <a:t>So, again, when a process is in the critical section, no other process gets to enter it as the value of lock is true. </a:t>
            </a:r>
          </a:p>
          <a:p>
            <a:pPr marL="457200" indent="-457200" algn="just">
              <a:buFont typeface="Wingdings" pitchFamily="2" charset="2"/>
              <a:buChar char="Ø"/>
            </a:pPr>
            <a:endParaRPr lang="en-IN" sz="2400" dirty="0" smtClean="0"/>
          </a:p>
          <a:p>
            <a:pPr marL="457200" indent="-457200" algn="just">
              <a:buFont typeface="Wingdings" pitchFamily="2" charset="2"/>
              <a:buChar char="Ø"/>
            </a:pPr>
            <a:r>
              <a:rPr lang="en-IN" sz="2400" dirty="0" smtClean="0"/>
              <a:t>Mutual exclusion is ensured. Again, out of the critical section, lock is changed to false, so any process finding it gets to enter the critical section. Progress is ensured. </a:t>
            </a:r>
          </a:p>
          <a:p>
            <a:pPr marL="457200" indent="-457200" algn="just">
              <a:buFont typeface="Wingdings" pitchFamily="2" charset="2"/>
              <a:buChar char="Ø"/>
            </a:pPr>
            <a:endParaRPr lang="en-IN" sz="2400" dirty="0" smtClean="0"/>
          </a:p>
          <a:p>
            <a:pPr marL="457200" indent="-457200" algn="just">
              <a:buFont typeface="Wingdings" pitchFamily="2" charset="2"/>
              <a:buChar char="Ø"/>
            </a:pPr>
            <a:r>
              <a:rPr lang="en-IN" sz="2400" dirty="0" smtClean="0"/>
              <a:t>However, again bounded waiting is not ensured for the very same reason. </a:t>
            </a:r>
            <a:endParaRPr lang="en-IN" sz="2400" dirty="0"/>
          </a:p>
        </p:txBody>
      </p:sp>
      <p:sp>
        <p:nvSpPr>
          <p:cNvPr id="3" name="Rectangle 2"/>
          <p:cNvSpPr txBox="1">
            <a:spLocks noChangeArrowheads="1"/>
          </p:cNvSpPr>
          <p:nvPr/>
        </p:nvSpPr>
        <p:spPr>
          <a:xfrm>
            <a:off x="1285852" y="285728"/>
            <a:ext cx="6900882" cy="576262"/>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Swap Instruction</a:t>
            </a: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27429B5B-14B8-49BD-B57C-48896D84E86B}" type="slidenum">
              <a:rPr lang="en-IN" smtClean="0"/>
              <a:pPr/>
              <a:t>50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14282" y="1243013"/>
            <a:ext cx="5286412" cy="297180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nSpc>
                <a:spcPct val="90000"/>
              </a:lnSpc>
              <a:buFont typeface="Monotype Sorts" charset="2"/>
              <a:buNone/>
              <a:tabLst>
                <a:tab pos="744538" algn="l"/>
                <a:tab pos="1025525" algn="l"/>
                <a:tab pos="1260475" algn="l"/>
              </a:tabLst>
            </a:pPr>
            <a:endParaRPr lang="en-US" sz="2000" dirty="0" smtClean="0"/>
          </a:p>
          <a:p>
            <a:pPr>
              <a:lnSpc>
                <a:spcPct val="90000"/>
              </a:lnSpc>
              <a:tabLst>
                <a:tab pos="744538" algn="l"/>
                <a:tab pos="1025525" algn="l"/>
                <a:tab pos="1260475" algn="l"/>
              </a:tabLst>
            </a:pPr>
            <a:r>
              <a:rPr lang="en-US" sz="2600" dirty="0" smtClean="0"/>
              <a:t>Definition:</a:t>
            </a:r>
          </a:p>
          <a:p>
            <a:pPr>
              <a:lnSpc>
                <a:spcPct val="90000"/>
              </a:lnSpc>
              <a:buFont typeface="Monotype Sorts" charset="2"/>
              <a:buNone/>
              <a:tabLst>
                <a:tab pos="744538" algn="l"/>
                <a:tab pos="1025525" algn="l"/>
                <a:tab pos="1260475" algn="l"/>
              </a:tabLst>
            </a:pPr>
            <a:r>
              <a:rPr lang="en-US" sz="2600" dirty="0" smtClean="0"/>
              <a:t>         </a:t>
            </a:r>
            <a:r>
              <a:rPr lang="en-US" sz="2600" dirty="0" smtClean="0">
                <a:solidFill>
                  <a:srgbClr val="0000FF"/>
                </a:solidFill>
              </a:rPr>
              <a:t>void Swap (</a:t>
            </a:r>
            <a:r>
              <a:rPr lang="en-US" sz="2600" dirty="0" err="1" smtClean="0">
                <a:solidFill>
                  <a:srgbClr val="0000FF"/>
                </a:solidFill>
              </a:rPr>
              <a:t>boolean</a:t>
            </a:r>
            <a:r>
              <a:rPr lang="en-US" sz="2600" dirty="0" smtClean="0">
                <a:solidFill>
                  <a:srgbClr val="0000FF"/>
                </a:solidFill>
              </a:rPr>
              <a:t> *a, </a:t>
            </a:r>
            <a:r>
              <a:rPr lang="en-US" sz="2600" dirty="0" err="1" smtClean="0">
                <a:solidFill>
                  <a:srgbClr val="0000FF"/>
                </a:solidFill>
              </a:rPr>
              <a:t>boolean</a:t>
            </a:r>
            <a:r>
              <a:rPr lang="en-US" sz="2600" dirty="0" smtClean="0">
                <a:solidFill>
                  <a:srgbClr val="0000FF"/>
                </a:solidFill>
              </a:rPr>
              <a:t> *b)</a:t>
            </a:r>
          </a:p>
          <a:p>
            <a:pPr>
              <a:lnSpc>
                <a:spcPct val="90000"/>
              </a:lnSpc>
              <a:buFont typeface="Monotype Sorts" charset="2"/>
              <a:buNone/>
              <a:tabLst>
                <a:tab pos="744538" algn="l"/>
                <a:tab pos="1025525" algn="l"/>
                <a:tab pos="1260475" algn="l"/>
              </a:tabLst>
            </a:pPr>
            <a:r>
              <a:rPr lang="en-US" sz="2600" dirty="0" smtClean="0">
                <a:solidFill>
                  <a:srgbClr val="0000FF"/>
                </a:solidFill>
              </a:rPr>
              <a:t>          {</a:t>
            </a:r>
          </a:p>
          <a:p>
            <a:pPr>
              <a:lnSpc>
                <a:spcPct val="90000"/>
              </a:lnSpc>
              <a:buFont typeface="Monotype Sorts" charset="2"/>
              <a:buNone/>
              <a:tabLst>
                <a:tab pos="744538" algn="l"/>
                <a:tab pos="1025525" algn="l"/>
                <a:tab pos="1260475" algn="l"/>
              </a:tabLst>
            </a:pPr>
            <a:r>
              <a:rPr lang="en-US" sz="2600" dirty="0" smtClean="0">
                <a:solidFill>
                  <a:srgbClr val="0000FF"/>
                </a:solidFill>
              </a:rPr>
              <a:t>                  </a:t>
            </a:r>
            <a:r>
              <a:rPr lang="en-US" sz="2600" dirty="0" err="1" smtClean="0">
                <a:solidFill>
                  <a:srgbClr val="0000FF"/>
                </a:solidFill>
              </a:rPr>
              <a:t>boolean</a:t>
            </a:r>
            <a:r>
              <a:rPr lang="en-US" sz="2600" dirty="0" smtClean="0">
                <a:solidFill>
                  <a:srgbClr val="0000FF"/>
                </a:solidFill>
              </a:rPr>
              <a:t> temp = *a;</a:t>
            </a:r>
          </a:p>
          <a:p>
            <a:pPr>
              <a:lnSpc>
                <a:spcPct val="90000"/>
              </a:lnSpc>
              <a:buFont typeface="Monotype Sorts" charset="2"/>
              <a:buNone/>
              <a:tabLst>
                <a:tab pos="744538" algn="l"/>
                <a:tab pos="1025525" algn="l"/>
                <a:tab pos="1260475" algn="l"/>
              </a:tabLst>
            </a:pPr>
            <a:r>
              <a:rPr lang="en-US" sz="2600" dirty="0" smtClean="0">
                <a:solidFill>
                  <a:srgbClr val="0000FF"/>
                </a:solidFill>
              </a:rPr>
              <a:t>                  *a = *b;</a:t>
            </a:r>
          </a:p>
          <a:p>
            <a:pPr>
              <a:lnSpc>
                <a:spcPct val="90000"/>
              </a:lnSpc>
              <a:buFont typeface="Monotype Sorts" charset="2"/>
              <a:buNone/>
              <a:tabLst>
                <a:tab pos="744538" algn="l"/>
                <a:tab pos="1025525" algn="l"/>
                <a:tab pos="1260475" algn="l"/>
              </a:tabLst>
            </a:pPr>
            <a:r>
              <a:rPr lang="en-US" sz="2600" dirty="0" smtClean="0">
                <a:solidFill>
                  <a:srgbClr val="0000FF"/>
                </a:solidFill>
              </a:rPr>
              <a:t>                  *b = temp:</a:t>
            </a:r>
          </a:p>
          <a:p>
            <a:pPr>
              <a:lnSpc>
                <a:spcPct val="90000"/>
              </a:lnSpc>
              <a:buFont typeface="Monotype Sorts" charset="2"/>
              <a:buNone/>
              <a:tabLst>
                <a:tab pos="744538" algn="l"/>
                <a:tab pos="1025525" algn="l"/>
                <a:tab pos="1260475" algn="l"/>
              </a:tabLst>
            </a:pPr>
            <a:r>
              <a:rPr lang="en-US" sz="2600" dirty="0" smtClean="0">
                <a:solidFill>
                  <a:srgbClr val="0000FF"/>
                </a:solidFill>
              </a:rPr>
              <a:t>          }</a:t>
            </a:r>
          </a:p>
          <a:p>
            <a:pPr>
              <a:lnSpc>
                <a:spcPct val="90000"/>
              </a:lnSpc>
              <a:buFont typeface="Monotype Sorts" charset="2"/>
              <a:buNone/>
              <a:tabLst>
                <a:tab pos="744538" algn="l"/>
                <a:tab pos="1025525" algn="l"/>
                <a:tab pos="1260475" algn="l"/>
              </a:tabLst>
            </a:pPr>
            <a:endParaRPr lang="en-US" sz="2000" dirty="0" smtClean="0">
              <a:solidFill>
                <a:srgbClr val="0000FF"/>
              </a:solidFill>
            </a:endParaRPr>
          </a:p>
        </p:txBody>
      </p:sp>
      <p:sp>
        <p:nvSpPr>
          <p:cNvPr id="4" name="Rectangle 3"/>
          <p:cNvSpPr/>
          <p:nvPr/>
        </p:nvSpPr>
        <p:spPr>
          <a:xfrm>
            <a:off x="3571868" y="3643314"/>
            <a:ext cx="5286412" cy="27515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90000"/>
              </a:lnSpc>
              <a:buFont typeface="Monotype Sorts" charset="2"/>
              <a:buNone/>
              <a:tabLst>
                <a:tab pos="744538" algn="l"/>
                <a:tab pos="1025525" algn="l"/>
                <a:tab pos="1260475" algn="l"/>
              </a:tabLst>
            </a:pPr>
            <a:r>
              <a:rPr lang="en-US" sz="2000" dirty="0" smtClean="0"/>
              <a:t>        </a:t>
            </a:r>
            <a:r>
              <a:rPr lang="en-US" sz="2400" dirty="0" smtClean="0"/>
              <a:t>  </a:t>
            </a:r>
            <a:r>
              <a:rPr lang="en-US" sz="2400" dirty="0" smtClean="0">
                <a:solidFill>
                  <a:srgbClr val="0000FF"/>
                </a:solidFill>
              </a:rPr>
              <a:t>do {</a:t>
            </a:r>
          </a:p>
          <a:p>
            <a:pPr>
              <a:lnSpc>
                <a:spcPct val="90000"/>
              </a:lnSpc>
              <a:buFont typeface="Monotype Sorts" charset="2"/>
              <a:buNone/>
              <a:tabLst>
                <a:tab pos="744538" algn="l"/>
                <a:tab pos="1025525" algn="l"/>
                <a:tab pos="1260475" algn="l"/>
              </a:tabLst>
            </a:pPr>
            <a:r>
              <a:rPr lang="en-US" sz="2400" dirty="0" smtClean="0">
                <a:solidFill>
                  <a:srgbClr val="0000FF"/>
                </a:solidFill>
              </a:rPr>
              <a:t>                    key = TRUE;</a:t>
            </a:r>
          </a:p>
          <a:p>
            <a:pPr>
              <a:lnSpc>
                <a:spcPct val="90000"/>
              </a:lnSpc>
              <a:buFont typeface="Monotype Sorts" charset="2"/>
              <a:buNone/>
              <a:tabLst>
                <a:tab pos="744538" algn="l"/>
                <a:tab pos="1025525" algn="l"/>
                <a:tab pos="1260475" algn="l"/>
              </a:tabLst>
            </a:pPr>
            <a:r>
              <a:rPr lang="en-US" sz="2400" dirty="0" smtClean="0">
                <a:solidFill>
                  <a:srgbClr val="0000FF"/>
                </a:solidFill>
              </a:rPr>
              <a:t>                    while ( key == TRUE)</a:t>
            </a:r>
          </a:p>
          <a:p>
            <a:pPr>
              <a:lnSpc>
                <a:spcPct val="90000"/>
              </a:lnSpc>
              <a:buFont typeface="Monotype Sorts" charset="2"/>
              <a:buNone/>
              <a:tabLst>
                <a:tab pos="744538" algn="l"/>
                <a:tab pos="1025525" algn="l"/>
                <a:tab pos="1260475" algn="l"/>
              </a:tabLst>
            </a:pPr>
            <a:r>
              <a:rPr lang="en-US" sz="2400" dirty="0" smtClean="0">
                <a:solidFill>
                  <a:srgbClr val="0000FF"/>
                </a:solidFill>
              </a:rPr>
              <a:t>                             Swap (&amp;lock, &amp;key );</a:t>
            </a:r>
          </a:p>
          <a:p>
            <a:pPr>
              <a:lnSpc>
                <a:spcPct val="90000"/>
              </a:lnSpc>
              <a:buFont typeface="Monotype Sorts" charset="2"/>
              <a:buNone/>
              <a:tabLst>
                <a:tab pos="744538" algn="l"/>
                <a:tab pos="1025525" algn="l"/>
                <a:tab pos="1260475" algn="l"/>
              </a:tabLst>
            </a:pPr>
            <a:r>
              <a:rPr lang="en-US" sz="2400" dirty="0" smtClean="0">
                <a:solidFill>
                  <a:srgbClr val="0000FF"/>
                </a:solidFill>
              </a:rPr>
              <a:t>                                 //    critical section</a:t>
            </a:r>
          </a:p>
          <a:p>
            <a:pPr>
              <a:lnSpc>
                <a:spcPct val="90000"/>
              </a:lnSpc>
              <a:buFont typeface="Monotype Sorts" charset="2"/>
              <a:buNone/>
              <a:tabLst>
                <a:tab pos="744538" algn="l"/>
                <a:tab pos="1025525" algn="l"/>
                <a:tab pos="1260475" algn="l"/>
              </a:tabLst>
            </a:pPr>
            <a:r>
              <a:rPr lang="en-US" sz="2400" dirty="0" smtClean="0">
                <a:solidFill>
                  <a:srgbClr val="0000FF"/>
                </a:solidFill>
              </a:rPr>
              <a:t>                     lock = FALSE;</a:t>
            </a:r>
          </a:p>
          <a:p>
            <a:pPr>
              <a:lnSpc>
                <a:spcPct val="90000"/>
              </a:lnSpc>
              <a:buFont typeface="Monotype Sorts" charset="2"/>
              <a:buNone/>
              <a:tabLst>
                <a:tab pos="744538" algn="l"/>
                <a:tab pos="1025525" algn="l"/>
                <a:tab pos="1260475" algn="l"/>
              </a:tabLst>
            </a:pPr>
            <a:r>
              <a:rPr lang="en-US" sz="2400" dirty="0" smtClean="0">
                <a:solidFill>
                  <a:srgbClr val="0000FF"/>
                </a:solidFill>
              </a:rPr>
              <a:t>                                //      remainder section </a:t>
            </a:r>
          </a:p>
          <a:p>
            <a:pPr>
              <a:lnSpc>
                <a:spcPct val="90000"/>
              </a:lnSpc>
              <a:buFont typeface="Monotype Sorts" charset="2"/>
              <a:buNone/>
              <a:tabLst>
                <a:tab pos="744538" algn="l"/>
                <a:tab pos="1025525" algn="l"/>
                <a:tab pos="1260475" algn="l"/>
              </a:tabLst>
            </a:pPr>
            <a:r>
              <a:rPr lang="en-US" sz="2400" dirty="0" smtClean="0">
                <a:solidFill>
                  <a:srgbClr val="0000FF"/>
                </a:solidFill>
              </a:rPr>
              <a:t>           } while (TRUE);</a:t>
            </a:r>
            <a:r>
              <a:rPr lang="en-US" sz="2000" dirty="0" smtClean="0"/>
              <a:t>               </a:t>
            </a:r>
          </a:p>
        </p:txBody>
      </p:sp>
      <p:sp>
        <p:nvSpPr>
          <p:cNvPr id="6" name="Rectangle 2"/>
          <p:cNvSpPr txBox="1">
            <a:spLocks noChangeArrowheads="1"/>
          </p:cNvSpPr>
          <p:nvPr/>
        </p:nvSpPr>
        <p:spPr>
          <a:xfrm>
            <a:off x="1285852" y="285728"/>
            <a:ext cx="6900882" cy="576262"/>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Swap Instruction</a:t>
            </a: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5643570" y="1142984"/>
            <a:ext cx="3286148" cy="2086725"/>
          </a:xfrm>
          <a:prstGeom prst="rect">
            <a:avLst/>
          </a:prstGeom>
        </p:spPr>
        <p:txBody>
          <a:bodyPr wrap="square">
            <a:spAutoFit/>
          </a:bodyPr>
          <a:lstStyle/>
          <a:p>
            <a:pPr>
              <a:lnSpc>
                <a:spcPct val="90000"/>
              </a:lnSpc>
              <a:buFont typeface="Wingdings" pitchFamily="2" charset="2"/>
              <a:buChar char="Ø"/>
              <a:tabLst>
                <a:tab pos="744538" algn="l"/>
                <a:tab pos="1025525" algn="l"/>
                <a:tab pos="1260475" algn="l"/>
              </a:tabLst>
            </a:pPr>
            <a:r>
              <a:rPr lang="en-US" sz="2400" dirty="0" smtClean="0"/>
              <a:t>Shared Boolean variable lock initialized to FALSE; </a:t>
            </a:r>
          </a:p>
          <a:p>
            <a:pPr>
              <a:lnSpc>
                <a:spcPct val="90000"/>
              </a:lnSpc>
              <a:buFont typeface="Wingdings" pitchFamily="2" charset="2"/>
              <a:buChar char="Ø"/>
              <a:tabLst>
                <a:tab pos="744538" algn="l"/>
                <a:tab pos="1025525" algn="l"/>
                <a:tab pos="1260475" algn="l"/>
              </a:tabLst>
            </a:pPr>
            <a:r>
              <a:rPr lang="en-US" sz="2400" dirty="0" smtClean="0"/>
              <a:t>Each process has a local Boolean variable key</a:t>
            </a:r>
          </a:p>
        </p:txBody>
      </p:sp>
      <p:sp>
        <p:nvSpPr>
          <p:cNvPr id="8" name="Slide Number Placeholder 7"/>
          <p:cNvSpPr>
            <a:spLocks noGrp="1"/>
          </p:cNvSpPr>
          <p:nvPr>
            <p:ph type="sldNum" sz="quarter" idx="12"/>
          </p:nvPr>
        </p:nvSpPr>
        <p:spPr/>
        <p:txBody>
          <a:bodyPr/>
          <a:lstStyle/>
          <a:p>
            <a:fld id="{27429B5B-14B8-49BD-B57C-48896D84E86B}" type="slidenum">
              <a:rPr lang="en-IN" smtClean="0"/>
              <a:pPr/>
              <a:t>51</a:t>
            </a:fld>
            <a:endParaRPr lang="en-IN"/>
          </a:p>
        </p:txBody>
      </p:sp>
      <p:sp>
        <p:nvSpPr>
          <p:cNvPr id="9" name="Footer Placeholder 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sp>
        <p:nvSpPr>
          <p:cNvPr id="14" name="Oval Callout 13"/>
          <p:cNvSpPr/>
          <p:nvPr/>
        </p:nvSpPr>
        <p:spPr>
          <a:xfrm>
            <a:off x="2857488" y="3643314"/>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52</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TRUE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sp>
        <p:nvSpPr>
          <p:cNvPr id="14" name="Oval Callout 13"/>
          <p:cNvSpPr/>
          <p:nvPr/>
        </p:nvSpPr>
        <p:spPr>
          <a:xfrm>
            <a:off x="2857488" y="3643314"/>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53</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TRUE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cxnSp>
        <p:nvCxnSpPr>
          <p:cNvPr id="16" name="Straight Arrow Connector 15"/>
          <p:cNvCxnSpPr/>
          <p:nvPr/>
        </p:nvCxnSpPr>
        <p:spPr>
          <a:xfrm flipV="1">
            <a:off x="1214414" y="1928802"/>
            <a:ext cx="2714644" cy="2071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rot="10800000" flipV="1">
            <a:off x="1500166" y="2071678"/>
            <a:ext cx="2786082" cy="20717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285852" y="2428868"/>
            <a:ext cx="1428760" cy="584775"/>
          </a:xfrm>
          <a:prstGeom prst="rect">
            <a:avLst/>
          </a:prstGeom>
          <a:noFill/>
        </p:spPr>
        <p:txBody>
          <a:bodyPr wrap="square" rtlCol="0">
            <a:spAutoFit/>
          </a:bodyPr>
          <a:lstStyle/>
          <a:p>
            <a:r>
              <a:rPr lang="en-IN" sz="3200" b="1" dirty="0" smtClean="0"/>
              <a:t>SWAP</a:t>
            </a:r>
            <a:endParaRPr lang="en-IN" sz="3200" b="1"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54</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sp>
        <p:nvSpPr>
          <p:cNvPr id="26" name="Oval Callout 25"/>
          <p:cNvSpPr/>
          <p:nvPr/>
        </p:nvSpPr>
        <p:spPr>
          <a:xfrm>
            <a:off x="2928926" y="3643314"/>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Hey!! I am entering critical Section</a:t>
            </a:r>
            <a:endParaRPr lang="en-IN" sz="2400" b="1"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55</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sp>
        <p:nvSpPr>
          <p:cNvPr id="14" name="Oval Callout 13"/>
          <p:cNvSpPr/>
          <p:nvPr/>
        </p:nvSpPr>
        <p:spPr>
          <a:xfrm rot="19966482">
            <a:off x="5429256" y="3143248"/>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56</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sp>
        <p:nvSpPr>
          <p:cNvPr id="14" name="Oval Callout 13"/>
          <p:cNvSpPr/>
          <p:nvPr/>
        </p:nvSpPr>
        <p:spPr>
          <a:xfrm rot="19966482">
            <a:off x="5429256" y="3143248"/>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enter Critical Section</a:t>
            </a:r>
            <a:endParaRPr lang="en-IN" sz="24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57</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58</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20" name="Straight Arrow Connector 19"/>
          <p:cNvCxnSpPr/>
          <p:nvPr/>
        </p:nvCxnSpPr>
        <p:spPr>
          <a:xfrm rot="5400000" flipH="1" flipV="1">
            <a:off x="1357291" y="2500307"/>
            <a:ext cx="3714776" cy="1143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857356" y="2714620"/>
            <a:ext cx="1357322" cy="523220"/>
          </a:xfrm>
          <a:prstGeom prst="rect">
            <a:avLst/>
          </a:prstGeom>
          <a:noFill/>
        </p:spPr>
        <p:txBody>
          <a:bodyPr wrap="square" rtlCol="0">
            <a:spAutoFit/>
          </a:bodyPr>
          <a:lstStyle/>
          <a:p>
            <a:r>
              <a:rPr lang="en-IN" sz="2800" dirty="0" smtClean="0"/>
              <a:t>Access</a:t>
            </a:r>
            <a:endParaRPr lang="en-IN" sz="28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sp>
        <p:nvSpPr>
          <p:cNvPr id="17" name="Oval Callout 16"/>
          <p:cNvSpPr/>
          <p:nvPr/>
        </p:nvSpPr>
        <p:spPr>
          <a:xfrm rot="19966482">
            <a:off x="4989799" y="3085777"/>
            <a:ext cx="2138168" cy="19839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OHH!!!</a:t>
            </a:r>
          </a:p>
          <a:p>
            <a:pPr algn="ctr"/>
            <a:r>
              <a:rPr lang="en-IN" sz="2400" dirty="0" smtClean="0">
                <a:solidFill>
                  <a:srgbClr val="FF0000"/>
                </a:solidFill>
              </a:rPr>
              <a:t>No change</a:t>
            </a:r>
            <a:r>
              <a:rPr lang="en-IN" sz="2400" dirty="0" smtClean="0"/>
              <a:t>..</a:t>
            </a:r>
          </a:p>
          <a:p>
            <a:pPr algn="ctr"/>
            <a:r>
              <a:rPr lang="en-IN" sz="2400" dirty="0" smtClean="0"/>
              <a:t>I have to wait</a:t>
            </a:r>
            <a:endParaRPr lang="en-IN" sz="2400" dirty="0"/>
          </a:p>
        </p:txBody>
      </p:sp>
      <p:sp>
        <p:nvSpPr>
          <p:cNvPr id="21" name="Slide Number Placeholder 20"/>
          <p:cNvSpPr>
            <a:spLocks noGrp="1"/>
          </p:cNvSpPr>
          <p:nvPr>
            <p:ph type="sldNum" sz="quarter" idx="12"/>
          </p:nvPr>
        </p:nvSpPr>
        <p:spPr/>
        <p:txBody>
          <a:bodyPr/>
          <a:lstStyle/>
          <a:p>
            <a:fld id="{27429B5B-14B8-49BD-B57C-48896D84E86B}" type="slidenum">
              <a:rPr lang="en-IN" smtClean="0"/>
              <a:pPr/>
              <a:t>59</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71604" y="456253"/>
            <a:ext cx="5857916" cy="68673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fontAlgn="auto" hangingPunct="1">
              <a:spcAft>
                <a:spcPts val="0"/>
              </a:spcAft>
              <a:defRPr/>
            </a:pPr>
            <a:r>
              <a:rPr lang="en-US" b="1" dirty="0" smtClean="0">
                <a:ln w="1905"/>
                <a:solidFill>
                  <a:srgbClr val="FF0000"/>
                </a:soli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642910" y="1571612"/>
            <a:ext cx="8027987" cy="4786346"/>
          </a:xfrm>
        </p:spPr>
        <p:txBody>
          <a:bodyPr>
            <a:normAutofit/>
          </a:bodyPr>
          <a:lstStyle/>
          <a:p>
            <a:pPr eaLnBrk="1" hangingPunct="1"/>
            <a:r>
              <a:rPr lang="en-US" sz="3200" dirty="0" smtClean="0"/>
              <a:t>Operating System design is concerned with the management of processes and threads:</a:t>
            </a:r>
          </a:p>
          <a:p>
            <a:pPr lvl="2" eaLnBrk="1" hangingPunct="1"/>
            <a:r>
              <a:rPr lang="en-US" sz="3200" dirty="0" smtClean="0"/>
              <a:t>Multiprogramming</a:t>
            </a:r>
          </a:p>
          <a:p>
            <a:pPr lvl="2" eaLnBrk="1" hangingPunct="1"/>
            <a:r>
              <a:rPr lang="en-US" sz="3200" dirty="0" smtClean="0"/>
              <a:t>Multiprocessing</a:t>
            </a:r>
          </a:p>
          <a:p>
            <a:pPr lvl="2" eaLnBrk="1" hangingPunct="1"/>
            <a:r>
              <a:rPr lang="en-US" sz="3200" dirty="0" smtClean="0"/>
              <a:t>Distributed Processing</a:t>
            </a:r>
          </a:p>
          <a:p>
            <a:pPr marL="355600">
              <a:spcBef>
                <a:spcPts val="750"/>
              </a:spcBef>
              <a:tabLst>
                <a:tab pos="354965" algn="l"/>
                <a:tab pos="355600" algn="l"/>
              </a:tabLst>
            </a:pPr>
            <a:r>
              <a:rPr lang="en-IN" sz="3200" dirty="0" smtClean="0">
                <a:latin typeface="Arial"/>
                <a:cs typeface="Arial"/>
              </a:rPr>
              <a:t>Big Issue is</a:t>
            </a:r>
            <a:r>
              <a:rPr lang="en-IN" sz="3200" spc="-65" dirty="0" smtClean="0">
                <a:latin typeface="Arial"/>
                <a:cs typeface="Arial"/>
              </a:rPr>
              <a:t> </a:t>
            </a:r>
            <a:r>
              <a:rPr lang="en-IN" sz="3200" dirty="0" smtClean="0">
                <a:latin typeface="Arial"/>
                <a:cs typeface="Arial"/>
              </a:rPr>
              <a:t>Concurrency</a:t>
            </a:r>
          </a:p>
          <a:p>
            <a:pPr marL="756285" marR="1068070" lvl="1" indent="-287020">
              <a:spcBef>
                <a:spcPts val="690"/>
              </a:spcBef>
              <a:tabLst>
                <a:tab pos="756920" algn="l"/>
              </a:tabLst>
            </a:pPr>
            <a:r>
              <a:rPr lang="en-IN" sz="2800" spc="-5" dirty="0" smtClean="0">
                <a:latin typeface="Arial"/>
                <a:cs typeface="Arial"/>
              </a:rPr>
              <a:t>Managing the </a:t>
            </a:r>
            <a:r>
              <a:rPr lang="en-IN" sz="2800" dirty="0" smtClean="0">
                <a:latin typeface="Arial"/>
                <a:cs typeface="Arial"/>
              </a:rPr>
              <a:t>interaction of </a:t>
            </a:r>
            <a:r>
              <a:rPr lang="en-IN" sz="2800" spc="-5" dirty="0" smtClean="0">
                <a:latin typeface="Arial"/>
                <a:cs typeface="Arial"/>
              </a:rPr>
              <a:t>all </a:t>
            </a:r>
            <a:r>
              <a:rPr lang="en-IN" sz="2800" dirty="0" smtClean="0">
                <a:latin typeface="Arial"/>
                <a:cs typeface="Arial"/>
              </a:rPr>
              <a:t>of these  </a:t>
            </a:r>
            <a:r>
              <a:rPr lang="en-IN" sz="2800" spc="-5" dirty="0" smtClean="0">
                <a:latin typeface="Arial"/>
                <a:cs typeface="Arial"/>
              </a:rPr>
              <a:t>processes</a:t>
            </a:r>
            <a:endParaRPr lang="en-IN" sz="2800" dirty="0" smtClean="0">
              <a:latin typeface="Arial"/>
              <a:cs typeface="Arial"/>
            </a:endParaRPr>
          </a:p>
          <a:p>
            <a:endParaRPr lang="en-US" sz="4000" dirty="0" smtClean="0"/>
          </a:p>
        </p:txBody>
      </p:sp>
      <p:pic>
        <p:nvPicPr>
          <p:cNvPr id="36867" name="Picture 4"/>
          <p:cNvPicPr>
            <a:picLocks noChangeAspect="1"/>
          </p:cNvPicPr>
          <p:nvPr/>
        </p:nvPicPr>
        <p:blipFill>
          <a:blip r:embed="rId3"/>
          <a:srcRect/>
          <a:stretch>
            <a:fillRect/>
          </a:stretch>
        </p:blipFill>
        <p:spPr bwMode="auto">
          <a:xfrm>
            <a:off x="7181850" y="4578350"/>
            <a:ext cx="1962150" cy="22796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429B5B-14B8-49BD-B57C-48896D84E86B}" type="slidenum">
              <a:rPr lang="en-IN" smtClean="0"/>
              <a:pPr/>
              <a:t>6</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9" dur="5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anim calcmode="lin" valueType="num">
                                      <p:cBhvr>
                                        <p:cTn id="14" dur="5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15" dur="5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par>
                          <p:cTn id="16" fill="hold">
                            <p:stCondLst>
                              <p:cond delay="2450"/>
                            </p:stCondLst>
                            <p:childTnLst>
                              <p:par>
                                <p:cTn id="17" presetID="45" presetClass="entr" presetSubtype="0" fill="hold" grpId="0" nodeType="afterEffect">
                                  <p:stCondLst>
                                    <p:cond delay="0"/>
                                  </p:stCondLst>
                                  <p:iterate type="lt">
                                    <p:tmPct val="10000"/>
                                  </p:iterate>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anim calcmode="lin" valueType="num">
                                      <p:cBhvr>
                                        <p:cTn id="20" dur="5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21"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iterate type="lt">
                                    <p:tmPct val="10000"/>
                                  </p:iterate>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anim calcmode="lin" valueType="num">
                                      <p:cBhvr>
                                        <p:cTn id="27" dur="5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28" dur="500" fill="hold"/>
                                        <p:tgtEl>
                                          <p:spTgt spid="4">
                                            <p:txEl>
                                              <p:pRg st="4" end="4"/>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iterate type="lt">
                                    <p:tmPct val="10000"/>
                                  </p:iterate>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anim calcmode="lin" valueType="num">
                                      <p:cBhvr>
                                        <p:cTn id="32" dur="500" fill="hold"/>
                                        <p:tgtEl>
                                          <p:spTgt spid="4">
                                            <p:txEl>
                                              <p:pRg st="5" end="5"/>
                                            </p:txEl>
                                          </p:spTgt>
                                        </p:tgtEl>
                                        <p:attrNameLst>
                                          <p:attrName>ppt_w</p:attrName>
                                        </p:attrNameLst>
                                      </p:cBhvr>
                                      <p:tavLst>
                                        <p:tav tm="0" fmla="#ppt_w*sin(2.5*pi*$)">
                                          <p:val>
                                            <p:fltVal val="0"/>
                                          </p:val>
                                        </p:tav>
                                        <p:tav tm="100000">
                                          <p:val>
                                            <p:fltVal val="1"/>
                                          </p:val>
                                        </p:tav>
                                      </p:tavLst>
                                    </p:anim>
                                    <p:anim calcmode="lin" valueType="num">
                                      <p:cBhvr>
                                        <p:cTn id="33" dur="500" fill="hold"/>
                                        <p:tgtEl>
                                          <p:spTgt spid="4">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sp>
        <p:nvSpPr>
          <p:cNvPr id="17" name="Oval Callout 16"/>
          <p:cNvSpPr/>
          <p:nvPr/>
        </p:nvSpPr>
        <p:spPr>
          <a:xfrm rot="19966482">
            <a:off x="4989799" y="3085777"/>
            <a:ext cx="2138168" cy="19839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OHH!!!</a:t>
            </a:r>
          </a:p>
          <a:p>
            <a:pPr algn="ctr"/>
            <a:r>
              <a:rPr lang="en-IN" sz="2400" dirty="0" smtClean="0">
                <a:solidFill>
                  <a:srgbClr val="FF0000"/>
                </a:solidFill>
              </a:rPr>
              <a:t>No change</a:t>
            </a:r>
            <a:r>
              <a:rPr lang="en-IN" sz="2400" dirty="0" smtClean="0"/>
              <a:t>..</a:t>
            </a:r>
          </a:p>
          <a:p>
            <a:pPr algn="ctr"/>
            <a:r>
              <a:rPr lang="en-IN" sz="2400" dirty="0" smtClean="0"/>
              <a:t>I have to wait</a:t>
            </a:r>
            <a:endParaRPr lang="en-IN" sz="2400" dirty="0"/>
          </a:p>
        </p:txBody>
      </p:sp>
      <p:sp>
        <p:nvSpPr>
          <p:cNvPr id="21" name="Oval Callout 20"/>
          <p:cNvSpPr/>
          <p:nvPr/>
        </p:nvSpPr>
        <p:spPr>
          <a:xfrm>
            <a:off x="1857356" y="2786058"/>
            <a:ext cx="2138168" cy="19839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My critical section completed</a:t>
            </a:r>
          </a:p>
        </p:txBody>
      </p:sp>
      <p:sp>
        <p:nvSpPr>
          <p:cNvPr id="20" name="Slide Number Placeholder 19"/>
          <p:cNvSpPr>
            <a:spLocks noGrp="1"/>
          </p:cNvSpPr>
          <p:nvPr>
            <p:ph type="sldNum" sz="quarter" idx="12"/>
          </p:nvPr>
        </p:nvSpPr>
        <p:spPr/>
        <p:txBody>
          <a:bodyPr/>
          <a:lstStyle/>
          <a:p>
            <a:fld id="{27429B5B-14B8-49BD-B57C-48896D84E86B}" type="slidenum">
              <a:rPr lang="en-IN" smtClean="0"/>
              <a:pPr/>
              <a:t>60</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cxnSp>
        <p:nvCxnSpPr>
          <p:cNvPr id="22" name="Straight Arrow Connector 21"/>
          <p:cNvCxnSpPr/>
          <p:nvPr/>
        </p:nvCxnSpPr>
        <p:spPr>
          <a:xfrm rot="5400000" flipH="1" flipV="1">
            <a:off x="1928794" y="2714620"/>
            <a:ext cx="3143272" cy="1285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571604" y="2357430"/>
            <a:ext cx="1928826" cy="830997"/>
          </a:xfrm>
          <a:prstGeom prst="rect">
            <a:avLst/>
          </a:prstGeom>
          <a:noFill/>
        </p:spPr>
        <p:txBody>
          <a:bodyPr wrap="square" rtlCol="0">
            <a:spAutoFit/>
          </a:bodyPr>
          <a:lstStyle/>
          <a:p>
            <a:r>
              <a:rPr lang="en-IN" sz="2400" b="1" dirty="0" smtClean="0"/>
              <a:t>Make LOCK=FALSE</a:t>
            </a:r>
            <a:endParaRPr lang="en-IN" sz="2400" b="1" dirty="0"/>
          </a:p>
        </p:txBody>
      </p:sp>
      <p:sp>
        <p:nvSpPr>
          <p:cNvPr id="17" name="Slide Number Placeholder 16"/>
          <p:cNvSpPr>
            <a:spLocks noGrp="1"/>
          </p:cNvSpPr>
          <p:nvPr>
            <p:ph type="sldNum" sz="quarter" idx="12"/>
          </p:nvPr>
        </p:nvSpPr>
        <p:spPr/>
        <p:txBody>
          <a:bodyPr/>
          <a:lstStyle/>
          <a:p>
            <a:fld id="{27429B5B-14B8-49BD-B57C-48896D84E86B}" type="slidenum">
              <a:rPr lang="en-IN" smtClean="0"/>
              <a:pPr/>
              <a:t>61</a:t>
            </a:fld>
            <a:endParaRPr lang="en-IN"/>
          </a:p>
        </p:txBody>
      </p:sp>
      <p:sp>
        <p:nvSpPr>
          <p:cNvPr id="20" name="Footer Placeholder 19"/>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TRUE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FALSE</a:t>
            </a:r>
            <a:endParaRPr lang="en-IN" sz="32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62</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FALSE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6" name="Straight Arrow Connector 15"/>
          <p:cNvCxnSpPr/>
          <p:nvPr/>
        </p:nvCxnSpPr>
        <p:spPr>
          <a:xfrm rot="16200000" flipH="1">
            <a:off x="5536413" y="2035959"/>
            <a:ext cx="2428892" cy="2071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6200000" flipV="1">
            <a:off x="5250661" y="2035959"/>
            <a:ext cx="2500330" cy="2143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6858016" y="2571744"/>
            <a:ext cx="1357322" cy="523220"/>
          </a:xfrm>
          <a:prstGeom prst="rect">
            <a:avLst/>
          </a:prstGeom>
          <a:noFill/>
        </p:spPr>
        <p:txBody>
          <a:bodyPr wrap="square" rtlCol="0">
            <a:spAutoFit/>
          </a:bodyPr>
          <a:lstStyle/>
          <a:p>
            <a:r>
              <a:rPr lang="en-IN" sz="2800" dirty="0" smtClean="0"/>
              <a:t>SWAP</a:t>
            </a:r>
            <a:endParaRPr lang="en-IN" sz="28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63</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5" name="Oval 4"/>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6" name="Rectangle 5"/>
          <p:cNvSpPr/>
          <p:nvPr/>
        </p:nvSpPr>
        <p:spPr>
          <a:xfrm>
            <a:off x="3571868" y="285728"/>
            <a:ext cx="314327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dirty="0" smtClean="0"/>
              <a:t>Shared Data</a:t>
            </a:r>
            <a:endParaRPr lang="en-IN" sz="3600" dirty="0"/>
          </a:p>
        </p:txBody>
      </p:sp>
      <p:sp>
        <p:nvSpPr>
          <p:cNvPr id="7" name="Rectangle 6"/>
          <p:cNvSpPr/>
          <p:nvPr/>
        </p:nvSpPr>
        <p:spPr>
          <a:xfrm>
            <a:off x="214282" y="4214818"/>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t>FALSE</a:t>
            </a:r>
            <a:endParaRPr lang="en-IN" sz="3200" b="1" dirty="0"/>
          </a:p>
        </p:txBody>
      </p:sp>
      <p:sp>
        <p:nvSpPr>
          <p:cNvPr id="8" name="TextBox 7"/>
          <p:cNvSpPr txBox="1"/>
          <p:nvPr/>
        </p:nvSpPr>
        <p:spPr>
          <a:xfrm>
            <a:off x="428596" y="4929198"/>
            <a:ext cx="1785950" cy="584775"/>
          </a:xfrm>
          <a:prstGeom prst="rect">
            <a:avLst/>
          </a:prstGeom>
          <a:noFill/>
        </p:spPr>
        <p:txBody>
          <a:bodyPr wrap="square" rtlCol="0">
            <a:spAutoFit/>
          </a:bodyPr>
          <a:lstStyle/>
          <a:p>
            <a:r>
              <a:rPr lang="en-IN" sz="3200" dirty="0" smtClean="0"/>
              <a:t>KEY</a:t>
            </a:r>
            <a:endParaRPr lang="en-IN" sz="3200" dirty="0"/>
          </a:p>
        </p:txBody>
      </p:sp>
      <p:sp>
        <p:nvSpPr>
          <p:cNvPr id="9" name="Rectangle 8"/>
          <p:cNvSpPr/>
          <p:nvPr/>
        </p:nvSpPr>
        <p:spPr>
          <a:xfrm>
            <a:off x="7000860" y="4357694"/>
            <a:ext cx="1928858"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dirty="0" smtClean="0">
                <a:solidFill>
                  <a:srgbClr val="0000FF"/>
                </a:solidFill>
              </a:rPr>
              <a:t>FALSE</a:t>
            </a:r>
            <a:endParaRPr lang="en-IN" sz="3200" b="1" dirty="0">
              <a:solidFill>
                <a:srgbClr val="0000FF"/>
              </a:solidFill>
            </a:endParaRPr>
          </a:p>
        </p:txBody>
      </p:sp>
      <p:sp>
        <p:nvSpPr>
          <p:cNvPr id="10" name="TextBox 9"/>
          <p:cNvSpPr txBox="1"/>
          <p:nvPr/>
        </p:nvSpPr>
        <p:spPr>
          <a:xfrm>
            <a:off x="7215174" y="5072074"/>
            <a:ext cx="1785950" cy="584775"/>
          </a:xfrm>
          <a:prstGeom prst="rect">
            <a:avLst/>
          </a:prstGeom>
          <a:noFill/>
        </p:spPr>
        <p:txBody>
          <a:bodyPr wrap="square" rtlCol="0">
            <a:spAutoFit/>
          </a:bodyPr>
          <a:lstStyle/>
          <a:p>
            <a:pPr algn="ctr"/>
            <a:r>
              <a:rPr lang="en-IN" sz="3200" dirty="0" smtClean="0"/>
              <a:t>KEY</a:t>
            </a:r>
            <a:endParaRPr lang="en-IN" sz="3200" dirty="0"/>
          </a:p>
        </p:txBody>
      </p:sp>
      <p:sp>
        <p:nvSpPr>
          <p:cNvPr id="11" name="Rectangle 10"/>
          <p:cNvSpPr/>
          <p:nvPr/>
        </p:nvSpPr>
        <p:spPr>
          <a:xfrm>
            <a:off x="4000496" y="1285860"/>
            <a:ext cx="2143140" cy="5715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2" name="TextBox 11"/>
          <p:cNvSpPr txBox="1"/>
          <p:nvPr/>
        </p:nvSpPr>
        <p:spPr>
          <a:xfrm>
            <a:off x="4214810" y="2000240"/>
            <a:ext cx="1785950" cy="584775"/>
          </a:xfrm>
          <a:prstGeom prst="rect">
            <a:avLst/>
          </a:prstGeom>
          <a:noFill/>
        </p:spPr>
        <p:txBody>
          <a:bodyPr wrap="square" rtlCol="0">
            <a:spAutoFit/>
          </a:bodyPr>
          <a:lstStyle/>
          <a:p>
            <a:pPr algn="ctr"/>
            <a:r>
              <a:rPr lang="en-IN" sz="3200" b="1" dirty="0" smtClean="0">
                <a:solidFill>
                  <a:srgbClr val="FF0000"/>
                </a:solidFill>
              </a:rPr>
              <a:t>LOCK</a:t>
            </a:r>
            <a:endParaRPr lang="en-IN" sz="3200" b="1" dirty="0">
              <a:solidFill>
                <a:srgbClr val="FF0000"/>
              </a:solidFill>
            </a:endParaRPr>
          </a:p>
        </p:txBody>
      </p:sp>
      <p:sp>
        <p:nvSpPr>
          <p:cNvPr id="13" name="TextBox 12"/>
          <p:cNvSpPr txBox="1"/>
          <p:nvPr/>
        </p:nvSpPr>
        <p:spPr>
          <a:xfrm>
            <a:off x="4000496" y="1285860"/>
            <a:ext cx="2214578" cy="584775"/>
          </a:xfrm>
          <a:prstGeom prst="rect">
            <a:avLst/>
          </a:prstGeom>
          <a:noFill/>
        </p:spPr>
        <p:txBody>
          <a:bodyPr wrap="square" rtlCol="0">
            <a:spAutoFit/>
          </a:bodyPr>
          <a:lstStyle/>
          <a:p>
            <a:pPr algn="ctr"/>
            <a:r>
              <a:rPr lang="en-IN" sz="3200" dirty="0" smtClean="0"/>
              <a:t>TRUE</a:t>
            </a:r>
            <a:endParaRPr lang="en-IN" sz="3200" dirty="0"/>
          </a:p>
        </p:txBody>
      </p:sp>
      <p:cxnSp>
        <p:nvCxnSpPr>
          <p:cNvPr id="18" name="Straight Arrow Connector 17"/>
          <p:cNvCxnSpPr/>
          <p:nvPr/>
        </p:nvCxnSpPr>
        <p:spPr>
          <a:xfrm rot="16200000" flipV="1">
            <a:off x="4572001" y="2857496"/>
            <a:ext cx="3929090" cy="50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Oval Callout 19"/>
          <p:cNvSpPr/>
          <p:nvPr/>
        </p:nvSpPr>
        <p:spPr>
          <a:xfrm rot="19745065">
            <a:off x="4466300" y="3582148"/>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Hey!! I am entering critical Section</a:t>
            </a:r>
            <a:endParaRPr lang="en-IN" sz="2400" b="1" dirty="0"/>
          </a:p>
        </p:txBody>
      </p:sp>
      <p:sp>
        <p:nvSpPr>
          <p:cNvPr id="21" name="TextBox 20"/>
          <p:cNvSpPr txBox="1"/>
          <p:nvPr/>
        </p:nvSpPr>
        <p:spPr>
          <a:xfrm>
            <a:off x="6500826" y="2428868"/>
            <a:ext cx="1785950" cy="523220"/>
          </a:xfrm>
          <a:prstGeom prst="rect">
            <a:avLst/>
          </a:prstGeom>
          <a:noFill/>
        </p:spPr>
        <p:txBody>
          <a:bodyPr wrap="square" rtlCol="0">
            <a:spAutoFit/>
          </a:bodyPr>
          <a:lstStyle/>
          <a:p>
            <a:r>
              <a:rPr lang="en-IN" sz="2800" dirty="0" smtClean="0"/>
              <a:t>ACCESS</a:t>
            </a:r>
            <a:endParaRPr lang="en-IN" sz="2800" dirty="0"/>
          </a:p>
        </p:txBody>
      </p:sp>
      <p:sp>
        <p:nvSpPr>
          <p:cNvPr id="15" name="Slide Number Placeholder 14"/>
          <p:cNvSpPr>
            <a:spLocks noGrp="1"/>
          </p:cNvSpPr>
          <p:nvPr>
            <p:ph type="sldNum" sz="quarter" idx="12"/>
          </p:nvPr>
        </p:nvSpPr>
        <p:spPr/>
        <p:txBody>
          <a:bodyPr/>
          <a:lstStyle/>
          <a:p>
            <a:fld id="{27429B5B-14B8-49BD-B57C-48896D84E86B}" type="slidenum">
              <a:rPr lang="en-IN" smtClean="0"/>
              <a:pPr/>
              <a:t>64</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5600720" cy="619107"/>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fontAlgn="auto" hangingPunct="1">
              <a:spcAft>
                <a:spcPts val="0"/>
              </a:spcAft>
              <a:defRPr/>
            </a:pPr>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nvPr>
        </p:nvGraphicFramePr>
        <p:xfrm>
          <a:off x="533400" y="1357298"/>
          <a:ext cx="8077200" cy="504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7200" y="4572000"/>
            <a:ext cx="8229600" cy="1831975"/>
          </a:xfrm>
          <a:prstGeom prst="rect">
            <a:avLst/>
          </a:prstGeom>
          <a:blipFill rotWithShape="1">
            <a:blip r:embed="rId8"/>
            <a:tile tx="0" ty="0" sx="100000" sy="100000" flip="none" algn="tl"/>
          </a:blipFill>
        </p:spPr>
        <p:txBody>
          <a:bodyPr>
            <a:spAutoFit/>
          </a:bodyPr>
          <a:lstStyle/>
          <a:p>
            <a:pPr marL="919163" indent="-457200">
              <a:spcBef>
                <a:spcPts val="1200"/>
              </a:spcBef>
              <a:buFont typeface="+mj-lt"/>
              <a:buAutoNum type="arabicParenR"/>
              <a:defRPr/>
            </a:pPr>
            <a:r>
              <a:rPr lang="en-US" sz="2500" b="1" dirty="0">
                <a:solidFill>
                  <a:schemeClr val="bg2">
                    <a:lumMod val="25000"/>
                  </a:schemeClr>
                </a:solidFill>
                <a:latin typeface="Cambria"/>
                <a:cs typeface="+mn-cs"/>
              </a:rPr>
              <a:t>May be initialized to a nonnegative integer value</a:t>
            </a:r>
          </a:p>
          <a:p>
            <a:pPr marL="919163" indent="-457200">
              <a:spcBef>
                <a:spcPts val="1200"/>
              </a:spcBef>
              <a:buFont typeface="+mj-lt"/>
              <a:buAutoNum type="arabicParenR"/>
              <a:defRPr/>
            </a:pPr>
            <a:r>
              <a:rPr lang="en-US" sz="2500" b="1" dirty="0">
                <a:solidFill>
                  <a:schemeClr val="bg2">
                    <a:lumMod val="25000"/>
                  </a:schemeClr>
                </a:solidFill>
                <a:latin typeface="Cambria"/>
                <a:cs typeface="+mn-cs"/>
              </a:rPr>
              <a:t>The </a:t>
            </a:r>
            <a:r>
              <a:rPr lang="en-US" sz="2500" b="1" dirty="0" smtClean="0">
                <a:solidFill>
                  <a:schemeClr val="bg2">
                    <a:lumMod val="25000"/>
                  </a:schemeClr>
                </a:solidFill>
                <a:latin typeface="Cambria"/>
                <a:cs typeface="+mn-cs"/>
              </a:rPr>
              <a:t>Wait </a:t>
            </a:r>
            <a:r>
              <a:rPr lang="en-US" sz="2500" b="1" dirty="0">
                <a:solidFill>
                  <a:schemeClr val="bg2">
                    <a:lumMod val="25000"/>
                  </a:schemeClr>
                </a:solidFill>
                <a:latin typeface="Cambria"/>
                <a:cs typeface="+mn-cs"/>
              </a:rPr>
              <a:t>operation decrements the value</a:t>
            </a:r>
          </a:p>
          <a:p>
            <a:pPr marL="919163" indent="-457200">
              <a:spcBef>
                <a:spcPts val="1200"/>
              </a:spcBef>
              <a:buFont typeface="+mj-lt"/>
              <a:buAutoNum type="arabicParenR"/>
              <a:defRPr/>
            </a:pPr>
            <a:r>
              <a:rPr lang="en-US" sz="2500" b="1" dirty="0">
                <a:solidFill>
                  <a:schemeClr val="bg2">
                    <a:lumMod val="25000"/>
                  </a:schemeClr>
                </a:solidFill>
                <a:latin typeface="Cambria"/>
                <a:cs typeface="+mn-cs"/>
              </a:rPr>
              <a:t>The </a:t>
            </a:r>
            <a:r>
              <a:rPr lang="en-US" sz="2500" b="1" dirty="0" smtClean="0">
                <a:solidFill>
                  <a:schemeClr val="bg2">
                    <a:lumMod val="25000"/>
                  </a:schemeClr>
                </a:solidFill>
                <a:latin typeface="Cambria"/>
                <a:cs typeface="+mn-cs"/>
              </a:rPr>
              <a:t>Signal </a:t>
            </a:r>
            <a:r>
              <a:rPr lang="en-US" sz="2500" b="1" dirty="0">
                <a:solidFill>
                  <a:schemeClr val="bg2">
                    <a:lumMod val="25000"/>
                  </a:schemeClr>
                </a:solidFill>
                <a:latin typeface="Cambria"/>
                <a:cs typeface="+mn-cs"/>
              </a:rPr>
              <a:t>operation increments the value</a:t>
            </a:r>
          </a:p>
          <a:p>
            <a:pPr>
              <a:defRPr/>
            </a:pPr>
            <a:endParaRPr lang="en-US" dirty="0">
              <a:cs typeface="+mn-cs"/>
            </a:endParaRPr>
          </a:p>
        </p:txBody>
      </p:sp>
      <p:sp>
        <p:nvSpPr>
          <p:cNvPr id="6" name="Slide Number Placeholder 5"/>
          <p:cNvSpPr>
            <a:spLocks noGrp="1"/>
          </p:cNvSpPr>
          <p:nvPr>
            <p:ph type="sldNum" sz="quarter" idx="12"/>
          </p:nvPr>
        </p:nvSpPr>
        <p:spPr/>
        <p:txBody>
          <a:bodyPr/>
          <a:lstStyle/>
          <a:p>
            <a:fld id="{27429B5B-14B8-49BD-B57C-48896D84E86B}" type="slidenum">
              <a:rPr lang="en-IN" smtClean="0"/>
              <a:pPr/>
              <a:t>65</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85918" y="274638"/>
            <a:ext cx="5143536" cy="582594"/>
          </a:xfrm>
        </p:spPr>
        <p:style>
          <a:lnRef idx="1">
            <a:schemeClr val="accent6"/>
          </a:lnRef>
          <a:fillRef idx="3">
            <a:schemeClr val="accent6"/>
          </a:fillRef>
          <a:effectRef idx="2">
            <a:schemeClr val="accent6"/>
          </a:effectRef>
          <a:fontRef idx="minor">
            <a:schemeClr val="lt1"/>
          </a:fontRef>
        </p:style>
        <p:txBody>
          <a:bodyPr>
            <a:normAutofit fontScale="90000"/>
          </a:bodyPr>
          <a:lstStyle/>
          <a:p>
            <a:pPr eaLnBrk="1" hangingPunct="1"/>
            <a:r>
              <a:rPr lang="en-US" dirty="0" smtClean="0"/>
              <a:t>Semaphore</a:t>
            </a:r>
          </a:p>
        </p:txBody>
      </p:sp>
      <p:sp>
        <p:nvSpPr>
          <p:cNvPr id="20483" name="Rectangle 3"/>
          <p:cNvSpPr>
            <a:spLocks noGrp="1" noChangeArrowheads="1"/>
          </p:cNvSpPr>
          <p:nvPr>
            <p:ph type="body" idx="1"/>
          </p:nvPr>
        </p:nvSpPr>
        <p:spPr>
          <a:xfrm>
            <a:off x="357158" y="928670"/>
            <a:ext cx="8501122" cy="5254625"/>
          </a:xfrm>
        </p:spPr>
        <p:txBody>
          <a:bodyPr>
            <a:noAutofit/>
          </a:bodyPr>
          <a:lstStyle/>
          <a:p>
            <a:pPr>
              <a:lnSpc>
                <a:spcPct val="90000"/>
              </a:lnSpc>
            </a:pPr>
            <a:r>
              <a:rPr lang="en-US" sz="2800" dirty="0" smtClean="0"/>
              <a:t>Synchronization tool that does not require busy waiting </a:t>
            </a:r>
            <a:endParaRPr lang="en-US" sz="2800" i="1" dirty="0" smtClean="0">
              <a:solidFill>
                <a:schemeClr val="tx2"/>
              </a:solidFill>
            </a:endParaRPr>
          </a:p>
          <a:p>
            <a:pPr>
              <a:lnSpc>
                <a:spcPct val="90000"/>
              </a:lnSpc>
            </a:pPr>
            <a:r>
              <a:rPr lang="en-US" sz="2800" dirty="0" smtClean="0"/>
              <a:t>Semaphore </a:t>
            </a:r>
            <a:r>
              <a:rPr lang="en-US" sz="2800" i="1" dirty="0" smtClean="0"/>
              <a:t>S</a:t>
            </a:r>
            <a:r>
              <a:rPr lang="en-US" sz="2800" dirty="0" smtClean="0"/>
              <a:t> – integer variable</a:t>
            </a:r>
          </a:p>
          <a:p>
            <a:pPr>
              <a:lnSpc>
                <a:spcPct val="90000"/>
              </a:lnSpc>
            </a:pPr>
            <a:r>
              <a:rPr lang="en-US" sz="2800" dirty="0" smtClean="0"/>
              <a:t>Two standard operations modify </a:t>
            </a:r>
            <a:r>
              <a:rPr lang="en-US" sz="2800" dirty="0" smtClean="0">
                <a:solidFill>
                  <a:srgbClr val="0000FF"/>
                </a:solidFill>
              </a:rPr>
              <a:t>S: wait()</a:t>
            </a:r>
            <a:r>
              <a:rPr lang="en-US" sz="2800" dirty="0" smtClean="0"/>
              <a:t> and </a:t>
            </a:r>
            <a:r>
              <a:rPr lang="en-US" sz="2800" dirty="0" smtClean="0">
                <a:solidFill>
                  <a:srgbClr val="0000FF"/>
                </a:solidFill>
              </a:rPr>
              <a:t>signal()</a:t>
            </a:r>
          </a:p>
          <a:p>
            <a:pPr lvl="1">
              <a:lnSpc>
                <a:spcPct val="90000"/>
              </a:lnSpc>
            </a:pPr>
            <a:r>
              <a:rPr lang="en-US" sz="1800" dirty="0" smtClean="0"/>
              <a:t>Originally called </a:t>
            </a:r>
            <a:r>
              <a:rPr lang="en-US" sz="1800" dirty="0" smtClean="0">
                <a:solidFill>
                  <a:srgbClr val="3366FF"/>
                </a:solidFill>
              </a:rPr>
              <a:t>P() </a:t>
            </a:r>
            <a:r>
              <a:rPr lang="en-US" sz="1800" dirty="0" smtClean="0"/>
              <a:t>and</a:t>
            </a:r>
            <a:r>
              <a:rPr lang="en-US" sz="1800" i="1" dirty="0" smtClean="0"/>
              <a:t> </a:t>
            </a:r>
            <a:r>
              <a:rPr lang="en-US" sz="1800" dirty="0" smtClean="0">
                <a:solidFill>
                  <a:srgbClr val="3366FF"/>
                </a:solidFill>
              </a:rPr>
              <a:t>V()</a:t>
            </a:r>
          </a:p>
          <a:p>
            <a:pPr>
              <a:lnSpc>
                <a:spcPct val="90000"/>
              </a:lnSpc>
            </a:pPr>
            <a:r>
              <a:rPr lang="en-US" sz="2800" dirty="0" smtClean="0"/>
              <a:t>Less complicated</a:t>
            </a:r>
          </a:p>
          <a:p>
            <a:pPr>
              <a:lnSpc>
                <a:spcPct val="90000"/>
              </a:lnSpc>
            </a:pPr>
            <a:r>
              <a:rPr lang="en-US" sz="2800" dirty="0" smtClean="0"/>
              <a:t>Can only be accessed via two indivisible (atomic) operations</a:t>
            </a:r>
          </a:p>
        </p:txBody>
      </p:sp>
      <p:sp>
        <p:nvSpPr>
          <p:cNvPr id="4" name="Rectangle 3"/>
          <p:cNvSpPr/>
          <p:nvPr/>
        </p:nvSpPr>
        <p:spPr>
          <a:xfrm>
            <a:off x="642910" y="4357694"/>
            <a:ext cx="4286280" cy="237603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742950" lvl="1" indent="-285750">
              <a:lnSpc>
                <a:spcPct val="90000"/>
              </a:lnSpc>
              <a:spcBef>
                <a:spcPct val="20000"/>
              </a:spcBef>
            </a:pPr>
            <a:r>
              <a:rPr lang="en-US" sz="2800" dirty="0" smtClean="0">
                <a:solidFill>
                  <a:srgbClr val="0000FF"/>
                </a:solidFill>
                <a:sym typeface="Symbol" pitchFamily="18" charset="2"/>
              </a:rPr>
              <a:t>wait (S)</a:t>
            </a:r>
          </a:p>
          <a:p>
            <a:pPr marL="742950" lvl="1" indent="-285750">
              <a:lnSpc>
                <a:spcPct val="90000"/>
              </a:lnSpc>
              <a:spcBef>
                <a:spcPct val="20000"/>
              </a:spcBef>
            </a:pPr>
            <a:r>
              <a:rPr lang="en-US" sz="2800" dirty="0" smtClean="0">
                <a:solidFill>
                  <a:srgbClr val="0000FF"/>
                </a:solidFill>
                <a:sym typeface="Symbol" pitchFamily="18" charset="2"/>
              </a:rPr>
              <a:t> { </a:t>
            </a:r>
          </a:p>
          <a:p>
            <a:pPr marL="742950" lvl="1" indent="-285750">
              <a:lnSpc>
                <a:spcPct val="90000"/>
              </a:lnSpc>
              <a:spcBef>
                <a:spcPct val="20000"/>
              </a:spcBef>
            </a:pPr>
            <a:r>
              <a:rPr lang="en-US" sz="2800" dirty="0" smtClean="0">
                <a:solidFill>
                  <a:srgbClr val="0000FF"/>
                </a:solidFill>
                <a:sym typeface="Symbol" pitchFamily="18" charset="2"/>
              </a:rPr>
              <a:t>     while S &lt;= 0 ; // no-op</a:t>
            </a:r>
          </a:p>
          <a:p>
            <a:pPr marL="742950" lvl="1" indent="-285750">
              <a:lnSpc>
                <a:spcPct val="90000"/>
              </a:lnSpc>
              <a:spcBef>
                <a:spcPct val="20000"/>
              </a:spcBef>
            </a:pPr>
            <a:r>
              <a:rPr lang="en-US" sz="2800" dirty="0" smtClean="0">
                <a:solidFill>
                  <a:srgbClr val="0000FF"/>
                </a:solidFill>
                <a:sym typeface="Symbol" pitchFamily="18" charset="2"/>
              </a:rPr>
              <a:t>      S--;</a:t>
            </a:r>
          </a:p>
          <a:p>
            <a:pPr marL="742950" lvl="1" indent="-285750">
              <a:lnSpc>
                <a:spcPct val="90000"/>
              </a:lnSpc>
              <a:spcBef>
                <a:spcPct val="20000"/>
              </a:spcBef>
            </a:pPr>
            <a:r>
              <a:rPr lang="en-US" sz="2800" dirty="0" smtClean="0">
                <a:solidFill>
                  <a:srgbClr val="0000FF"/>
                </a:solidFill>
                <a:sym typeface="Symbol" pitchFamily="18" charset="2"/>
              </a:rPr>
              <a:t>  }</a:t>
            </a:r>
          </a:p>
        </p:txBody>
      </p:sp>
      <p:sp>
        <p:nvSpPr>
          <p:cNvPr id="5" name="Rectangle 4"/>
          <p:cNvSpPr/>
          <p:nvPr/>
        </p:nvSpPr>
        <p:spPr>
          <a:xfrm>
            <a:off x="5143504" y="4500570"/>
            <a:ext cx="3286132" cy="190205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42950" lvl="1" indent="-285750">
              <a:lnSpc>
                <a:spcPct val="90000"/>
              </a:lnSpc>
              <a:spcBef>
                <a:spcPct val="20000"/>
              </a:spcBef>
            </a:pPr>
            <a:r>
              <a:rPr lang="en-US" sz="2800" dirty="0" smtClean="0">
                <a:solidFill>
                  <a:srgbClr val="FF0000"/>
                </a:solidFill>
                <a:sym typeface="Symbol" pitchFamily="18" charset="2"/>
              </a:rPr>
              <a:t>signal (S) </a:t>
            </a:r>
          </a:p>
          <a:p>
            <a:pPr marL="742950" lvl="1" indent="-285750">
              <a:lnSpc>
                <a:spcPct val="90000"/>
              </a:lnSpc>
              <a:spcBef>
                <a:spcPct val="20000"/>
              </a:spcBef>
            </a:pPr>
            <a:r>
              <a:rPr lang="en-US" sz="2800" dirty="0" smtClean="0">
                <a:solidFill>
                  <a:srgbClr val="FF0000"/>
                </a:solidFill>
                <a:sym typeface="Symbol" pitchFamily="18" charset="2"/>
              </a:rPr>
              <a:t>{ </a:t>
            </a:r>
          </a:p>
          <a:p>
            <a:pPr marL="742950" lvl="1" indent="-285750">
              <a:lnSpc>
                <a:spcPct val="90000"/>
              </a:lnSpc>
              <a:spcBef>
                <a:spcPct val="20000"/>
              </a:spcBef>
            </a:pPr>
            <a:r>
              <a:rPr lang="en-US" sz="2800" dirty="0" smtClean="0">
                <a:solidFill>
                  <a:srgbClr val="FF0000"/>
                </a:solidFill>
                <a:sym typeface="Symbol" pitchFamily="18" charset="2"/>
              </a:rPr>
              <a:t>        S++;</a:t>
            </a:r>
          </a:p>
          <a:p>
            <a:pPr marL="742950" lvl="1" indent="-285750">
              <a:lnSpc>
                <a:spcPct val="90000"/>
              </a:lnSpc>
              <a:spcBef>
                <a:spcPct val="20000"/>
              </a:spcBef>
            </a:pPr>
            <a:r>
              <a:rPr lang="en-US" sz="2800" dirty="0" smtClean="0">
                <a:solidFill>
                  <a:srgbClr val="FF0000"/>
                </a:solidFill>
                <a:sym typeface="Symbol" pitchFamily="18" charset="2"/>
              </a:rPr>
              <a:t>  }</a:t>
            </a:r>
          </a:p>
        </p:txBody>
      </p:sp>
      <p:sp>
        <p:nvSpPr>
          <p:cNvPr id="6" name="Slide Number Placeholder 5"/>
          <p:cNvSpPr>
            <a:spLocks noGrp="1"/>
          </p:cNvSpPr>
          <p:nvPr>
            <p:ph type="sldNum" sz="quarter" idx="12"/>
          </p:nvPr>
        </p:nvSpPr>
        <p:spPr/>
        <p:txBody>
          <a:bodyPr/>
          <a:lstStyle/>
          <a:p>
            <a:fld id="{27429B5B-14B8-49BD-B57C-48896D84E86B}" type="slidenum">
              <a:rPr lang="en-IN" smtClean="0"/>
              <a:pPr/>
              <a:t>66</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1604" y="428604"/>
            <a:ext cx="5822469" cy="62837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700" rIns="0" bIns="0" rtlCol="0">
            <a:spAutoFit/>
          </a:bodyPr>
          <a:lstStyle/>
          <a:p>
            <a:pPr marL="12700">
              <a:lnSpc>
                <a:spcPct val="100000"/>
              </a:lnSpc>
              <a:spcBef>
                <a:spcPts val="100"/>
              </a:spcBef>
            </a:pPr>
            <a:r>
              <a:rPr sz="4000" b="1" spc="-45" dirty="0"/>
              <a:t>Types </a:t>
            </a:r>
            <a:r>
              <a:rPr sz="4000" b="1" spc="-5" dirty="0"/>
              <a:t>of</a:t>
            </a:r>
            <a:r>
              <a:rPr sz="4000" b="1" spc="-40" dirty="0"/>
              <a:t> </a:t>
            </a:r>
            <a:r>
              <a:rPr sz="4000" b="1" spc="-10" dirty="0"/>
              <a:t>Semaphore</a:t>
            </a:r>
          </a:p>
        </p:txBody>
      </p:sp>
      <p:sp>
        <p:nvSpPr>
          <p:cNvPr id="6" name="object 6"/>
          <p:cNvSpPr txBox="1"/>
          <p:nvPr/>
        </p:nvSpPr>
        <p:spPr>
          <a:xfrm>
            <a:off x="357158" y="1357298"/>
            <a:ext cx="8358246" cy="4916089"/>
          </a:xfrm>
          <a:prstGeom prst="rect">
            <a:avLst/>
          </a:prstGeom>
        </p:spPr>
        <p:txBody>
          <a:bodyPr vert="horz" wrap="square" lIns="0" tIns="67945" rIns="0" bIns="0" rtlCol="0">
            <a:spAutoFit/>
          </a:bodyPr>
          <a:lstStyle/>
          <a:p>
            <a:pPr marL="12700" marR="1502410" algn="just">
              <a:lnSpc>
                <a:spcPts val="3460"/>
              </a:lnSpc>
              <a:spcBef>
                <a:spcPts val="535"/>
              </a:spcBef>
            </a:pPr>
            <a:r>
              <a:rPr sz="2800" i="1" spc="-10" dirty="0">
                <a:solidFill>
                  <a:srgbClr val="FF0000"/>
                </a:solidFill>
                <a:latin typeface="Carlito"/>
                <a:cs typeface="Carlito"/>
              </a:rPr>
              <a:t>Counting </a:t>
            </a:r>
            <a:r>
              <a:rPr sz="2800" spc="-10" dirty="0">
                <a:solidFill>
                  <a:srgbClr val="FF0000"/>
                </a:solidFill>
                <a:latin typeface="Carlito"/>
                <a:cs typeface="Carlito"/>
              </a:rPr>
              <a:t>semaphore </a:t>
            </a:r>
            <a:r>
              <a:rPr sz="2800" dirty="0">
                <a:latin typeface="Carlito"/>
                <a:cs typeface="Carlito"/>
              </a:rPr>
              <a:t>– </a:t>
            </a:r>
            <a:r>
              <a:rPr sz="2800" spc="-10" dirty="0">
                <a:latin typeface="Carlito"/>
                <a:cs typeface="Carlito"/>
              </a:rPr>
              <a:t>integer value </a:t>
            </a:r>
            <a:r>
              <a:rPr sz="2800" spc="-10">
                <a:latin typeface="Carlito"/>
                <a:cs typeface="Carlito"/>
              </a:rPr>
              <a:t>can </a:t>
            </a:r>
            <a:r>
              <a:rPr sz="2800" spc="-15" smtClean="0">
                <a:latin typeface="Carlito"/>
                <a:cs typeface="Carlito"/>
              </a:rPr>
              <a:t>range </a:t>
            </a:r>
            <a:r>
              <a:rPr sz="2800" spc="-10" dirty="0">
                <a:latin typeface="Carlito"/>
                <a:cs typeface="Carlito"/>
              </a:rPr>
              <a:t>over </a:t>
            </a:r>
            <a:r>
              <a:rPr sz="2800" dirty="0">
                <a:latin typeface="Carlito"/>
                <a:cs typeface="Carlito"/>
              </a:rPr>
              <a:t>an  </a:t>
            </a:r>
            <a:r>
              <a:rPr sz="2800" spc="-15" dirty="0">
                <a:latin typeface="Carlito"/>
                <a:cs typeface="Carlito"/>
              </a:rPr>
              <a:t>unrestricted</a:t>
            </a:r>
            <a:r>
              <a:rPr sz="2800" spc="-5" dirty="0">
                <a:latin typeface="Carlito"/>
                <a:cs typeface="Carlito"/>
              </a:rPr>
              <a:t> domain.</a:t>
            </a:r>
            <a:endParaRPr sz="2800">
              <a:latin typeface="Carlito"/>
              <a:cs typeface="Carlito"/>
            </a:endParaRPr>
          </a:p>
          <a:p>
            <a:pPr algn="just">
              <a:lnSpc>
                <a:spcPct val="100000"/>
              </a:lnSpc>
              <a:spcBef>
                <a:spcPts val="10"/>
              </a:spcBef>
            </a:pPr>
            <a:endParaRPr sz="4400">
              <a:latin typeface="Carlito"/>
              <a:cs typeface="Carlito"/>
            </a:endParaRPr>
          </a:p>
          <a:p>
            <a:pPr marL="12700" marR="622935" algn="just">
              <a:lnSpc>
                <a:spcPts val="3460"/>
              </a:lnSpc>
            </a:pPr>
            <a:r>
              <a:rPr sz="2800" i="1" dirty="0">
                <a:solidFill>
                  <a:srgbClr val="FF0000"/>
                </a:solidFill>
                <a:latin typeface="Carlito"/>
                <a:cs typeface="Carlito"/>
              </a:rPr>
              <a:t>Binary </a:t>
            </a:r>
            <a:r>
              <a:rPr sz="2800" spc="-10" dirty="0">
                <a:solidFill>
                  <a:srgbClr val="FF0000"/>
                </a:solidFill>
                <a:latin typeface="Carlito"/>
                <a:cs typeface="Carlito"/>
              </a:rPr>
              <a:t>semaphore </a:t>
            </a:r>
            <a:r>
              <a:rPr sz="2800" dirty="0">
                <a:latin typeface="Carlito"/>
                <a:cs typeface="Carlito"/>
              </a:rPr>
              <a:t>– </a:t>
            </a:r>
            <a:r>
              <a:rPr sz="2800" spc="-15" dirty="0">
                <a:latin typeface="Carlito"/>
                <a:cs typeface="Carlito"/>
              </a:rPr>
              <a:t>integer </a:t>
            </a:r>
            <a:r>
              <a:rPr sz="2800" spc="-10" dirty="0">
                <a:latin typeface="Carlito"/>
                <a:cs typeface="Carlito"/>
              </a:rPr>
              <a:t>value </a:t>
            </a:r>
            <a:r>
              <a:rPr sz="2800" spc="-5" dirty="0">
                <a:latin typeface="Carlito"/>
                <a:cs typeface="Carlito"/>
              </a:rPr>
              <a:t>can </a:t>
            </a:r>
            <a:r>
              <a:rPr sz="2800" spc="-20" dirty="0">
                <a:latin typeface="Carlito"/>
                <a:cs typeface="Carlito"/>
              </a:rPr>
              <a:t>range </a:t>
            </a:r>
            <a:r>
              <a:rPr sz="2800" spc="-5" dirty="0">
                <a:latin typeface="Carlito"/>
                <a:cs typeface="Carlito"/>
              </a:rPr>
              <a:t>only </a:t>
            </a:r>
            <a:r>
              <a:rPr sz="2800" spc="-10" dirty="0">
                <a:latin typeface="Carlito"/>
                <a:cs typeface="Carlito"/>
              </a:rPr>
              <a:t>between </a:t>
            </a:r>
            <a:r>
              <a:rPr sz="2800" dirty="0">
                <a:latin typeface="Carlito"/>
                <a:cs typeface="Carlito"/>
              </a:rPr>
              <a:t>0  and 1; </a:t>
            </a:r>
            <a:r>
              <a:rPr sz="2800" spc="-5" dirty="0">
                <a:latin typeface="Carlito"/>
                <a:cs typeface="Carlito"/>
              </a:rPr>
              <a:t>can be simpler </a:t>
            </a:r>
            <a:r>
              <a:rPr sz="2800" spc="-25" dirty="0">
                <a:latin typeface="Carlito"/>
                <a:cs typeface="Carlito"/>
              </a:rPr>
              <a:t>to</a:t>
            </a:r>
            <a:r>
              <a:rPr sz="2800" spc="5" dirty="0">
                <a:latin typeface="Carlito"/>
                <a:cs typeface="Carlito"/>
              </a:rPr>
              <a:t> </a:t>
            </a:r>
            <a:r>
              <a:rPr sz="2800" spc="-5">
                <a:latin typeface="Carlito"/>
                <a:cs typeface="Carlito"/>
              </a:rPr>
              <a:t>implement</a:t>
            </a:r>
            <a:r>
              <a:rPr sz="2800" spc="-5" smtClean="0">
                <a:latin typeface="Carlito"/>
                <a:cs typeface="Carlito"/>
              </a:rPr>
              <a:t>.</a:t>
            </a:r>
            <a:endParaRPr lang="en-IN" sz="2800" spc="-5" dirty="0" smtClean="0">
              <a:latin typeface="Carlito"/>
              <a:cs typeface="Carlito"/>
            </a:endParaRPr>
          </a:p>
          <a:p>
            <a:pPr marL="12700" marR="622935" algn="just">
              <a:lnSpc>
                <a:spcPts val="3460"/>
              </a:lnSpc>
            </a:pPr>
            <a:r>
              <a:rPr lang="en-IN" sz="2800" spc="-5" dirty="0" smtClean="0">
                <a:latin typeface="Carlito"/>
                <a:cs typeface="Carlito"/>
              </a:rPr>
              <a:t> </a:t>
            </a:r>
          </a:p>
          <a:p>
            <a:pPr marL="12700" marR="622935" lvl="1" algn="just">
              <a:lnSpc>
                <a:spcPts val="3460"/>
              </a:lnSpc>
              <a:buFont typeface="Wingdings" pitchFamily="2" charset="2"/>
              <a:buChar char="Ø"/>
            </a:pPr>
            <a:r>
              <a:rPr lang="en-US" sz="2800" spc="-5" dirty="0" smtClean="0">
                <a:latin typeface="Carlito"/>
                <a:cs typeface="Carlito"/>
                <a:sym typeface="MT Extra" pitchFamily="18" charset="2"/>
              </a:rPr>
              <a:t>Also known as </a:t>
            </a:r>
            <a:r>
              <a:rPr lang="en-US" sz="2800" spc="-5" dirty="0" err="1" smtClean="0">
                <a:solidFill>
                  <a:srgbClr val="3333FF"/>
                </a:solidFill>
                <a:latin typeface="Carlito"/>
                <a:cs typeface="Carlito"/>
                <a:sym typeface="MT Extra" pitchFamily="18" charset="2"/>
              </a:rPr>
              <a:t>mutex</a:t>
            </a:r>
            <a:r>
              <a:rPr lang="en-US" sz="2800" spc="-5" dirty="0" smtClean="0">
                <a:solidFill>
                  <a:srgbClr val="3333FF"/>
                </a:solidFill>
                <a:latin typeface="Carlito"/>
                <a:cs typeface="Carlito"/>
                <a:sym typeface="MT Extra" pitchFamily="18" charset="2"/>
              </a:rPr>
              <a:t> locks</a:t>
            </a:r>
            <a:endParaRPr sz="2800">
              <a:solidFill>
                <a:srgbClr val="3333FF"/>
              </a:solidFill>
              <a:latin typeface="Carlito"/>
              <a:cs typeface="Carlito"/>
            </a:endParaRPr>
          </a:p>
          <a:p>
            <a:pPr algn="just">
              <a:lnSpc>
                <a:spcPct val="100000"/>
              </a:lnSpc>
              <a:spcBef>
                <a:spcPts val="15"/>
              </a:spcBef>
            </a:pPr>
            <a:endParaRPr sz="4000">
              <a:latin typeface="Carlito"/>
              <a:cs typeface="Carlito"/>
            </a:endParaRPr>
          </a:p>
          <a:p>
            <a:pPr marL="12700" algn="just">
              <a:lnSpc>
                <a:spcPct val="100000"/>
              </a:lnSpc>
              <a:buFont typeface="Wingdings" pitchFamily="2" charset="2"/>
              <a:buChar char="Ø"/>
            </a:pPr>
            <a:r>
              <a:rPr sz="2800" spc="-5" dirty="0">
                <a:latin typeface="Carlito"/>
                <a:cs typeface="Carlito"/>
              </a:rPr>
              <a:t>Can implement </a:t>
            </a:r>
            <a:r>
              <a:rPr sz="2800" dirty="0">
                <a:latin typeface="Carlito"/>
                <a:cs typeface="Carlito"/>
              </a:rPr>
              <a:t>a </a:t>
            </a:r>
            <a:r>
              <a:rPr sz="2800" spc="-10" dirty="0">
                <a:latin typeface="Carlito"/>
                <a:cs typeface="Carlito"/>
              </a:rPr>
              <a:t>counting semaphore </a:t>
            </a:r>
            <a:r>
              <a:rPr sz="2800" i="1" dirty="0">
                <a:latin typeface="Carlito"/>
                <a:cs typeface="Carlito"/>
              </a:rPr>
              <a:t>S </a:t>
            </a:r>
            <a:r>
              <a:rPr sz="2800" dirty="0">
                <a:latin typeface="Carlito"/>
                <a:cs typeface="Carlito"/>
              </a:rPr>
              <a:t>as a </a:t>
            </a:r>
            <a:r>
              <a:rPr sz="2800" spc="-5" dirty="0">
                <a:latin typeface="Carlito"/>
                <a:cs typeface="Carlito"/>
              </a:rPr>
              <a:t>binary</a:t>
            </a:r>
            <a:r>
              <a:rPr sz="2800" spc="120" dirty="0">
                <a:latin typeface="Carlito"/>
                <a:cs typeface="Carlito"/>
              </a:rPr>
              <a:t> </a:t>
            </a:r>
            <a:r>
              <a:rPr sz="2800" spc="-10" dirty="0">
                <a:latin typeface="Carlito"/>
                <a:cs typeface="Carlito"/>
              </a:rPr>
              <a:t>semaphore.</a:t>
            </a:r>
            <a:endParaRPr sz="2800">
              <a:latin typeface="Carlito"/>
              <a:cs typeface="Carlito"/>
            </a:endParaRPr>
          </a:p>
        </p:txBody>
      </p:sp>
      <p:sp>
        <p:nvSpPr>
          <p:cNvPr id="4" name="Slide Number Placeholder 3"/>
          <p:cNvSpPr>
            <a:spLocks noGrp="1"/>
          </p:cNvSpPr>
          <p:nvPr>
            <p:ph type="sldNum" sz="quarter" idx="12"/>
          </p:nvPr>
        </p:nvSpPr>
        <p:spPr/>
        <p:txBody>
          <a:bodyPr/>
          <a:lstStyle/>
          <a:p>
            <a:fld id="{27429B5B-14B8-49BD-B57C-48896D84E86B}" type="slidenum">
              <a:rPr lang="en-IN" smtClean="0"/>
              <a:pPr/>
              <a:t>67</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85794"/>
            <a:ext cx="7858180" cy="4955203"/>
          </a:xfrm>
          <a:prstGeom prst="rect">
            <a:avLst/>
          </a:prstGeom>
        </p:spPr>
        <p:txBody>
          <a:bodyPr wrap="square">
            <a:spAutoFit/>
          </a:bodyPr>
          <a:lstStyle/>
          <a:p>
            <a:pPr>
              <a:buFont typeface="Wingdings" pitchFamily="2" charset="2"/>
              <a:buChar char="Ø"/>
              <a:tabLst>
                <a:tab pos="2005013" algn="ctr"/>
                <a:tab pos="4518025" algn="ctr"/>
              </a:tabLst>
            </a:pPr>
            <a:r>
              <a:rPr lang="en-US" sz="3200" spc="-5" dirty="0" err="1" smtClean="0">
                <a:latin typeface="Carlito"/>
                <a:cs typeface="Carlito"/>
                <a:sym typeface="MT Extra" pitchFamily="18" charset="2"/>
              </a:rPr>
              <a:t>mutex</a:t>
            </a:r>
            <a:r>
              <a:rPr lang="en-US" sz="3200" spc="-5" dirty="0" smtClean="0">
                <a:latin typeface="Carlito"/>
                <a:cs typeface="Carlito"/>
                <a:sym typeface="MT Extra" pitchFamily="18" charset="2"/>
              </a:rPr>
              <a:t>  stands for mutual exclusion</a:t>
            </a:r>
            <a:endParaRPr lang="en-US" sz="3200" dirty="0" smtClean="0">
              <a:sym typeface="MT Extra" pitchFamily="18" charset="2"/>
            </a:endParaRPr>
          </a:p>
          <a:p>
            <a:pPr>
              <a:buFont typeface="Wingdings" pitchFamily="2" charset="2"/>
              <a:buChar char="Ø"/>
              <a:tabLst>
                <a:tab pos="2005013" algn="ctr"/>
                <a:tab pos="4518025" algn="ctr"/>
              </a:tabLst>
            </a:pPr>
            <a:r>
              <a:rPr lang="en-US" sz="3200" dirty="0" smtClean="0">
                <a:sym typeface="MT Extra" pitchFamily="18" charset="2"/>
              </a:rPr>
              <a:t>Provides mutual exclusion</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Semaphore </a:t>
            </a:r>
            <a:r>
              <a:rPr lang="en-US" sz="3600" dirty="0" err="1" smtClean="0">
                <a:solidFill>
                  <a:srgbClr val="0000FF"/>
                </a:solidFill>
                <a:sym typeface="MT Extra" pitchFamily="18" charset="2"/>
              </a:rPr>
              <a:t>mutex</a:t>
            </a:r>
            <a:r>
              <a:rPr lang="en-US" sz="3600" dirty="0" smtClean="0">
                <a:solidFill>
                  <a:srgbClr val="0000FF"/>
                </a:solidFill>
                <a:sym typeface="MT Extra" pitchFamily="18" charset="2"/>
              </a:rPr>
              <a:t>;    //  initialized to 1</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do {</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	         wait (</a:t>
            </a:r>
            <a:r>
              <a:rPr lang="en-US" sz="3600" dirty="0" err="1" smtClean="0">
                <a:solidFill>
                  <a:srgbClr val="0000FF"/>
                </a:solidFill>
                <a:sym typeface="MT Extra" pitchFamily="18" charset="2"/>
              </a:rPr>
              <a:t>mutex</a:t>
            </a:r>
            <a:r>
              <a:rPr lang="en-US" sz="3600" dirty="0" smtClean="0">
                <a:solidFill>
                  <a:srgbClr val="0000FF"/>
                </a:solidFill>
                <a:sym typeface="MT Extra" pitchFamily="18" charset="2"/>
              </a:rPr>
              <a:t>);</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         // Critical Section</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         signal (</a:t>
            </a:r>
            <a:r>
              <a:rPr lang="en-US" sz="3600" dirty="0" err="1" smtClean="0">
                <a:solidFill>
                  <a:srgbClr val="0000FF"/>
                </a:solidFill>
                <a:sym typeface="MT Extra" pitchFamily="18" charset="2"/>
              </a:rPr>
              <a:t>mutex</a:t>
            </a:r>
            <a:r>
              <a:rPr lang="en-US" sz="3600" dirty="0" smtClean="0">
                <a:solidFill>
                  <a:srgbClr val="0000FF"/>
                </a:solidFill>
                <a:sym typeface="MT Extra" pitchFamily="18" charset="2"/>
              </a:rPr>
              <a:t>);</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        // remainder section</a:t>
            </a:r>
          </a:p>
          <a:p>
            <a:pPr lvl="1">
              <a:buFont typeface="Monotype Sorts" pitchFamily="2" charset="2"/>
              <a:buNone/>
              <a:tabLst>
                <a:tab pos="2005013" algn="ctr"/>
                <a:tab pos="4518025" algn="ctr"/>
              </a:tabLst>
            </a:pPr>
            <a:r>
              <a:rPr lang="en-US" sz="3600" dirty="0" smtClean="0">
                <a:solidFill>
                  <a:srgbClr val="0000FF"/>
                </a:solidFill>
                <a:sym typeface="MT Extra" pitchFamily="18" charset="2"/>
              </a:rPr>
              <a:t>} while (TRUE);</a:t>
            </a:r>
          </a:p>
        </p:txBody>
      </p:sp>
      <p:sp>
        <p:nvSpPr>
          <p:cNvPr id="3" name="Slide Number Placeholder 2"/>
          <p:cNvSpPr>
            <a:spLocks noGrp="1"/>
          </p:cNvSpPr>
          <p:nvPr>
            <p:ph type="sldNum" sz="quarter" idx="12"/>
          </p:nvPr>
        </p:nvSpPr>
        <p:spPr/>
        <p:txBody>
          <a:bodyPr/>
          <a:lstStyle/>
          <a:p>
            <a:fld id="{27429B5B-14B8-49BD-B57C-48896D84E86B}" type="slidenum">
              <a:rPr lang="en-IN" smtClean="0"/>
              <a:pPr/>
              <a:t>68</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582594"/>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hangingPunct="1"/>
            <a:r>
              <a:rPr lang="en-US" dirty="0" smtClean="0"/>
              <a:t>Semaphore Implementation</a:t>
            </a:r>
          </a:p>
        </p:txBody>
      </p:sp>
      <p:sp>
        <p:nvSpPr>
          <p:cNvPr id="22531" name="Rectangle 3"/>
          <p:cNvSpPr>
            <a:spLocks noGrp="1" noChangeArrowheads="1"/>
          </p:cNvSpPr>
          <p:nvPr>
            <p:ph type="body" idx="1"/>
          </p:nvPr>
        </p:nvSpPr>
        <p:spPr>
          <a:xfrm>
            <a:off x="332509" y="1233488"/>
            <a:ext cx="8168581" cy="4751676"/>
          </a:xfrm>
        </p:spPr>
        <p:txBody>
          <a:bodyPr>
            <a:normAutofit lnSpcReduction="10000"/>
          </a:bodyPr>
          <a:lstStyle/>
          <a:p>
            <a:r>
              <a:rPr lang="en-US" sz="2400" dirty="0" smtClean="0"/>
              <a:t>Must guarantee that no two processes can execute </a:t>
            </a:r>
            <a:r>
              <a:rPr lang="en-US" sz="2400" dirty="0" smtClean="0">
                <a:solidFill>
                  <a:srgbClr val="0000FF"/>
                </a:solidFill>
              </a:rPr>
              <a:t>wait ()</a:t>
            </a:r>
            <a:r>
              <a:rPr lang="en-US" sz="2400" dirty="0" smtClean="0"/>
              <a:t> and </a:t>
            </a:r>
            <a:r>
              <a:rPr lang="en-US" sz="2400" dirty="0" smtClean="0">
                <a:solidFill>
                  <a:srgbClr val="0000FF"/>
                </a:solidFill>
              </a:rPr>
              <a:t>signal ()</a:t>
            </a:r>
            <a:r>
              <a:rPr lang="en-US" sz="2400" dirty="0" smtClean="0"/>
              <a:t> on the same semaphore at the same time</a:t>
            </a:r>
          </a:p>
          <a:p>
            <a:r>
              <a:rPr lang="en-US" sz="2400" dirty="0" smtClean="0"/>
              <a:t>Thus, implementation becomes the critical section problem where the wait and signal code are placed in the critical section.</a:t>
            </a:r>
          </a:p>
          <a:p>
            <a:pPr lvl="1"/>
            <a:r>
              <a:rPr lang="en-US" sz="2400" dirty="0" smtClean="0"/>
              <a:t>Could now have </a:t>
            </a:r>
            <a:r>
              <a:rPr lang="en-US" sz="2400" b="1" dirty="0" smtClean="0">
                <a:solidFill>
                  <a:srgbClr val="3366FF"/>
                </a:solidFill>
              </a:rPr>
              <a:t>busy waiting</a:t>
            </a:r>
            <a:r>
              <a:rPr lang="en-US" sz="2400" dirty="0" smtClean="0">
                <a:solidFill>
                  <a:srgbClr val="3366FF"/>
                </a:solidFill>
              </a:rPr>
              <a:t> </a:t>
            </a:r>
            <a:r>
              <a:rPr lang="en-US" sz="2400" dirty="0" smtClean="0"/>
              <a:t>in critical section implementation</a:t>
            </a:r>
          </a:p>
          <a:p>
            <a:pPr lvl="2"/>
            <a:r>
              <a:rPr lang="en-US" sz="2400" dirty="0" smtClean="0"/>
              <a:t>But implementation code is short</a:t>
            </a:r>
          </a:p>
          <a:p>
            <a:pPr lvl="2"/>
            <a:r>
              <a:rPr lang="en-US" sz="2400" dirty="0" smtClean="0"/>
              <a:t>Little busy waiting if critical section rarely occupied</a:t>
            </a:r>
          </a:p>
          <a:p>
            <a:r>
              <a:rPr lang="en-US" sz="2400" dirty="0" smtClean="0"/>
              <a:t>Note that applications may spend lots of time in critical sections and therefore this is not a good solution.</a:t>
            </a:r>
          </a:p>
          <a:p>
            <a:pPr>
              <a:buFont typeface="Monotype Sorts" pitchFamily="2" charset="2"/>
              <a:buNone/>
            </a:pPr>
            <a:r>
              <a:rPr lang="en-US" sz="2400" dirty="0" smtClean="0"/>
              <a:t> </a:t>
            </a:r>
          </a:p>
          <a:p>
            <a:pPr lvl="1">
              <a:buFont typeface="Monotype Sorts" pitchFamily="2" charset="2"/>
              <a:buNone/>
            </a:pPr>
            <a:endParaRPr lang="en-US" sz="2400" dirty="0" smtClean="0"/>
          </a:p>
        </p:txBody>
      </p:sp>
      <p:sp>
        <p:nvSpPr>
          <p:cNvPr id="4" name="Slide Number Placeholder 3"/>
          <p:cNvSpPr>
            <a:spLocks noGrp="1"/>
          </p:cNvSpPr>
          <p:nvPr>
            <p:ph type="sldNum" sz="quarter" idx="12"/>
          </p:nvPr>
        </p:nvSpPr>
        <p:spPr/>
        <p:txBody>
          <a:bodyPr/>
          <a:lstStyle/>
          <a:p>
            <a:fld id="{27429B5B-14B8-49BD-B57C-48896D84E86B}" type="slidenum">
              <a:rPr lang="en-IN" smtClean="0"/>
              <a:pPr/>
              <a:t>69</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859340"/>
            <a:ext cx="8286808" cy="2585323"/>
          </a:xfrm>
          <a:prstGeom prst="rect">
            <a:avLst/>
          </a:prstGeom>
        </p:spPr>
        <p:txBody>
          <a:bodyPr wrap="square">
            <a:spAutoFit/>
          </a:bodyPr>
          <a:lstStyle/>
          <a:p>
            <a:r>
              <a:rPr lang="en-IN" sz="2400" dirty="0" smtClean="0">
                <a:latin typeface="Arial" pitchFamily="34" charset="0"/>
                <a:cs typeface="Arial" pitchFamily="34" charset="0"/>
              </a:rPr>
              <a:t>“Concurrency means executing multiple tasks at the same time but not necessarily simultaneously. “</a:t>
            </a:r>
          </a:p>
          <a:p>
            <a:endParaRPr lang="en-IN" sz="2400" dirty="0" smtClean="0">
              <a:latin typeface="Arial" pitchFamily="34" charset="0"/>
              <a:cs typeface="Arial" pitchFamily="34" charset="0"/>
            </a:endParaRPr>
          </a:p>
          <a:p>
            <a:r>
              <a:rPr lang="en-IN" dirty="0" smtClean="0"/>
              <a:t>There are two tasks executing concurrently, but those are run in a 1-core CPU, so the CPU will decide to run a task first and then the other task or run half a task and half another task, etc. </a:t>
            </a:r>
          </a:p>
          <a:p>
            <a:r>
              <a:rPr lang="en-IN" dirty="0" smtClean="0"/>
              <a:t>Two tasks can start, run, and complete in overlapping time periods </a:t>
            </a:r>
            <a:r>
              <a:rPr lang="en-IN" dirty="0" err="1" smtClean="0"/>
              <a:t>i.e</a:t>
            </a:r>
            <a:r>
              <a:rPr lang="en-IN" dirty="0" smtClean="0"/>
              <a:t> Task-2 can start even before Task-1 gets completed. It all depends on the system architecture.</a:t>
            </a:r>
            <a:endParaRPr lang="en-IN" dirty="0"/>
          </a:p>
        </p:txBody>
      </p:sp>
      <p:sp>
        <p:nvSpPr>
          <p:cNvPr id="3" name="object 2"/>
          <p:cNvSpPr txBox="1">
            <a:spLocks/>
          </p:cNvSpPr>
          <p:nvPr/>
        </p:nvSpPr>
        <p:spPr>
          <a:xfrm>
            <a:off x="2285984" y="214290"/>
            <a:ext cx="4535448" cy="68993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4400" b="1" i="0" u="none" strike="noStrike" kern="1200" cap="none" spc="-5" normalizeH="0" baseline="0" noProof="0" dirty="0" smtClean="0">
                <a:ln>
                  <a:noFill/>
                </a:ln>
                <a:solidFill>
                  <a:schemeClr val="dk1"/>
                </a:solidFill>
                <a:effectLst/>
                <a:uLnTx/>
                <a:uFillTx/>
                <a:latin typeface="+mn-lt"/>
                <a:ea typeface="+mn-ea"/>
                <a:cs typeface="+mn-cs"/>
              </a:rPr>
              <a:t>Concur</a:t>
            </a:r>
            <a:r>
              <a:rPr kumimoji="0" lang="en-IN" sz="4400" b="1" i="0" u="none" strike="noStrike" kern="1200" cap="none" spc="-80" normalizeH="0" baseline="0" noProof="0" dirty="0" smtClean="0">
                <a:ln>
                  <a:noFill/>
                </a:ln>
                <a:solidFill>
                  <a:schemeClr val="dk1"/>
                </a:solidFill>
                <a:effectLst/>
                <a:uLnTx/>
                <a:uFillTx/>
                <a:latin typeface="+mn-lt"/>
                <a:ea typeface="+mn-ea"/>
                <a:cs typeface="+mn-cs"/>
              </a:rPr>
              <a:t>r</a:t>
            </a:r>
            <a:r>
              <a:rPr kumimoji="0" lang="en-IN" sz="4400" b="1" i="0" u="none" strike="noStrike" kern="1200" cap="none" spc="0" normalizeH="0" baseline="0" noProof="0" dirty="0" smtClean="0">
                <a:ln>
                  <a:noFill/>
                </a:ln>
                <a:solidFill>
                  <a:schemeClr val="dk1"/>
                </a:solidFill>
                <a:effectLst/>
                <a:uLnTx/>
                <a:uFillTx/>
                <a:latin typeface="+mn-lt"/>
                <a:ea typeface="+mn-ea"/>
                <a:cs typeface="+mn-cs"/>
              </a:rPr>
              <a:t>ency</a:t>
            </a:r>
            <a:endParaRPr kumimoji="0" lang="en-IN" sz="4400" b="1" i="0" u="none" strike="noStrike" kern="1200" cap="none" spc="0" normalizeH="0" baseline="0" noProof="0" dirty="0">
              <a:ln>
                <a:noFill/>
              </a:ln>
              <a:solidFill>
                <a:schemeClr val="dk1"/>
              </a:solidFill>
              <a:effectLst/>
              <a:uLnTx/>
              <a:uFillTx/>
              <a:latin typeface="+mn-lt"/>
              <a:ea typeface="+mn-ea"/>
              <a:cs typeface="+mn-cs"/>
            </a:endParaRPr>
          </a:p>
        </p:txBody>
      </p:sp>
      <p:sp>
        <p:nvSpPr>
          <p:cNvPr id="4" name="object 2"/>
          <p:cNvSpPr txBox="1">
            <a:spLocks/>
          </p:cNvSpPr>
          <p:nvPr/>
        </p:nvSpPr>
        <p:spPr>
          <a:xfrm>
            <a:off x="285720" y="1071546"/>
            <a:ext cx="8501090" cy="443711"/>
          </a:xfrm>
          <a:prstGeom prst="rect">
            <a:avLst/>
          </a:prstGeom>
        </p:spPr>
        <p:style>
          <a:lnRef idx="2">
            <a:schemeClr val="accent5"/>
          </a:lnRef>
          <a:fillRef idx="1">
            <a:schemeClr val="lt1"/>
          </a:fillRef>
          <a:effectRef idx="0">
            <a:schemeClr val="accent5"/>
          </a:effectRef>
          <a:fontRef idx="minor">
            <a:schemeClr val="dk1"/>
          </a:fontRef>
        </p:style>
        <p:txBody>
          <a:bodyPr vert="horz" wrap="square" lIns="0" tIns="12700" rIns="0" bIns="0" rtlCol="0">
            <a:spAutoFit/>
          </a:bodyPr>
          <a:lstStyle/>
          <a:p>
            <a:pPr marL="12700" marR="0" lvl="0" indent="0" algn="just" defTabSz="914400" rtl="0" eaLnBrk="1" fontAlgn="auto" latinLnBrk="0" hangingPunct="1">
              <a:lnSpc>
                <a:spcPct val="100000"/>
              </a:lnSpc>
              <a:spcBef>
                <a:spcPts val="100"/>
              </a:spcBef>
              <a:spcAft>
                <a:spcPts val="0"/>
              </a:spcAft>
              <a:buClrTx/>
              <a:buSzTx/>
              <a:buFontTx/>
              <a:buNone/>
              <a:tabLst/>
              <a:defRPr/>
            </a:pPr>
            <a:r>
              <a:rPr kumimoji="0" lang="en-IN" sz="2800" b="1" i="0" u="none" strike="noStrike" kern="1200" cap="none" spc="-5" normalizeH="0" baseline="0" noProof="0" dirty="0" smtClean="0">
                <a:ln>
                  <a:noFill/>
                </a:ln>
                <a:solidFill>
                  <a:schemeClr val="dk1"/>
                </a:solidFill>
                <a:effectLst/>
                <a:uLnTx/>
                <a:uFillTx/>
                <a:latin typeface="+mn-lt"/>
                <a:ea typeface="+mn-ea"/>
                <a:cs typeface="+mn-cs"/>
              </a:rPr>
              <a:t>What is Concur</a:t>
            </a:r>
            <a:r>
              <a:rPr kumimoji="0" lang="en-IN" sz="2800" b="1" i="0" u="none" strike="noStrike" kern="1200" cap="none" spc="-80" normalizeH="0" baseline="0" noProof="0" dirty="0" smtClean="0">
                <a:ln>
                  <a:noFill/>
                </a:ln>
                <a:solidFill>
                  <a:schemeClr val="dk1"/>
                </a:solidFill>
                <a:effectLst/>
                <a:uLnTx/>
                <a:uFillTx/>
                <a:latin typeface="+mn-lt"/>
                <a:ea typeface="+mn-ea"/>
                <a:cs typeface="+mn-cs"/>
              </a:rPr>
              <a:t>r</a:t>
            </a:r>
            <a:r>
              <a:rPr kumimoji="0" lang="en-IN" sz="2800" b="1" i="0" u="none" strike="noStrike" kern="1200" cap="none" spc="0" normalizeH="0" baseline="0" noProof="0" dirty="0" smtClean="0">
                <a:ln>
                  <a:noFill/>
                </a:ln>
                <a:solidFill>
                  <a:schemeClr val="dk1"/>
                </a:solidFill>
                <a:effectLst/>
                <a:uLnTx/>
                <a:uFillTx/>
                <a:latin typeface="+mn-lt"/>
                <a:ea typeface="+mn-ea"/>
                <a:cs typeface="+mn-cs"/>
              </a:rPr>
              <a:t>ency? How</a:t>
            </a:r>
            <a:r>
              <a:rPr kumimoji="0" lang="en-IN" sz="2800" b="1" i="0" u="none" strike="noStrike" kern="1200" cap="none" spc="0" normalizeH="0" noProof="0" dirty="0" smtClean="0">
                <a:ln>
                  <a:noFill/>
                </a:ln>
                <a:solidFill>
                  <a:schemeClr val="dk1"/>
                </a:solidFill>
                <a:effectLst/>
                <a:uLnTx/>
                <a:uFillTx/>
                <a:latin typeface="+mn-lt"/>
                <a:ea typeface="+mn-ea"/>
                <a:cs typeface="+mn-cs"/>
              </a:rPr>
              <a:t> it differs from parallelism?</a:t>
            </a:r>
            <a:endParaRPr kumimoji="0" lang="en-IN" sz="2800" b="1" i="0" u="none" strike="noStrike" kern="1200" cap="none" spc="0" normalizeH="0" baseline="0" noProof="0" dirty="0">
              <a:ln>
                <a:noFill/>
              </a:ln>
              <a:solidFill>
                <a:schemeClr val="dk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500034" y="4714884"/>
            <a:ext cx="8215370" cy="17859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27429B5B-14B8-49BD-B57C-48896D84E86B}" type="slidenum">
              <a:rPr lang="en-IN" smtClean="0"/>
              <a:pPr/>
              <a:t>7</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76275" y="276224"/>
            <a:ext cx="8077200" cy="938197"/>
          </a:xfrm>
        </p:spPr>
        <p:style>
          <a:lnRef idx="1">
            <a:schemeClr val="accent3"/>
          </a:lnRef>
          <a:fillRef idx="2">
            <a:schemeClr val="accent3"/>
          </a:fillRef>
          <a:effectRef idx="1">
            <a:schemeClr val="accent3"/>
          </a:effectRef>
          <a:fontRef idx="minor">
            <a:schemeClr val="dk1"/>
          </a:fontRef>
        </p:style>
        <p:txBody>
          <a:bodyPr>
            <a:noAutofit/>
          </a:bodyPr>
          <a:lstStyle/>
          <a:p>
            <a:pPr eaLnBrk="1" hangingPunct="1"/>
            <a:r>
              <a:rPr lang="en-US" sz="3600" dirty="0" smtClean="0"/>
              <a:t>Semaphore Implementation </a:t>
            </a:r>
            <a:br>
              <a:rPr lang="en-US" sz="3600" dirty="0" smtClean="0"/>
            </a:br>
            <a:r>
              <a:rPr lang="en-US" sz="3600" dirty="0" smtClean="0"/>
              <a:t>with no Busy waiting </a:t>
            </a:r>
          </a:p>
        </p:txBody>
      </p:sp>
      <p:sp>
        <p:nvSpPr>
          <p:cNvPr id="23555" name="Rectangle 3"/>
          <p:cNvSpPr>
            <a:spLocks noGrp="1" noChangeArrowheads="1"/>
          </p:cNvSpPr>
          <p:nvPr>
            <p:ph type="body" idx="1"/>
          </p:nvPr>
        </p:nvSpPr>
        <p:spPr>
          <a:xfrm>
            <a:off x="214282" y="1500174"/>
            <a:ext cx="8700655" cy="4700588"/>
          </a:xfrm>
        </p:spPr>
        <p:txBody>
          <a:bodyPr>
            <a:normAutofit fontScale="92500"/>
          </a:bodyPr>
          <a:lstStyle/>
          <a:p>
            <a:r>
              <a:rPr lang="en-US" sz="2800" dirty="0" smtClean="0"/>
              <a:t>With each semaphore there is an associated waiting queue. Each entry in a waiting queue has two data items:</a:t>
            </a:r>
          </a:p>
          <a:p>
            <a:pPr lvl="1"/>
            <a:r>
              <a:rPr lang="en-US" sz="2800" dirty="0" smtClean="0"/>
              <a:t> value (of type integer)</a:t>
            </a:r>
          </a:p>
          <a:p>
            <a:pPr lvl="1"/>
            <a:r>
              <a:rPr lang="en-US" sz="2800" dirty="0" smtClean="0"/>
              <a:t> pointer to next record in the list</a:t>
            </a:r>
          </a:p>
          <a:p>
            <a:r>
              <a:rPr lang="en-US" sz="2800" dirty="0" smtClean="0"/>
              <a:t>Two operations:</a:t>
            </a:r>
          </a:p>
          <a:p>
            <a:pPr lvl="1"/>
            <a:r>
              <a:rPr lang="en-US" sz="2800" b="1" dirty="0" smtClean="0">
                <a:solidFill>
                  <a:srgbClr val="3366FF"/>
                </a:solidFill>
              </a:rPr>
              <a:t>block</a:t>
            </a:r>
            <a:r>
              <a:rPr lang="en-US" sz="2800" dirty="0" smtClean="0">
                <a:solidFill>
                  <a:srgbClr val="3366FF"/>
                </a:solidFill>
              </a:rPr>
              <a:t> </a:t>
            </a:r>
            <a:r>
              <a:rPr lang="en-US" sz="2800" dirty="0" smtClean="0"/>
              <a:t>– place the process invoking the operation on the      appropriate waiting queue.</a:t>
            </a:r>
          </a:p>
          <a:p>
            <a:pPr lvl="1"/>
            <a:r>
              <a:rPr lang="en-US" sz="2800" b="1" dirty="0" smtClean="0">
                <a:solidFill>
                  <a:srgbClr val="3366FF"/>
                </a:solidFill>
              </a:rPr>
              <a:t>wakeup</a:t>
            </a:r>
            <a:r>
              <a:rPr lang="en-US" sz="2800" dirty="0" smtClean="0">
                <a:solidFill>
                  <a:srgbClr val="3366FF"/>
                </a:solidFill>
              </a:rPr>
              <a:t> </a:t>
            </a:r>
            <a:r>
              <a:rPr lang="en-US" sz="2800" dirty="0" smtClean="0"/>
              <a:t>– remove one of processes in the waiting queue and place it in the ready queue.</a:t>
            </a:r>
          </a:p>
          <a:p>
            <a:pPr>
              <a:buFont typeface="Monotype Sorts" pitchFamily="2" charset="2"/>
              <a:buNone/>
            </a:pPr>
            <a:r>
              <a:rPr lang="en-US" sz="2800" dirty="0" smtClean="0">
                <a:solidFill>
                  <a:srgbClr val="0000FF"/>
                </a:solidFill>
              </a:rPr>
              <a:t>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70</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20725" y="0"/>
            <a:ext cx="8356600" cy="1071546"/>
          </a:xfrm>
        </p:spPr>
        <p:style>
          <a:lnRef idx="1">
            <a:schemeClr val="accent3"/>
          </a:lnRef>
          <a:fillRef idx="2">
            <a:schemeClr val="accent3"/>
          </a:fillRef>
          <a:effectRef idx="1">
            <a:schemeClr val="accent3"/>
          </a:effectRef>
          <a:fontRef idx="minor">
            <a:schemeClr val="dk1"/>
          </a:fontRef>
        </p:style>
        <p:txBody>
          <a:bodyPr>
            <a:noAutofit/>
          </a:bodyPr>
          <a:lstStyle/>
          <a:p>
            <a:pPr eaLnBrk="1" hangingPunct="1"/>
            <a:r>
              <a:rPr lang="en-US" sz="3600" dirty="0" smtClean="0"/>
              <a:t>Semaphore Implementation with </a:t>
            </a:r>
            <a:br>
              <a:rPr lang="en-US" sz="3600" dirty="0" smtClean="0"/>
            </a:br>
            <a:r>
              <a:rPr lang="en-US" sz="3600" dirty="0" smtClean="0"/>
              <a:t>no Busy waiting (Cont.)</a:t>
            </a:r>
          </a:p>
        </p:txBody>
      </p:sp>
      <p:sp>
        <p:nvSpPr>
          <p:cNvPr id="24579" name="Rectangle 3"/>
          <p:cNvSpPr>
            <a:spLocks noGrp="1" noChangeArrowheads="1"/>
          </p:cNvSpPr>
          <p:nvPr>
            <p:ph type="body" idx="1"/>
          </p:nvPr>
        </p:nvSpPr>
        <p:spPr>
          <a:xfrm>
            <a:off x="827088" y="1282700"/>
            <a:ext cx="7959754" cy="5289572"/>
          </a:xfrm>
        </p:spPr>
        <p:txBody>
          <a:bodyPr>
            <a:noAutofit/>
          </a:bodyPr>
          <a:lstStyle/>
          <a:p>
            <a:pPr>
              <a:lnSpc>
                <a:spcPct val="80000"/>
              </a:lnSpc>
            </a:pPr>
            <a:r>
              <a:rPr lang="en-US" sz="2000" dirty="0" smtClean="0"/>
              <a:t>Implementation of wait:</a:t>
            </a:r>
          </a:p>
          <a:p>
            <a:pPr>
              <a:lnSpc>
                <a:spcPct val="80000"/>
              </a:lnSpc>
              <a:buFont typeface="Monotype Sorts" pitchFamily="2" charset="2"/>
              <a:buNone/>
            </a:pPr>
            <a:r>
              <a:rPr lang="en-US" sz="2000" dirty="0" smtClean="0">
                <a:solidFill>
                  <a:srgbClr val="0000FF"/>
                </a:solidFill>
              </a:rPr>
              <a:t>            wait(semaphore *S) { </a:t>
            </a:r>
          </a:p>
          <a:p>
            <a:pPr>
              <a:lnSpc>
                <a:spcPct val="80000"/>
              </a:lnSpc>
              <a:buFont typeface="Monotype Sorts" pitchFamily="2" charset="2"/>
              <a:buNone/>
            </a:pPr>
            <a:r>
              <a:rPr lang="en-US" sz="2000" dirty="0" smtClean="0">
                <a:solidFill>
                  <a:srgbClr val="0000FF"/>
                </a:solidFill>
              </a:rPr>
              <a:t>			S-&gt;value--; </a:t>
            </a:r>
          </a:p>
          <a:p>
            <a:pPr>
              <a:lnSpc>
                <a:spcPct val="80000"/>
              </a:lnSpc>
              <a:buFont typeface="Monotype Sorts" pitchFamily="2" charset="2"/>
              <a:buNone/>
            </a:pPr>
            <a:r>
              <a:rPr lang="en-US" sz="2000" dirty="0" smtClean="0">
                <a:solidFill>
                  <a:srgbClr val="0000FF"/>
                </a:solidFill>
              </a:rPr>
              <a:t>			if (S-&gt;value &lt; 0) { </a:t>
            </a:r>
          </a:p>
          <a:p>
            <a:pPr>
              <a:lnSpc>
                <a:spcPct val="80000"/>
              </a:lnSpc>
              <a:buFont typeface="Monotype Sorts" pitchFamily="2" charset="2"/>
              <a:buNone/>
            </a:pPr>
            <a:r>
              <a:rPr lang="en-US" sz="2000" dirty="0" smtClean="0">
                <a:solidFill>
                  <a:srgbClr val="0000FF"/>
                </a:solidFill>
              </a:rPr>
              <a:t>				add this process to S-&gt;list; </a:t>
            </a:r>
          </a:p>
          <a:p>
            <a:pPr>
              <a:lnSpc>
                <a:spcPct val="80000"/>
              </a:lnSpc>
              <a:buFont typeface="Monotype Sorts" pitchFamily="2" charset="2"/>
              <a:buNone/>
            </a:pPr>
            <a:r>
              <a:rPr lang="en-US" sz="2000" dirty="0" smtClean="0">
                <a:solidFill>
                  <a:srgbClr val="0000FF"/>
                </a:solidFill>
              </a:rPr>
              <a:t>				block(); </a:t>
            </a:r>
          </a:p>
          <a:p>
            <a:pPr>
              <a:lnSpc>
                <a:spcPct val="80000"/>
              </a:lnSpc>
              <a:buFont typeface="Monotype Sorts" pitchFamily="2" charset="2"/>
              <a:buNone/>
            </a:pPr>
            <a:r>
              <a:rPr lang="en-US" sz="2000" dirty="0" smtClean="0">
                <a:solidFill>
                  <a:srgbClr val="0000FF"/>
                </a:solidFill>
              </a:rPr>
              <a:t>			} </a:t>
            </a:r>
          </a:p>
          <a:p>
            <a:pPr>
              <a:lnSpc>
                <a:spcPct val="80000"/>
              </a:lnSpc>
              <a:buFont typeface="Monotype Sorts" pitchFamily="2" charset="2"/>
              <a:buNone/>
            </a:pPr>
            <a:r>
              <a:rPr lang="en-US" sz="2000" dirty="0" smtClean="0">
                <a:solidFill>
                  <a:srgbClr val="0000FF"/>
                </a:solidFill>
              </a:rPr>
              <a:t>		}</a:t>
            </a:r>
          </a:p>
          <a:p>
            <a:pPr>
              <a:lnSpc>
                <a:spcPct val="80000"/>
              </a:lnSpc>
            </a:pPr>
            <a:r>
              <a:rPr lang="en-US" sz="2000" dirty="0" smtClean="0"/>
              <a:t>Implementation of signal:</a:t>
            </a:r>
          </a:p>
          <a:p>
            <a:pPr>
              <a:lnSpc>
                <a:spcPct val="80000"/>
              </a:lnSpc>
              <a:buFont typeface="Monotype Sorts" pitchFamily="2" charset="2"/>
              <a:buNone/>
            </a:pPr>
            <a:endParaRPr lang="en-US" sz="2000" dirty="0" smtClean="0"/>
          </a:p>
          <a:p>
            <a:pPr>
              <a:lnSpc>
                <a:spcPct val="80000"/>
              </a:lnSpc>
              <a:buFont typeface="Monotype Sorts" pitchFamily="2" charset="2"/>
              <a:buNone/>
            </a:pPr>
            <a:r>
              <a:rPr lang="en-US" sz="2000" dirty="0" smtClean="0">
                <a:solidFill>
                  <a:srgbClr val="0000FF"/>
                </a:solidFill>
              </a:rPr>
              <a:t>		signal(semaphore *S) { </a:t>
            </a:r>
          </a:p>
          <a:p>
            <a:pPr>
              <a:lnSpc>
                <a:spcPct val="80000"/>
              </a:lnSpc>
              <a:buFont typeface="Monotype Sorts" pitchFamily="2" charset="2"/>
              <a:buNone/>
            </a:pPr>
            <a:r>
              <a:rPr lang="en-US" sz="2000" dirty="0" smtClean="0">
                <a:solidFill>
                  <a:srgbClr val="0000FF"/>
                </a:solidFill>
              </a:rPr>
              <a:t>			S-&gt;value++; </a:t>
            </a:r>
          </a:p>
          <a:p>
            <a:pPr>
              <a:lnSpc>
                <a:spcPct val="80000"/>
              </a:lnSpc>
              <a:buFont typeface="Monotype Sorts" pitchFamily="2" charset="2"/>
              <a:buNone/>
            </a:pPr>
            <a:r>
              <a:rPr lang="en-US" sz="2000" dirty="0" smtClean="0">
                <a:solidFill>
                  <a:srgbClr val="0000FF"/>
                </a:solidFill>
              </a:rPr>
              <a:t>			if (S-&gt;value &lt;= 0) { </a:t>
            </a:r>
          </a:p>
          <a:p>
            <a:pPr>
              <a:lnSpc>
                <a:spcPct val="80000"/>
              </a:lnSpc>
              <a:buFont typeface="Monotype Sorts" pitchFamily="2" charset="2"/>
              <a:buNone/>
            </a:pPr>
            <a:r>
              <a:rPr lang="en-US" sz="2000" dirty="0" smtClean="0">
                <a:solidFill>
                  <a:srgbClr val="0000FF"/>
                </a:solidFill>
              </a:rPr>
              <a:t>				remove a process P from S-&gt;list; </a:t>
            </a:r>
          </a:p>
          <a:p>
            <a:pPr>
              <a:lnSpc>
                <a:spcPct val="80000"/>
              </a:lnSpc>
              <a:buFont typeface="Monotype Sorts" pitchFamily="2" charset="2"/>
              <a:buNone/>
            </a:pPr>
            <a:r>
              <a:rPr lang="en-US" sz="2000" dirty="0" smtClean="0">
                <a:solidFill>
                  <a:srgbClr val="0000FF"/>
                </a:solidFill>
              </a:rPr>
              <a:t>				wakeup(P); </a:t>
            </a:r>
          </a:p>
          <a:p>
            <a:pPr>
              <a:lnSpc>
                <a:spcPct val="80000"/>
              </a:lnSpc>
              <a:buFont typeface="Monotype Sorts" pitchFamily="2" charset="2"/>
              <a:buNone/>
            </a:pPr>
            <a:r>
              <a:rPr lang="en-US" sz="2000" dirty="0" smtClean="0">
                <a:solidFill>
                  <a:srgbClr val="0000FF"/>
                </a:solidFill>
              </a:rPr>
              <a:t>			}</a:t>
            </a:r>
          </a:p>
          <a:p>
            <a:pPr>
              <a:lnSpc>
                <a:spcPct val="80000"/>
              </a:lnSpc>
              <a:buFont typeface="Monotype Sorts" pitchFamily="2" charset="2"/>
              <a:buNone/>
            </a:pPr>
            <a:r>
              <a:rPr lang="en-US" sz="2000" dirty="0" smtClean="0">
                <a:solidFill>
                  <a:srgbClr val="0000FF"/>
                </a:solidFill>
              </a:rPr>
              <a:t>		} </a:t>
            </a:r>
          </a:p>
        </p:txBody>
      </p:sp>
      <p:sp>
        <p:nvSpPr>
          <p:cNvPr id="4" name="Slide Number Placeholder 3"/>
          <p:cNvSpPr>
            <a:spLocks noGrp="1"/>
          </p:cNvSpPr>
          <p:nvPr>
            <p:ph type="sldNum" sz="quarter" idx="12"/>
          </p:nvPr>
        </p:nvSpPr>
        <p:spPr/>
        <p:txBody>
          <a:bodyPr/>
          <a:lstStyle/>
          <a:p>
            <a:fld id="{27429B5B-14B8-49BD-B57C-48896D84E86B}" type="slidenum">
              <a:rPr lang="en-IN" smtClean="0"/>
              <a:pPr/>
              <a:t>71</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14282" y="428604"/>
            <a:ext cx="8929718" cy="602299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27429B5B-14B8-49BD-B57C-48896D84E86B}" type="slidenum">
              <a:rPr lang="en-IN" smtClean="0"/>
              <a:pPr/>
              <a:t>72</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69963" y="277813"/>
            <a:ext cx="7716837" cy="576262"/>
          </a:xfrm>
        </p:spPr>
        <p:style>
          <a:lnRef idx="1">
            <a:schemeClr val="accent2"/>
          </a:lnRef>
          <a:fillRef idx="2">
            <a:schemeClr val="accent2"/>
          </a:fillRef>
          <a:effectRef idx="1">
            <a:schemeClr val="accent2"/>
          </a:effectRef>
          <a:fontRef idx="minor">
            <a:schemeClr val="dk1"/>
          </a:fontRef>
        </p:style>
        <p:txBody>
          <a:bodyPr>
            <a:normAutofit fontScale="90000"/>
          </a:bodyPr>
          <a:lstStyle/>
          <a:p>
            <a:pPr eaLnBrk="1" hangingPunct="1"/>
            <a:r>
              <a:rPr lang="en-US" dirty="0" smtClean="0"/>
              <a:t>Deadlock and Starvation</a:t>
            </a:r>
          </a:p>
        </p:txBody>
      </p:sp>
      <p:sp>
        <p:nvSpPr>
          <p:cNvPr id="25603" name="Rectangle 3"/>
          <p:cNvSpPr>
            <a:spLocks noGrp="1" noChangeArrowheads="1"/>
          </p:cNvSpPr>
          <p:nvPr>
            <p:ph type="body" idx="1"/>
          </p:nvPr>
        </p:nvSpPr>
        <p:spPr>
          <a:xfrm>
            <a:off x="571472" y="928670"/>
            <a:ext cx="8358246" cy="5410222"/>
          </a:xfrm>
        </p:spPr>
        <p:txBody>
          <a:bodyPr>
            <a:noAutofit/>
          </a:bodyPr>
          <a:lstStyle/>
          <a:p>
            <a:pPr>
              <a:lnSpc>
                <a:spcPct val="90000"/>
              </a:lnSpc>
              <a:tabLst>
                <a:tab pos="1887538" algn="ctr"/>
                <a:tab pos="4572000" algn="ctr"/>
              </a:tabLst>
            </a:pPr>
            <a:r>
              <a:rPr lang="en-US" sz="2400" b="1" dirty="0" smtClean="0">
                <a:solidFill>
                  <a:srgbClr val="3366FF"/>
                </a:solidFill>
              </a:rPr>
              <a:t>Deadlock </a:t>
            </a:r>
            <a:r>
              <a:rPr lang="en-US" sz="2400" dirty="0" smtClean="0"/>
              <a:t>– two or more processes are waiting indefinitely for an event that can be caused by only one of the waiting processes</a:t>
            </a:r>
          </a:p>
          <a:p>
            <a:pPr>
              <a:lnSpc>
                <a:spcPct val="90000"/>
              </a:lnSpc>
              <a:tabLst>
                <a:tab pos="1887538" algn="ctr"/>
                <a:tab pos="4572000" algn="ctr"/>
              </a:tabLst>
            </a:pPr>
            <a:r>
              <a:rPr lang="en-US" sz="1800" dirty="0" smtClean="0"/>
              <a:t>Let </a:t>
            </a:r>
            <a:r>
              <a:rPr lang="en-US" sz="2800" dirty="0" smtClean="0">
                <a:solidFill>
                  <a:srgbClr val="0000FF"/>
                </a:solidFill>
              </a:rPr>
              <a:t>S</a:t>
            </a:r>
            <a:r>
              <a:rPr lang="en-US" sz="1800" dirty="0" smtClean="0"/>
              <a:t> and </a:t>
            </a:r>
            <a:r>
              <a:rPr lang="en-US" sz="2800" dirty="0" smtClean="0">
                <a:solidFill>
                  <a:srgbClr val="0000FF"/>
                </a:solidFill>
              </a:rPr>
              <a:t>Q</a:t>
            </a:r>
            <a:r>
              <a:rPr lang="en-US" sz="1800" dirty="0" smtClean="0"/>
              <a:t> be two semaphores initialized to 1</a:t>
            </a:r>
          </a:p>
          <a:p>
            <a:pPr>
              <a:lnSpc>
                <a:spcPct val="90000"/>
              </a:lnSpc>
              <a:buFont typeface="Monotype Sorts" pitchFamily="2" charset="2"/>
              <a:buNone/>
              <a:tabLst>
                <a:tab pos="1887538" algn="ctr"/>
                <a:tab pos="4572000" algn="ctr"/>
              </a:tabLst>
            </a:pPr>
            <a:r>
              <a:rPr lang="en-US" sz="1800" i="1" dirty="0" smtClean="0"/>
              <a:t>		        </a:t>
            </a:r>
            <a:r>
              <a:rPr lang="en-US" sz="1800" i="1" dirty="0" smtClean="0">
                <a:solidFill>
                  <a:srgbClr val="0000FF"/>
                </a:solidFill>
              </a:rPr>
              <a:t>P</a:t>
            </a:r>
            <a:r>
              <a:rPr lang="en-US" sz="1800" baseline="-25000" dirty="0" smtClean="0">
                <a:solidFill>
                  <a:srgbClr val="0000FF"/>
                </a:solidFill>
              </a:rPr>
              <a:t>0</a:t>
            </a:r>
            <a:r>
              <a:rPr lang="en-US" sz="1800" dirty="0" smtClean="0">
                <a:solidFill>
                  <a:srgbClr val="0000FF"/>
                </a:solidFill>
              </a:rPr>
              <a:t>	                            </a:t>
            </a:r>
            <a:r>
              <a:rPr lang="en-US" sz="1800" i="1" dirty="0" smtClean="0">
                <a:solidFill>
                  <a:srgbClr val="0000FF"/>
                </a:solidFill>
              </a:rPr>
              <a:t>P</a:t>
            </a:r>
            <a:r>
              <a:rPr lang="en-US" sz="1800" baseline="-25000" dirty="0" smtClean="0">
                <a:solidFill>
                  <a:srgbClr val="0000FF"/>
                </a:solidFill>
              </a:rPr>
              <a:t>1</a:t>
            </a:r>
          </a:p>
          <a:p>
            <a:pPr>
              <a:lnSpc>
                <a:spcPct val="90000"/>
              </a:lnSpc>
              <a:buFont typeface="Monotype Sorts" pitchFamily="2" charset="2"/>
              <a:buNone/>
              <a:tabLst>
                <a:tab pos="1887538" algn="ctr"/>
                <a:tab pos="4572000" algn="ctr"/>
              </a:tabLst>
            </a:pPr>
            <a:r>
              <a:rPr lang="en-US" sz="1800" dirty="0" smtClean="0">
                <a:solidFill>
                  <a:srgbClr val="0000FF"/>
                </a:solidFill>
              </a:rPr>
              <a:t>		</a:t>
            </a:r>
            <a:r>
              <a:rPr lang="en-US" sz="1600" dirty="0" smtClean="0">
                <a:solidFill>
                  <a:srgbClr val="0000FF"/>
                </a:solidFill>
              </a:rPr>
              <a:t>     </a:t>
            </a:r>
            <a:r>
              <a:rPr lang="en-US" sz="2400" dirty="0" smtClean="0">
                <a:solidFill>
                  <a:srgbClr val="0000FF"/>
                </a:solidFill>
              </a:rPr>
              <a:t>wait (S); 	                                   wait (Q);</a:t>
            </a:r>
          </a:p>
          <a:p>
            <a:pPr>
              <a:lnSpc>
                <a:spcPct val="90000"/>
              </a:lnSpc>
              <a:buFont typeface="Monotype Sorts" pitchFamily="2" charset="2"/>
              <a:buNone/>
              <a:tabLst>
                <a:tab pos="1887538" algn="ctr"/>
                <a:tab pos="4572000" algn="ctr"/>
              </a:tabLst>
            </a:pPr>
            <a:r>
              <a:rPr lang="en-US" sz="2400" dirty="0" smtClean="0">
                <a:solidFill>
                  <a:srgbClr val="0000FF"/>
                </a:solidFill>
              </a:rPr>
              <a:t>		      wait (Q); 	                                     wait (S);</a:t>
            </a:r>
          </a:p>
          <a:p>
            <a:pPr>
              <a:lnSpc>
                <a:spcPct val="90000"/>
              </a:lnSpc>
              <a:buFont typeface="Monotype Sorts" pitchFamily="2" charset="2"/>
              <a:buNone/>
              <a:tabLst>
                <a:tab pos="1887538" algn="ctr"/>
                <a:tab pos="4572000" algn="ctr"/>
              </a:tabLst>
            </a:pPr>
            <a:r>
              <a:rPr lang="en-US" sz="2400" dirty="0" smtClean="0">
                <a:solidFill>
                  <a:srgbClr val="0000FF"/>
                </a:solidFill>
              </a:rPr>
              <a:t>		. 		.</a:t>
            </a:r>
          </a:p>
          <a:p>
            <a:pPr>
              <a:lnSpc>
                <a:spcPct val="90000"/>
              </a:lnSpc>
              <a:buFont typeface="Monotype Sorts" pitchFamily="2" charset="2"/>
              <a:buNone/>
              <a:tabLst>
                <a:tab pos="1887538" algn="ctr"/>
                <a:tab pos="4572000" algn="ctr"/>
              </a:tabLst>
            </a:pPr>
            <a:r>
              <a:rPr lang="en-US" sz="2400" dirty="0" smtClean="0">
                <a:solidFill>
                  <a:srgbClr val="0000FF"/>
                </a:solidFill>
              </a:rPr>
              <a:t>		. 		.</a:t>
            </a:r>
          </a:p>
          <a:p>
            <a:pPr>
              <a:lnSpc>
                <a:spcPct val="90000"/>
              </a:lnSpc>
              <a:buFont typeface="Monotype Sorts" pitchFamily="2" charset="2"/>
              <a:buNone/>
              <a:tabLst>
                <a:tab pos="1887538" algn="ctr"/>
                <a:tab pos="4572000" algn="ctr"/>
              </a:tabLst>
            </a:pPr>
            <a:r>
              <a:rPr lang="en-US" sz="2400" dirty="0" smtClean="0">
                <a:solidFill>
                  <a:srgbClr val="0000FF"/>
                </a:solidFill>
              </a:rPr>
              <a:t>		. 		.</a:t>
            </a:r>
          </a:p>
          <a:p>
            <a:pPr>
              <a:lnSpc>
                <a:spcPct val="90000"/>
              </a:lnSpc>
              <a:buFont typeface="Monotype Sorts" pitchFamily="2" charset="2"/>
              <a:buNone/>
              <a:tabLst>
                <a:tab pos="1887538" algn="ctr"/>
                <a:tab pos="4572000" algn="ctr"/>
              </a:tabLst>
            </a:pPr>
            <a:r>
              <a:rPr lang="en-US" sz="2400" dirty="0" smtClean="0">
                <a:solidFill>
                  <a:srgbClr val="0000FF"/>
                </a:solidFill>
              </a:rPr>
              <a:t>		      signal  (S); 	                                  signal (Q);</a:t>
            </a:r>
          </a:p>
          <a:p>
            <a:pPr>
              <a:lnSpc>
                <a:spcPct val="90000"/>
              </a:lnSpc>
              <a:buFont typeface="Monotype Sorts" pitchFamily="2" charset="2"/>
              <a:buNone/>
              <a:tabLst>
                <a:tab pos="1887538" algn="ctr"/>
                <a:tab pos="4572000" algn="ctr"/>
              </a:tabLst>
            </a:pPr>
            <a:r>
              <a:rPr lang="en-US" sz="2400" dirty="0" smtClean="0">
                <a:solidFill>
                  <a:srgbClr val="0000FF"/>
                </a:solidFill>
              </a:rPr>
              <a:t>		      signal (Q); 	                                   signal (S);</a:t>
            </a:r>
          </a:p>
          <a:p>
            <a:pPr>
              <a:lnSpc>
                <a:spcPct val="90000"/>
              </a:lnSpc>
              <a:tabLst>
                <a:tab pos="1887538" algn="ctr"/>
                <a:tab pos="4572000" algn="ctr"/>
              </a:tabLst>
            </a:pPr>
            <a:r>
              <a:rPr lang="en-US" sz="2400" b="1" dirty="0" smtClean="0">
                <a:solidFill>
                  <a:srgbClr val="3366FF"/>
                </a:solidFill>
                <a:sym typeface="MT Extra" pitchFamily="18" charset="2"/>
              </a:rPr>
              <a:t>Starvation</a:t>
            </a:r>
            <a:r>
              <a:rPr lang="en-US" sz="2400" dirty="0" smtClean="0">
                <a:solidFill>
                  <a:srgbClr val="3366FF"/>
                </a:solidFill>
                <a:sym typeface="MT Extra" pitchFamily="18" charset="2"/>
              </a:rPr>
              <a:t> </a:t>
            </a:r>
            <a:r>
              <a:rPr lang="en-US" sz="2400" dirty="0" smtClean="0"/>
              <a:t>– indefinite blocking.  A process may never be removed from the semaphore queue in which it is suspended</a:t>
            </a:r>
          </a:p>
        </p:txBody>
      </p:sp>
      <p:sp>
        <p:nvSpPr>
          <p:cNvPr id="4" name="Slide Number Placeholder 3"/>
          <p:cNvSpPr>
            <a:spLocks noGrp="1"/>
          </p:cNvSpPr>
          <p:nvPr>
            <p:ph type="sldNum" sz="quarter" idx="12"/>
          </p:nvPr>
        </p:nvSpPr>
        <p:spPr/>
        <p:txBody>
          <a:bodyPr/>
          <a:lstStyle/>
          <a:p>
            <a:fld id="{27429B5B-14B8-49BD-B57C-48896D84E86B}" type="slidenum">
              <a:rPr lang="en-IN" smtClean="0"/>
              <a:pPr/>
              <a:t>73</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1</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1</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sp>
        <p:nvSpPr>
          <p:cNvPr id="12" name="Oval Callout 11"/>
          <p:cNvSpPr/>
          <p:nvPr/>
        </p:nvSpPr>
        <p:spPr>
          <a:xfrm>
            <a:off x="1285852" y="3357562"/>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R1</a:t>
            </a:r>
            <a:endParaRPr lang="en-IN" sz="2400" dirty="0"/>
          </a:p>
        </p:txBody>
      </p:sp>
      <p:sp>
        <p:nvSpPr>
          <p:cNvPr id="13" name="Oval Callout 12"/>
          <p:cNvSpPr/>
          <p:nvPr/>
        </p:nvSpPr>
        <p:spPr>
          <a:xfrm>
            <a:off x="6072198" y="3357562"/>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I want to R2</a:t>
            </a:r>
            <a:endParaRPr lang="en-IN" sz="2400"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74</a:t>
            </a:fld>
            <a:endParaRPr lang="en-IN"/>
          </a:p>
        </p:txBody>
      </p:sp>
      <p:sp>
        <p:nvSpPr>
          <p:cNvPr id="15" name="Footer Placeholder 1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1</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1</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28596" y="3143248"/>
            <a:ext cx="1785950" cy="584775"/>
          </a:xfrm>
          <a:prstGeom prst="rect">
            <a:avLst/>
          </a:prstGeom>
          <a:noFill/>
        </p:spPr>
        <p:txBody>
          <a:bodyPr wrap="square" rtlCol="0">
            <a:spAutoFit/>
          </a:bodyPr>
          <a:lstStyle/>
          <a:p>
            <a:r>
              <a:rPr lang="en-IN" sz="3200" dirty="0" smtClean="0"/>
              <a:t>Wait(S)</a:t>
            </a:r>
            <a:endParaRPr lang="en-IN" sz="3200" dirty="0"/>
          </a:p>
        </p:txBody>
      </p: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358050" y="3286124"/>
            <a:ext cx="1785950" cy="584775"/>
          </a:xfrm>
          <a:prstGeom prst="rect">
            <a:avLst/>
          </a:prstGeom>
          <a:noFill/>
        </p:spPr>
        <p:txBody>
          <a:bodyPr wrap="square" rtlCol="0">
            <a:spAutoFit/>
          </a:bodyPr>
          <a:lstStyle/>
          <a:p>
            <a:r>
              <a:rPr lang="en-IN" sz="3200" dirty="0" smtClean="0"/>
              <a:t>Wait(Q)</a:t>
            </a:r>
            <a:endParaRPr lang="en-IN" sz="3200" dirty="0"/>
          </a:p>
        </p:txBody>
      </p:sp>
      <p:sp>
        <p:nvSpPr>
          <p:cNvPr id="14" name="Slide Number Placeholder 13"/>
          <p:cNvSpPr>
            <a:spLocks noGrp="1"/>
          </p:cNvSpPr>
          <p:nvPr>
            <p:ph type="sldNum" sz="quarter" idx="12"/>
          </p:nvPr>
        </p:nvSpPr>
        <p:spPr/>
        <p:txBody>
          <a:bodyPr/>
          <a:lstStyle/>
          <a:p>
            <a:fld id="{27429B5B-14B8-49BD-B57C-48896D84E86B}" type="slidenum">
              <a:rPr lang="en-IN" smtClean="0"/>
              <a:pPr/>
              <a:t>75</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4" name="Oval Callout 13"/>
          <p:cNvSpPr/>
          <p:nvPr/>
        </p:nvSpPr>
        <p:spPr>
          <a:xfrm>
            <a:off x="2428860" y="3429000"/>
            <a:ext cx="2143140"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NOW I want to R2</a:t>
            </a:r>
            <a:endParaRPr lang="en-IN" sz="2400" dirty="0"/>
          </a:p>
        </p:txBody>
      </p:sp>
      <p:sp>
        <p:nvSpPr>
          <p:cNvPr id="19" name="Oval Callout 18"/>
          <p:cNvSpPr/>
          <p:nvPr/>
        </p:nvSpPr>
        <p:spPr>
          <a:xfrm>
            <a:off x="5357818" y="3357562"/>
            <a:ext cx="1571636" cy="1571636"/>
          </a:xfrm>
          <a:prstGeom prst="wedgeEllipseCallout">
            <a:avLst>
              <a:gd name="adj1" fmla="val 7255"/>
              <a:gd name="adj2" fmla="val 63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NOW, I want to R1</a:t>
            </a:r>
            <a:endParaRPr lang="en-IN" sz="2400"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76</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Callout 18"/>
          <p:cNvSpPr/>
          <p:nvPr/>
        </p:nvSpPr>
        <p:spPr>
          <a:xfrm>
            <a:off x="5357818" y="3357562"/>
            <a:ext cx="1571636" cy="1571636"/>
          </a:xfrm>
          <a:prstGeom prst="wedgeEllipseCallout">
            <a:avLst>
              <a:gd name="adj1" fmla="val 7255"/>
              <a:gd name="adj2" fmla="val 63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NOW, I want to R1</a:t>
            </a:r>
            <a:endParaRPr lang="en-IN" sz="2400" dirty="0"/>
          </a:p>
        </p:txBody>
      </p:sp>
      <p:cxnSp>
        <p:nvCxnSpPr>
          <p:cNvPr id="20" name="Straight Arrow Connector 19"/>
          <p:cNvCxnSpPr/>
          <p:nvPr/>
        </p:nvCxnSpPr>
        <p:spPr>
          <a:xfrm flipV="1">
            <a:off x="3000364" y="2071678"/>
            <a:ext cx="3214710" cy="30003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500430" y="2786058"/>
            <a:ext cx="1785950" cy="584775"/>
          </a:xfrm>
          <a:prstGeom prst="rect">
            <a:avLst/>
          </a:prstGeom>
          <a:noFill/>
        </p:spPr>
        <p:txBody>
          <a:bodyPr wrap="square" rtlCol="0">
            <a:spAutoFit/>
          </a:bodyPr>
          <a:lstStyle/>
          <a:p>
            <a:r>
              <a:rPr lang="en-IN" sz="3200" dirty="0" smtClean="0"/>
              <a:t>Wait(Q)</a:t>
            </a:r>
            <a:endParaRPr lang="en-IN" sz="3200" dirty="0"/>
          </a:p>
        </p:txBody>
      </p:sp>
      <p:sp>
        <p:nvSpPr>
          <p:cNvPr id="24" name="TextBox 23"/>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sp>
        <p:nvSpPr>
          <p:cNvPr id="25" name="TextBox 24"/>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8" name="Slide Number Placeholder 17"/>
          <p:cNvSpPr>
            <a:spLocks noGrp="1"/>
          </p:cNvSpPr>
          <p:nvPr>
            <p:ph type="sldNum" sz="quarter" idx="12"/>
          </p:nvPr>
        </p:nvSpPr>
        <p:spPr/>
        <p:txBody>
          <a:bodyPr/>
          <a:lstStyle/>
          <a:p>
            <a:fld id="{27429B5B-14B8-49BD-B57C-48896D84E86B}" type="slidenum">
              <a:rPr lang="en-IN" smtClean="0"/>
              <a:pPr/>
              <a:t>77</a:t>
            </a:fld>
            <a:endParaRPr lang="en-IN"/>
          </a:p>
        </p:txBody>
      </p:sp>
      <p:sp>
        <p:nvSpPr>
          <p:cNvPr id="22" name="Footer Placeholder 21"/>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Callout 18"/>
          <p:cNvSpPr/>
          <p:nvPr/>
        </p:nvSpPr>
        <p:spPr>
          <a:xfrm>
            <a:off x="5357818" y="3357562"/>
            <a:ext cx="1571636" cy="1571636"/>
          </a:xfrm>
          <a:prstGeom prst="wedgeEllipseCallout">
            <a:avLst>
              <a:gd name="adj1" fmla="val 7255"/>
              <a:gd name="adj2" fmla="val 6350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NOW, I want to R1</a:t>
            </a:r>
            <a:endParaRPr lang="en-IN" sz="2400" dirty="0"/>
          </a:p>
        </p:txBody>
      </p:sp>
      <p:cxnSp>
        <p:nvCxnSpPr>
          <p:cNvPr id="20" name="Straight Arrow Connector 19"/>
          <p:cNvCxnSpPr/>
          <p:nvPr/>
        </p:nvCxnSpPr>
        <p:spPr>
          <a:xfrm rot="5400000" flipH="1" flipV="1">
            <a:off x="3357554" y="2143116"/>
            <a:ext cx="3143272" cy="3000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286116" y="2928934"/>
            <a:ext cx="1785950" cy="584775"/>
          </a:xfrm>
          <a:prstGeom prst="rect">
            <a:avLst/>
          </a:prstGeom>
          <a:noFill/>
        </p:spPr>
        <p:txBody>
          <a:bodyPr wrap="square" rtlCol="0">
            <a:spAutoFit/>
          </a:bodyPr>
          <a:lstStyle/>
          <a:p>
            <a:r>
              <a:rPr lang="en-IN" sz="3200" dirty="0" smtClean="0">
                <a:solidFill>
                  <a:srgbClr val="FF0000"/>
                </a:solidFill>
              </a:rPr>
              <a:t>BLOCKED</a:t>
            </a:r>
            <a:endParaRPr lang="en-IN" sz="3200" dirty="0">
              <a:solidFill>
                <a:srgbClr val="FF0000"/>
              </a:solidFill>
            </a:endParaRPr>
          </a:p>
        </p:txBody>
      </p:sp>
      <p:sp>
        <p:nvSpPr>
          <p:cNvPr id="24" name="TextBox 23"/>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sp>
        <p:nvSpPr>
          <p:cNvPr id="25" name="TextBox 24"/>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8" name="Oval Callout 17"/>
          <p:cNvSpPr/>
          <p:nvPr/>
        </p:nvSpPr>
        <p:spPr>
          <a:xfrm>
            <a:off x="2428860" y="3429000"/>
            <a:ext cx="1357322"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P2 is there</a:t>
            </a:r>
            <a:endParaRPr lang="en-IN" sz="2400" dirty="0"/>
          </a:p>
        </p:txBody>
      </p:sp>
      <p:sp>
        <p:nvSpPr>
          <p:cNvPr id="22" name="Slide Number Placeholder 21"/>
          <p:cNvSpPr>
            <a:spLocks noGrp="1"/>
          </p:cNvSpPr>
          <p:nvPr>
            <p:ph type="sldNum" sz="quarter" idx="12"/>
          </p:nvPr>
        </p:nvSpPr>
        <p:spPr/>
        <p:txBody>
          <a:bodyPr/>
          <a:lstStyle/>
          <a:p>
            <a:fld id="{27429B5B-14B8-49BD-B57C-48896D84E86B}" type="slidenum">
              <a:rPr lang="en-IN" smtClean="0"/>
              <a:pPr/>
              <a:t>78</a:t>
            </a:fld>
            <a:endParaRPr lang="en-IN"/>
          </a:p>
        </p:txBody>
      </p:sp>
      <p:sp>
        <p:nvSpPr>
          <p:cNvPr id="23" name="Footer Placeholder 22"/>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flipH="1" flipV="1">
            <a:off x="3357554" y="2143116"/>
            <a:ext cx="3143272" cy="3000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286116" y="2928934"/>
            <a:ext cx="1785950" cy="584775"/>
          </a:xfrm>
          <a:prstGeom prst="rect">
            <a:avLst/>
          </a:prstGeom>
          <a:noFill/>
        </p:spPr>
        <p:txBody>
          <a:bodyPr wrap="square" rtlCol="0">
            <a:spAutoFit/>
          </a:bodyPr>
          <a:lstStyle/>
          <a:p>
            <a:r>
              <a:rPr lang="en-IN" sz="3200" dirty="0" smtClean="0">
                <a:solidFill>
                  <a:srgbClr val="FF0000"/>
                </a:solidFill>
              </a:rPr>
              <a:t>BLOCKED</a:t>
            </a:r>
            <a:endParaRPr lang="en-IN" sz="3200" dirty="0">
              <a:solidFill>
                <a:srgbClr val="FF0000"/>
              </a:solidFill>
            </a:endParaRPr>
          </a:p>
        </p:txBody>
      </p:sp>
      <p:sp>
        <p:nvSpPr>
          <p:cNvPr id="24" name="TextBox 23"/>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sp>
        <p:nvSpPr>
          <p:cNvPr id="25" name="TextBox 24"/>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8" name="Oval Callout 17"/>
          <p:cNvSpPr/>
          <p:nvPr/>
        </p:nvSpPr>
        <p:spPr>
          <a:xfrm>
            <a:off x="2428860" y="3429000"/>
            <a:ext cx="1357322"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P2 is there</a:t>
            </a:r>
            <a:endParaRPr lang="en-IN" sz="2400" dirty="0"/>
          </a:p>
        </p:txBody>
      </p:sp>
      <p:cxnSp>
        <p:nvCxnSpPr>
          <p:cNvPr id="22" name="Straight Arrow Connector 21"/>
          <p:cNvCxnSpPr/>
          <p:nvPr/>
        </p:nvCxnSpPr>
        <p:spPr>
          <a:xfrm rot="16200000" flipV="1">
            <a:off x="3321835" y="2178835"/>
            <a:ext cx="3071834" cy="27146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5286380" y="3500438"/>
            <a:ext cx="1785950" cy="584775"/>
          </a:xfrm>
          <a:prstGeom prst="rect">
            <a:avLst/>
          </a:prstGeom>
          <a:noFill/>
        </p:spPr>
        <p:txBody>
          <a:bodyPr wrap="square" rtlCol="0">
            <a:spAutoFit/>
          </a:bodyPr>
          <a:lstStyle/>
          <a:p>
            <a:r>
              <a:rPr lang="en-IN" sz="3200" dirty="0" smtClean="0"/>
              <a:t>Wait(S)</a:t>
            </a:r>
            <a:endParaRPr lang="en-IN" sz="3200" dirty="0"/>
          </a:p>
        </p:txBody>
      </p:sp>
      <p:sp>
        <p:nvSpPr>
          <p:cNvPr id="19" name="Slide Number Placeholder 18"/>
          <p:cNvSpPr>
            <a:spLocks noGrp="1"/>
          </p:cNvSpPr>
          <p:nvPr>
            <p:ph type="sldNum" sz="quarter" idx="12"/>
          </p:nvPr>
        </p:nvSpPr>
        <p:spPr/>
        <p:txBody>
          <a:bodyPr/>
          <a:lstStyle/>
          <a:p>
            <a:fld id="{27429B5B-14B8-49BD-B57C-48896D84E86B}" type="slidenum">
              <a:rPr lang="en-IN" smtClean="0"/>
              <a:pPr/>
              <a:t>79</a:t>
            </a:fld>
            <a:endParaRPr lang="en-IN"/>
          </a:p>
        </p:txBody>
      </p:sp>
      <p:sp>
        <p:nvSpPr>
          <p:cNvPr id="26" name="Footer Placeholder 2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285984" y="214290"/>
            <a:ext cx="4535448" cy="68993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4400" b="1" i="0" u="none" strike="noStrike" kern="1200" cap="none" spc="-5" normalizeH="0" baseline="0" noProof="0" dirty="0" smtClean="0">
                <a:ln>
                  <a:noFill/>
                </a:ln>
                <a:solidFill>
                  <a:schemeClr val="dk1"/>
                </a:solidFill>
                <a:effectLst/>
                <a:uLnTx/>
                <a:uFillTx/>
                <a:latin typeface="+mn-lt"/>
                <a:ea typeface="+mn-ea"/>
                <a:cs typeface="+mn-cs"/>
              </a:rPr>
              <a:t>Concur</a:t>
            </a:r>
            <a:r>
              <a:rPr kumimoji="0" lang="en-IN" sz="4400" b="1" i="0" u="none" strike="noStrike" kern="1200" cap="none" spc="-80" normalizeH="0" baseline="0" noProof="0" dirty="0" smtClean="0">
                <a:ln>
                  <a:noFill/>
                </a:ln>
                <a:solidFill>
                  <a:schemeClr val="dk1"/>
                </a:solidFill>
                <a:effectLst/>
                <a:uLnTx/>
                <a:uFillTx/>
                <a:latin typeface="+mn-lt"/>
                <a:ea typeface="+mn-ea"/>
                <a:cs typeface="+mn-cs"/>
              </a:rPr>
              <a:t>r</a:t>
            </a:r>
            <a:r>
              <a:rPr kumimoji="0" lang="en-IN" sz="4400" b="1" i="0" u="none" strike="noStrike" kern="1200" cap="none" spc="0" normalizeH="0" baseline="0" noProof="0" dirty="0" smtClean="0">
                <a:ln>
                  <a:noFill/>
                </a:ln>
                <a:solidFill>
                  <a:schemeClr val="dk1"/>
                </a:solidFill>
                <a:effectLst/>
                <a:uLnTx/>
                <a:uFillTx/>
                <a:latin typeface="+mn-lt"/>
                <a:ea typeface="+mn-ea"/>
                <a:cs typeface="+mn-cs"/>
              </a:rPr>
              <a:t>ency</a:t>
            </a:r>
            <a:endParaRPr kumimoji="0" lang="en-IN" sz="4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Rectangle 2"/>
          <p:cNvSpPr/>
          <p:nvPr/>
        </p:nvSpPr>
        <p:spPr>
          <a:xfrm>
            <a:off x="642910" y="1142984"/>
            <a:ext cx="8001056" cy="2431435"/>
          </a:xfrm>
          <a:prstGeom prst="rect">
            <a:avLst/>
          </a:prstGeom>
        </p:spPr>
        <p:txBody>
          <a:bodyPr wrap="square">
            <a:spAutoFit/>
          </a:bodyPr>
          <a:lstStyle/>
          <a:p>
            <a:r>
              <a:rPr lang="en-IN" sz="3200" dirty="0" smtClean="0">
                <a:solidFill>
                  <a:srgbClr val="FF0000"/>
                </a:solidFill>
                <a:latin typeface="Arial" pitchFamily="34" charset="0"/>
                <a:cs typeface="Arial" pitchFamily="34" charset="0"/>
              </a:rPr>
              <a:t>“Parallelism </a:t>
            </a:r>
            <a:r>
              <a:rPr lang="en-IN" sz="2400" dirty="0" smtClean="0">
                <a:latin typeface="Arial" pitchFamily="34" charset="0"/>
                <a:cs typeface="Arial" pitchFamily="34" charset="0"/>
              </a:rPr>
              <a:t>means executing multiple tasks at the same time  simultaneously. “</a:t>
            </a:r>
          </a:p>
          <a:p>
            <a:endParaRPr lang="en-IN" sz="2400" dirty="0" smtClean="0">
              <a:latin typeface="Arial" pitchFamily="34" charset="0"/>
              <a:cs typeface="Arial" pitchFamily="34" charset="0"/>
            </a:endParaRPr>
          </a:p>
          <a:p>
            <a:r>
              <a:rPr lang="en-IN" sz="2400" dirty="0" smtClean="0"/>
              <a:t>It literally physically run parts of tasks OR multiple tasks, at the same time using the multi-core infrastructure of CPU, by assigning one core to each task or sub-task.</a:t>
            </a:r>
            <a:endParaRPr lang="en-IN" sz="2400" dirty="0" smtClean="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785786" y="3714752"/>
            <a:ext cx="7500990" cy="264795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27429B5B-14B8-49BD-B57C-48896D84E86B}" type="slidenum">
              <a:rPr lang="en-IN" smtClean="0"/>
              <a:pPr/>
              <a:t>8</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flipH="1" flipV="1">
            <a:off x="3357554" y="2143116"/>
            <a:ext cx="3143272" cy="3000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572000" y="2285992"/>
            <a:ext cx="1785950" cy="1077218"/>
          </a:xfrm>
          <a:prstGeom prst="rect">
            <a:avLst/>
          </a:prstGeom>
          <a:noFill/>
        </p:spPr>
        <p:txBody>
          <a:bodyPr wrap="square" rtlCol="0">
            <a:spAutoFit/>
          </a:bodyPr>
          <a:lstStyle/>
          <a:p>
            <a:r>
              <a:rPr lang="en-IN" sz="3200" dirty="0" smtClean="0">
                <a:solidFill>
                  <a:srgbClr val="FF0000"/>
                </a:solidFill>
              </a:rPr>
              <a:t>P1 BLOCKED</a:t>
            </a:r>
            <a:endParaRPr lang="en-IN" sz="3200" dirty="0">
              <a:solidFill>
                <a:srgbClr val="FF0000"/>
              </a:solidFill>
            </a:endParaRPr>
          </a:p>
        </p:txBody>
      </p:sp>
      <p:sp>
        <p:nvSpPr>
          <p:cNvPr id="24" name="TextBox 23"/>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sp>
        <p:nvSpPr>
          <p:cNvPr id="25" name="TextBox 24"/>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8" name="Oval Callout 17"/>
          <p:cNvSpPr/>
          <p:nvPr/>
        </p:nvSpPr>
        <p:spPr>
          <a:xfrm>
            <a:off x="7429520" y="4286256"/>
            <a:ext cx="1357322" cy="1571636"/>
          </a:xfrm>
          <a:prstGeom prst="wedgeEllipseCallout">
            <a:avLst>
              <a:gd name="adj1" fmla="val -48709"/>
              <a:gd name="adj2" fmla="val 5949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P1 is there</a:t>
            </a:r>
            <a:endParaRPr lang="en-IN" sz="2400" dirty="0"/>
          </a:p>
        </p:txBody>
      </p:sp>
      <p:cxnSp>
        <p:nvCxnSpPr>
          <p:cNvPr id="22" name="Straight Arrow Connector 21"/>
          <p:cNvCxnSpPr/>
          <p:nvPr/>
        </p:nvCxnSpPr>
        <p:spPr>
          <a:xfrm rot="16200000" flipV="1">
            <a:off x="3321835" y="2178835"/>
            <a:ext cx="3071834" cy="27146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4929190" y="4286256"/>
            <a:ext cx="1785950" cy="1077218"/>
          </a:xfrm>
          <a:prstGeom prst="rect">
            <a:avLst/>
          </a:prstGeom>
          <a:noFill/>
        </p:spPr>
        <p:txBody>
          <a:bodyPr wrap="square" rtlCol="0">
            <a:spAutoFit/>
          </a:bodyPr>
          <a:lstStyle/>
          <a:p>
            <a:r>
              <a:rPr lang="en-IN" sz="3200" dirty="0" smtClean="0">
                <a:solidFill>
                  <a:srgbClr val="FF0000"/>
                </a:solidFill>
              </a:rPr>
              <a:t>P2 BLOCKED</a:t>
            </a:r>
            <a:endParaRPr lang="en-IN" sz="3200" dirty="0">
              <a:solidFill>
                <a:srgbClr val="FF0000"/>
              </a:solidFill>
            </a:endParaRPr>
          </a:p>
        </p:txBody>
      </p:sp>
      <p:sp>
        <p:nvSpPr>
          <p:cNvPr id="26" name="Oval Callout 25"/>
          <p:cNvSpPr/>
          <p:nvPr/>
        </p:nvSpPr>
        <p:spPr>
          <a:xfrm>
            <a:off x="2581260" y="3581400"/>
            <a:ext cx="1357322"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P2 is there</a:t>
            </a:r>
            <a:endParaRPr lang="en-IN" sz="2400" dirty="0"/>
          </a:p>
        </p:txBody>
      </p:sp>
      <p:sp>
        <p:nvSpPr>
          <p:cNvPr id="23" name="Slide Number Placeholder 22"/>
          <p:cNvSpPr>
            <a:spLocks noGrp="1"/>
          </p:cNvSpPr>
          <p:nvPr>
            <p:ph type="sldNum" sz="quarter" idx="12"/>
          </p:nvPr>
        </p:nvSpPr>
        <p:spPr/>
        <p:txBody>
          <a:bodyPr/>
          <a:lstStyle/>
          <a:p>
            <a:fld id="{27429B5B-14B8-49BD-B57C-48896D84E86B}" type="slidenum">
              <a:rPr lang="en-IN" smtClean="0"/>
              <a:pPr/>
              <a:t>80</a:t>
            </a:fld>
            <a:endParaRPr lang="en-IN"/>
          </a:p>
        </p:txBody>
      </p:sp>
      <p:sp>
        <p:nvSpPr>
          <p:cNvPr id="27" name="Footer Placeholder 2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500042"/>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5" name="Rectangle 4"/>
          <p:cNvSpPr/>
          <p:nvPr/>
        </p:nvSpPr>
        <p:spPr>
          <a:xfrm>
            <a:off x="5214942" y="428604"/>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6" name="Rectangle 5"/>
          <p:cNvSpPr/>
          <p:nvPr/>
        </p:nvSpPr>
        <p:spPr>
          <a:xfrm>
            <a:off x="2571736" y="1571612"/>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7" name="TextBox 6"/>
          <p:cNvSpPr txBox="1"/>
          <p:nvPr/>
        </p:nvSpPr>
        <p:spPr>
          <a:xfrm>
            <a:off x="2000232" y="1571612"/>
            <a:ext cx="642942" cy="523220"/>
          </a:xfrm>
          <a:prstGeom prst="rect">
            <a:avLst/>
          </a:prstGeom>
          <a:noFill/>
        </p:spPr>
        <p:txBody>
          <a:bodyPr wrap="square" rtlCol="0">
            <a:spAutoFit/>
          </a:bodyPr>
          <a:lstStyle/>
          <a:p>
            <a:pPr algn="ctr"/>
            <a:r>
              <a:rPr lang="en-IN" sz="2800" b="1" dirty="0" smtClean="0"/>
              <a:t>S</a:t>
            </a:r>
            <a:endParaRPr lang="en-IN" sz="2800" b="1" dirty="0"/>
          </a:p>
        </p:txBody>
      </p:sp>
      <p:sp>
        <p:nvSpPr>
          <p:cNvPr id="8" name="Rectangle 7"/>
          <p:cNvSpPr/>
          <p:nvPr/>
        </p:nvSpPr>
        <p:spPr>
          <a:xfrm>
            <a:off x="6000760" y="1500174"/>
            <a:ext cx="1214446" cy="5000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3200" dirty="0" smtClean="0"/>
              <a:t>0</a:t>
            </a:r>
            <a:endParaRPr lang="en-IN" sz="3200" dirty="0"/>
          </a:p>
        </p:txBody>
      </p:sp>
      <p:sp>
        <p:nvSpPr>
          <p:cNvPr id="9" name="TextBox 8"/>
          <p:cNvSpPr txBox="1"/>
          <p:nvPr/>
        </p:nvSpPr>
        <p:spPr>
          <a:xfrm>
            <a:off x="5429256" y="1500174"/>
            <a:ext cx="642942" cy="523220"/>
          </a:xfrm>
          <a:prstGeom prst="rect">
            <a:avLst/>
          </a:prstGeom>
          <a:noFill/>
        </p:spPr>
        <p:txBody>
          <a:bodyPr wrap="square" rtlCol="0">
            <a:spAutoFit/>
          </a:bodyPr>
          <a:lstStyle/>
          <a:p>
            <a:pPr algn="ctr"/>
            <a:r>
              <a:rPr lang="en-IN" sz="2800" b="1" dirty="0" smtClean="0"/>
              <a:t>Q</a:t>
            </a:r>
            <a:endParaRPr lang="en-IN" sz="2800" b="1" dirty="0"/>
          </a:p>
        </p:txBody>
      </p:sp>
      <p:sp>
        <p:nvSpPr>
          <p:cNvPr id="10" name="Oval 9"/>
          <p:cNvSpPr/>
          <p:nvPr/>
        </p:nvSpPr>
        <p:spPr>
          <a:xfrm>
            <a:off x="1500166" y="5000636"/>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11" name="Oval 10"/>
          <p:cNvSpPr/>
          <p:nvPr/>
        </p:nvSpPr>
        <p:spPr>
          <a:xfrm>
            <a:off x="5500694" y="507207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5" name="Straight Arrow Connector 14"/>
          <p:cNvCxnSpPr/>
          <p:nvPr/>
        </p:nvCxnSpPr>
        <p:spPr>
          <a:xfrm rot="5400000" flipH="1" flipV="1">
            <a:off x="785786" y="3214686"/>
            <a:ext cx="3071834"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7"/>
          </p:cNvCxnSpPr>
          <p:nvPr/>
        </p:nvCxnSpPr>
        <p:spPr>
          <a:xfrm rot="16200000" flipV="1">
            <a:off x="5499643" y="3501490"/>
            <a:ext cx="3270609" cy="2681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flipH="1" flipV="1">
            <a:off x="3357554" y="2143116"/>
            <a:ext cx="3143272" cy="3000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572000" y="2285992"/>
            <a:ext cx="1785950" cy="1077218"/>
          </a:xfrm>
          <a:prstGeom prst="rect">
            <a:avLst/>
          </a:prstGeom>
          <a:noFill/>
        </p:spPr>
        <p:txBody>
          <a:bodyPr wrap="square" rtlCol="0">
            <a:spAutoFit/>
          </a:bodyPr>
          <a:lstStyle/>
          <a:p>
            <a:r>
              <a:rPr lang="en-IN" sz="3200" dirty="0" smtClean="0">
                <a:solidFill>
                  <a:srgbClr val="FF0000"/>
                </a:solidFill>
              </a:rPr>
              <a:t>P1 BLOCKED</a:t>
            </a:r>
            <a:endParaRPr lang="en-IN" sz="3200" dirty="0">
              <a:solidFill>
                <a:srgbClr val="FF0000"/>
              </a:solidFill>
            </a:endParaRPr>
          </a:p>
        </p:txBody>
      </p:sp>
      <p:sp>
        <p:nvSpPr>
          <p:cNvPr id="24" name="TextBox 23"/>
          <p:cNvSpPr txBox="1"/>
          <p:nvPr/>
        </p:nvSpPr>
        <p:spPr>
          <a:xfrm>
            <a:off x="285720" y="3143248"/>
            <a:ext cx="1928826" cy="1077218"/>
          </a:xfrm>
          <a:prstGeom prst="rect">
            <a:avLst/>
          </a:prstGeom>
          <a:noFill/>
        </p:spPr>
        <p:txBody>
          <a:bodyPr wrap="square" rtlCol="0">
            <a:spAutoFit/>
          </a:bodyPr>
          <a:lstStyle/>
          <a:p>
            <a:pPr algn="r"/>
            <a:r>
              <a:rPr lang="en-IN" sz="3200" dirty="0" smtClean="0"/>
              <a:t>ACCESS R1</a:t>
            </a:r>
            <a:endParaRPr lang="en-IN" sz="3200" dirty="0"/>
          </a:p>
        </p:txBody>
      </p:sp>
      <p:sp>
        <p:nvSpPr>
          <p:cNvPr id="25" name="TextBox 24"/>
          <p:cNvSpPr txBox="1"/>
          <p:nvPr/>
        </p:nvSpPr>
        <p:spPr>
          <a:xfrm>
            <a:off x="7358050" y="3286124"/>
            <a:ext cx="1785950" cy="1077218"/>
          </a:xfrm>
          <a:prstGeom prst="rect">
            <a:avLst/>
          </a:prstGeom>
          <a:noFill/>
        </p:spPr>
        <p:txBody>
          <a:bodyPr wrap="square" rtlCol="0">
            <a:spAutoFit/>
          </a:bodyPr>
          <a:lstStyle/>
          <a:p>
            <a:r>
              <a:rPr lang="en-IN" sz="3200" dirty="0" smtClean="0"/>
              <a:t>ACCESS R2</a:t>
            </a:r>
            <a:endParaRPr lang="en-IN" sz="3200" dirty="0"/>
          </a:p>
        </p:txBody>
      </p:sp>
      <p:sp>
        <p:nvSpPr>
          <p:cNvPr id="18" name="Oval Callout 17"/>
          <p:cNvSpPr/>
          <p:nvPr/>
        </p:nvSpPr>
        <p:spPr>
          <a:xfrm>
            <a:off x="7429520" y="4286256"/>
            <a:ext cx="1357322" cy="1571636"/>
          </a:xfrm>
          <a:prstGeom prst="wedgeEllipseCallout">
            <a:avLst>
              <a:gd name="adj1" fmla="val -48709"/>
              <a:gd name="adj2" fmla="val 5949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P1 is there</a:t>
            </a:r>
            <a:endParaRPr lang="en-IN" sz="2400" dirty="0"/>
          </a:p>
        </p:txBody>
      </p:sp>
      <p:cxnSp>
        <p:nvCxnSpPr>
          <p:cNvPr id="22" name="Straight Arrow Connector 21"/>
          <p:cNvCxnSpPr/>
          <p:nvPr/>
        </p:nvCxnSpPr>
        <p:spPr>
          <a:xfrm rot="16200000" flipV="1">
            <a:off x="3321835" y="2178835"/>
            <a:ext cx="3071834" cy="27146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4929190" y="4286256"/>
            <a:ext cx="1785950" cy="1077218"/>
          </a:xfrm>
          <a:prstGeom prst="rect">
            <a:avLst/>
          </a:prstGeom>
          <a:noFill/>
        </p:spPr>
        <p:txBody>
          <a:bodyPr wrap="square" rtlCol="0">
            <a:spAutoFit/>
          </a:bodyPr>
          <a:lstStyle/>
          <a:p>
            <a:r>
              <a:rPr lang="en-IN" sz="3200" dirty="0" smtClean="0">
                <a:solidFill>
                  <a:srgbClr val="FF0000"/>
                </a:solidFill>
              </a:rPr>
              <a:t>P2 BLOCKED</a:t>
            </a:r>
            <a:endParaRPr lang="en-IN" sz="3200" dirty="0">
              <a:solidFill>
                <a:srgbClr val="FF0000"/>
              </a:solidFill>
            </a:endParaRPr>
          </a:p>
        </p:txBody>
      </p:sp>
      <p:sp>
        <p:nvSpPr>
          <p:cNvPr id="26" name="Oval Callout 25"/>
          <p:cNvSpPr/>
          <p:nvPr/>
        </p:nvSpPr>
        <p:spPr>
          <a:xfrm>
            <a:off x="2581260" y="3581400"/>
            <a:ext cx="1357322" cy="157163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P2 is there</a:t>
            </a:r>
            <a:endParaRPr lang="en-IN" sz="2400" dirty="0"/>
          </a:p>
        </p:txBody>
      </p:sp>
      <p:sp>
        <p:nvSpPr>
          <p:cNvPr id="23" name="Slide Number Placeholder 22"/>
          <p:cNvSpPr>
            <a:spLocks noGrp="1"/>
          </p:cNvSpPr>
          <p:nvPr>
            <p:ph type="sldNum" sz="quarter" idx="12"/>
          </p:nvPr>
        </p:nvSpPr>
        <p:spPr/>
        <p:txBody>
          <a:bodyPr/>
          <a:lstStyle/>
          <a:p>
            <a:fld id="{27429B5B-14B8-49BD-B57C-48896D84E86B}" type="slidenum">
              <a:rPr lang="en-IN" smtClean="0"/>
              <a:pPr/>
              <a:t>81</a:t>
            </a:fld>
            <a:endParaRPr lang="en-IN"/>
          </a:p>
        </p:txBody>
      </p:sp>
      <p:sp>
        <p:nvSpPr>
          <p:cNvPr id="27" name="Footer Placeholder 2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28992" y="214290"/>
            <a:ext cx="2786082" cy="157163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b="1" dirty="0" smtClean="0"/>
              <a:t>DEADLOCK</a:t>
            </a:r>
            <a:endParaRPr lang="en-IN" sz="3600" b="1" dirty="0"/>
          </a:p>
        </p:txBody>
      </p:sp>
      <p:sp>
        <p:nvSpPr>
          <p:cNvPr id="3" name="Rectangle 2"/>
          <p:cNvSpPr/>
          <p:nvPr/>
        </p:nvSpPr>
        <p:spPr>
          <a:xfrm>
            <a:off x="1000100" y="4286256"/>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4" name="Rectangle 3"/>
          <p:cNvSpPr/>
          <p:nvPr/>
        </p:nvSpPr>
        <p:spPr>
          <a:xfrm>
            <a:off x="5715008" y="2000240"/>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5" name="Oval 4"/>
          <p:cNvSpPr/>
          <p:nvPr/>
        </p:nvSpPr>
        <p:spPr>
          <a:xfrm>
            <a:off x="2071670" y="2000240"/>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6" name="Oval 5"/>
          <p:cNvSpPr/>
          <p:nvPr/>
        </p:nvSpPr>
        <p:spPr>
          <a:xfrm>
            <a:off x="5500694" y="400050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0" name="Straight Arrow Connector 9"/>
          <p:cNvCxnSpPr/>
          <p:nvPr/>
        </p:nvCxnSpPr>
        <p:spPr>
          <a:xfrm rot="5400000" flipH="1" flipV="1">
            <a:off x="1857356" y="3500438"/>
            <a:ext cx="928694" cy="500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endCxn id="4" idx="1"/>
          </p:cNvCxnSpPr>
          <p:nvPr/>
        </p:nvCxnSpPr>
        <p:spPr>
          <a:xfrm>
            <a:off x="4000496" y="2428868"/>
            <a:ext cx="1714512"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rot="5400000">
            <a:off x="6180149" y="3535363"/>
            <a:ext cx="1071570" cy="1588"/>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rot="10800000">
            <a:off x="3143240" y="4857760"/>
            <a:ext cx="2357454" cy="1588"/>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1285852" y="3429000"/>
            <a:ext cx="928694" cy="369332"/>
          </a:xfrm>
          <a:prstGeom prst="rect">
            <a:avLst/>
          </a:prstGeom>
          <a:noFill/>
        </p:spPr>
        <p:txBody>
          <a:bodyPr wrap="square" rtlCol="0">
            <a:spAutoFit/>
          </a:bodyPr>
          <a:lstStyle/>
          <a:p>
            <a:r>
              <a:rPr lang="en-IN" dirty="0" smtClean="0"/>
              <a:t>hold</a:t>
            </a:r>
            <a:endParaRPr lang="en-IN" dirty="0"/>
          </a:p>
        </p:txBody>
      </p:sp>
      <p:sp>
        <p:nvSpPr>
          <p:cNvPr id="19" name="TextBox 18"/>
          <p:cNvSpPr txBox="1"/>
          <p:nvPr/>
        </p:nvSpPr>
        <p:spPr>
          <a:xfrm>
            <a:off x="7215206" y="3286124"/>
            <a:ext cx="928694" cy="369332"/>
          </a:xfrm>
          <a:prstGeom prst="rect">
            <a:avLst/>
          </a:prstGeom>
          <a:noFill/>
        </p:spPr>
        <p:txBody>
          <a:bodyPr wrap="square" rtlCol="0">
            <a:spAutoFit/>
          </a:bodyPr>
          <a:lstStyle/>
          <a:p>
            <a:r>
              <a:rPr lang="en-IN" dirty="0" smtClean="0"/>
              <a:t>hold</a:t>
            </a:r>
            <a:endParaRPr lang="en-IN" dirty="0"/>
          </a:p>
        </p:txBody>
      </p:sp>
      <p:sp>
        <p:nvSpPr>
          <p:cNvPr id="22" name="TextBox 21"/>
          <p:cNvSpPr txBox="1"/>
          <p:nvPr/>
        </p:nvSpPr>
        <p:spPr>
          <a:xfrm>
            <a:off x="4214810" y="2000240"/>
            <a:ext cx="1214446" cy="369332"/>
          </a:xfrm>
          <a:prstGeom prst="rect">
            <a:avLst/>
          </a:prstGeom>
          <a:noFill/>
        </p:spPr>
        <p:txBody>
          <a:bodyPr wrap="square" rtlCol="0">
            <a:spAutoFit/>
          </a:bodyPr>
          <a:lstStyle/>
          <a:p>
            <a:r>
              <a:rPr lang="en-IN" dirty="0" smtClean="0"/>
              <a:t>wait</a:t>
            </a:r>
            <a:endParaRPr lang="en-IN" dirty="0"/>
          </a:p>
        </p:txBody>
      </p:sp>
      <p:sp>
        <p:nvSpPr>
          <p:cNvPr id="23" name="TextBox 22"/>
          <p:cNvSpPr txBox="1"/>
          <p:nvPr/>
        </p:nvSpPr>
        <p:spPr>
          <a:xfrm>
            <a:off x="4143372" y="5072074"/>
            <a:ext cx="1214446" cy="369332"/>
          </a:xfrm>
          <a:prstGeom prst="rect">
            <a:avLst/>
          </a:prstGeom>
          <a:noFill/>
        </p:spPr>
        <p:txBody>
          <a:bodyPr wrap="square" rtlCol="0">
            <a:spAutoFit/>
          </a:bodyPr>
          <a:lstStyle/>
          <a:p>
            <a:r>
              <a:rPr lang="en-IN" dirty="0" smtClean="0"/>
              <a:t>wait</a:t>
            </a:r>
            <a:endParaRPr lang="en-IN" dirty="0"/>
          </a:p>
        </p:txBody>
      </p:sp>
      <p:sp>
        <p:nvSpPr>
          <p:cNvPr id="16" name="Slide Number Placeholder 15"/>
          <p:cNvSpPr>
            <a:spLocks noGrp="1"/>
          </p:cNvSpPr>
          <p:nvPr>
            <p:ph type="sldNum" sz="quarter" idx="12"/>
          </p:nvPr>
        </p:nvSpPr>
        <p:spPr/>
        <p:txBody>
          <a:bodyPr/>
          <a:lstStyle/>
          <a:p>
            <a:fld id="{27429B5B-14B8-49BD-B57C-48896D84E86B}" type="slidenum">
              <a:rPr lang="en-IN" smtClean="0"/>
              <a:pPr/>
              <a:t>82</a:t>
            </a:fld>
            <a:endParaRPr lang="en-IN"/>
          </a:p>
        </p:txBody>
      </p:sp>
      <p:sp>
        <p:nvSpPr>
          <p:cNvPr id="17" name="Footer Placeholder 1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28992" y="214290"/>
            <a:ext cx="4143404" cy="114300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600" b="1" dirty="0" smtClean="0"/>
              <a:t>STARVATION</a:t>
            </a:r>
            <a:endParaRPr lang="en-IN" sz="3600" b="1" dirty="0"/>
          </a:p>
        </p:txBody>
      </p:sp>
      <p:sp>
        <p:nvSpPr>
          <p:cNvPr id="3" name="Rectangle 2"/>
          <p:cNvSpPr/>
          <p:nvPr/>
        </p:nvSpPr>
        <p:spPr>
          <a:xfrm>
            <a:off x="1000100" y="3929066"/>
            <a:ext cx="2143140" cy="857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smtClean="0"/>
              <a:t>R1</a:t>
            </a:r>
            <a:endParaRPr lang="en-IN" sz="3600" b="1" dirty="0"/>
          </a:p>
        </p:txBody>
      </p:sp>
      <p:sp>
        <p:nvSpPr>
          <p:cNvPr id="4" name="Rectangle 3"/>
          <p:cNvSpPr/>
          <p:nvPr/>
        </p:nvSpPr>
        <p:spPr>
          <a:xfrm>
            <a:off x="5715008" y="1643050"/>
            <a:ext cx="2000264"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smtClean="0"/>
              <a:t>R2</a:t>
            </a:r>
            <a:endParaRPr lang="en-IN" sz="3600" b="1" dirty="0"/>
          </a:p>
        </p:txBody>
      </p:sp>
      <p:sp>
        <p:nvSpPr>
          <p:cNvPr id="5" name="Oval 4"/>
          <p:cNvSpPr/>
          <p:nvPr/>
        </p:nvSpPr>
        <p:spPr>
          <a:xfrm>
            <a:off x="2071670" y="1643050"/>
            <a:ext cx="2071702"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P1</a:t>
            </a:r>
            <a:endParaRPr lang="en-IN" sz="4000" dirty="0"/>
          </a:p>
        </p:txBody>
      </p:sp>
      <p:sp>
        <p:nvSpPr>
          <p:cNvPr id="6" name="Oval 5"/>
          <p:cNvSpPr/>
          <p:nvPr/>
        </p:nvSpPr>
        <p:spPr>
          <a:xfrm>
            <a:off x="5500694" y="3643314"/>
            <a:ext cx="2071702" cy="13573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4000" dirty="0" smtClean="0"/>
              <a:t>P2</a:t>
            </a:r>
            <a:endParaRPr lang="en-IN" sz="4000" dirty="0"/>
          </a:p>
        </p:txBody>
      </p:sp>
      <p:cxnSp>
        <p:nvCxnSpPr>
          <p:cNvPr id="10" name="Straight Arrow Connector 9"/>
          <p:cNvCxnSpPr/>
          <p:nvPr/>
        </p:nvCxnSpPr>
        <p:spPr>
          <a:xfrm rot="5400000" flipH="1" flipV="1">
            <a:off x="1857356" y="3143248"/>
            <a:ext cx="928694" cy="500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endCxn id="4" idx="1"/>
          </p:cNvCxnSpPr>
          <p:nvPr/>
        </p:nvCxnSpPr>
        <p:spPr>
          <a:xfrm>
            <a:off x="4000496" y="2071678"/>
            <a:ext cx="1714512"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rot="5400000">
            <a:off x="6180149" y="3178173"/>
            <a:ext cx="1071570" cy="1588"/>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rot="10800000">
            <a:off x="3143240" y="4500570"/>
            <a:ext cx="2357454" cy="1588"/>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1285852" y="3071810"/>
            <a:ext cx="928694" cy="369332"/>
          </a:xfrm>
          <a:prstGeom prst="rect">
            <a:avLst/>
          </a:prstGeom>
          <a:noFill/>
        </p:spPr>
        <p:txBody>
          <a:bodyPr wrap="square" rtlCol="0">
            <a:spAutoFit/>
          </a:bodyPr>
          <a:lstStyle/>
          <a:p>
            <a:r>
              <a:rPr lang="en-IN" dirty="0" smtClean="0"/>
              <a:t>hold</a:t>
            </a:r>
            <a:endParaRPr lang="en-IN" dirty="0"/>
          </a:p>
        </p:txBody>
      </p:sp>
      <p:sp>
        <p:nvSpPr>
          <p:cNvPr id="19" name="TextBox 18"/>
          <p:cNvSpPr txBox="1"/>
          <p:nvPr/>
        </p:nvSpPr>
        <p:spPr>
          <a:xfrm>
            <a:off x="7215206" y="2928934"/>
            <a:ext cx="928694" cy="369332"/>
          </a:xfrm>
          <a:prstGeom prst="rect">
            <a:avLst/>
          </a:prstGeom>
          <a:noFill/>
        </p:spPr>
        <p:txBody>
          <a:bodyPr wrap="square" rtlCol="0">
            <a:spAutoFit/>
          </a:bodyPr>
          <a:lstStyle/>
          <a:p>
            <a:r>
              <a:rPr lang="en-IN" dirty="0" smtClean="0"/>
              <a:t>hold</a:t>
            </a:r>
            <a:endParaRPr lang="en-IN" dirty="0"/>
          </a:p>
        </p:txBody>
      </p:sp>
      <p:sp>
        <p:nvSpPr>
          <p:cNvPr id="22" name="TextBox 21"/>
          <p:cNvSpPr txBox="1"/>
          <p:nvPr/>
        </p:nvSpPr>
        <p:spPr>
          <a:xfrm>
            <a:off x="4214810" y="1643050"/>
            <a:ext cx="1214446" cy="369332"/>
          </a:xfrm>
          <a:prstGeom prst="rect">
            <a:avLst/>
          </a:prstGeom>
          <a:noFill/>
        </p:spPr>
        <p:txBody>
          <a:bodyPr wrap="square" rtlCol="0">
            <a:spAutoFit/>
          </a:bodyPr>
          <a:lstStyle/>
          <a:p>
            <a:r>
              <a:rPr lang="en-IN" dirty="0" smtClean="0"/>
              <a:t>wait</a:t>
            </a:r>
            <a:endParaRPr lang="en-IN" dirty="0"/>
          </a:p>
        </p:txBody>
      </p:sp>
      <p:sp>
        <p:nvSpPr>
          <p:cNvPr id="23" name="TextBox 22"/>
          <p:cNvSpPr txBox="1"/>
          <p:nvPr/>
        </p:nvSpPr>
        <p:spPr>
          <a:xfrm>
            <a:off x="4143372" y="4714884"/>
            <a:ext cx="1214446" cy="369332"/>
          </a:xfrm>
          <a:prstGeom prst="rect">
            <a:avLst/>
          </a:prstGeom>
          <a:noFill/>
        </p:spPr>
        <p:txBody>
          <a:bodyPr wrap="square" rtlCol="0">
            <a:spAutoFit/>
          </a:bodyPr>
          <a:lstStyle/>
          <a:p>
            <a:r>
              <a:rPr lang="en-IN" dirty="0" smtClean="0"/>
              <a:t>wait</a:t>
            </a:r>
            <a:endParaRPr lang="en-IN" dirty="0"/>
          </a:p>
        </p:txBody>
      </p:sp>
      <p:sp>
        <p:nvSpPr>
          <p:cNvPr id="16" name="Oval 15"/>
          <p:cNvSpPr/>
          <p:nvPr/>
        </p:nvSpPr>
        <p:spPr>
          <a:xfrm>
            <a:off x="3643306" y="5429264"/>
            <a:ext cx="1928826" cy="12144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600" b="1" dirty="0" smtClean="0"/>
              <a:t>P3</a:t>
            </a:r>
            <a:endParaRPr lang="en-IN" sz="3600" b="1" dirty="0"/>
          </a:p>
        </p:txBody>
      </p:sp>
      <p:sp>
        <p:nvSpPr>
          <p:cNvPr id="17" name="Oval Callout 16"/>
          <p:cNvSpPr/>
          <p:nvPr/>
        </p:nvSpPr>
        <p:spPr>
          <a:xfrm>
            <a:off x="5857884" y="5143512"/>
            <a:ext cx="2500330" cy="1428736"/>
          </a:xfrm>
          <a:prstGeom prst="wedgeEllipseCallout">
            <a:avLst>
              <a:gd name="adj1" fmla="val -65159"/>
              <a:gd name="adj2" fmla="val -501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smtClean="0"/>
              <a:t>Ohh</a:t>
            </a:r>
            <a:r>
              <a:rPr lang="en-IN" sz="2400" dirty="0" smtClean="0"/>
              <a:t>!! I am waiting from so much time</a:t>
            </a:r>
            <a:endParaRPr lang="en-IN" sz="2400" dirty="0"/>
          </a:p>
        </p:txBody>
      </p:sp>
      <p:sp>
        <p:nvSpPr>
          <p:cNvPr id="20" name="Slide Number Placeholder 19"/>
          <p:cNvSpPr>
            <a:spLocks noGrp="1"/>
          </p:cNvSpPr>
          <p:nvPr>
            <p:ph type="sldNum" sz="quarter" idx="12"/>
          </p:nvPr>
        </p:nvSpPr>
        <p:spPr/>
        <p:txBody>
          <a:bodyPr/>
          <a:lstStyle/>
          <a:p>
            <a:fld id="{27429B5B-14B8-49BD-B57C-48896D84E86B}" type="slidenum">
              <a:rPr lang="en-IN" smtClean="0"/>
              <a:pPr/>
              <a:t>83</a:t>
            </a:fld>
            <a:endParaRPr lang="en-IN"/>
          </a:p>
        </p:txBody>
      </p:sp>
      <p:sp>
        <p:nvSpPr>
          <p:cNvPr id="21" name="Footer Placeholder 20"/>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8596" y="357166"/>
            <a:ext cx="8077200" cy="609600"/>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r>
              <a:rPr lang="en-US" smtClean="0"/>
              <a:t>Classical Problems of Synchronization</a:t>
            </a:r>
          </a:p>
        </p:txBody>
      </p:sp>
      <p:sp>
        <p:nvSpPr>
          <p:cNvPr id="26627" name="Rectangle 3"/>
          <p:cNvSpPr>
            <a:spLocks noGrp="1" noChangeArrowheads="1"/>
          </p:cNvSpPr>
          <p:nvPr>
            <p:ph type="body" idx="1"/>
          </p:nvPr>
        </p:nvSpPr>
        <p:spPr/>
        <p:txBody>
          <a:bodyPr/>
          <a:lstStyle/>
          <a:p>
            <a:r>
              <a:rPr lang="en-US" sz="2800" dirty="0" smtClean="0"/>
              <a:t>Bounded-Buffer Problem</a:t>
            </a:r>
          </a:p>
          <a:p>
            <a:endParaRPr lang="en-US" sz="2800" dirty="0" smtClean="0"/>
          </a:p>
          <a:p>
            <a:r>
              <a:rPr lang="en-US" sz="2800" dirty="0" smtClean="0"/>
              <a:t>Readers and Writers Problem</a:t>
            </a:r>
          </a:p>
          <a:p>
            <a:endParaRPr lang="en-US" sz="2800" dirty="0" smtClean="0"/>
          </a:p>
          <a:p>
            <a:r>
              <a:rPr lang="en-US" sz="2800" dirty="0" smtClean="0"/>
              <a:t>Dining-Philosophers Problem</a:t>
            </a:r>
          </a:p>
        </p:txBody>
      </p:sp>
      <p:sp>
        <p:nvSpPr>
          <p:cNvPr id="4" name="Slide Number Placeholder 3"/>
          <p:cNvSpPr>
            <a:spLocks noGrp="1"/>
          </p:cNvSpPr>
          <p:nvPr>
            <p:ph type="sldNum" sz="quarter" idx="12"/>
          </p:nvPr>
        </p:nvSpPr>
        <p:spPr/>
        <p:txBody>
          <a:bodyPr/>
          <a:lstStyle/>
          <a:p>
            <a:fld id="{27429B5B-14B8-49BD-B57C-48896D84E86B}" type="slidenum">
              <a:rPr lang="en-IN" smtClean="0"/>
              <a:pPr/>
              <a:t>84</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85794"/>
            <a:ext cx="8501122" cy="5355312"/>
          </a:xfrm>
          <a:prstGeom prst="rect">
            <a:avLst/>
          </a:prstGeom>
        </p:spPr>
        <p:txBody>
          <a:bodyPr wrap="square">
            <a:spAutoFit/>
          </a:bodyPr>
          <a:lstStyle/>
          <a:p>
            <a:pPr>
              <a:lnSpc>
                <a:spcPct val="150000"/>
              </a:lnSpc>
              <a:buFont typeface="Wingdings" pitchFamily="2" charset="2"/>
              <a:buChar char="Ø"/>
            </a:pPr>
            <a:r>
              <a:rPr lang="en-US" sz="2800" dirty="0" smtClean="0"/>
              <a:t>It is also called </a:t>
            </a:r>
            <a:r>
              <a:rPr lang="en-US" sz="3200" b="1" dirty="0" smtClean="0"/>
              <a:t>Producer- Consumer problem</a:t>
            </a:r>
            <a:endParaRPr lang="en-US" sz="2800" b="1" dirty="0" smtClean="0"/>
          </a:p>
          <a:p>
            <a:pPr>
              <a:lnSpc>
                <a:spcPct val="150000"/>
              </a:lnSpc>
              <a:buFont typeface="Wingdings" pitchFamily="2" charset="2"/>
              <a:buChar char="Ø"/>
            </a:pPr>
            <a:r>
              <a:rPr lang="en-IN" sz="2800" dirty="0" smtClean="0"/>
              <a:t> a </a:t>
            </a:r>
            <a:r>
              <a:rPr lang="en-IN" sz="2800" dirty="0" smtClean="0">
                <a:solidFill>
                  <a:srgbClr val="FF0000"/>
                </a:solidFill>
              </a:rPr>
              <a:t>multi-process synchronization problem</a:t>
            </a:r>
            <a:r>
              <a:rPr lang="en-US" sz="2800" dirty="0" smtClean="0">
                <a:solidFill>
                  <a:srgbClr val="FF0000"/>
                </a:solidFill>
              </a:rPr>
              <a:t> </a:t>
            </a:r>
          </a:p>
          <a:p>
            <a:pPr>
              <a:buFont typeface="Wingdings" pitchFamily="2" charset="2"/>
              <a:buChar char="Ø"/>
            </a:pPr>
            <a:r>
              <a:rPr lang="en-US" sz="2800" dirty="0" smtClean="0"/>
              <a:t>It illustrates the need for synchronization in systems where many processes share a resource.</a:t>
            </a:r>
          </a:p>
          <a:p>
            <a:pPr>
              <a:lnSpc>
                <a:spcPct val="150000"/>
              </a:lnSpc>
              <a:buFont typeface="Wingdings" pitchFamily="2" charset="2"/>
              <a:buChar char="Ø"/>
            </a:pPr>
            <a:r>
              <a:rPr lang="en-US" sz="2800" dirty="0" smtClean="0"/>
              <a:t> In the problem, </a:t>
            </a:r>
            <a:r>
              <a:rPr lang="en-US" sz="2800" dirty="0" smtClean="0">
                <a:solidFill>
                  <a:srgbClr val="0000FF"/>
                </a:solidFill>
              </a:rPr>
              <a:t>two processes share a </a:t>
            </a:r>
            <a:r>
              <a:rPr lang="en-US" sz="2800" b="1" dirty="0" smtClean="0">
                <a:solidFill>
                  <a:srgbClr val="0000FF"/>
                </a:solidFill>
              </a:rPr>
              <a:t>fixed-size buffer</a:t>
            </a:r>
            <a:r>
              <a:rPr lang="en-US" sz="2800" dirty="0" smtClean="0">
                <a:solidFill>
                  <a:srgbClr val="0000FF"/>
                </a:solidFill>
              </a:rPr>
              <a:t>. </a:t>
            </a:r>
          </a:p>
          <a:p>
            <a:pPr lvl="1">
              <a:buFont typeface="Wingdings" pitchFamily="2" charset="2"/>
              <a:buChar char="ü"/>
            </a:pPr>
            <a:r>
              <a:rPr lang="en-IN" sz="2800" b="1" dirty="0" smtClean="0">
                <a:solidFill>
                  <a:srgbClr val="FF0000"/>
                </a:solidFill>
              </a:rPr>
              <a:t>Producer : </a:t>
            </a:r>
            <a:r>
              <a:rPr lang="en-IN" sz="2800" b="1" dirty="0" smtClean="0"/>
              <a:t>P</a:t>
            </a:r>
            <a:r>
              <a:rPr lang="en-IN" sz="2800" dirty="0" smtClean="0"/>
              <a:t>roducer Process puts information in the buffer </a:t>
            </a:r>
          </a:p>
          <a:p>
            <a:pPr lvl="1">
              <a:buFont typeface="Wingdings" pitchFamily="2" charset="2"/>
              <a:buChar char="ü"/>
            </a:pPr>
            <a:r>
              <a:rPr lang="en-IN" sz="2800" b="1" dirty="0" smtClean="0">
                <a:solidFill>
                  <a:srgbClr val="FF0000"/>
                </a:solidFill>
              </a:rPr>
              <a:t>Consumer : </a:t>
            </a:r>
            <a:r>
              <a:rPr lang="en-IN" sz="2800" b="1" dirty="0" smtClean="0"/>
              <a:t>C</a:t>
            </a:r>
            <a:r>
              <a:rPr lang="en-IN" sz="2800" dirty="0" smtClean="0"/>
              <a:t>onsumer process takes information out of the buffer </a:t>
            </a:r>
            <a:endParaRPr lang="en-US" sz="2800" dirty="0" smtClean="0"/>
          </a:p>
        </p:txBody>
      </p:sp>
      <p:sp>
        <p:nvSpPr>
          <p:cNvPr id="5" name="Rectangle 2"/>
          <p:cNvSpPr txBox="1">
            <a:spLocks noChangeArrowheads="1"/>
          </p:cNvSpPr>
          <p:nvPr/>
        </p:nvSpPr>
        <p:spPr>
          <a:xfrm>
            <a:off x="857224" y="214290"/>
            <a:ext cx="7407275" cy="576262"/>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dk1"/>
                </a:solidFill>
                <a:effectLst/>
                <a:uLnTx/>
                <a:uFillTx/>
                <a:latin typeface="+mn-lt"/>
                <a:ea typeface="+mn-ea"/>
                <a:cs typeface="+mn-cs"/>
              </a:rPr>
              <a:t>Bounded-Buffer Problem</a:t>
            </a:r>
            <a:endParaRPr kumimoji="0" lang="en-US" sz="44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27429B5B-14B8-49BD-B57C-48896D84E86B}" type="slidenum">
              <a:rPr lang="en-IN" smtClean="0"/>
              <a:pPr/>
              <a:t>85</a:t>
            </a:fld>
            <a:endParaRPr lang="en-IN"/>
          </a:p>
        </p:txBody>
      </p:sp>
      <p:sp>
        <p:nvSpPr>
          <p:cNvPr id="7" name="Footer Placeholder 6"/>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7224" y="214290"/>
            <a:ext cx="7407275" cy="576262"/>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dk1"/>
                </a:solidFill>
                <a:effectLst/>
                <a:uLnTx/>
                <a:uFillTx/>
                <a:latin typeface="+mn-lt"/>
                <a:ea typeface="+mn-ea"/>
                <a:cs typeface="+mn-cs"/>
              </a:rPr>
              <a:t>Bounded-Buffer Problem</a:t>
            </a:r>
            <a:endParaRPr kumimoji="0" lang="en-US" sz="4400" b="0" i="0" u="none" strike="noStrike" kern="1200" cap="none" spc="0" normalizeH="0" baseline="0" noProof="0" dirty="0" smtClean="0">
              <a:ln>
                <a:noFill/>
              </a:ln>
              <a:solidFill>
                <a:schemeClr val="dk1"/>
              </a:solidFill>
              <a:effectLst/>
              <a:uLnTx/>
              <a:uFillTx/>
              <a:latin typeface="+mn-lt"/>
              <a:ea typeface="+mn-ea"/>
              <a:cs typeface="+mn-cs"/>
            </a:endParaRPr>
          </a:p>
        </p:txBody>
      </p:sp>
      <p:pic>
        <p:nvPicPr>
          <p:cNvPr id="157698" name="Picture 2"/>
          <p:cNvPicPr>
            <a:picLocks noChangeAspect="1" noChangeArrowheads="1"/>
          </p:cNvPicPr>
          <p:nvPr/>
        </p:nvPicPr>
        <p:blipFill>
          <a:blip r:embed="rId2"/>
          <a:srcRect/>
          <a:stretch>
            <a:fillRect/>
          </a:stretch>
        </p:blipFill>
        <p:spPr bwMode="auto">
          <a:xfrm>
            <a:off x="1214414" y="1000109"/>
            <a:ext cx="6448425" cy="2214578"/>
          </a:xfrm>
          <a:prstGeom prst="rect">
            <a:avLst/>
          </a:prstGeom>
          <a:noFill/>
          <a:ln w="9525">
            <a:noFill/>
            <a:miter lim="800000"/>
            <a:headEnd/>
            <a:tailEnd/>
          </a:ln>
          <a:effectLst/>
        </p:spPr>
      </p:pic>
      <p:sp>
        <p:nvSpPr>
          <p:cNvPr id="4" name="Rectangle 3"/>
          <p:cNvSpPr/>
          <p:nvPr/>
        </p:nvSpPr>
        <p:spPr>
          <a:xfrm>
            <a:off x="285720" y="3357562"/>
            <a:ext cx="8572560" cy="3170099"/>
          </a:xfrm>
          <a:prstGeom prst="rect">
            <a:avLst/>
          </a:prstGeom>
        </p:spPr>
        <p:txBody>
          <a:bodyPr wrap="square">
            <a:spAutoFit/>
          </a:bodyPr>
          <a:lstStyle/>
          <a:p>
            <a:r>
              <a:rPr lang="en-IN" sz="3200" b="1" dirty="0" smtClean="0">
                <a:solidFill>
                  <a:srgbClr val="FF0000"/>
                </a:solidFill>
              </a:rPr>
              <a:t>PROBLEM : </a:t>
            </a:r>
            <a:r>
              <a:rPr lang="en-IN" sz="2800" dirty="0" smtClean="0"/>
              <a:t>The problem is to make sure that </a:t>
            </a:r>
          </a:p>
          <a:p>
            <a:pPr>
              <a:buFont typeface="Wingdings" pitchFamily="2" charset="2"/>
              <a:buChar char="Ø"/>
            </a:pPr>
            <a:r>
              <a:rPr lang="en-IN" sz="2800" dirty="0" smtClean="0"/>
              <a:t>The producer won't try to add data into the buffer if it's full </a:t>
            </a:r>
          </a:p>
          <a:p>
            <a:pPr>
              <a:buFont typeface="Wingdings" pitchFamily="2" charset="2"/>
              <a:buChar char="Ø"/>
            </a:pPr>
            <a:r>
              <a:rPr lang="en-IN" sz="2800" dirty="0" smtClean="0"/>
              <a:t>The consumer won't try to remove data from an empty buffer</a:t>
            </a:r>
          </a:p>
          <a:p>
            <a:pPr>
              <a:buFont typeface="Wingdings" pitchFamily="2" charset="2"/>
              <a:buChar char="Ø"/>
            </a:pPr>
            <a:r>
              <a:rPr lang="en-IN" sz="2800" dirty="0" smtClean="0"/>
              <a:t>The producer and consumer should not insert data simultaneously (at the same time)</a:t>
            </a:r>
            <a:endParaRPr lang="en-IN" sz="2800" dirty="0"/>
          </a:p>
        </p:txBody>
      </p:sp>
      <p:sp>
        <p:nvSpPr>
          <p:cNvPr id="5" name="Slide Number Placeholder 4"/>
          <p:cNvSpPr>
            <a:spLocks noGrp="1"/>
          </p:cNvSpPr>
          <p:nvPr>
            <p:ph type="sldNum" sz="quarter" idx="12"/>
          </p:nvPr>
        </p:nvSpPr>
        <p:spPr/>
        <p:txBody>
          <a:bodyPr/>
          <a:lstStyle/>
          <a:p>
            <a:fld id="{27429B5B-14B8-49BD-B57C-48896D84E86B}" type="slidenum">
              <a:rPr lang="en-IN" smtClean="0"/>
              <a:pPr/>
              <a:t>86</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87</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88</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2"/>
          <a:srcRect/>
          <a:stretch>
            <a:fillRect/>
          </a:stretch>
        </p:blipFill>
        <p:spPr bwMode="auto">
          <a:xfrm>
            <a:off x="111506" y="0"/>
            <a:ext cx="8886769" cy="664371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89</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42910" y="857232"/>
            <a:ext cx="7824788" cy="758170"/>
          </a:xfrm>
        </p:spPr>
        <p:txBody>
          <a:bodyPr>
            <a:normAutofit fontScale="90000"/>
          </a:bodyPr>
          <a:lstStyle/>
          <a:p>
            <a:pPr algn="ctr" eaLnBrk="1" fontAlgn="auto" hangingPunct="1">
              <a:spcAft>
                <a:spcPts val="0"/>
              </a:spcAft>
              <a:defRPr/>
            </a:pP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38914" name="Content Placeholder 3"/>
          <p:cNvSpPr>
            <a:spLocks noGrp="1"/>
          </p:cNvSpPr>
          <p:nvPr>
            <p:ph idx="4294967295"/>
          </p:nvPr>
        </p:nvSpPr>
        <p:spPr>
          <a:xfrm>
            <a:off x="1524000" y="1447800"/>
            <a:ext cx="7620000" cy="4953000"/>
          </a:xfrm>
        </p:spPr>
        <p:txBody>
          <a:bodyPr/>
          <a:lstStyle/>
          <a:p>
            <a:pPr eaLnBrk="1" hangingPunct="1">
              <a:buFont typeface="Wingdings" pitchFamily="2" charset="2"/>
              <a:buNone/>
            </a:pPr>
            <a:r>
              <a:rPr lang="en-NZ" smtClean="0"/>
              <a:t>             </a:t>
            </a:r>
          </a:p>
          <a:p>
            <a:pPr eaLnBrk="1" hangingPunct="1"/>
            <a:endParaRPr lang="en-US" smtClean="0"/>
          </a:p>
        </p:txBody>
      </p:sp>
      <p:graphicFrame>
        <p:nvGraphicFramePr>
          <p:cNvPr id="5" name="Diagram 4"/>
          <p:cNvGraphicFramePr/>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bject 2"/>
          <p:cNvSpPr txBox="1">
            <a:spLocks/>
          </p:cNvSpPr>
          <p:nvPr/>
        </p:nvSpPr>
        <p:spPr>
          <a:xfrm>
            <a:off x="2285984" y="214290"/>
            <a:ext cx="4535448" cy="68993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4400" b="1" i="0" u="none" strike="noStrike" kern="1200" cap="none" spc="-5" normalizeH="0" baseline="0" noProof="0" dirty="0" smtClean="0">
                <a:ln>
                  <a:noFill/>
                </a:ln>
                <a:solidFill>
                  <a:schemeClr val="dk1"/>
                </a:solidFill>
                <a:effectLst/>
                <a:uLnTx/>
                <a:uFillTx/>
                <a:latin typeface="+mn-lt"/>
                <a:ea typeface="+mn-ea"/>
                <a:cs typeface="+mn-cs"/>
              </a:rPr>
              <a:t>Concur</a:t>
            </a:r>
            <a:r>
              <a:rPr kumimoji="0" lang="en-IN" sz="4400" b="1" i="0" u="none" strike="noStrike" kern="1200" cap="none" spc="-80" normalizeH="0" baseline="0" noProof="0" dirty="0" smtClean="0">
                <a:ln>
                  <a:noFill/>
                </a:ln>
                <a:solidFill>
                  <a:schemeClr val="dk1"/>
                </a:solidFill>
                <a:effectLst/>
                <a:uLnTx/>
                <a:uFillTx/>
                <a:latin typeface="+mn-lt"/>
                <a:ea typeface="+mn-ea"/>
                <a:cs typeface="+mn-cs"/>
              </a:rPr>
              <a:t>r</a:t>
            </a:r>
            <a:r>
              <a:rPr kumimoji="0" lang="en-IN" sz="4400" b="1" i="0" u="none" strike="noStrike" kern="1200" cap="none" spc="0" normalizeH="0" baseline="0" noProof="0" dirty="0" smtClean="0">
                <a:ln>
                  <a:noFill/>
                </a:ln>
                <a:solidFill>
                  <a:schemeClr val="dk1"/>
                </a:solidFill>
                <a:effectLst/>
                <a:uLnTx/>
                <a:uFillTx/>
                <a:latin typeface="+mn-lt"/>
                <a:ea typeface="+mn-ea"/>
                <a:cs typeface="+mn-cs"/>
              </a:rPr>
              <a:t>ency</a:t>
            </a:r>
            <a:endParaRPr kumimoji="0" lang="en-IN" sz="4400" b="1" i="0" u="none" strike="noStrike" kern="1200" cap="none" spc="0" normalizeH="0" baseline="0" noProof="0" dirty="0">
              <a:ln>
                <a:noFill/>
              </a:ln>
              <a:solidFill>
                <a:schemeClr val="dk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27429B5B-14B8-49BD-B57C-48896D84E86B}" type="slidenum">
              <a:rPr lang="en-IN" smtClean="0"/>
              <a:pPr/>
              <a:t>9</a:t>
            </a:fld>
            <a:endParaRPr lang="en-IN"/>
          </a:p>
        </p:txBody>
      </p:sp>
      <p:sp>
        <p:nvSpPr>
          <p:cNvPr id="8" name="Footer Placeholder 7"/>
          <p:cNvSpPr>
            <a:spLocks noGrp="1"/>
          </p:cNvSpPr>
          <p:nvPr>
            <p:ph type="ftr" sz="quarter" idx="11"/>
          </p:nvPr>
        </p:nvSpPr>
        <p:spPr/>
        <p:txBody>
          <a:bodyPr/>
          <a:lstStyle/>
          <a:p>
            <a:r>
              <a:rPr lang="pt-BR" smtClean="0"/>
              <a:t>By: Dr. Panhalkar A. R.</a:t>
            </a:r>
            <a:endParaRPr lang="en-IN"/>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a:srcRect/>
          <a:stretch>
            <a:fillRect/>
          </a:stretch>
        </p:blipFill>
        <p:spPr bwMode="auto">
          <a:xfrm>
            <a:off x="20146" y="214290"/>
            <a:ext cx="9044839" cy="664371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90</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ChangeAspect="1" noChangeArrowheads="1"/>
          </p:cNvPicPr>
          <p:nvPr/>
        </p:nvPicPr>
        <p:blipFill>
          <a:blip r:embed="rId2"/>
          <a:srcRect/>
          <a:stretch>
            <a:fillRect/>
          </a:stretch>
        </p:blipFill>
        <p:spPr bwMode="auto">
          <a:xfrm>
            <a:off x="214282" y="214290"/>
            <a:ext cx="8929718" cy="6286544"/>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91</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a:srcRect/>
          <a:stretch>
            <a:fillRect/>
          </a:stretch>
        </p:blipFill>
        <p:spPr bwMode="auto">
          <a:xfrm>
            <a:off x="214282" y="285728"/>
            <a:ext cx="8715436" cy="621510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7429B5B-14B8-49BD-B57C-48896D84E86B}" type="slidenum">
              <a:rPr lang="en-IN" smtClean="0"/>
              <a:pPr/>
              <a:t>92</a:t>
            </a:fld>
            <a:endParaRPr lang="en-IN"/>
          </a:p>
        </p:txBody>
      </p:sp>
      <p:sp>
        <p:nvSpPr>
          <p:cNvPr id="4" name="Footer Placeholder 3"/>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57224" y="142852"/>
            <a:ext cx="7407275"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dirty="0" smtClean="0"/>
              <a:t>Bounded-Buffer Problem</a:t>
            </a:r>
          </a:p>
        </p:txBody>
      </p:sp>
      <p:sp>
        <p:nvSpPr>
          <p:cNvPr id="27651" name="Rectangle 3"/>
          <p:cNvSpPr>
            <a:spLocks noGrp="1" noChangeArrowheads="1"/>
          </p:cNvSpPr>
          <p:nvPr>
            <p:ph type="body" idx="1"/>
          </p:nvPr>
        </p:nvSpPr>
        <p:spPr>
          <a:xfrm>
            <a:off x="357158" y="857232"/>
            <a:ext cx="8429684" cy="5564187"/>
          </a:xfrm>
        </p:spPr>
        <p:txBody>
          <a:bodyPr>
            <a:noAutofit/>
          </a:bodyPr>
          <a:lstStyle/>
          <a:p>
            <a:r>
              <a:rPr lang="en-IN" sz="2800" b="1" dirty="0" smtClean="0"/>
              <a:t>One solution of this problem is to </a:t>
            </a:r>
            <a:r>
              <a:rPr lang="en-IN" sz="2800" b="1" dirty="0" smtClean="0">
                <a:solidFill>
                  <a:srgbClr val="FF0000"/>
                </a:solidFill>
              </a:rPr>
              <a:t>use semaphores</a:t>
            </a:r>
            <a:r>
              <a:rPr lang="en-IN" sz="2800" b="1" dirty="0" smtClean="0"/>
              <a:t>. </a:t>
            </a:r>
          </a:p>
          <a:p>
            <a:pPr>
              <a:buNone/>
            </a:pPr>
            <a:r>
              <a:rPr lang="en-IN" sz="2800" b="1" dirty="0" smtClean="0">
                <a:solidFill>
                  <a:srgbClr val="3333FF"/>
                </a:solidFill>
              </a:rPr>
              <a:t>The semaphores which will be used here are:</a:t>
            </a:r>
          </a:p>
          <a:p>
            <a:r>
              <a:rPr lang="en-US" sz="2800" i="1" dirty="0" smtClean="0"/>
              <a:t>N</a:t>
            </a:r>
            <a:r>
              <a:rPr lang="en-US" sz="2800" dirty="0" smtClean="0"/>
              <a:t> buffers, each can hold one item</a:t>
            </a:r>
          </a:p>
          <a:p>
            <a:r>
              <a:rPr lang="en-US" sz="2800" dirty="0" smtClean="0"/>
              <a:t>Semaphore </a:t>
            </a:r>
            <a:r>
              <a:rPr lang="en-US" sz="2800" dirty="0" err="1" smtClean="0">
                <a:solidFill>
                  <a:srgbClr val="FF0000"/>
                </a:solidFill>
              </a:rPr>
              <a:t>mutex</a:t>
            </a:r>
            <a:r>
              <a:rPr lang="en-US" sz="2800" dirty="0" smtClean="0">
                <a:solidFill>
                  <a:srgbClr val="FF0000"/>
                </a:solidFill>
              </a:rPr>
              <a:t> </a:t>
            </a:r>
            <a:r>
              <a:rPr lang="en-US" sz="2800" dirty="0" smtClean="0"/>
              <a:t>( initialized to the value 1):</a:t>
            </a:r>
            <a:r>
              <a:rPr lang="en-IN" sz="2800" dirty="0" smtClean="0"/>
              <a:t>a </a:t>
            </a:r>
            <a:r>
              <a:rPr lang="en-IN" sz="2800" b="1" dirty="0" smtClean="0"/>
              <a:t>binary semaphore</a:t>
            </a:r>
            <a:r>
              <a:rPr lang="en-IN" sz="2800" dirty="0" smtClean="0"/>
              <a:t> which is used to acquire and release the lock.</a:t>
            </a:r>
            <a:endParaRPr lang="en-US" sz="2800" dirty="0" smtClean="0"/>
          </a:p>
          <a:p>
            <a:r>
              <a:rPr lang="en-US" sz="2800" dirty="0" smtClean="0"/>
              <a:t>Semaphore </a:t>
            </a:r>
            <a:r>
              <a:rPr lang="en-US" sz="2800" dirty="0" smtClean="0">
                <a:solidFill>
                  <a:srgbClr val="FF0000"/>
                </a:solidFill>
              </a:rPr>
              <a:t>full </a:t>
            </a:r>
            <a:r>
              <a:rPr lang="en-US" sz="2800" dirty="0" smtClean="0"/>
              <a:t>(initialized to the value 0: </a:t>
            </a:r>
            <a:r>
              <a:rPr lang="en-IN" sz="2800" dirty="0" smtClean="0"/>
              <a:t>a </a:t>
            </a:r>
            <a:r>
              <a:rPr lang="en-IN" sz="2800" b="1" dirty="0" smtClean="0"/>
              <a:t>counting semaphore</a:t>
            </a:r>
            <a:r>
              <a:rPr lang="en-IN" sz="2800" dirty="0" smtClean="0"/>
              <a:t> whose initial value is the number of slots in the buffer, since, initially all slots are empty.</a:t>
            </a:r>
            <a:endParaRPr lang="en-US" sz="2800" dirty="0" smtClean="0"/>
          </a:p>
          <a:p>
            <a:r>
              <a:rPr lang="en-US" sz="2800" dirty="0" smtClean="0"/>
              <a:t>Semaphore </a:t>
            </a:r>
            <a:r>
              <a:rPr lang="en-US" sz="2800" dirty="0" smtClean="0">
                <a:solidFill>
                  <a:srgbClr val="FF0000"/>
                </a:solidFill>
              </a:rPr>
              <a:t>empty</a:t>
            </a:r>
            <a:r>
              <a:rPr lang="en-US" sz="2800" dirty="0" smtClean="0"/>
              <a:t> (initialized to the value N):</a:t>
            </a:r>
            <a:r>
              <a:rPr lang="en-IN" sz="2800" dirty="0" smtClean="0"/>
              <a:t>a </a:t>
            </a:r>
            <a:r>
              <a:rPr lang="en-IN" sz="2800" b="1" dirty="0" smtClean="0"/>
              <a:t>counting semaphore</a:t>
            </a:r>
            <a:r>
              <a:rPr lang="en-IN" sz="2800" dirty="0" smtClean="0"/>
              <a:t> whose initial value is 0.</a:t>
            </a:r>
            <a:endParaRPr lang="en-US" sz="2800" dirty="0" smtClean="0"/>
          </a:p>
          <a:p>
            <a:endParaRPr lang="en-US" sz="2800" dirty="0" smtClean="0"/>
          </a:p>
        </p:txBody>
      </p:sp>
      <p:sp>
        <p:nvSpPr>
          <p:cNvPr id="27652" name="Rectangle 5"/>
          <p:cNvSpPr>
            <a:spLocks noChangeArrowheads="1"/>
          </p:cNvSpPr>
          <p:nvPr/>
        </p:nvSpPr>
        <p:spPr bwMode="auto">
          <a:xfrm>
            <a:off x="2492375" y="3246438"/>
            <a:ext cx="184150" cy="366712"/>
          </a:xfrm>
          <a:prstGeom prst="rect">
            <a:avLst/>
          </a:prstGeom>
          <a:noFill/>
          <a:ln w="9525">
            <a:noFill/>
            <a:miter lim="800000"/>
            <a:headEnd/>
            <a:tailEnd/>
          </a:ln>
        </p:spPr>
        <p:txBody>
          <a:bodyPr wrap="none">
            <a:spAutoFit/>
          </a:bodyPr>
          <a:lstStyle/>
          <a:p>
            <a:endParaRPr kumimoji="1" lang="en-US">
              <a:latin typeface="Helvetica" pitchFamily="34" charset="0"/>
            </a:endParaRPr>
          </a:p>
        </p:txBody>
      </p:sp>
      <p:sp>
        <p:nvSpPr>
          <p:cNvPr id="5" name="Slide Number Placeholder 4"/>
          <p:cNvSpPr>
            <a:spLocks noGrp="1"/>
          </p:cNvSpPr>
          <p:nvPr>
            <p:ph type="sldNum" sz="quarter" idx="12"/>
          </p:nvPr>
        </p:nvSpPr>
        <p:spPr/>
        <p:txBody>
          <a:bodyPr/>
          <a:lstStyle/>
          <a:p>
            <a:fld id="{27429B5B-14B8-49BD-B57C-48896D84E86B}" type="slidenum">
              <a:rPr lang="en-IN" smtClean="0"/>
              <a:pPr/>
              <a:t>93</a:t>
            </a:fld>
            <a:endParaRPr lang="en-IN"/>
          </a:p>
        </p:txBody>
      </p:sp>
      <p:sp>
        <p:nvSpPr>
          <p:cNvPr id="6" name="Footer Placeholder 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11250" y="277813"/>
            <a:ext cx="7575550"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dirty="0" smtClean="0"/>
              <a:t>Bounded Buffer Problem (Cont.)</a:t>
            </a:r>
          </a:p>
        </p:txBody>
      </p:sp>
      <p:sp>
        <p:nvSpPr>
          <p:cNvPr id="28675" name="Rectangle 3"/>
          <p:cNvSpPr>
            <a:spLocks noGrp="1" noChangeArrowheads="1"/>
          </p:cNvSpPr>
          <p:nvPr>
            <p:ph type="body" idx="1"/>
          </p:nvPr>
        </p:nvSpPr>
        <p:spPr>
          <a:xfrm>
            <a:off x="827088" y="1279525"/>
            <a:ext cx="7848600" cy="4876800"/>
          </a:xfrm>
        </p:spPr>
        <p:txBody>
          <a:bodyPr/>
          <a:lstStyle/>
          <a:p>
            <a:r>
              <a:rPr lang="en-US" sz="2400" dirty="0" smtClean="0"/>
              <a:t>The structure of the producer process</a:t>
            </a:r>
          </a:p>
          <a:p>
            <a:pPr>
              <a:buFont typeface="Monotype Sorts" pitchFamily="2" charset="2"/>
              <a:buNone/>
            </a:pPr>
            <a:r>
              <a:rPr lang="en-US" sz="2400" dirty="0" smtClean="0">
                <a:solidFill>
                  <a:srgbClr val="0000FF"/>
                </a:solidFill>
              </a:rPr>
              <a:t>	do  {</a:t>
            </a:r>
          </a:p>
          <a:p>
            <a:pPr>
              <a:buFont typeface="Monotype Sorts" pitchFamily="2" charset="2"/>
              <a:buNone/>
            </a:pPr>
            <a:r>
              <a:rPr lang="en-US" sz="2400" dirty="0" smtClean="0">
                <a:solidFill>
                  <a:srgbClr val="0000FF"/>
                </a:solidFill>
              </a:rPr>
              <a:t>                         //   produce an item in </a:t>
            </a:r>
            <a:r>
              <a:rPr lang="en-US" sz="2400" dirty="0" err="1" smtClean="0">
                <a:solidFill>
                  <a:srgbClr val="0000FF"/>
                </a:solidFill>
              </a:rPr>
              <a:t>nextp</a:t>
            </a:r>
            <a:endParaRPr lang="en-US" sz="2400" dirty="0" smtClean="0">
              <a:solidFill>
                <a:srgbClr val="0000FF"/>
              </a:solidFill>
            </a:endParaRPr>
          </a:p>
          <a:p>
            <a:pPr>
              <a:buFont typeface="Monotype Sorts" pitchFamily="2" charset="2"/>
              <a:buNone/>
            </a:pPr>
            <a:r>
              <a:rPr lang="en-US" sz="2400" dirty="0" smtClean="0">
                <a:solidFill>
                  <a:srgbClr val="0000FF"/>
                </a:solidFill>
              </a:rPr>
              <a:t>                   wait (empty);</a:t>
            </a:r>
          </a:p>
          <a:p>
            <a:pPr>
              <a:buFont typeface="Monotype Sorts" pitchFamily="2" charset="2"/>
              <a:buNone/>
            </a:pPr>
            <a:r>
              <a:rPr lang="en-US" sz="2400" dirty="0" smtClean="0">
                <a:solidFill>
                  <a:srgbClr val="0000FF"/>
                </a:solidFill>
              </a:rPr>
              <a:t>                   wait (</a:t>
            </a:r>
            <a:r>
              <a:rPr lang="en-US" sz="2400" dirty="0" err="1" smtClean="0">
                <a:solidFill>
                  <a:srgbClr val="0000FF"/>
                </a:solidFill>
              </a:rPr>
              <a:t>mutex</a:t>
            </a:r>
            <a:r>
              <a:rPr lang="en-US" sz="2400" dirty="0" smtClean="0">
                <a:solidFill>
                  <a:srgbClr val="0000FF"/>
                </a:solidFill>
              </a:rPr>
              <a:t>);</a:t>
            </a:r>
          </a:p>
          <a:p>
            <a:pPr>
              <a:buFont typeface="Monotype Sorts" pitchFamily="2" charset="2"/>
              <a:buNone/>
            </a:pPr>
            <a:r>
              <a:rPr lang="en-US" sz="2400" dirty="0" smtClean="0">
                <a:solidFill>
                  <a:srgbClr val="0000FF"/>
                </a:solidFill>
              </a:rPr>
              <a:t>                         //  add the item to the  buffer</a:t>
            </a:r>
          </a:p>
          <a:p>
            <a:pPr>
              <a:buFont typeface="Monotype Sorts" pitchFamily="2" charset="2"/>
              <a:buNone/>
            </a:pPr>
            <a:r>
              <a:rPr lang="en-US" sz="2400" dirty="0" smtClean="0">
                <a:solidFill>
                  <a:srgbClr val="0000FF"/>
                </a:solidFill>
              </a:rPr>
              <a:t>                    signal (</a:t>
            </a:r>
            <a:r>
              <a:rPr lang="en-US" sz="2400" dirty="0" err="1" smtClean="0">
                <a:solidFill>
                  <a:srgbClr val="0000FF"/>
                </a:solidFill>
              </a:rPr>
              <a:t>mutex</a:t>
            </a:r>
            <a:r>
              <a:rPr lang="en-US" sz="2400" dirty="0" smtClean="0">
                <a:solidFill>
                  <a:srgbClr val="0000FF"/>
                </a:solidFill>
              </a:rPr>
              <a:t>);</a:t>
            </a:r>
          </a:p>
          <a:p>
            <a:pPr>
              <a:buFont typeface="Monotype Sorts" pitchFamily="2" charset="2"/>
              <a:buNone/>
            </a:pPr>
            <a:r>
              <a:rPr lang="en-US" sz="2400" dirty="0" smtClean="0">
                <a:solidFill>
                  <a:srgbClr val="0000FF"/>
                </a:solidFill>
              </a:rPr>
              <a:t>                    signal (full);</a:t>
            </a:r>
          </a:p>
          <a:p>
            <a:pPr>
              <a:buFont typeface="Monotype Sorts" pitchFamily="2" charset="2"/>
              <a:buNone/>
            </a:pPr>
            <a:r>
              <a:rPr lang="en-US" sz="2400" dirty="0" smtClean="0">
                <a:solidFill>
                  <a:srgbClr val="0000FF"/>
                </a:solidFill>
              </a:rPr>
              <a:t>           } while (TRUE);</a:t>
            </a:r>
          </a:p>
        </p:txBody>
      </p:sp>
      <p:sp>
        <p:nvSpPr>
          <p:cNvPr id="4" name="Slide Number Placeholder 3"/>
          <p:cNvSpPr>
            <a:spLocks noGrp="1"/>
          </p:cNvSpPr>
          <p:nvPr>
            <p:ph type="sldNum" sz="quarter" idx="12"/>
          </p:nvPr>
        </p:nvSpPr>
        <p:spPr/>
        <p:txBody>
          <a:bodyPr/>
          <a:lstStyle/>
          <a:p>
            <a:fld id="{27429B5B-14B8-49BD-B57C-48896D84E86B}" type="slidenum">
              <a:rPr lang="en-IN" smtClean="0"/>
              <a:pPr/>
              <a:t>94</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06513" y="277813"/>
            <a:ext cx="7156450"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dirty="0" smtClean="0"/>
              <a:t>Bounded Buffer Problem (Cont.)</a:t>
            </a:r>
          </a:p>
        </p:txBody>
      </p:sp>
      <p:sp>
        <p:nvSpPr>
          <p:cNvPr id="29699" name="Rectangle 3"/>
          <p:cNvSpPr>
            <a:spLocks noGrp="1" noChangeArrowheads="1"/>
          </p:cNvSpPr>
          <p:nvPr>
            <p:ph type="body" idx="1"/>
          </p:nvPr>
        </p:nvSpPr>
        <p:spPr>
          <a:xfrm>
            <a:off x="827088" y="1279525"/>
            <a:ext cx="7848600" cy="4876800"/>
          </a:xfrm>
        </p:spPr>
        <p:txBody>
          <a:bodyPr/>
          <a:lstStyle/>
          <a:p>
            <a:r>
              <a:rPr lang="en-US" sz="2400" dirty="0" smtClean="0"/>
              <a:t>The structure of the consumer process</a:t>
            </a:r>
          </a:p>
          <a:p>
            <a:pPr>
              <a:buFont typeface="Monotype Sorts" pitchFamily="2" charset="2"/>
              <a:buNone/>
            </a:pPr>
            <a:r>
              <a:rPr lang="en-US" sz="2400" dirty="0" smtClean="0">
                <a:solidFill>
                  <a:srgbClr val="0000FF"/>
                </a:solidFill>
              </a:rPr>
              <a:t>           do {</a:t>
            </a:r>
          </a:p>
          <a:p>
            <a:pPr>
              <a:buFont typeface="Monotype Sorts" pitchFamily="2" charset="2"/>
              <a:buNone/>
            </a:pPr>
            <a:r>
              <a:rPr lang="en-US" sz="2400" dirty="0" smtClean="0">
                <a:solidFill>
                  <a:srgbClr val="0000FF"/>
                </a:solidFill>
              </a:rPr>
              <a:t>                    wait (full);</a:t>
            </a:r>
          </a:p>
          <a:p>
            <a:pPr>
              <a:buFont typeface="Monotype Sorts" pitchFamily="2" charset="2"/>
              <a:buNone/>
            </a:pPr>
            <a:r>
              <a:rPr lang="en-US" sz="2400" dirty="0" smtClean="0">
                <a:solidFill>
                  <a:srgbClr val="0000FF"/>
                </a:solidFill>
              </a:rPr>
              <a:t>                    wait (</a:t>
            </a:r>
            <a:r>
              <a:rPr lang="en-US" sz="2400" dirty="0" err="1" smtClean="0">
                <a:solidFill>
                  <a:srgbClr val="0000FF"/>
                </a:solidFill>
              </a:rPr>
              <a:t>mutex</a:t>
            </a:r>
            <a:r>
              <a:rPr lang="en-US" sz="2400" dirty="0" smtClean="0">
                <a:solidFill>
                  <a:srgbClr val="0000FF"/>
                </a:solidFill>
              </a:rPr>
              <a:t>);</a:t>
            </a:r>
          </a:p>
          <a:p>
            <a:pPr>
              <a:buFont typeface="Monotype Sorts" pitchFamily="2" charset="2"/>
              <a:buNone/>
            </a:pPr>
            <a:r>
              <a:rPr lang="en-US" sz="2400" dirty="0" smtClean="0">
                <a:solidFill>
                  <a:srgbClr val="0000FF"/>
                </a:solidFill>
              </a:rPr>
              <a:t>                             //  remove an item from  buffer to </a:t>
            </a:r>
            <a:r>
              <a:rPr lang="en-US" sz="2400" dirty="0" err="1" smtClean="0">
                <a:solidFill>
                  <a:srgbClr val="0000FF"/>
                </a:solidFill>
              </a:rPr>
              <a:t>nextc</a:t>
            </a:r>
            <a:endParaRPr lang="en-US" sz="2400" dirty="0" smtClean="0">
              <a:solidFill>
                <a:srgbClr val="0000FF"/>
              </a:solidFill>
            </a:endParaRPr>
          </a:p>
          <a:p>
            <a:pPr>
              <a:buFont typeface="Monotype Sorts" pitchFamily="2" charset="2"/>
              <a:buNone/>
            </a:pPr>
            <a:r>
              <a:rPr lang="en-US" sz="2400" dirty="0" smtClean="0">
                <a:solidFill>
                  <a:srgbClr val="0000FF"/>
                </a:solidFill>
              </a:rPr>
              <a:t>                    signal (</a:t>
            </a:r>
            <a:r>
              <a:rPr lang="en-US" sz="2400" dirty="0" err="1" smtClean="0">
                <a:solidFill>
                  <a:srgbClr val="0000FF"/>
                </a:solidFill>
              </a:rPr>
              <a:t>mutex</a:t>
            </a:r>
            <a:r>
              <a:rPr lang="en-US" sz="2400" dirty="0" smtClean="0">
                <a:solidFill>
                  <a:srgbClr val="0000FF"/>
                </a:solidFill>
              </a:rPr>
              <a:t>);</a:t>
            </a:r>
          </a:p>
          <a:p>
            <a:pPr>
              <a:buFont typeface="Monotype Sorts" pitchFamily="2" charset="2"/>
              <a:buNone/>
            </a:pPr>
            <a:r>
              <a:rPr lang="en-US" sz="2400" dirty="0" smtClean="0">
                <a:solidFill>
                  <a:srgbClr val="0000FF"/>
                </a:solidFill>
              </a:rPr>
              <a:t>                    signal (empty);</a:t>
            </a:r>
          </a:p>
          <a:p>
            <a:pPr>
              <a:buFont typeface="Monotype Sorts" pitchFamily="2" charset="2"/>
              <a:buNone/>
            </a:pPr>
            <a:r>
              <a:rPr lang="en-US" sz="2400" dirty="0" smtClean="0">
                <a:solidFill>
                  <a:srgbClr val="0000FF"/>
                </a:solidFill>
              </a:rPr>
              <a:t>                            //  consume the item in </a:t>
            </a:r>
            <a:r>
              <a:rPr lang="en-US" sz="2400" dirty="0" err="1" smtClean="0">
                <a:solidFill>
                  <a:srgbClr val="0000FF"/>
                </a:solidFill>
              </a:rPr>
              <a:t>nextc</a:t>
            </a:r>
            <a:endParaRPr lang="en-US" sz="2400" dirty="0" smtClean="0">
              <a:solidFill>
                <a:srgbClr val="0000FF"/>
              </a:solidFill>
            </a:endParaRPr>
          </a:p>
          <a:p>
            <a:pPr>
              <a:buFont typeface="Monotype Sorts" pitchFamily="2" charset="2"/>
              <a:buNone/>
            </a:pPr>
            <a:r>
              <a:rPr lang="en-US" sz="2400" dirty="0" smtClean="0">
                <a:solidFill>
                  <a:srgbClr val="0000FF"/>
                </a:solidFill>
              </a:rPr>
              <a:t>           } while (TRUE);</a:t>
            </a:r>
          </a:p>
        </p:txBody>
      </p:sp>
      <p:sp>
        <p:nvSpPr>
          <p:cNvPr id="4" name="Slide Number Placeholder 3"/>
          <p:cNvSpPr>
            <a:spLocks noGrp="1"/>
          </p:cNvSpPr>
          <p:nvPr>
            <p:ph type="sldNum" sz="quarter" idx="12"/>
          </p:nvPr>
        </p:nvSpPr>
        <p:spPr/>
        <p:txBody>
          <a:bodyPr/>
          <a:lstStyle/>
          <a:p>
            <a:fld id="{27429B5B-14B8-49BD-B57C-48896D84E86B}" type="slidenum">
              <a:rPr lang="en-IN" smtClean="0"/>
              <a:pPr/>
              <a:t>95</a:t>
            </a:fld>
            <a:endParaRPr lang="en-IN"/>
          </a:p>
        </p:txBody>
      </p:sp>
      <p:sp>
        <p:nvSpPr>
          <p:cNvPr id="5" name="Footer Placeholder 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85786" y="1428736"/>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785786" y="571480"/>
            <a:ext cx="3786214" cy="646331"/>
          </a:xfrm>
          <a:prstGeom prst="rect">
            <a:avLst/>
          </a:prstGeom>
          <a:noFill/>
        </p:spPr>
        <p:txBody>
          <a:bodyPr wrap="square" rtlCol="0">
            <a:spAutoFit/>
          </a:bodyPr>
          <a:lstStyle/>
          <a:p>
            <a:pPr algn="ctr"/>
            <a:r>
              <a:rPr lang="en-IN" sz="3600" dirty="0" smtClean="0"/>
              <a:t>Bounded Buffer</a:t>
            </a:r>
            <a:endParaRPr lang="en-IN" sz="36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sp>
        <p:nvSpPr>
          <p:cNvPr id="14"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5" name="Slide Number Placeholder 14"/>
          <p:cNvSpPr>
            <a:spLocks noGrp="1"/>
          </p:cNvSpPr>
          <p:nvPr>
            <p:ph type="sldNum" sz="quarter" idx="12"/>
          </p:nvPr>
        </p:nvSpPr>
        <p:spPr/>
        <p:txBody>
          <a:bodyPr/>
          <a:lstStyle/>
          <a:p>
            <a:fld id="{27429B5B-14B8-49BD-B57C-48896D84E86B}" type="slidenum">
              <a:rPr lang="en-IN" smtClean="0"/>
              <a:pPr/>
              <a:t>96</a:t>
            </a:fld>
            <a:endParaRPr lang="en-IN"/>
          </a:p>
        </p:txBody>
      </p:sp>
      <p:sp>
        <p:nvSpPr>
          <p:cNvPr id="16" name="Footer Placeholder 15"/>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3</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714348" y="201019"/>
            <a:ext cx="3786214" cy="584775"/>
          </a:xfrm>
          <a:prstGeom prst="rect">
            <a:avLst/>
          </a:prstGeom>
          <a:noFill/>
        </p:spPr>
        <p:txBody>
          <a:bodyPr wrap="square" rtlCol="0">
            <a:spAutoFit/>
          </a:bodyPr>
          <a:lstStyle/>
          <a:p>
            <a:pPr algn="ctr"/>
            <a:r>
              <a:rPr lang="en-IN" sz="3200" dirty="0" smtClean="0"/>
              <a:t>Bounded Buffer</a:t>
            </a:r>
            <a:endParaRPr lang="en-IN" sz="32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3446852" y="3696892"/>
            <a:ext cx="785818" cy="15359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14744" y="4000504"/>
            <a:ext cx="2214578" cy="523220"/>
          </a:xfrm>
          <a:prstGeom prst="rect">
            <a:avLst/>
          </a:prstGeom>
          <a:noFill/>
        </p:spPr>
        <p:txBody>
          <a:bodyPr wrap="square" rtlCol="0">
            <a:spAutoFit/>
          </a:bodyPr>
          <a:lstStyle/>
          <a:p>
            <a:r>
              <a:rPr lang="en-IN" sz="2800" dirty="0" smtClean="0"/>
              <a:t>Wait(empty)</a:t>
            </a:r>
            <a:endParaRPr lang="en-IN" sz="2800" dirty="0"/>
          </a:p>
        </p:txBody>
      </p:sp>
      <p:sp>
        <p:nvSpPr>
          <p:cNvPr id="17"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97</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78579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endParaRPr lang="en-IN" sz="3200" dirty="0"/>
                    </a:p>
                  </a:txBody>
                  <a:tcPr anchor="ctr"/>
                </a:tc>
                <a:tc>
                  <a:txBody>
                    <a:bodyPr/>
                    <a:lstStyle/>
                    <a:p>
                      <a:endParaRPr lang="en-IN" sz="3200"/>
                    </a:p>
                  </a:txBody>
                  <a:tcPr anchor="ctr"/>
                </a:tc>
                <a:tc>
                  <a:txBody>
                    <a:bodyPr/>
                    <a:lstStyle/>
                    <a:p>
                      <a:endParaRPr lang="en-IN" sz="3200" dirty="0"/>
                    </a:p>
                  </a:txBody>
                  <a:tcPr anchor="ctr"/>
                </a:tc>
              </a:tr>
            </a:tbl>
          </a:graphicData>
        </a:graphic>
      </p:graphicFrame>
      <p:sp>
        <p:nvSpPr>
          <p:cNvPr id="5" name="TextBox 4"/>
          <p:cNvSpPr txBox="1"/>
          <p:nvPr/>
        </p:nvSpPr>
        <p:spPr>
          <a:xfrm>
            <a:off x="785786"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785786"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857224"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2000232"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1</a:t>
            </a:r>
            <a:endParaRPr lang="en-IN" sz="3200" b="1" dirty="0"/>
          </a:p>
        </p:txBody>
      </p:sp>
      <p:sp>
        <p:nvSpPr>
          <p:cNvPr id="9" name="Rectangle 8"/>
          <p:cNvSpPr/>
          <p:nvPr/>
        </p:nvSpPr>
        <p:spPr>
          <a:xfrm>
            <a:off x="2000232"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2071670"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571472" y="285728"/>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3428992"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6286512"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5" name="Straight Arrow Connector 14"/>
          <p:cNvCxnSpPr>
            <a:stCxn id="12" idx="0"/>
          </p:cNvCxnSpPr>
          <p:nvPr/>
        </p:nvCxnSpPr>
        <p:spPr>
          <a:xfrm rot="16200000" flipV="1">
            <a:off x="2911067" y="3161108"/>
            <a:ext cx="1714512" cy="167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857620" y="3643314"/>
            <a:ext cx="2214578" cy="523220"/>
          </a:xfrm>
          <a:prstGeom prst="rect">
            <a:avLst/>
          </a:prstGeom>
          <a:noFill/>
        </p:spPr>
        <p:txBody>
          <a:bodyPr wrap="square" rtlCol="0">
            <a:spAutoFit/>
          </a:bodyPr>
          <a:lstStyle/>
          <a:p>
            <a:r>
              <a:rPr lang="en-IN" sz="2800" dirty="0" smtClean="0"/>
              <a:t>Wait(</a:t>
            </a:r>
            <a:r>
              <a:rPr lang="en-IN" sz="2800" dirty="0" err="1" smtClean="0"/>
              <a:t>mutex</a:t>
            </a:r>
            <a:r>
              <a:rPr lang="en-IN" sz="2800" dirty="0" smtClean="0"/>
              <a:t>)</a:t>
            </a:r>
            <a:endParaRPr lang="en-IN" sz="2800" dirty="0"/>
          </a:p>
        </p:txBody>
      </p:sp>
      <p:sp>
        <p:nvSpPr>
          <p:cNvPr id="17" name="Rectangle 3"/>
          <p:cNvSpPr txBox="1">
            <a:spLocks noChangeArrowheads="1"/>
          </p:cNvSpPr>
          <p:nvPr/>
        </p:nvSpPr>
        <p:spPr>
          <a:xfrm>
            <a:off x="4572000" y="571481"/>
            <a:ext cx="4357718" cy="278608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mutex</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add the item to the  buffer</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8" name="Slide Number Placeholder 17"/>
          <p:cNvSpPr>
            <a:spLocks noGrp="1"/>
          </p:cNvSpPr>
          <p:nvPr>
            <p:ph type="sldNum" sz="quarter" idx="12"/>
          </p:nvPr>
        </p:nvSpPr>
        <p:spPr/>
        <p:txBody>
          <a:bodyPr/>
          <a:lstStyle/>
          <a:p>
            <a:fld id="{27429B5B-14B8-49BD-B57C-48896D84E86B}" type="slidenum">
              <a:rPr lang="en-IN" smtClean="0"/>
              <a:pPr/>
              <a:t>98</a:t>
            </a:fld>
            <a:endParaRPr lang="en-IN"/>
          </a:p>
        </p:txBody>
      </p:sp>
      <p:sp>
        <p:nvSpPr>
          <p:cNvPr id="19" name="Footer Placeholder 18"/>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3657600" cy="746116"/>
        </p:xfrm>
        <a:graphic>
          <a:graphicData uri="http://schemas.openxmlformats.org/drawingml/2006/table">
            <a:tbl>
              <a:tblPr firstRow="1" bandRow="1">
                <a:tableStyleId>{5940675A-B579-460E-94D1-54222C63F5DA}</a:tableStyleId>
              </a:tblPr>
              <a:tblGrid>
                <a:gridCol w="1219200"/>
                <a:gridCol w="1219200"/>
                <a:gridCol w="1219200"/>
              </a:tblGrid>
              <a:tr h="746116">
                <a:tc>
                  <a:txBody>
                    <a:bodyPr/>
                    <a:lstStyle/>
                    <a:p>
                      <a:r>
                        <a:rPr lang="en-IN" sz="3200" dirty="0" smtClean="0"/>
                        <a:t>Item</a:t>
                      </a:r>
                      <a:endParaRPr lang="en-IN" sz="3200" dirty="0"/>
                    </a:p>
                  </a:txBody>
                  <a:tcPr anchor="ctr"/>
                </a:tc>
                <a:tc>
                  <a:txBody>
                    <a:bodyPr/>
                    <a:lstStyle/>
                    <a:p>
                      <a:endParaRPr lang="en-IN" sz="3200"/>
                    </a:p>
                  </a:txBody>
                  <a:tcPr anchor="ctr"/>
                </a:tc>
                <a:tc>
                  <a:txBody>
                    <a:bodyPr/>
                    <a:lstStyle/>
                    <a:p>
                      <a:endParaRPr lang="en-IN" sz="3200" dirty="0"/>
                    </a:p>
                  </a:txBody>
                  <a:tcPr anchor="ctr"/>
                </a:tc>
              </a:tr>
            </a:tbl>
          </a:graphicData>
        </a:graphic>
      </p:graphicFrame>
      <p:sp>
        <p:nvSpPr>
          <p:cNvPr id="5" name="TextBox 4"/>
          <p:cNvSpPr txBox="1"/>
          <p:nvPr/>
        </p:nvSpPr>
        <p:spPr>
          <a:xfrm>
            <a:off x="142844" y="2786058"/>
            <a:ext cx="1214446" cy="523220"/>
          </a:xfrm>
          <a:prstGeom prst="rect">
            <a:avLst/>
          </a:prstGeom>
          <a:noFill/>
        </p:spPr>
        <p:txBody>
          <a:bodyPr wrap="square" rtlCol="0">
            <a:spAutoFit/>
          </a:bodyPr>
          <a:lstStyle/>
          <a:p>
            <a:r>
              <a:rPr lang="en-IN" sz="2800" dirty="0" err="1" smtClean="0"/>
              <a:t>Mutex</a:t>
            </a:r>
            <a:endParaRPr lang="en-IN" sz="2800" dirty="0"/>
          </a:p>
        </p:txBody>
      </p:sp>
      <p:sp>
        <p:nvSpPr>
          <p:cNvPr id="6" name="TextBox 5"/>
          <p:cNvSpPr txBox="1"/>
          <p:nvPr/>
        </p:nvSpPr>
        <p:spPr>
          <a:xfrm>
            <a:off x="142844" y="3643314"/>
            <a:ext cx="1857388" cy="523220"/>
          </a:xfrm>
          <a:prstGeom prst="rect">
            <a:avLst/>
          </a:prstGeom>
          <a:noFill/>
        </p:spPr>
        <p:txBody>
          <a:bodyPr wrap="square" rtlCol="0">
            <a:spAutoFit/>
          </a:bodyPr>
          <a:lstStyle/>
          <a:p>
            <a:r>
              <a:rPr lang="en-IN" sz="2800" dirty="0" smtClean="0"/>
              <a:t>Empty</a:t>
            </a:r>
            <a:endParaRPr lang="en-IN" sz="2800" dirty="0"/>
          </a:p>
        </p:txBody>
      </p:sp>
      <p:sp>
        <p:nvSpPr>
          <p:cNvPr id="7" name="TextBox 6"/>
          <p:cNvSpPr txBox="1"/>
          <p:nvPr/>
        </p:nvSpPr>
        <p:spPr>
          <a:xfrm>
            <a:off x="214282" y="4572008"/>
            <a:ext cx="1857388" cy="523220"/>
          </a:xfrm>
          <a:prstGeom prst="rect">
            <a:avLst/>
          </a:prstGeom>
          <a:noFill/>
        </p:spPr>
        <p:txBody>
          <a:bodyPr wrap="square" rtlCol="0">
            <a:spAutoFit/>
          </a:bodyPr>
          <a:lstStyle/>
          <a:p>
            <a:r>
              <a:rPr lang="en-IN" sz="2800" dirty="0" smtClean="0"/>
              <a:t>FULL</a:t>
            </a:r>
            <a:endParaRPr lang="en-IN" sz="2800" dirty="0"/>
          </a:p>
        </p:txBody>
      </p:sp>
      <p:sp>
        <p:nvSpPr>
          <p:cNvPr id="8" name="Rectangle 7"/>
          <p:cNvSpPr/>
          <p:nvPr/>
        </p:nvSpPr>
        <p:spPr>
          <a:xfrm>
            <a:off x="1357290" y="2786058"/>
            <a:ext cx="1071570"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0</a:t>
            </a:r>
            <a:endParaRPr lang="en-IN" sz="3200" b="1" dirty="0"/>
          </a:p>
        </p:txBody>
      </p:sp>
      <p:sp>
        <p:nvSpPr>
          <p:cNvPr id="9" name="Rectangle 8"/>
          <p:cNvSpPr/>
          <p:nvPr/>
        </p:nvSpPr>
        <p:spPr>
          <a:xfrm>
            <a:off x="1357290" y="3643314"/>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2</a:t>
            </a:r>
            <a:endParaRPr lang="en-IN" sz="4000" dirty="0"/>
          </a:p>
        </p:txBody>
      </p:sp>
      <p:sp>
        <p:nvSpPr>
          <p:cNvPr id="10" name="Rectangle 9"/>
          <p:cNvSpPr/>
          <p:nvPr/>
        </p:nvSpPr>
        <p:spPr>
          <a:xfrm>
            <a:off x="1428728" y="4500570"/>
            <a:ext cx="1071570" cy="5715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000" dirty="0" smtClean="0"/>
              <a:t>0</a:t>
            </a:r>
            <a:endParaRPr lang="en-IN" sz="4000" dirty="0"/>
          </a:p>
        </p:txBody>
      </p:sp>
      <p:sp>
        <p:nvSpPr>
          <p:cNvPr id="11" name="TextBox 10"/>
          <p:cNvSpPr txBox="1"/>
          <p:nvPr/>
        </p:nvSpPr>
        <p:spPr>
          <a:xfrm>
            <a:off x="785786" y="500042"/>
            <a:ext cx="3786214" cy="523220"/>
          </a:xfrm>
          <a:prstGeom prst="rect">
            <a:avLst/>
          </a:prstGeom>
          <a:noFill/>
        </p:spPr>
        <p:txBody>
          <a:bodyPr wrap="square" rtlCol="0">
            <a:spAutoFit/>
          </a:bodyPr>
          <a:lstStyle/>
          <a:p>
            <a:pPr algn="ctr"/>
            <a:r>
              <a:rPr lang="en-IN" sz="2800" dirty="0" smtClean="0"/>
              <a:t>Bounded Buffer</a:t>
            </a:r>
            <a:endParaRPr lang="en-IN" sz="2800" dirty="0"/>
          </a:p>
        </p:txBody>
      </p:sp>
      <p:sp>
        <p:nvSpPr>
          <p:cNvPr id="12" name="Oval 11"/>
          <p:cNvSpPr/>
          <p:nvPr/>
        </p:nvSpPr>
        <p:spPr>
          <a:xfrm>
            <a:off x="2786050" y="4857760"/>
            <a:ext cx="2357454" cy="9286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smtClean="0"/>
              <a:t>PRODUCER</a:t>
            </a:r>
            <a:endParaRPr lang="en-IN" sz="2400" b="1" dirty="0"/>
          </a:p>
        </p:txBody>
      </p:sp>
      <p:sp>
        <p:nvSpPr>
          <p:cNvPr id="13" name="Oval 12"/>
          <p:cNvSpPr/>
          <p:nvPr/>
        </p:nvSpPr>
        <p:spPr>
          <a:xfrm>
            <a:off x="5643570" y="4857760"/>
            <a:ext cx="2428892" cy="9286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smtClean="0"/>
              <a:t>CONSUMER</a:t>
            </a:r>
            <a:endParaRPr lang="en-IN" sz="2400" b="1" dirty="0"/>
          </a:p>
        </p:txBody>
      </p:sp>
      <p:cxnSp>
        <p:nvCxnSpPr>
          <p:cNvPr id="17" name="Straight Arrow Connector 16"/>
          <p:cNvCxnSpPr/>
          <p:nvPr/>
        </p:nvCxnSpPr>
        <p:spPr>
          <a:xfrm rot="16200000" flipV="1">
            <a:off x="1428728" y="2071678"/>
            <a:ext cx="3000396" cy="2571768"/>
          </a:xfrm>
          <a:prstGeom prst="straightConnector1">
            <a:avLst/>
          </a:prstGeom>
          <a:ln>
            <a:prstDash val="lgDash"/>
            <a:tailEnd type="arrow"/>
          </a:ln>
        </p:spPr>
        <p:style>
          <a:lnRef idx="2">
            <a:schemeClr val="accent2"/>
          </a:lnRef>
          <a:fillRef idx="0">
            <a:schemeClr val="accent2"/>
          </a:fillRef>
          <a:effectRef idx="1">
            <a:schemeClr val="accent2"/>
          </a:effectRef>
          <a:fontRef idx="minor">
            <a:schemeClr val="tx1"/>
          </a:fontRef>
        </p:style>
      </p:cxnSp>
      <p:sp>
        <p:nvSpPr>
          <p:cNvPr id="18" name="Rectangle 3"/>
          <p:cNvSpPr txBox="1">
            <a:spLocks noChangeArrowheads="1"/>
          </p:cNvSpPr>
          <p:nvPr/>
        </p:nvSpPr>
        <p:spPr>
          <a:xfrm>
            <a:off x="4500562" y="571481"/>
            <a:ext cx="4429156" cy="314327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do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produce an item in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nextp</a:t>
            </a:r>
            <a:endParaRPr kumimoji="0" lang="en-US"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a:t>
            </a:r>
            <a:r>
              <a:rPr kumimoji="0" lang="en-US" b="0" i="0" u="none" strike="noStrike" kern="1200" cap="none" spc="0" normalizeH="0" baseline="0" noProof="0" dirty="0" smtClean="0">
                <a:ln>
                  <a:noFill/>
                </a:ln>
                <a:solidFill>
                  <a:srgbClr val="3333FF"/>
                </a:solidFill>
                <a:effectLst/>
                <a:uLnTx/>
                <a:uFillTx/>
                <a:latin typeface="+mn-lt"/>
                <a:ea typeface="+mn-ea"/>
                <a:cs typeface="+mn-cs"/>
              </a:rPr>
              <a:t>wait (empty);</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wait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lang="en-US" dirty="0" smtClean="0">
                <a:solidFill>
                  <a:srgbClr val="FF0000"/>
                </a:solidFill>
              </a:rPr>
              <a:t>//  add the item to the  buffer</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a:t>
            </a:r>
            <a:r>
              <a:rPr kumimoji="0" lang="en-US" b="0" i="0" u="none" strike="noStrike" kern="1200" cap="none" spc="0" normalizeH="0" baseline="0" noProof="0" dirty="0" err="1" smtClean="0">
                <a:ln>
                  <a:noFill/>
                </a:ln>
                <a:solidFill>
                  <a:srgbClr val="0000FF"/>
                </a:solidFill>
                <a:effectLst/>
                <a:uLnTx/>
                <a:uFillTx/>
                <a:latin typeface="+mn-lt"/>
                <a:ea typeface="+mn-ea"/>
                <a:cs typeface="+mn-cs"/>
              </a:rPr>
              <a:t>mutex</a:t>
            </a:r>
            <a:r>
              <a:rPr kumimoji="0" lang="en-US" b="0" i="0" u="none" strike="noStrike" kern="120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signal (full);</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b="0" i="0" u="none" strike="noStrike" kern="1200" cap="none" spc="0" normalizeH="0" baseline="0" noProof="0" dirty="0" smtClean="0">
                <a:ln>
                  <a:noFill/>
                </a:ln>
                <a:solidFill>
                  <a:srgbClr val="0000FF"/>
                </a:solidFill>
                <a:effectLst/>
                <a:uLnTx/>
                <a:uFillTx/>
                <a:latin typeface="+mn-lt"/>
                <a:ea typeface="+mn-ea"/>
                <a:cs typeface="+mn-cs"/>
              </a:rPr>
              <a:t>           } while (TRUE);</a:t>
            </a:r>
          </a:p>
        </p:txBody>
      </p:sp>
      <p:sp>
        <p:nvSpPr>
          <p:cNvPr id="14" name="Slide Number Placeholder 13"/>
          <p:cNvSpPr>
            <a:spLocks noGrp="1"/>
          </p:cNvSpPr>
          <p:nvPr>
            <p:ph type="sldNum" sz="quarter" idx="12"/>
          </p:nvPr>
        </p:nvSpPr>
        <p:spPr/>
        <p:txBody>
          <a:bodyPr/>
          <a:lstStyle/>
          <a:p>
            <a:fld id="{27429B5B-14B8-49BD-B57C-48896D84E86B}" type="slidenum">
              <a:rPr lang="en-IN" smtClean="0"/>
              <a:pPr/>
              <a:t>99</a:t>
            </a:fld>
            <a:endParaRPr lang="en-IN"/>
          </a:p>
        </p:txBody>
      </p:sp>
      <p:sp>
        <p:nvSpPr>
          <p:cNvPr id="15" name="Footer Placeholder 14"/>
          <p:cNvSpPr>
            <a:spLocks noGrp="1"/>
          </p:cNvSpPr>
          <p:nvPr>
            <p:ph type="ftr" sz="quarter" idx="11"/>
          </p:nvPr>
        </p:nvSpPr>
        <p:spPr/>
        <p:txBody>
          <a:bodyPr/>
          <a:lstStyle/>
          <a:p>
            <a:r>
              <a:rPr lang="pt-BR" smtClean="0"/>
              <a:t>By: Dr. Panhalkar A. R.</a:t>
            </a: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11371</TotalTime>
  <Words>13766</Words>
  <Application>Microsoft Office PowerPoint</Application>
  <PresentationFormat>On-screen Show (4:3)</PresentationFormat>
  <Paragraphs>4345</Paragraphs>
  <Slides>259</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259</vt:i4>
      </vt:variant>
    </vt:vector>
  </HeadingPairs>
  <TitlesOfParts>
    <vt:vector size="261" baseType="lpstr">
      <vt:lpstr>Office Theme</vt:lpstr>
      <vt:lpstr>Document</vt:lpstr>
      <vt:lpstr>PowerPoint Presentation</vt:lpstr>
      <vt:lpstr>PowerPoint Presentation</vt:lpstr>
      <vt:lpstr>PowerPoint Presentation</vt:lpstr>
      <vt:lpstr>PowerPoint Presentation</vt:lpstr>
      <vt:lpstr>Interprocess Communication (IPC)</vt:lpstr>
      <vt:lpstr>Multiple  Processes</vt:lpstr>
      <vt:lpstr>PowerPoint Presentation</vt:lpstr>
      <vt:lpstr>PowerPoint Presentation</vt:lpstr>
      <vt:lpstr>Arises in Three Different Contexts:</vt:lpstr>
      <vt:lpstr>Principles of Concurrency</vt:lpstr>
      <vt:lpstr>Interleaving and  Overlapping Processes</vt:lpstr>
      <vt:lpstr>Interleaving and  Overlapping Processes</vt:lpstr>
      <vt:lpstr>Concurrency</vt:lpstr>
      <vt:lpstr>Difficulties of Concurrency</vt:lpstr>
      <vt:lpstr>Key            Terms</vt:lpstr>
      <vt:lpstr>Concurrency &amp; Shared Data</vt:lpstr>
      <vt:lpstr>Operating System Concerns</vt:lpstr>
      <vt:lpstr>Race Condition</vt:lpstr>
      <vt:lpstr>PowerPoint Presentation</vt:lpstr>
      <vt:lpstr>What’s the Problem?</vt:lpstr>
      <vt:lpstr>PowerPoint Presentation</vt:lpstr>
      <vt:lpstr>PowerPoint Presentation</vt:lpstr>
      <vt:lpstr>Solution to Critical-Section Problem</vt:lpstr>
      <vt:lpstr>Initial Attempts to Solve Problem</vt:lpstr>
      <vt:lpstr>Algorithm 1</vt:lpstr>
      <vt:lpstr>Algorithm 2</vt:lpstr>
      <vt:lpstr>Peterson’s Solution : Software approach</vt:lpstr>
      <vt:lpstr>Algorithm 3</vt:lpstr>
      <vt:lpstr>PowerPoint Presentation</vt:lpstr>
      <vt:lpstr>Solution to Critical-section Problem Using Locks</vt:lpstr>
      <vt:lpstr>PowerPoint Presentation</vt:lpstr>
      <vt:lpstr>Synchronization: Hardware Approach </vt:lpstr>
      <vt:lpstr>PowerPoint Presentation</vt:lpstr>
      <vt:lpstr>Test And Set Instruction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Semaphore</vt:lpstr>
      <vt:lpstr>Semaphore</vt:lpstr>
      <vt:lpstr>Types of Semaphore</vt:lpstr>
      <vt:lpstr>PowerPoint Presentation</vt:lpstr>
      <vt:lpstr>Semaphore Implementation</vt:lpstr>
      <vt:lpstr>Semaphore Implementation  with no Busy waiting </vt:lpstr>
      <vt:lpstr>Semaphore Implementation with  no Busy waiting (Cont.)</vt:lpstr>
      <vt:lpstr>PowerPoint Presentation</vt:lpstr>
      <vt:lpstr>Deadlock and Starvation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Classical Problems of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Bounded-Buffer Problem</vt:lpstr>
      <vt:lpstr>Bounded Buffer Problem (Cont.)</vt:lpstr>
      <vt:lpstr>Bounded Buffer Problem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Readers-Writers Problem</vt:lpstr>
      <vt:lpstr>PowerPoint Presentation</vt:lpstr>
      <vt:lpstr>Readers-Writers Problem (Cont.)</vt:lpstr>
      <vt:lpstr>Readers-Writers Problem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Dining-Philosophers Problem</vt:lpstr>
      <vt:lpstr>Dining-Philosophers Problem (Cont.)</vt:lpstr>
      <vt:lpstr>PowerPoint Presentation</vt:lpstr>
      <vt:lpstr>PowerPoint Presentation</vt:lpstr>
      <vt:lpstr>PowerPoint Presentation</vt:lpstr>
      <vt:lpstr>Monitors</vt:lpstr>
      <vt:lpstr>Monitor Characteristics</vt:lpstr>
      <vt:lpstr>Schematic view of a Monitor</vt:lpstr>
      <vt:lpstr>Condition Variables</vt:lpstr>
      <vt:lpstr> Monitor with Condition Variables</vt:lpstr>
      <vt:lpstr>PowerPoint Presentation</vt:lpstr>
      <vt:lpstr>Solution to Dining Philosophers</vt:lpstr>
      <vt:lpstr>Solution to Dining Philosophers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Deadlocks</vt:lpstr>
      <vt:lpstr>When do deadlocks happen?</vt:lpstr>
      <vt:lpstr>Using resources</vt:lpstr>
      <vt:lpstr>Four conditions for deadlock</vt:lpstr>
      <vt:lpstr>Resource-Allocation Graph </vt:lpstr>
      <vt:lpstr>Resource allocation graphs</vt:lpstr>
      <vt:lpstr>Resource Allocation Graph: Multiple Resources</vt:lpstr>
      <vt:lpstr>Graph With A Cycle But No Deadlock</vt:lpstr>
      <vt:lpstr>PowerPoint Presentation</vt:lpstr>
      <vt:lpstr>Dealing with deadlock</vt:lpstr>
      <vt:lpstr>Getting into deadlock</vt:lpstr>
      <vt:lpstr>Not getting into deadlock…</vt:lpstr>
      <vt:lpstr>1. The Ostrich Algorithm</vt:lpstr>
      <vt:lpstr>PowerPoint Presentation</vt:lpstr>
      <vt:lpstr>Deadlock Detection using Resource allocation Graph</vt:lpstr>
      <vt:lpstr>Detection-Algorithm Usage</vt:lpstr>
      <vt:lpstr>Recovering from deadlock: options</vt:lpstr>
      <vt:lpstr>Deadlock Recovery:  Process Termination</vt:lpstr>
      <vt:lpstr>PowerPoint Presentation</vt:lpstr>
      <vt:lpstr>1. Eliminating mutual exclusion</vt:lpstr>
      <vt:lpstr>2. Attacking “hold and wait”</vt:lpstr>
      <vt:lpstr>3. Attacking “no preemption”</vt:lpstr>
      <vt:lpstr>4. Attacking “circular wait”</vt:lpstr>
      <vt:lpstr>Deadlock Prevention (Cont.)</vt:lpstr>
      <vt:lpstr>Deadlock Avoidance</vt:lpstr>
      <vt:lpstr>Safe State</vt:lpstr>
      <vt:lpstr>Safe, Unsafe, Deadlock State </vt:lpstr>
      <vt:lpstr>Avoidance algorithms</vt:lpstr>
      <vt:lpstr>1. Resource-Allocation Graph Scheme</vt:lpstr>
      <vt:lpstr>Resource-Allocation Graph</vt:lpstr>
      <vt:lpstr>Unsafe State In Resource-Allocation Graph</vt:lpstr>
      <vt:lpstr>Resource-Allocation Graph Algorithm</vt:lpstr>
      <vt:lpstr>2. Banker’s Algorithm</vt:lpstr>
      <vt:lpstr>Data Structures for the Banker’s Algorithm </vt:lpstr>
      <vt:lpstr>Safety Algorithm</vt:lpstr>
      <vt:lpstr>Resource-Request Algorithm for Process Pi</vt:lpstr>
      <vt:lpstr>Example of Banker’s Algorithm</vt:lpstr>
      <vt:lpstr>Example (Cont.)</vt:lpstr>
      <vt:lpstr>PowerPoint Presentation</vt:lpstr>
      <vt:lpstr>PowerPoint Presentation</vt:lpstr>
      <vt:lpstr>PowerPoint Presentation</vt:lpstr>
      <vt:lpstr>Safe and unsafe states</vt:lpstr>
      <vt:lpstr>Banker's Algorithm for a single resource</vt:lpstr>
      <vt:lpstr>Banker's Algorithm for multiple resources</vt:lpstr>
      <vt:lpstr>Starvation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saloni</dc:creator>
  <cp:lastModifiedBy>admin</cp:lastModifiedBy>
  <cp:revision>74</cp:revision>
  <dcterms:created xsi:type="dcterms:W3CDTF">2021-09-01T17:14:20Z</dcterms:created>
  <dcterms:modified xsi:type="dcterms:W3CDTF">2022-10-17T17:33:33Z</dcterms:modified>
</cp:coreProperties>
</file>