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7" r:id="rId2"/>
    <p:sldId id="258" r:id="rId3"/>
    <p:sldId id="259" r:id="rId4"/>
    <p:sldId id="270" r:id="rId5"/>
    <p:sldId id="271" r:id="rId6"/>
    <p:sldId id="293" r:id="rId7"/>
    <p:sldId id="294" r:id="rId8"/>
    <p:sldId id="272" r:id="rId9"/>
    <p:sldId id="279" r:id="rId10"/>
    <p:sldId id="278" r:id="rId11"/>
    <p:sldId id="280" r:id="rId12"/>
    <p:sldId id="281" r:id="rId13"/>
    <p:sldId id="282" r:id="rId14"/>
    <p:sldId id="287" r:id="rId15"/>
    <p:sldId id="296" r:id="rId16"/>
    <p:sldId id="269" r:id="rId17"/>
    <p:sldId id="286" r:id="rId18"/>
    <p:sldId id="289" r:id="rId19"/>
    <p:sldId id="292" r:id="rId20"/>
    <p:sldId id="290" r:id="rId21"/>
    <p:sldId id="295" r:id="rId22"/>
    <p:sldId id="297" r:id="rId23"/>
    <p:sldId id="299" r:id="rId24"/>
    <p:sldId id="300" r:id="rId25"/>
    <p:sldId id="301" r:id="rId26"/>
    <p:sldId id="302" r:id="rId27"/>
    <p:sldId id="385" r:id="rId28"/>
    <p:sldId id="387" r:id="rId29"/>
    <p:sldId id="389" r:id="rId30"/>
    <p:sldId id="388" r:id="rId31"/>
    <p:sldId id="303" r:id="rId32"/>
    <p:sldId id="304" r:id="rId33"/>
    <p:sldId id="386" r:id="rId34"/>
    <p:sldId id="305" r:id="rId35"/>
    <p:sldId id="306" r:id="rId36"/>
    <p:sldId id="307" r:id="rId37"/>
    <p:sldId id="308" r:id="rId38"/>
    <p:sldId id="309" r:id="rId39"/>
    <p:sldId id="312" r:id="rId40"/>
    <p:sldId id="310" r:id="rId41"/>
    <p:sldId id="298" r:id="rId42"/>
    <p:sldId id="311" r:id="rId43"/>
    <p:sldId id="321" r:id="rId44"/>
    <p:sldId id="313" r:id="rId45"/>
    <p:sldId id="314" r:id="rId46"/>
    <p:sldId id="315" r:id="rId47"/>
    <p:sldId id="316" r:id="rId48"/>
    <p:sldId id="320" r:id="rId49"/>
    <p:sldId id="327" r:id="rId50"/>
    <p:sldId id="322" r:id="rId51"/>
    <p:sldId id="317" r:id="rId52"/>
    <p:sldId id="318" r:id="rId53"/>
    <p:sldId id="323" r:id="rId54"/>
    <p:sldId id="324" r:id="rId55"/>
    <p:sldId id="325" r:id="rId56"/>
    <p:sldId id="326" r:id="rId57"/>
    <p:sldId id="328" r:id="rId58"/>
    <p:sldId id="329" r:id="rId59"/>
    <p:sldId id="331" r:id="rId60"/>
    <p:sldId id="332" r:id="rId61"/>
    <p:sldId id="333" r:id="rId62"/>
    <p:sldId id="335" r:id="rId63"/>
    <p:sldId id="337" r:id="rId64"/>
    <p:sldId id="338" r:id="rId65"/>
    <p:sldId id="341" r:id="rId66"/>
    <p:sldId id="342" r:id="rId67"/>
    <p:sldId id="343" r:id="rId68"/>
    <p:sldId id="344" r:id="rId69"/>
    <p:sldId id="345" r:id="rId70"/>
    <p:sldId id="346" r:id="rId71"/>
    <p:sldId id="356" r:id="rId72"/>
    <p:sldId id="357" r:id="rId73"/>
    <p:sldId id="358" r:id="rId74"/>
    <p:sldId id="359" r:id="rId75"/>
    <p:sldId id="360" r:id="rId76"/>
    <p:sldId id="361" r:id="rId77"/>
    <p:sldId id="362" r:id="rId78"/>
    <p:sldId id="363" r:id="rId79"/>
    <p:sldId id="364" r:id="rId80"/>
    <p:sldId id="365" r:id="rId81"/>
    <p:sldId id="366" r:id="rId82"/>
    <p:sldId id="367" r:id="rId83"/>
    <p:sldId id="368" r:id="rId84"/>
    <p:sldId id="382" r:id="rId85"/>
    <p:sldId id="380" r:id="rId86"/>
    <p:sldId id="384" r:id="rId87"/>
    <p:sldId id="383" r:id="rId88"/>
    <p:sldId id="381"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7840" autoAdjust="0"/>
  </p:normalViewPr>
  <p:slideViewPr>
    <p:cSldViewPr>
      <p:cViewPr varScale="1">
        <p:scale>
          <a:sx n="63" d="100"/>
          <a:sy n="63" d="100"/>
        </p:scale>
        <p:origin x="-157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86D576-AFC4-463C-92F3-B9D98BBAC2FC}" type="datetimeFigureOut">
              <a:rPr lang="en-US" smtClean="0"/>
              <a:pPr/>
              <a:t>10/21/2021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47C9F3-268F-4898-AAFF-000232D1690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pPr defTabSz="912879"/>
            <a:fld id="{24A3E8B3-7ACA-4088-8A55-81F7EB3AB64B}" type="slidenum">
              <a:rPr lang="en-US" altLang="en-US" smtClean="0">
                <a:latin typeface="Helvetica" pitchFamily="-84" charset="0"/>
              </a:rPr>
              <a:pPr defTabSz="912879"/>
              <a:t>4</a:t>
            </a:fld>
            <a:endParaRPr lang="en-US" altLang="en-US" dirty="0" smtClean="0">
              <a:latin typeface="Helvetica" pitchFamily="-8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pPr defTabSz="912879"/>
            <a:fld id="{01AF35FC-2246-4D0B-AF0E-6BF3466B36E3}" type="slidenum">
              <a:rPr lang="en-US" altLang="en-US" smtClean="0">
                <a:latin typeface="Helvetica" pitchFamily="-84" charset="0"/>
              </a:rPr>
              <a:pPr defTabSz="912879"/>
              <a:t>37</a:t>
            </a:fld>
            <a:endParaRPr lang="en-US" altLang="en-US" dirty="0" smtClean="0">
              <a:latin typeface="Helvetica" pitchFamily="-8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pPr defTabSz="912879"/>
            <a:fld id="{4724FEC1-91A0-4185-8408-84DF5CB5BB03}" type="slidenum">
              <a:rPr lang="en-US" altLang="en-US" smtClean="0">
                <a:latin typeface="Helvetica" pitchFamily="-84" charset="0"/>
              </a:rPr>
              <a:pPr defTabSz="912879"/>
              <a:t>38</a:t>
            </a:fld>
            <a:endParaRPr lang="en-US" altLang="en-US" dirty="0" smtClean="0">
              <a:latin typeface="Helvetica" pitchFamily="-8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pPr defTabSz="912879"/>
            <a:fld id="{2099E670-42F8-42E6-A959-AC9AF952908F}" type="slidenum">
              <a:rPr lang="en-US" altLang="en-US" smtClean="0">
                <a:latin typeface="Helvetica" pitchFamily="-84" charset="0"/>
              </a:rPr>
              <a:pPr defTabSz="912879"/>
              <a:t>40</a:t>
            </a:fld>
            <a:endParaRPr lang="en-US" altLang="en-US" dirty="0" smtClean="0">
              <a:latin typeface="Helvetica" pitchFamily="-8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6D8A255-6C4F-49DF-ADD6-91A5C3D945C9}" type="slidenum">
              <a:rPr lang="en-US" smtClean="0">
                <a:latin typeface="Helvetica" pitchFamily="34" charset="0"/>
              </a:rPr>
              <a:pPr/>
              <a:t>49</a:t>
            </a:fld>
            <a:endParaRPr lang="en-US" smtClean="0">
              <a:latin typeface="Helvetica" pitchFamily="34"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r>
              <a:rPr lang="en-US" altLang="zh-CN" smtClean="0">
                <a:latin typeface="Arial" pitchFamily="34" charset="0"/>
              </a:rPr>
              <a:t>Example: 32 bit address space, 4K page.   What is n?  What is m?  How many virtual pages?</a:t>
            </a:r>
          </a:p>
          <a:p>
            <a:r>
              <a:rPr lang="en-US" altLang="zh-CN" smtClean="0">
                <a:latin typeface="Arial" pitchFamily="34" charset="0"/>
              </a:rPr>
              <a:t>  n = 12  (4K = 2^12)</a:t>
            </a:r>
          </a:p>
          <a:p>
            <a:r>
              <a:rPr lang="en-US" altLang="zh-CN" smtClean="0">
                <a:latin typeface="Arial" pitchFamily="34" charset="0"/>
              </a:rPr>
              <a:t>  m =  32 – 12 = 20</a:t>
            </a:r>
          </a:p>
          <a:p>
            <a:r>
              <a:rPr lang="en-US" altLang="zh-CN" smtClean="0">
                <a:latin typeface="Arial" pitchFamily="34" charset="0"/>
              </a:rPr>
              <a:t>  2^20 pages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B47C9F3-268F-4898-AAFF-000232D16906}" type="slidenum">
              <a:rPr lang="en-IN" smtClean="0"/>
              <a:pPr/>
              <a:t>54</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9136749-9436-4E74-86D0-49B84258A864}" type="slidenum">
              <a:rPr lang="en-US" smtClean="0">
                <a:latin typeface="Helvetica" pitchFamily="34" charset="0"/>
              </a:rPr>
              <a:pPr/>
              <a:t>58</a:t>
            </a:fld>
            <a:endParaRPr lang="en-US" smtClean="0">
              <a:latin typeface="Helvetica" pitchFamily="34"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pPr defTabSz="912879"/>
            <a:fld id="{123FAC22-F3B0-42DA-98AE-77E46F7F5046}" type="slidenum">
              <a:rPr lang="en-US" altLang="en-US" smtClean="0">
                <a:latin typeface="Helvetica" pitchFamily="-84" charset="0"/>
              </a:rPr>
              <a:pPr defTabSz="912879"/>
              <a:t>59</a:t>
            </a:fld>
            <a:endParaRPr lang="en-US" altLang="en-US" dirty="0" smtClean="0">
              <a:latin typeface="Helvetica" pitchFamily="-8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pPr defTabSz="912879"/>
            <a:fld id="{AD4163E1-2213-4AA4-9F45-E25E9BCF4D5F}" type="slidenum">
              <a:rPr lang="en-US" altLang="en-US" smtClean="0">
                <a:latin typeface="Helvetica" pitchFamily="-84" charset="0"/>
              </a:rPr>
              <a:pPr defTabSz="912879"/>
              <a:t>60</a:t>
            </a:fld>
            <a:endParaRPr lang="en-US" altLang="en-US" dirty="0" smtClean="0">
              <a:latin typeface="Helvetica" pitchFamily="-84"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pPr defTabSz="912879"/>
            <a:fld id="{A8270B44-FB0F-449E-97B0-8DB2727A5241}" type="slidenum">
              <a:rPr lang="en-US" altLang="en-US" smtClean="0">
                <a:latin typeface="Helvetica" pitchFamily="-84" charset="0"/>
              </a:rPr>
              <a:pPr defTabSz="912879"/>
              <a:t>61</a:t>
            </a:fld>
            <a:endParaRPr lang="en-US" altLang="en-US" dirty="0" smtClean="0">
              <a:latin typeface="Helvetica" pitchFamily="-84"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cap="flat"/>
        </p:spPr>
      </p:sp>
      <p:sp>
        <p:nvSpPr>
          <p:cNvPr id="8195" name="Rectangle 3"/>
          <p:cNvSpPr>
            <a:spLocks noGrp="1" noChangeArrowheads="1"/>
          </p:cNvSpPr>
          <p:nvPr>
            <p:ph type="body" idx="1"/>
          </p:nvPr>
        </p:nvSpPr>
        <p:spPr>
          <a:ln/>
        </p:spPr>
        <p:txBody>
          <a:bodyPr/>
          <a:lstStyle/>
          <a:p>
            <a:pPr>
              <a:spcBef>
                <a:spcPct val="0"/>
              </a:spcBef>
            </a:pPr>
            <a:endParaRPr lang="en-US" sz="24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pPr defTabSz="913674"/>
            <a:fld id="{3ACC6067-1EFB-44C7-8074-4DECC2E18096}" type="slidenum">
              <a:rPr lang="en-US" altLang="en-US" smtClean="0"/>
              <a:pPr defTabSz="913674"/>
              <a:t>62</a:t>
            </a:fld>
            <a:endParaRPr lang="en-US" alt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pPr defTabSz="913674"/>
            <a:fld id="{6E6736C8-CDD7-4ED6-9DC6-DABC4EEB2C2A}" type="slidenum">
              <a:rPr lang="en-US" altLang="en-US" smtClean="0"/>
              <a:pPr defTabSz="913674"/>
              <a:t>63</a:t>
            </a:fld>
            <a:endParaRPr lang="en-US" altLang="en-US" dirty="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pPr defTabSz="913674"/>
            <a:fld id="{1AA7BB6F-09A0-4583-AEC3-305FF8D7A44E}" type="slidenum">
              <a:rPr lang="en-US" altLang="en-US" smtClean="0"/>
              <a:pPr defTabSz="913674"/>
              <a:t>64</a:t>
            </a:fld>
            <a:endParaRPr lang="en-US" altLang="en-US" dirty="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pPr defTabSz="913674"/>
            <a:fld id="{A76CBEF6-834D-4EB7-8EC1-9006AD333626}" type="slidenum">
              <a:rPr lang="en-US" altLang="en-US" smtClean="0"/>
              <a:pPr defTabSz="913674"/>
              <a:t>65</a:t>
            </a:fld>
            <a:endParaRPr lang="en-US" altLang="en-US" dirty="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pPr defTabSz="913674"/>
            <a:fld id="{FB14B4E3-69BD-4D27-93D3-79C086A527D8}" type="slidenum">
              <a:rPr lang="en-US" altLang="en-US" smtClean="0"/>
              <a:pPr defTabSz="913674"/>
              <a:t>67</a:t>
            </a:fld>
            <a:endParaRPr lang="en-US" altLang="en-US" dirty="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pPr defTabSz="913674"/>
            <a:fld id="{A150DDEA-C51A-48BF-8AD7-589CC833DCAA}" type="slidenum">
              <a:rPr lang="en-US" altLang="en-US" smtClean="0"/>
              <a:pPr defTabSz="913674"/>
              <a:t>68</a:t>
            </a:fld>
            <a:endParaRPr lang="en-US" altLang="en-US" dirty="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pPr defTabSz="913674"/>
            <a:fld id="{E03CBB4F-977F-4A4D-B6B9-BB3C00B1F97B}" type="slidenum">
              <a:rPr lang="en-US" altLang="en-US" smtClean="0"/>
              <a:pPr defTabSz="913674"/>
              <a:t>69</a:t>
            </a:fld>
            <a:endParaRPr lang="en-US" altLang="en-US" dirty="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pPr defTabSz="913674"/>
            <a:fld id="{BB18819D-C162-43E5-B101-EA3FA401A595}" type="slidenum">
              <a:rPr lang="en-US" altLang="en-US" smtClean="0"/>
              <a:pPr defTabSz="913674"/>
              <a:t>70</a:t>
            </a:fld>
            <a:endParaRPr lang="en-US" altLang="en-US" dirty="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pPr defTabSz="913674"/>
            <a:fld id="{B6822681-19C7-402C-AFCB-BD6DE25C82C0}" type="slidenum">
              <a:rPr lang="en-US" altLang="en-US" smtClean="0"/>
              <a:pPr defTabSz="913674"/>
              <a:t>71</a:t>
            </a:fld>
            <a:endParaRPr lang="en-US" altLang="en-US" dirty="0"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pPr defTabSz="913674"/>
            <a:fld id="{63EAB829-3A2A-4E27-B323-DED90C71491B}" type="slidenum">
              <a:rPr lang="en-US" altLang="en-US" smtClean="0"/>
              <a:pPr defTabSz="913674"/>
              <a:t>72</a:t>
            </a:fld>
            <a:endParaRPr lang="en-US" altLang="en-US" dirty="0"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pPr defTabSz="912879"/>
            <a:fld id="{139B90B2-48C1-4CF0-B1C1-16F0DED4131D}" type="slidenum">
              <a:rPr lang="en-US" altLang="en-US" smtClean="0">
                <a:latin typeface="Helvetica" pitchFamily="-84" charset="0"/>
              </a:rPr>
              <a:pPr defTabSz="912879"/>
              <a:t>24</a:t>
            </a:fld>
            <a:endParaRPr lang="en-US" altLang="en-US" dirty="0" smtClean="0">
              <a:latin typeface="Helvetica" pitchFamily="-8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pPr defTabSz="913674"/>
            <a:fld id="{DE8FEDD9-8066-4C14-ACA7-5E917C228D13}" type="slidenum">
              <a:rPr lang="en-US" altLang="en-US" smtClean="0"/>
              <a:pPr defTabSz="913674"/>
              <a:t>73</a:t>
            </a:fld>
            <a:endParaRPr lang="en-US" altLang="en-US" dirty="0"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pPr defTabSz="913674"/>
            <a:fld id="{62BBE1E3-8C1D-4AFB-807D-0FF98B9E84C3}" type="slidenum">
              <a:rPr lang="en-US" altLang="en-US" smtClean="0"/>
              <a:pPr defTabSz="913674"/>
              <a:t>74</a:t>
            </a:fld>
            <a:endParaRPr lang="en-US" altLang="en-US" dirty="0"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pPr defTabSz="913674"/>
            <a:fld id="{6DDA3CDB-D70E-4E41-88F9-DEF73EFB649E}" type="slidenum">
              <a:rPr lang="en-US" altLang="en-US" smtClean="0"/>
              <a:pPr defTabSz="913674"/>
              <a:t>75</a:t>
            </a:fld>
            <a:endParaRPr lang="en-US" altLang="en-US" dirty="0"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pPr defTabSz="913674"/>
            <a:fld id="{B9AF3699-44EF-45BE-A236-54804759BC62}" type="slidenum">
              <a:rPr lang="en-US" altLang="en-US" smtClean="0"/>
              <a:pPr defTabSz="913674"/>
              <a:t>76</a:t>
            </a:fld>
            <a:endParaRPr lang="en-US" altLang="en-US" dirty="0"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pPr defTabSz="913674"/>
            <a:fld id="{B61A13E7-1FDC-4837-BC79-4D9C1A1224BF}" type="slidenum">
              <a:rPr lang="en-US" altLang="en-US" smtClean="0"/>
              <a:pPr defTabSz="913674"/>
              <a:t>77</a:t>
            </a:fld>
            <a:endParaRPr lang="en-US" altLang="en-US" dirty="0"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pPr defTabSz="913674"/>
            <a:fld id="{9FC97CC0-236A-45A5-85FA-4BCEBA590340}" type="slidenum">
              <a:rPr lang="en-US" altLang="en-US" smtClean="0"/>
              <a:pPr defTabSz="913674"/>
              <a:t>78</a:t>
            </a:fld>
            <a:endParaRPr lang="en-US" altLang="en-US" dirty="0"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pPr defTabSz="913674"/>
            <a:fld id="{D947C776-BCE2-482C-96C2-0BAED5605216}" type="slidenum">
              <a:rPr lang="en-US" altLang="en-US" smtClean="0"/>
              <a:pPr defTabSz="913674"/>
              <a:t>79</a:t>
            </a:fld>
            <a:endParaRPr lang="en-US" altLang="en-US" dirty="0"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pPr defTabSz="913674"/>
            <a:fld id="{371C3FC9-8981-4B3F-B2C4-0FFFE7992FD7}" type="slidenum">
              <a:rPr lang="en-US" altLang="en-US" smtClean="0"/>
              <a:pPr defTabSz="913674"/>
              <a:t>80</a:t>
            </a:fld>
            <a:endParaRPr lang="en-US" altLang="en-US" dirty="0"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pPr defTabSz="913674"/>
            <a:fld id="{57A89B65-B127-4D70-8FED-76227A328F63}" type="slidenum">
              <a:rPr lang="en-US" altLang="en-US" smtClean="0"/>
              <a:pPr defTabSz="913674"/>
              <a:t>81</a:t>
            </a:fld>
            <a:endParaRPr lang="en-US" altLang="en-US" dirty="0"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pPr defTabSz="913674"/>
            <a:fld id="{03CE60AF-5661-4746-88F0-637A4D308EFF}" type="slidenum">
              <a:rPr lang="en-US" altLang="en-US" smtClean="0"/>
              <a:pPr defTabSz="913674"/>
              <a:t>82</a:t>
            </a:fld>
            <a:endParaRPr lang="en-US" altLang="en-US" dirty="0"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pPr defTabSz="912879"/>
            <a:fld id="{458983CE-1116-4400-BEF7-14D719C98FB2}" type="slidenum">
              <a:rPr lang="en-US" altLang="en-US" smtClean="0">
                <a:latin typeface="Helvetica" pitchFamily="-84" charset="0"/>
              </a:rPr>
              <a:pPr defTabSz="912879"/>
              <a:t>25</a:t>
            </a:fld>
            <a:endParaRPr lang="en-US" altLang="en-US" dirty="0" smtClean="0">
              <a:latin typeface="Helvetica" pitchFamily="-84"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pPr defTabSz="913674"/>
            <a:fld id="{3E3A68EC-87F0-4033-AB38-76ACDF959D40}" type="slidenum">
              <a:rPr lang="en-US" altLang="en-US" smtClean="0"/>
              <a:pPr defTabSz="913674"/>
              <a:t>83</a:t>
            </a:fld>
            <a:endParaRPr lang="en-US" altLang="en-US" dirty="0"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0F1D7704-48E2-4187-9AAD-75B4C92CCB26}" type="slidenum">
              <a:rPr lang="en-US" smtClean="0"/>
              <a:pPr/>
              <a:t>84</a:t>
            </a:fld>
            <a:endParaRPr lang="en-US"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pPr defTabSz="913674"/>
            <a:fld id="{0658FA0A-DEE2-43CB-A77E-85F03C02CC17}" type="slidenum">
              <a:rPr lang="en-US" altLang="en-US" smtClean="0"/>
              <a:pPr defTabSz="913674"/>
              <a:t>85</a:t>
            </a:fld>
            <a:endParaRPr lang="en-US" altLang="en-US" dirty="0"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pPr defTabSz="913674"/>
            <a:fld id="{9C7FBF6D-8A03-44E4-BD54-4430793FE8D9}" type="slidenum">
              <a:rPr lang="en-US" altLang="en-US" smtClean="0"/>
              <a:pPr defTabSz="913674"/>
              <a:t>88</a:t>
            </a:fld>
            <a:endParaRPr lang="en-US" altLang="en-US" dirty="0"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pPr defTabSz="912879"/>
            <a:fld id="{2495D743-A615-4C40-920E-1CF777F6EDE0}" type="slidenum">
              <a:rPr lang="en-US" altLang="en-US" smtClean="0">
                <a:latin typeface="Helvetica" pitchFamily="-84" charset="0"/>
              </a:rPr>
              <a:pPr defTabSz="912879"/>
              <a:t>26</a:t>
            </a:fld>
            <a:endParaRPr lang="en-US" altLang="en-US" dirty="0" smtClean="0">
              <a:latin typeface="Helvetica" pitchFamily="-84"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pPr defTabSz="912879"/>
            <a:fld id="{1A262B08-4AFF-414E-AC82-B002A7972266}" type="slidenum">
              <a:rPr lang="en-US" altLang="en-US" smtClean="0">
                <a:latin typeface="Helvetica" pitchFamily="-84" charset="0"/>
              </a:rPr>
              <a:pPr defTabSz="912879"/>
              <a:t>31</a:t>
            </a:fld>
            <a:endParaRPr lang="en-US" altLang="en-US" dirty="0" smtClean="0">
              <a:latin typeface="Helvetica" pitchFamily="-8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pPr defTabSz="912879"/>
            <a:fld id="{FE4FC113-025B-43CD-B114-D37C71392BA5}" type="slidenum">
              <a:rPr lang="en-US" altLang="en-US" smtClean="0">
                <a:latin typeface="Helvetica" pitchFamily="-84" charset="0"/>
              </a:rPr>
              <a:pPr defTabSz="912879"/>
              <a:t>34</a:t>
            </a:fld>
            <a:endParaRPr lang="en-US" altLang="en-US" dirty="0" smtClean="0">
              <a:latin typeface="Helvetica" pitchFamily="-84"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pPr defTabSz="912879"/>
            <a:fld id="{696A4F1A-1116-4A5E-AEF4-CDB50BC81B50}" type="slidenum">
              <a:rPr lang="en-US" altLang="en-US" smtClean="0">
                <a:latin typeface="Helvetica" pitchFamily="-84" charset="0"/>
              </a:rPr>
              <a:pPr defTabSz="912879"/>
              <a:t>35</a:t>
            </a:fld>
            <a:endParaRPr lang="en-US" altLang="en-US" dirty="0" smtClean="0">
              <a:latin typeface="Helvetica" pitchFamily="-8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pPr defTabSz="912879"/>
            <a:fld id="{A77B2904-572B-488C-A0CB-2E62EFB96857}" type="slidenum">
              <a:rPr lang="en-US" altLang="en-US" smtClean="0">
                <a:latin typeface="Helvetica" pitchFamily="-84" charset="0"/>
              </a:rPr>
              <a:pPr defTabSz="912879"/>
              <a:t>36</a:t>
            </a:fld>
            <a:endParaRPr lang="en-US" altLang="en-US" dirty="0" smtClean="0">
              <a:latin typeface="Helvetica" pitchFamily="-84"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84A2952-D8C9-46C9-B4CB-FDA1AF71AF19}" type="datetime1">
              <a:rPr lang="en-US" smtClean="0"/>
              <a:pPr/>
              <a:t>10/21/2021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55137-FF91-4894-BCEC-66B70B30AE7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4F1E20-F549-4318-ABBD-D39E549DB684}" type="datetime1">
              <a:rPr lang="en-US" smtClean="0"/>
              <a:pPr/>
              <a:t>10/21/2021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55137-FF91-4894-BCEC-66B70B30AE7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AEBA54-4040-44C9-9E9D-8B67A489DF6D}" type="datetime1">
              <a:rPr lang="en-US" smtClean="0"/>
              <a:pPr/>
              <a:t>10/21/2021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55137-FF91-4894-BCEC-66B70B30AE76}"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030288" y="325438"/>
            <a:ext cx="7885112" cy="962025"/>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1028700" y="1635125"/>
            <a:ext cx="3867150" cy="4460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lipArt Placeholder 3"/>
          <p:cNvSpPr>
            <a:spLocks noGrp="1"/>
          </p:cNvSpPr>
          <p:nvPr>
            <p:ph type="clipArt" sz="half" idx="2"/>
          </p:nvPr>
        </p:nvSpPr>
        <p:spPr>
          <a:xfrm>
            <a:off x="5048250" y="1635125"/>
            <a:ext cx="3867150" cy="4460875"/>
          </a:xfrm>
        </p:spPr>
        <p:txBody>
          <a:bodyPr/>
          <a:lstStyle/>
          <a:p>
            <a:endParaRPr lang="en-IN"/>
          </a:p>
        </p:txBody>
      </p:sp>
      <p:sp>
        <p:nvSpPr>
          <p:cNvPr id="5" name="Date Placeholder 4"/>
          <p:cNvSpPr>
            <a:spLocks noGrp="1"/>
          </p:cNvSpPr>
          <p:nvPr>
            <p:ph type="dt" sz="half" idx="10"/>
          </p:nvPr>
        </p:nvSpPr>
        <p:spPr>
          <a:xfrm>
            <a:off x="3581400" y="64008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8305800" y="6400800"/>
            <a:ext cx="838200" cy="457200"/>
          </a:xfrm>
        </p:spPr>
        <p:txBody>
          <a:bodyPr/>
          <a:lstStyle>
            <a:lvl1pPr>
              <a:defRPr/>
            </a:lvl1pPr>
          </a:lstStyle>
          <a:p>
            <a:r>
              <a:rPr lang="en-US"/>
              <a:t>Chap 0</a:t>
            </a:r>
          </a:p>
        </p:txBody>
      </p:sp>
      <p:sp>
        <p:nvSpPr>
          <p:cNvPr id="7" name="Slide Number Placeholder 6"/>
          <p:cNvSpPr>
            <a:spLocks noGrp="1"/>
          </p:cNvSpPr>
          <p:nvPr>
            <p:ph type="sldNum" sz="quarter" idx="12"/>
          </p:nvPr>
        </p:nvSpPr>
        <p:spPr>
          <a:xfrm>
            <a:off x="0" y="6400800"/>
            <a:ext cx="642938" cy="457200"/>
          </a:xfrm>
        </p:spPr>
        <p:txBody>
          <a:bodyPr/>
          <a:lstStyle>
            <a:lvl1pPr>
              <a:defRPr/>
            </a:lvl1pPr>
          </a:lstStyle>
          <a:p>
            <a:fld id="{5DB96690-FF57-4C13-B914-F747F3CB8F7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219200" y="533400"/>
            <a:ext cx="7772400" cy="609600"/>
          </a:xfrm>
        </p:spPr>
        <p:txBody>
          <a:bodyPr/>
          <a:lstStyle/>
          <a:p>
            <a:r>
              <a:rPr lang="en-US"/>
              <a:t>Click to edit Master title style</a:t>
            </a:r>
          </a:p>
        </p:txBody>
      </p:sp>
      <p:sp>
        <p:nvSpPr>
          <p:cNvPr id="3" name="Content Placeholder 2"/>
          <p:cNvSpPr>
            <a:spLocks noGrp="1"/>
          </p:cNvSpPr>
          <p:nvPr>
            <p:ph sz="half" idx="1"/>
          </p:nvPr>
        </p:nvSpPr>
        <p:spPr>
          <a:xfrm>
            <a:off x="838200" y="1447800"/>
            <a:ext cx="8116888"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8200" y="4000500"/>
            <a:ext cx="8116888"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ftr" sz="quarter" idx="10"/>
          </p:nvPr>
        </p:nvSpPr>
        <p:spPr>
          <a:ln/>
        </p:spPr>
        <p:txBody>
          <a:bodyPr/>
          <a:lstStyle>
            <a:lvl1pPr>
              <a:defRPr/>
            </a:lvl1pPr>
          </a:lstStyle>
          <a:p>
            <a:pPr>
              <a:defRPr/>
            </a:pPr>
            <a:r>
              <a:rPr lang="en-US" altLang="en-US"/>
              <a:t>Chapter 4</a:t>
            </a:r>
          </a:p>
        </p:txBody>
      </p:sp>
      <p:sp>
        <p:nvSpPr>
          <p:cNvPr id="6" name="Rectangle 12"/>
          <p:cNvSpPr>
            <a:spLocks noGrp="1" noChangeArrowheads="1"/>
          </p:cNvSpPr>
          <p:nvPr>
            <p:ph type="sldNum" sz="quarter" idx="11"/>
          </p:nvPr>
        </p:nvSpPr>
        <p:spPr>
          <a:ln/>
        </p:spPr>
        <p:txBody>
          <a:bodyPr/>
          <a:lstStyle>
            <a:lvl1pPr>
              <a:defRPr/>
            </a:lvl1pPr>
          </a:lstStyle>
          <a:p>
            <a:pPr>
              <a:defRPr/>
            </a:pPr>
            <a:fld id="{04F17F54-D31A-493E-AA5F-005E06C46E8C}" type="slidenum">
              <a:rPr lang="en-US" altLang="en-US"/>
              <a:pPr>
                <a:defRPr/>
              </a:pPr>
              <a:t>‹#›</a:t>
            </a:fld>
            <a:endParaRPr lang="en-US" altLang="en-US"/>
          </a:p>
        </p:txBody>
      </p:sp>
      <p:sp>
        <p:nvSpPr>
          <p:cNvPr id="7" name="Rectangle 13"/>
          <p:cNvSpPr>
            <a:spLocks noGrp="1" noChangeArrowheads="1"/>
          </p:cNvSpPr>
          <p:nvPr>
            <p:ph type="dt" sz="half" idx="12"/>
          </p:nvPr>
        </p:nvSpPr>
        <p:spPr>
          <a:ln/>
        </p:spPr>
        <p:txBody>
          <a:bodyPr/>
          <a:lstStyle>
            <a:lvl1pPr>
              <a:defRPr/>
            </a:lvl1pPr>
          </a:lstStyle>
          <a:p>
            <a:pPr>
              <a:defRPr/>
            </a:pPr>
            <a:r>
              <a:rPr lang="en-US" altLang="en-US"/>
              <a:t>CS 1550, cs.pitt.edu (originaly modified by Ethan L. Miller and Scott A. Brandt)</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533400"/>
            <a:ext cx="7772400" cy="609600"/>
          </a:xfrm>
        </p:spPr>
        <p:txBody>
          <a:bodyPr/>
          <a:lstStyle/>
          <a:p>
            <a:r>
              <a:rPr lang="en-US"/>
              <a:t>Click to edit Master title style</a:t>
            </a:r>
          </a:p>
        </p:txBody>
      </p:sp>
      <p:sp>
        <p:nvSpPr>
          <p:cNvPr id="3" name="Text Placeholder 2"/>
          <p:cNvSpPr>
            <a:spLocks noGrp="1"/>
          </p:cNvSpPr>
          <p:nvPr>
            <p:ph type="body" sz="half" idx="1"/>
          </p:nvPr>
        </p:nvSpPr>
        <p:spPr>
          <a:xfrm>
            <a:off x="838200" y="1447800"/>
            <a:ext cx="398145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72050" y="1447800"/>
            <a:ext cx="3983038"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ftr" sz="quarter" idx="10"/>
          </p:nvPr>
        </p:nvSpPr>
        <p:spPr>
          <a:ln/>
        </p:spPr>
        <p:txBody>
          <a:bodyPr/>
          <a:lstStyle>
            <a:lvl1pPr>
              <a:defRPr/>
            </a:lvl1pPr>
          </a:lstStyle>
          <a:p>
            <a:pPr>
              <a:defRPr/>
            </a:pPr>
            <a:r>
              <a:rPr lang="en-US" altLang="en-US"/>
              <a:t>Chapter 4</a:t>
            </a:r>
          </a:p>
        </p:txBody>
      </p:sp>
      <p:sp>
        <p:nvSpPr>
          <p:cNvPr id="6" name="Rectangle 12"/>
          <p:cNvSpPr>
            <a:spLocks noGrp="1" noChangeArrowheads="1"/>
          </p:cNvSpPr>
          <p:nvPr>
            <p:ph type="sldNum" sz="quarter" idx="11"/>
          </p:nvPr>
        </p:nvSpPr>
        <p:spPr>
          <a:ln/>
        </p:spPr>
        <p:txBody>
          <a:bodyPr/>
          <a:lstStyle>
            <a:lvl1pPr>
              <a:defRPr/>
            </a:lvl1pPr>
          </a:lstStyle>
          <a:p>
            <a:pPr>
              <a:defRPr/>
            </a:pPr>
            <a:fld id="{74BAD5D4-7607-44F1-AF3E-A4961BE8AE52}" type="slidenum">
              <a:rPr lang="en-US" altLang="en-US"/>
              <a:pPr>
                <a:defRPr/>
              </a:pPr>
              <a:t>‹#›</a:t>
            </a:fld>
            <a:endParaRPr lang="en-US" altLang="en-US"/>
          </a:p>
        </p:txBody>
      </p:sp>
      <p:sp>
        <p:nvSpPr>
          <p:cNvPr id="7" name="Rectangle 13"/>
          <p:cNvSpPr>
            <a:spLocks noGrp="1" noChangeArrowheads="1"/>
          </p:cNvSpPr>
          <p:nvPr>
            <p:ph type="dt" sz="half" idx="12"/>
          </p:nvPr>
        </p:nvSpPr>
        <p:spPr>
          <a:ln/>
        </p:spPr>
        <p:txBody>
          <a:bodyPr/>
          <a:lstStyle>
            <a:lvl1pPr>
              <a:defRPr/>
            </a:lvl1pPr>
          </a:lstStyle>
          <a:p>
            <a:pPr>
              <a:defRPr/>
            </a:pPr>
            <a:r>
              <a:rPr lang="en-US" altLang="en-US"/>
              <a:t>CS 1550, cs.pitt.edu (originaly modified by Ethan L. Miller and Scott A. Brandt)</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219200" y="533400"/>
            <a:ext cx="7772400" cy="609600"/>
          </a:xfrm>
        </p:spPr>
        <p:txBody>
          <a:bodyPr/>
          <a:lstStyle/>
          <a:p>
            <a:r>
              <a:rPr lang="en-US"/>
              <a:t>Click to edit Master title style</a:t>
            </a:r>
          </a:p>
        </p:txBody>
      </p:sp>
      <p:sp>
        <p:nvSpPr>
          <p:cNvPr id="3" name="Content Placeholder 2"/>
          <p:cNvSpPr>
            <a:spLocks noGrp="1"/>
          </p:cNvSpPr>
          <p:nvPr>
            <p:ph sz="half" idx="1"/>
          </p:nvPr>
        </p:nvSpPr>
        <p:spPr>
          <a:xfrm>
            <a:off x="838200" y="1447800"/>
            <a:ext cx="398145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72050" y="1447800"/>
            <a:ext cx="3983038"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ftr" sz="quarter" idx="10"/>
          </p:nvPr>
        </p:nvSpPr>
        <p:spPr>
          <a:ln/>
        </p:spPr>
        <p:txBody>
          <a:bodyPr/>
          <a:lstStyle>
            <a:lvl1pPr>
              <a:defRPr/>
            </a:lvl1pPr>
          </a:lstStyle>
          <a:p>
            <a:pPr>
              <a:defRPr/>
            </a:pPr>
            <a:r>
              <a:rPr lang="en-US" altLang="en-US"/>
              <a:t>Chapter 4</a:t>
            </a:r>
          </a:p>
        </p:txBody>
      </p:sp>
      <p:sp>
        <p:nvSpPr>
          <p:cNvPr id="6" name="Rectangle 12"/>
          <p:cNvSpPr>
            <a:spLocks noGrp="1" noChangeArrowheads="1"/>
          </p:cNvSpPr>
          <p:nvPr>
            <p:ph type="sldNum" sz="quarter" idx="11"/>
          </p:nvPr>
        </p:nvSpPr>
        <p:spPr>
          <a:ln/>
        </p:spPr>
        <p:txBody>
          <a:bodyPr/>
          <a:lstStyle>
            <a:lvl1pPr>
              <a:defRPr/>
            </a:lvl1pPr>
          </a:lstStyle>
          <a:p>
            <a:pPr>
              <a:defRPr/>
            </a:pPr>
            <a:fld id="{F28CFC7E-8E78-40BD-8426-FBAD0D8B353A}" type="slidenum">
              <a:rPr lang="en-US" altLang="en-US"/>
              <a:pPr>
                <a:defRPr/>
              </a:pPr>
              <a:t>‹#›</a:t>
            </a:fld>
            <a:endParaRPr lang="en-US" altLang="en-US"/>
          </a:p>
        </p:txBody>
      </p:sp>
      <p:sp>
        <p:nvSpPr>
          <p:cNvPr id="7" name="Rectangle 13"/>
          <p:cNvSpPr>
            <a:spLocks noGrp="1" noChangeArrowheads="1"/>
          </p:cNvSpPr>
          <p:nvPr>
            <p:ph type="dt" sz="half" idx="12"/>
          </p:nvPr>
        </p:nvSpPr>
        <p:spPr>
          <a:ln/>
        </p:spPr>
        <p:txBody>
          <a:bodyPr/>
          <a:lstStyle>
            <a:lvl1pPr>
              <a:defRPr/>
            </a:lvl1pPr>
          </a:lstStyle>
          <a:p>
            <a:pPr>
              <a:defRPr/>
            </a:pPr>
            <a:r>
              <a:rPr lang="en-US" altLang="en-US"/>
              <a:t>CS 1550, cs.pitt.edu (originaly modified by Ethan L. Miller and Scott A. Brandt)</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533400"/>
            <a:ext cx="7772400" cy="609600"/>
          </a:xfrm>
        </p:spPr>
        <p:txBody>
          <a:bodyPr/>
          <a:lstStyle/>
          <a:p>
            <a:r>
              <a:rPr lang="en-US"/>
              <a:t>Click to edit Master title style</a:t>
            </a:r>
          </a:p>
        </p:txBody>
      </p:sp>
      <p:sp>
        <p:nvSpPr>
          <p:cNvPr id="3" name="Text Placeholder 2"/>
          <p:cNvSpPr>
            <a:spLocks noGrp="1"/>
          </p:cNvSpPr>
          <p:nvPr>
            <p:ph type="body" sz="half" idx="1"/>
          </p:nvPr>
        </p:nvSpPr>
        <p:spPr>
          <a:xfrm>
            <a:off x="838200" y="1447800"/>
            <a:ext cx="8116888"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8200" y="4000500"/>
            <a:ext cx="8116888"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ftr" sz="quarter" idx="10"/>
          </p:nvPr>
        </p:nvSpPr>
        <p:spPr>
          <a:ln/>
        </p:spPr>
        <p:txBody>
          <a:bodyPr/>
          <a:lstStyle>
            <a:lvl1pPr>
              <a:defRPr/>
            </a:lvl1pPr>
          </a:lstStyle>
          <a:p>
            <a:pPr>
              <a:defRPr/>
            </a:pPr>
            <a:r>
              <a:rPr lang="en-US" altLang="en-US"/>
              <a:t>Chapter 4</a:t>
            </a:r>
          </a:p>
        </p:txBody>
      </p:sp>
      <p:sp>
        <p:nvSpPr>
          <p:cNvPr id="6" name="Rectangle 12"/>
          <p:cNvSpPr>
            <a:spLocks noGrp="1" noChangeArrowheads="1"/>
          </p:cNvSpPr>
          <p:nvPr>
            <p:ph type="sldNum" sz="quarter" idx="11"/>
          </p:nvPr>
        </p:nvSpPr>
        <p:spPr>
          <a:ln/>
        </p:spPr>
        <p:txBody>
          <a:bodyPr/>
          <a:lstStyle>
            <a:lvl1pPr>
              <a:defRPr/>
            </a:lvl1pPr>
          </a:lstStyle>
          <a:p>
            <a:pPr>
              <a:defRPr/>
            </a:pPr>
            <a:fld id="{3FBC2FB4-4603-4E82-8E9D-86226C19EF24}" type="slidenum">
              <a:rPr lang="en-US" altLang="en-US"/>
              <a:pPr>
                <a:defRPr/>
              </a:pPr>
              <a:t>‹#›</a:t>
            </a:fld>
            <a:endParaRPr lang="en-US" altLang="en-US"/>
          </a:p>
        </p:txBody>
      </p:sp>
      <p:sp>
        <p:nvSpPr>
          <p:cNvPr id="7" name="Rectangle 13"/>
          <p:cNvSpPr>
            <a:spLocks noGrp="1" noChangeArrowheads="1"/>
          </p:cNvSpPr>
          <p:nvPr>
            <p:ph type="dt" sz="half" idx="12"/>
          </p:nvPr>
        </p:nvSpPr>
        <p:spPr>
          <a:ln/>
        </p:spPr>
        <p:txBody>
          <a:bodyPr/>
          <a:lstStyle>
            <a:lvl1pPr>
              <a:defRPr/>
            </a:lvl1pPr>
          </a:lstStyle>
          <a:p>
            <a:pPr>
              <a:defRPr/>
            </a:pPr>
            <a:r>
              <a:rPr lang="en-US" altLang="en-US"/>
              <a:t>CS 1550, cs.pitt.edu (originaly modified by Ethan L. Miller and Scott A. Brandt)</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5AA75E-E7D7-4E99-9596-3D4A6B6F95C0}" type="datetime1">
              <a:rPr lang="en-US" smtClean="0"/>
              <a:pPr/>
              <a:t>10/21/2021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55137-FF91-4894-BCEC-66B70B30AE7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569ECA-0CCC-4560-BD0F-E41AE7A51C93}" type="datetime1">
              <a:rPr lang="en-US" smtClean="0"/>
              <a:pPr/>
              <a:t>10/21/2021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55137-FF91-4894-BCEC-66B70B30AE7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BACA69A-4030-4E06-9646-67D328B1EC7D}" type="datetime1">
              <a:rPr lang="en-US" smtClean="0"/>
              <a:pPr/>
              <a:t>10/21/2021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655137-FF91-4894-BCEC-66B70B30AE7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745F344-8FDE-47E9-9FCF-4A861AE03985}" type="datetime1">
              <a:rPr lang="en-US" smtClean="0"/>
              <a:pPr/>
              <a:t>10/21/2021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655137-FF91-4894-BCEC-66B70B30AE7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131AC76-CC12-4032-95A0-F804FECA82F6}" type="datetime1">
              <a:rPr lang="en-US" smtClean="0"/>
              <a:pPr/>
              <a:t>10/21/2021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655137-FF91-4894-BCEC-66B70B30AE7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0391FD-FB0E-459C-8B9C-74166782B9DD}" type="datetime1">
              <a:rPr lang="en-US" smtClean="0"/>
              <a:pPr/>
              <a:t>10/21/2021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655137-FF91-4894-BCEC-66B70B30AE7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8B2847-26E2-47FF-AD5C-0E75BB9D286F}" type="datetime1">
              <a:rPr lang="en-US" smtClean="0"/>
              <a:pPr/>
              <a:t>10/21/2021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655137-FF91-4894-BCEC-66B70B30AE7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BFC7BE-4141-4BF6-B05B-01AD01341711}" type="datetime1">
              <a:rPr lang="en-US" smtClean="0"/>
              <a:pPr/>
              <a:t>10/21/2021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655137-FF91-4894-BCEC-66B70B30AE7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F5E8D0-A161-4BFC-B80F-0E809D671B00}" type="datetime1">
              <a:rPr lang="en-US" smtClean="0"/>
              <a:pPr/>
              <a:t>10/21/2021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55137-FF91-4894-BCEC-66B70B30AE7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285852" y="1581141"/>
            <a:ext cx="6705600" cy="633413"/>
          </a:xfrm>
          <a:prstGeom prst="rect">
            <a:avLst/>
          </a:prstGeom>
        </p:spPr>
        <p:style>
          <a:lnRef idx="1">
            <a:schemeClr val="accent2"/>
          </a:lnRef>
          <a:fillRef idx="2">
            <a:schemeClr val="accent2"/>
          </a:fillRef>
          <a:effectRef idx="1">
            <a:schemeClr val="accent2"/>
          </a:effectRef>
          <a:fontRef idx="minor">
            <a:schemeClr val="dk1"/>
          </a:fontRef>
        </p:style>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UNIT-5</a:t>
            </a:r>
          </a:p>
        </p:txBody>
      </p:sp>
      <p:sp>
        <p:nvSpPr>
          <p:cNvPr id="5" name="Rectangle 3"/>
          <p:cNvSpPr txBox="1">
            <a:spLocks noChangeArrowheads="1"/>
          </p:cNvSpPr>
          <p:nvPr/>
        </p:nvSpPr>
        <p:spPr>
          <a:xfrm>
            <a:off x="928662" y="2571744"/>
            <a:ext cx="7239000" cy="785818"/>
          </a:xfrm>
          <a:prstGeom prst="rect">
            <a:avLst/>
          </a:prstGeom>
        </p:spPr>
        <p:style>
          <a:lnRef idx="1">
            <a:schemeClr val="accent4"/>
          </a:lnRef>
          <a:fillRef idx="3">
            <a:schemeClr val="accent4"/>
          </a:fillRef>
          <a:effectRef idx="2">
            <a:schemeClr val="accent4"/>
          </a:effectRef>
          <a:fontRef idx="minor">
            <a:schemeClr val="lt1"/>
          </a:fontRef>
        </p:style>
        <p:txBody>
          <a:bodyPr/>
          <a:lstStyle/>
          <a:p>
            <a:pPr algn="ctr"/>
            <a:r>
              <a:rPr lang="en-IN" sz="4800" b="1" dirty="0" smtClean="0"/>
              <a:t>Memory </a:t>
            </a:r>
            <a:r>
              <a:rPr lang="en-IN" sz="4800" b="1" dirty="0"/>
              <a:t>M</a:t>
            </a:r>
            <a:r>
              <a:rPr lang="en-IN" sz="4800" b="1" dirty="0" smtClean="0"/>
              <a:t>anagement</a:t>
            </a:r>
            <a:r>
              <a:rPr lang="en-IN" sz="4800" b="1" dirty="0"/>
              <a:t>	</a:t>
            </a:r>
          </a:p>
        </p:txBody>
      </p:sp>
      <p:sp>
        <p:nvSpPr>
          <p:cNvPr id="6" name="TextBox 6"/>
          <p:cNvSpPr txBox="1">
            <a:spLocks noChangeArrowheads="1"/>
          </p:cNvSpPr>
          <p:nvPr/>
        </p:nvSpPr>
        <p:spPr bwMode="auto">
          <a:xfrm>
            <a:off x="785786" y="4143380"/>
            <a:ext cx="7239000" cy="523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IN"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By: Ms. Panhalkar A. R.</a:t>
            </a:r>
          </a:p>
        </p:txBody>
      </p:sp>
      <p:sp>
        <p:nvSpPr>
          <p:cNvPr id="7" name="TextBox 6"/>
          <p:cNvSpPr txBox="1"/>
          <p:nvPr/>
        </p:nvSpPr>
        <p:spPr>
          <a:xfrm>
            <a:off x="1000100" y="285728"/>
            <a:ext cx="7500990" cy="954107"/>
          </a:xfrm>
          <a:prstGeom prst="rect">
            <a:avLst/>
          </a:prstGeom>
          <a:noFill/>
        </p:spPr>
        <p:txBody>
          <a:bodyPr wrap="square" rtlCol="0">
            <a:spAutoFit/>
          </a:bodyPr>
          <a:lstStyle/>
          <a:p>
            <a:pPr algn="ctr"/>
            <a:r>
              <a:rPr lang="en-IN" sz="2800" b="1" dirty="0" smtClean="0"/>
              <a:t>Amrutvahini College of Engineering, Sangamner</a:t>
            </a:r>
          </a:p>
          <a:p>
            <a:pPr algn="ctr"/>
            <a:r>
              <a:rPr lang="en-IN" sz="2800" b="1" dirty="0" smtClean="0"/>
              <a:t>Department of Computer Engineering</a:t>
            </a:r>
            <a:endParaRPr lang="en-IN" sz="2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28596" y="214290"/>
            <a:ext cx="8286808" cy="571504"/>
          </a:xfrm>
          <a:prstGeom prst="rect">
            <a:avLst/>
          </a:prstGeom>
        </p:spPr>
        <p:style>
          <a:lnRef idx="1">
            <a:schemeClr val="accent1"/>
          </a:lnRef>
          <a:fillRef idx="2">
            <a:schemeClr val="accent1"/>
          </a:fillRef>
          <a:effectRef idx="1">
            <a:schemeClr val="accent1"/>
          </a:effectRef>
          <a:fontRef idx="minor">
            <a:schemeClr val="dk1"/>
          </a:fontRef>
        </p:style>
        <p:txBody>
          <a:bodyP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FF0000"/>
                </a:solidFill>
                <a:effectLst/>
                <a:uLnTx/>
                <a:uFillTx/>
                <a:latin typeface="+mj-lt"/>
                <a:ea typeface="+mj-ea"/>
                <a:cs typeface="+mj-cs"/>
              </a:rPr>
              <a:t>2. Multiprogramming with Fixed Partitions</a:t>
            </a:r>
            <a:endParaRPr kumimoji="0" lang="en-US" sz="2800" b="1" i="0" u="none" strike="noStrike" kern="1200" cap="none" spc="0" normalizeH="0" baseline="0" noProof="0" dirty="0">
              <a:ln>
                <a:noFill/>
              </a:ln>
              <a:solidFill>
                <a:srgbClr val="FF0000"/>
              </a:solidFill>
              <a:effectLst/>
              <a:uLnTx/>
              <a:uFillTx/>
              <a:latin typeface="+mj-lt"/>
              <a:ea typeface="+mj-ea"/>
              <a:cs typeface="+mj-cs"/>
            </a:endParaRPr>
          </a:p>
        </p:txBody>
      </p:sp>
      <p:sp>
        <p:nvSpPr>
          <p:cNvPr id="5" name="object 5"/>
          <p:cNvSpPr/>
          <p:nvPr/>
        </p:nvSpPr>
        <p:spPr>
          <a:xfrm>
            <a:off x="1070558" y="1165601"/>
            <a:ext cx="1217295" cy="4866005"/>
          </a:xfrm>
          <a:custGeom>
            <a:avLst/>
            <a:gdLst/>
            <a:ahLst/>
            <a:cxnLst/>
            <a:rect l="l" t="t" r="r" b="b"/>
            <a:pathLst>
              <a:path w="1217295" h="4866005">
                <a:moveTo>
                  <a:pt x="1216875" y="0"/>
                </a:moveTo>
                <a:lnTo>
                  <a:pt x="0" y="0"/>
                </a:lnTo>
                <a:lnTo>
                  <a:pt x="0" y="4806861"/>
                </a:lnTo>
                <a:lnTo>
                  <a:pt x="0" y="4865941"/>
                </a:lnTo>
                <a:lnTo>
                  <a:pt x="1216875" y="4865941"/>
                </a:lnTo>
                <a:lnTo>
                  <a:pt x="1216875" y="4806861"/>
                </a:lnTo>
                <a:lnTo>
                  <a:pt x="1216875" y="0"/>
                </a:lnTo>
                <a:close/>
              </a:path>
            </a:pathLst>
          </a:custGeom>
          <a:solidFill>
            <a:srgbClr val="8B8B8B"/>
          </a:solidFill>
        </p:spPr>
        <p:txBody>
          <a:bodyPr wrap="square" lIns="0" tIns="0" rIns="0" bIns="0" rtlCol="0"/>
          <a:lstStyle/>
          <a:p>
            <a:endParaRPr/>
          </a:p>
        </p:txBody>
      </p:sp>
      <p:grpSp>
        <p:nvGrpSpPr>
          <p:cNvPr id="6" name="object 7"/>
          <p:cNvGrpSpPr/>
          <p:nvPr/>
        </p:nvGrpSpPr>
        <p:grpSpPr>
          <a:xfrm>
            <a:off x="1003203" y="1098416"/>
            <a:ext cx="1233805" cy="4882515"/>
            <a:chOff x="2932029" y="710194"/>
            <a:chExt cx="1233805" cy="4882515"/>
          </a:xfrm>
        </p:grpSpPr>
        <p:sp>
          <p:nvSpPr>
            <p:cNvPr id="7" name="object 8"/>
            <p:cNvSpPr/>
            <p:nvPr/>
          </p:nvSpPr>
          <p:spPr>
            <a:xfrm>
              <a:off x="2940305" y="718470"/>
              <a:ext cx="1217295" cy="4866005"/>
            </a:xfrm>
            <a:custGeom>
              <a:avLst/>
              <a:gdLst/>
              <a:ahLst/>
              <a:cxnLst/>
              <a:rect l="l" t="t" r="r" b="b"/>
              <a:pathLst>
                <a:path w="1217295" h="4866005">
                  <a:moveTo>
                    <a:pt x="1217128" y="0"/>
                  </a:moveTo>
                  <a:lnTo>
                    <a:pt x="0" y="0"/>
                  </a:lnTo>
                  <a:lnTo>
                    <a:pt x="0" y="4865763"/>
                  </a:lnTo>
                  <a:lnTo>
                    <a:pt x="1217128" y="4865763"/>
                  </a:lnTo>
                  <a:lnTo>
                    <a:pt x="1217128" y="0"/>
                  </a:lnTo>
                  <a:close/>
                </a:path>
              </a:pathLst>
            </a:custGeom>
            <a:solidFill>
              <a:srgbClr val="B1E6F8"/>
            </a:solidFill>
          </p:spPr>
          <p:txBody>
            <a:bodyPr wrap="square" lIns="0" tIns="0" rIns="0" bIns="0" rtlCol="0"/>
            <a:lstStyle/>
            <a:p>
              <a:endParaRPr/>
            </a:p>
          </p:txBody>
        </p:sp>
        <p:sp>
          <p:nvSpPr>
            <p:cNvPr id="8" name="object 9"/>
            <p:cNvSpPr/>
            <p:nvPr/>
          </p:nvSpPr>
          <p:spPr>
            <a:xfrm>
              <a:off x="2940305" y="718470"/>
              <a:ext cx="1217295" cy="4866005"/>
            </a:xfrm>
            <a:custGeom>
              <a:avLst/>
              <a:gdLst/>
              <a:ahLst/>
              <a:cxnLst/>
              <a:rect l="l" t="t" r="r" b="b"/>
              <a:pathLst>
                <a:path w="1217295" h="4866005">
                  <a:moveTo>
                    <a:pt x="1217128" y="0"/>
                  </a:moveTo>
                  <a:lnTo>
                    <a:pt x="0" y="0"/>
                  </a:lnTo>
                  <a:lnTo>
                    <a:pt x="0" y="4865763"/>
                  </a:lnTo>
                  <a:lnTo>
                    <a:pt x="1217128" y="4865763"/>
                  </a:lnTo>
                  <a:lnTo>
                    <a:pt x="1217128" y="0"/>
                  </a:lnTo>
                  <a:close/>
                </a:path>
                <a:path w="1217295" h="4866005">
                  <a:moveTo>
                    <a:pt x="1217128" y="608230"/>
                  </a:moveTo>
                  <a:lnTo>
                    <a:pt x="1217128" y="608230"/>
                  </a:lnTo>
                  <a:lnTo>
                    <a:pt x="0" y="608230"/>
                  </a:lnTo>
                </a:path>
              </a:pathLst>
            </a:custGeom>
            <a:ln w="16551">
              <a:solidFill>
                <a:srgbClr val="000000"/>
              </a:solidFill>
            </a:ln>
          </p:spPr>
          <p:txBody>
            <a:bodyPr wrap="square" lIns="0" tIns="0" rIns="0" bIns="0" rtlCol="0"/>
            <a:lstStyle/>
            <a:p>
              <a:endParaRPr/>
            </a:p>
          </p:txBody>
        </p:sp>
      </p:grpSp>
      <p:sp>
        <p:nvSpPr>
          <p:cNvPr id="9" name="object 10"/>
          <p:cNvSpPr/>
          <p:nvPr/>
        </p:nvSpPr>
        <p:spPr>
          <a:xfrm>
            <a:off x="1011479" y="2323070"/>
            <a:ext cx="1217295" cy="0"/>
          </a:xfrm>
          <a:custGeom>
            <a:avLst/>
            <a:gdLst/>
            <a:ahLst/>
            <a:cxnLst/>
            <a:rect l="l" t="t" r="r" b="b"/>
            <a:pathLst>
              <a:path w="1217295">
                <a:moveTo>
                  <a:pt x="1217128" y="0"/>
                </a:moveTo>
                <a:lnTo>
                  <a:pt x="1217128" y="0"/>
                </a:lnTo>
                <a:lnTo>
                  <a:pt x="0" y="0"/>
                </a:lnTo>
              </a:path>
            </a:pathLst>
          </a:custGeom>
          <a:ln w="16550">
            <a:solidFill>
              <a:srgbClr val="000000"/>
            </a:solidFill>
          </a:ln>
        </p:spPr>
        <p:txBody>
          <a:bodyPr wrap="square" lIns="0" tIns="0" rIns="0" bIns="0" rtlCol="0"/>
          <a:lstStyle/>
          <a:p>
            <a:endParaRPr/>
          </a:p>
        </p:txBody>
      </p:sp>
      <p:sp>
        <p:nvSpPr>
          <p:cNvPr id="10" name="object 11"/>
          <p:cNvSpPr/>
          <p:nvPr/>
        </p:nvSpPr>
        <p:spPr>
          <a:xfrm>
            <a:off x="1011479" y="2931301"/>
            <a:ext cx="1217295" cy="0"/>
          </a:xfrm>
          <a:custGeom>
            <a:avLst/>
            <a:gdLst/>
            <a:ahLst/>
            <a:cxnLst/>
            <a:rect l="l" t="t" r="r" b="b"/>
            <a:pathLst>
              <a:path w="1217295">
                <a:moveTo>
                  <a:pt x="1217128" y="0"/>
                </a:moveTo>
                <a:lnTo>
                  <a:pt x="1217128" y="0"/>
                </a:lnTo>
                <a:lnTo>
                  <a:pt x="0" y="0"/>
                </a:lnTo>
              </a:path>
            </a:pathLst>
          </a:custGeom>
          <a:ln w="16550">
            <a:solidFill>
              <a:srgbClr val="000000"/>
            </a:solidFill>
          </a:ln>
        </p:spPr>
        <p:txBody>
          <a:bodyPr wrap="square" lIns="0" tIns="0" rIns="0" bIns="0" rtlCol="0"/>
          <a:lstStyle/>
          <a:p>
            <a:endParaRPr/>
          </a:p>
        </p:txBody>
      </p:sp>
      <p:sp>
        <p:nvSpPr>
          <p:cNvPr id="11" name="object 12"/>
          <p:cNvSpPr/>
          <p:nvPr/>
        </p:nvSpPr>
        <p:spPr>
          <a:xfrm>
            <a:off x="1011479" y="3539700"/>
            <a:ext cx="1217295" cy="0"/>
          </a:xfrm>
          <a:custGeom>
            <a:avLst/>
            <a:gdLst/>
            <a:ahLst/>
            <a:cxnLst/>
            <a:rect l="l" t="t" r="r" b="b"/>
            <a:pathLst>
              <a:path w="1217295">
                <a:moveTo>
                  <a:pt x="1217128" y="0"/>
                </a:moveTo>
                <a:lnTo>
                  <a:pt x="1217128" y="0"/>
                </a:lnTo>
                <a:lnTo>
                  <a:pt x="0" y="0"/>
                </a:lnTo>
              </a:path>
            </a:pathLst>
          </a:custGeom>
          <a:ln w="16550">
            <a:solidFill>
              <a:srgbClr val="000000"/>
            </a:solidFill>
          </a:ln>
        </p:spPr>
        <p:txBody>
          <a:bodyPr wrap="square" lIns="0" tIns="0" rIns="0" bIns="0" rtlCol="0"/>
          <a:lstStyle/>
          <a:p>
            <a:endParaRPr/>
          </a:p>
        </p:txBody>
      </p:sp>
      <p:sp>
        <p:nvSpPr>
          <p:cNvPr id="12" name="object 13"/>
          <p:cNvSpPr/>
          <p:nvPr/>
        </p:nvSpPr>
        <p:spPr>
          <a:xfrm>
            <a:off x="1011479" y="4147847"/>
            <a:ext cx="1217295" cy="0"/>
          </a:xfrm>
          <a:custGeom>
            <a:avLst/>
            <a:gdLst/>
            <a:ahLst/>
            <a:cxnLst/>
            <a:rect l="l" t="t" r="r" b="b"/>
            <a:pathLst>
              <a:path w="1217295">
                <a:moveTo>
                  <a:pt x="1217128" y="0"/>
                </a:moveTo>
                <a:lnTo>
                  <a:pt x="1217128" y="0"/>
                </a:lnTo>
                <a:lnTo>
                  <a:pt x="0" y="0"/>
                </a:lnTo>
              </a:path>
            </a:pathLst>
          </a:custGeom>
          <a:ln w="16550">
            <a:solidFill>
              <a:srgbClr val="000000"/>
            </a:solidFill>
          </a:ln>
        </p:spPr>
        <p:txBody>
          <a:bodyPr wrap="square" lIns="0" tIns="0" rIns="0" bIns="0" rtlCol="0"/>
          <a:lstStyle/>
          <a:p>
            <a:endParaRPr/>
          </a:p>
        </p:txBody>
      </p:sp>
      <p:sp>
        <p:nvSpPr>
          <p:cNvPr id="13" name="object 14"/>
          <p:cNvSpPr/>
          <p:nvPr/>
        </p:nvSpPr>
        <p:spPr>
          <a:xfrm>
            <a:off x="1011479" y="4756078"/>
            <a:ext cx="1217295" cy="0"/>
          </a:xfrm>
          <a:custGeom>
            <a:avLst/>
            <a:gdLst/>
            <a:ahLst/>
            <a:cxnLst/>
            <a:rect l="l" t="t" r="r" b="b"/>
            <a:pathLst>
              <a:path w="1217295">
                <a:moveTo>
                  <a:pt x="1217128" y="0"/>
                </a:moveTo>
                <a:lnTo>
                  <a:pt x="1217128" y="0"/>
                </a:lnTo>
                <a:lnTo>
                  <a:pt x="0" y="0"/>
                </a:lnTo>
              </a:path>
            </a:pathLst>
          </a:custGeom>
          <a:ln w="16550">
            <a:solidFill>
              <a:srgbClr val="000000"/>
            </a:solidFill>
          </a:ln>
        </p:spPr>
        <p:txBody>
          <a:bodyPr wrap="square" lIns="0" tIns="0" rIns="0" bIns="0" rtlCol="0"/>
          <a:lstStyle/>
          <a:p>
            <a:endParaRPr/>
          </a:p>
        </p:txBody>
      </p:sp>
      <p:sp>
        <p:nvSpPr>
          <p:cNvPr id="14" name="object 15"/>
          <p:cNvSpPr/>
          <p:nvPr/>
        </p:nvSpPr>
        <p:spPr>
          <a:xfrm>
            <a:off x="1011479" y="5364225"/>
            <a:ext cx="1217295" cy="0"/>
          </a:xfrm>
          <a:custGeom>
            <a:avLst/>
            <a:gdLst/>
            <a:ahLst/>
            <a:cxnLst/>
            <a:rect l="l" t="t" r="r" b="b"/>
            <a:pathLst>
              <a:path w="1217295">
                <a:moveTo>
                  <a:pt x="1217128" y="0"/>
                </a:moveTo>
                <a:lnTo>
                  <a:pt x="1217128" y="0"/>
                </a:lnTo>
                <a:lnTo>
                  <a:pt x="0" y="0"/>
                </a:lnTo>
              </a:path>
            </a:pathLst>
          </a:custGeom>
          <a:ln w="16550">
            <a:solidFill>
              <a:srgbClr val="000000"/>
            </a:solidFill>
          </a:ln>
        </p:spPr>
        <p:txBody>
          <a:bodyPr wrap="square" lIns="0" tIns="0" rIns="0" bIns="0" rtlCol="0"/>
          <a:lstStyle/>
          <a:p>
            <a:endParaRPr/>
          </a:p>
        </p:txBody>
      </p:sp>
      <p:sp>
        <p:nvSpPr>
          <p:cNvPr id="15" name="object 19"/>
          <p:cNvSpPr txBox="1"/>
          <p:nvPr/>
        </p:nvSpPr>
        <p:spPr>
          <a:xfrm>
            <a:off x="1140824" y="1223867"/>
            <a:ext cx="929640" cy="309245"/>
          </a:xfrm>
          <a:prstGeom prst="rect">
            <a:avLst/>
          </a:prstGeom>
        </p:spPr>
        <p:txBody>
          <a:bodyPr vert="horz" wrap="square" lIns="0" tIns="10795" rIns="0" bIns="0" rtlCol="0">
            <a:spAutoFit/>
          </a:bodyPr>
          <a:lstStyle/>
          <a:p>
            <a:pPr marL="382905" marR="5080" indent="-370840">
              <a:lnSpc>
                <a:spcPct val="103600"/>
              </a:lnSpc>
              <a:spcBef>
                <a:spcPts val="85"/>
              </a:spcBef>
            </a:pPr>
            <a:r>
              <a:rPr sz="900" b="1" spc="10" dirty="0">
                <a:latin typeface="Times New Roman"/>
                <a:cs typeface="Times New Roman"/>
              </a:rPr>
              <a:t>Operating</a:t>
            </a:r>
            <a:r>
              <a:rPr sz="900" b="1" spc="-55" dirty="0">
                <a:latin typeface="Times New Roman"/>
                <a:cs typeface="Times New Roman"/>
              </a:rPr>
              <a:t> </a:t>
            </a:r>
            <a:r>
              <a:rPr sz="900" b="1" spc="5" dirty="0">
                <a:latin typeface="Times New Roman"/>
                <a:cs typeface="Times New Roman"/>
              </a:rPr>
              <a:t>System  </a:t>
            </a:r>
            <a:r>
              <a:rPr sz="900" b="1" spc="15" dirty="0">
                <a:latin typeface="Times New Roman"/>
                <a:cs typeface="Times New Roman"/>
              </a:rPr>
              <a:t>8M</a:t>
            </a:r>
            <a:endParaRPr sz="900">
              <a:latin typeface="Times New Roman"/>
              <a:cs typeface="Times New Roman"/>
            </a:endParaRPr>
          </a:p>
        </p:txBody>
      </p:sp>
      <p:sp>
        <p:nvSpPr>
          <p:cNvPr id="16" name="object 21"/>
          <p:cNvSpPr txBox="1"/>
          <p:nvPr/>
        </p:nvSpPr>
        <p:spPr>
          <a:xfrm>
            <a:off x="1522395" y="1882819"/>
            <a:ext cx="195580" cy="167005"/>
          </a:xfrm>
          <a:prstGeom prst="rect">
            <a:avLst/>
          </a:prstGeom>
        </p:spPr>
        <p:txBody>
          <a:bodyPr vert="horz" wrap="square" lIns="0" tIns="15875" rIns="0" bIns="0" rtlCol="0">
            <a:spAutoFit/>
          </a:bodyPr>
          <a:lstStyle/>
          <a:p>
            <a:pPr marL="12700">
              <a:lnSpc>
                <a:spcPct val="100000"/>
              </a:lnSpc>
              <a:spcBef>
                <a:spcPts val="125"/>
              </a:spcBef>
            </a:pPr>
            <a:r>
              <a:rPr sz="900" b="1" spc="15" dirty="0">
                <a:latin typeface="Times New Roman"/>
                <a:cs typeface="Times New Roman"/>
              </a:rPr>
              <a:t>8M</a:t>
            </a:r>
            <a:endParaRPr sz="900">
              <a:latin typeface="Times New Roman"/>
              <a:cs typeface="Times New Roman"/>
            </a:endParaRPr>
          </a:p>
        </p:txBody>
      </p:sp>
      <p:sp>
        <p:nvSpPr>
          <p:cNvPr id="17" name="object 29"/>
          <p:cNvSpPr txBox="1"/>
          <p:nvPr/>
        </p:nvSpPr>
        <p:spPr>
          <a:xfrm>
            <a:off x="1522395" y="2517803"/>
            <a:ext cx="195580" cy="167005"/>
          </a:xfrm>
          <a:prstGeom prst="rect">
            <a:avLst/>
          </a:prstGeom>
        </p:spPr>
        <p:txBody>
          <a:bodyPr vert="horz" wrap="square" lIns="0" tIns="15875" rIns="0" bIns="0" rtlCol="0">
            <a:spAutoFit/>
          </a:bodyPr>
          <a:lstStyle/>
          <a:p>
            <a:pPr marL="12700">
              <a:lnSpc>
                <a:spcPct val="100000"/>
              </a:lnSpc>
              <a:spcBef>
                <a:spcPts val="125"/>
              </a:spcBef>
            </a:pPr>
            <a:r>
              <a:rPr sz="900" b="1" spc="15" dirty="0">
                <a:latin typeface="Times New Roman"/>
                <a:cs typeface="Times New Roman"/>
              </a:rPr>
              <a:t>8M</a:t>
            </a:r>
            <a:endParaRPr sz="900">
              <a:latin typeface="Times New Roman"/>
              <a:cs typeface="Times New Roman"/>
            </a:endParaRPr>
          </a:p>
        </p:txBody>
      </p:sp>
      <p:sp>
        <p:nvSpPr>
          <p:cNvPr id="18" name="object 30"/>
          <p:cNvSpPr txBox="1"/>
          <p:nvPr/>
        </p:nvSpPr>
        <p:spPr>
          <a:xfrm>
            <a:off x="1522395" y="3126034"/>
            <a:ext cx="195580" cy="167005"/>
          </a:xfrm>
          <a:prstGeom prst="rect">
            <a:avLst/>
          </a:prstGeom>
        </p:spPr>
        <p:txBody>
          <a:bodyPr vert="horz" wrap="square" lIns="0" tIns="15875" rIns="0" bIns="0" rtlCol="0">
            <a:spAutoFit/>
          </a:bodyPr>
          <a:lstStyle/>
          <a:p>
            <a:pPr marL="12700">
              <a:lnSpc>
                <a:spcPct val="100000"/>
              </a:lnSpc>
              <a:spcBef>
                <a:spcPts val="125"/>
              </a:spcBef>
            </a:pPr>
            <a:r>
              <a:rPr sz="900" b="1" spc="15" dirty="0">
                <a:latin typeface="Times New Roman"/>
                <a:cs typeface="Times New Roman"/>
              </a:rPr>
              <a:t>8M</a:t>
            </a:r>
            <a:endParaRPr sz="900">
              <a:latin typeface="Times New Roman"/>
              <a:cs typeface="Times New Roman"/>
            </a:endParaRPr>
          </a:p>
        </p:txBody>
      </p:sp>
      <p:sp>
        <p:nvSpPr>
          <p:cNvPr id="19" name="object 31"/>
          <p:cNvSpPr txBox="1"/>
          <p:nvPr/>
        </p:nvSpPr>
        <p:spPr>
          <a:xfrm>
            <a:off x="1522395" y="3734181"/>
            <a:ext cx="195580" cy="167005"/>
          </a:xfrm>
          <a:prstGeom prst="rect">
            <a:avLst/>
          </a:prstGeom>
        </p:spPr>
        <p:txBody>
          <a:bodyPr vert="horz" wrap="square" lIns="0" tIns="15875" rIns="0" bIns="0" rtlCol="0">
            <a:spAutoFit/>
          </a:bodyPr>
          <a:lstStyle/>
          <a:p>
            <a:pPr marL="12700">
              <a:lnSpc>
                <a:spcPct val="100000"/>
              </a:lnSpc>
              <a:spcBef>
                <a:spcPts val="125"/>
              </a:spcBef>
            </a:pPr>
            <a:r>
              <a:rPr sz="900" b="1" spc="15" dirty="0">
                <a:latin typeface="Times New Roman"/>
                <a:cs typeface="Times New Roman"/>
              </a:rPr>
              <a:t>8M</a:t>
            </a:r>
            <a:endParaRPr sz="900">
              <a:latin typeface="Times New Roman"/>
              <a:cs typeface="Times New Roman"/>
            </a:endParaRPr>
          </a:p>
        </p:txBody>
      </p:sp>
      <p:sp>
        <p:nvSpPr>
          <p:cNvPr id="20" name="object 32"/>
          <p:cNvSpPr txBox="1"/>
          <p:nvPr/>
        </p:nvSpPr>
        <p:spPr>
          <a:xfrm>
            <a:off x="1522395" y="4342412"/>
            <a:ext cx="195580" cy="167005"/>
          </a:xfrm>
          <a:prstGeom prst="rect">
            <a:avLst/>
          </a:prstGeom>
        </p:spPr>
        <p:txBody>
          <a:bodyPr vert="horz" wrap="square" lIns="0" tIns="15875" rIns="0" bIns="0" rtlCol="0">
            <a:spAutoFit/>
          </a:bodyPr>
          <a:lstStyle/>
          <a:p>
            <a:pPr marL="12700">
              <a:lnSpc>
                <a:spcPct val="100000"/>
              </a:lnSpc>
              <a:spcBef>
                <a:spcPts val="125"/>
              </a:spcBef>
            </a:pPr>
            <a:r>
              <a:rPr sz="900" b="1" spc="15" dirty="0">
                <a:latin typeface="Times New Roman"/>
                <a:cs typeface="Times New Roman"/>
              </a:rPr>
              <a:t>8M</a:t>
            </a:r>
            <a:endParaRPr sz="900">
              <a:latin typeface="Times New Roman"/>
              <a:cs typeface="Times New Roman"/>
            </a:endParaRPr>
          </a:p>
        </p:txBody>
      </p:sp>
      <p:sp>
        <p:nvSpPr>
          <p:cNvPr id="21" name="object 33"/>
          <p:cNvSpPr txBox="1"/>
          <p:nvPr/>
        </p:nvSpPr>
        <p:spPr>
          <a:xfrm>
            <a:off x="1522395" y="4950558"/>
            <a:ext cx="195580" cy="167005"/>
          </a:xfrm>
          <a:prstGeom prst="rect">
            <a:avLst/>
          </a:prstGeom>
        </p:spPr>
        <p:txBody>
          <a:bodyPr vert="horz" wrap="square" lIns="0" tIns="15875" rIns="0" bIns="0" rtlCol="0">
            <a:spAutoFit/>
          </a:bodyPr>
          <a:lstStyle/>
          <a:p>
            <a:pPr marL="12700">
              <a:lnSpc>
                <a:spcPct val="100000"/>
              </a:lnSpc>
              <a:spcBef>
                <a:spcPts val="125"/>
              </a:spcBef>
            </a:pPr>
            <a:r>
              <a:rPr sz="900" b="1" spc="15" dirty="0">
                <a:latin typeface="Times New Roman"/>
                <a:cs typeface="Times New Roman"/>
              </a:rPr>
              <a:t>8M</a:t>
            </a:r>
            <a:endParaRPr sz="900">
              <a:latin typeface="Times New Roman"/>
              <a:cs typeface="Times New Roman"/>
            </a:endParaRPr>
          </a:p>
        </p:txBody>
      </p:sp>
      <p:sp>
        <p:nvSpPr>
          <p:cNvPr id="22" name="object 34"/>
          <p:cNvSpPr txBox="1"/>
          <p:nvPr/>
        </p:nvSpPr>
        <p:spPr>
          <a:xfrm>
            <a:off x="1522395" y="5558958"/>
            <a:ext cx="195580" cy="167005"/>
          </a:xfrm>
          <a:prstGeom prst="rect">
            <a:avLst/>
          </a:prstGeom>
        </p:spPr>
        <p:txBody>
          <a:bodyPr vert="horz" wrap="square" lIns="0" tIns="15875" rIns="0" bIns="0" rtlCol="0">
            <a:spAutoFit/>
          </a:bodyPr>
          <a:lstStyle/>
          <a:p>
            <a:pPr marL="12700">
              <a:lnSpc>
                <a:spcPct val="100000"/>
              </a:lnSpc>
              <a:spcBef>
                <a:spcPts val="125"/>
              </a:spcBef>
            </a:pPr>
            <a:r>
              <a:rPr sz="900" b="1" spc="15" dirty="0">
                <a:latin typeface="Times New Roman"/>
                <a:cs typeface="Times New Roman"/>
              </a:rPr>
              <a:t>8M</a:t>
            </a:r>
            <a:endParaRPr sz="900">
              <a:latin typeface="Times New Roman"/>
              <a:cs typeface="Times New Roman"/>
            </a:endParaRPr>
          </a:p>
        </p:txBody>
      </p:sp>
      <p:sp>
        <p:nvSpPr>
          <p:cNvPr id="23" name="object 35"/>
          <p:cNvSpPr txBox="1"/>
          <p:nvPr/>
        </p:nvSpPr>
        <p:spPr>
          <a:xfrm>
            <a:off x="642515" y="6215082"/>
            <a:ext cx="1857783" cy="231474"/>
          </a:xfrm>
          <a:prstGeom prst="rect">
            <a:avLst/>
          </a:prstGeom>
        </p:spPr>
        <p:txBody>
          <a:bodyPr vert="horz" wrap="square" lIns="0" tIns="15875" rIns="0" bIns="0" rtlCol="0">
            <a:spAutoFit/>
          </a:bodyPr>
          <a:lstStyle/>
          <a:p>
            <a:pPr marL="12700">
              <a:lnSpc>
                <a:spcPct val="100000"/>
              </a:lnSpc>
              <a:spcBef>
                <a:spcPts val="125"/>
              </a:spcBef>
            </a:pPr>
            <a:r>
              <a:rPr sz="1400" b="1" spc="10" dirty="0">
                <a:latin typeface="Times New Roman"/>
                <a:cs typeface="Times New Roman"/>
              </a:rPr>
              <a:t>(a) </a:t>
            </a:r>
            <a:r>
              <a:rPr sz="1400" b="1" spc="5" dirty="0">
                <a:latin typeface="Times New Roman"/>
                <a:cs typeface="Times New Roman"/>
              </a:rPr>
              <a:t>Equal-size</a:t>
            </a:r>
            <a:r>
              <a:rPr sz="1400" b="1" spc="-10" dirty="0">
                <a:latin typeface="Times New Roman"/>
                <a:cs typeface="Times New Roman"/>
              </a:rPr>
              <a:t> </a:t>
            </a:r>
            <a:r>
              <a:rPr sz="1400" b="1" spc="5" dirty="0">
                <a:latin typeface="Times New Roman"/>
                <a:cs typeface="Times New Roman"/>
              </a:rPr>
              <a:t>partitions</a:t>
            </a:r>
            <a:endParaRPr sz="1400">
              <a:latin typeface="Times New Roman"/>
              <a:cs typeface="Times New Roman"/>
            </a:endParaRPr>
          </a:p>
        </p:txBody>
      </p:sp>
      <p:sp>
        <p:nvSpPr>
          <p:cNvPr id="24" name="Rectangle 23"/>
          <p:cNvSpPr/>
          <p:nvPr/>
        </p:nvSpPr>
        <p:spPr>
          <a:xfrm>
            <a:off x="2786050" y="928670"/>
            <a:ext cx="6000792" cy="175432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800" dirty="0" smtClean="0">
                <a:solidFill>
                  <a:srgbClr val="0000FF"/>
                </a:solidFill>
              </a:rPr>
              <a:t>Equal-size partitions</a:t>
            </a:r>
          </a:p>
          <a:p>
            <a:pPr lvl="1"/>
            <a:r>
              <a:rPr lang="en-US" sz="2000" dirty="0" smtClean="0"/>
              <a:t>If there is an available partition, a process can be loaded into that partition  because all partitions are of equal size, it does not matter which partition is used</a:t>
            </a:r>
            <a:endParaRPr lang="en-US" sz="2000" dirty="0"/>
          </a:p>
        </p:txBody>
      </p:sp>
      <p:sp>
        <p:nvSpPr>
          <p:cNvPr id="25" name="object 5"/>
          <p:cNvSpPr txBox="1"/>
          <p:nvPr/>
        </p:nvSpPr>
        <p:spPr>
          <a:xfrm>
            <a:off x="2857488" y="2857496"/>
            <a:ext cx="5857916" cy="3921586"/>
          </a:xfrm>
          <a:prstGeom prst="rect">
            <a:avLst/>
          </a:prstGeom>
        </p:spPr>
        <p:style>
          <a:lnRef idx="2">
            <a:schemeClr val="accent4"/>
          </a:lnRef>
          <a:fillRef idx="1">
            <a:schemeClr val="lt1"/>
          </a:fillRef>
          <a:effectRef idx="0">
            <a:schemeClr val="accent4"/>
          </a:effectRef>
          <a:fontRef idx="minor">
            <a:schemeClr val="dk1"/>
          </a:fontRef>
        </p:style>
        <p:txBody>
          <a:bodyPr vert="horz" wrap="square" lIns="0" tIns="88900" rIns="0" bIns="0" rtlCol="0">
            <a:spAutoFit/>
          </a:bodyPr>
          <a:lstStyle/>
          <a:p>
            <a:pPr marL="294640" indent="-282575">
              <a:lnSpc>
                <a:spcPct val="100000"/>
              </a:lnSpc>
              <a:spcBef>
                <a:spcPts val="700"/>
              </a:spcBef>
              <a:buClr>
                <a:srgbClr val="990000"/>
              </a:buClr>
              <a:buSzPct val="75000"/>
              <a:tabLst>
                <a:tab pos="295275" algn="l"/>
              </a:tabLst>
            </a:pPr>
            <a:r>
              <a:rPr lang="en-IN" sz="2400" spc="215" dirty="0" smtClean="0">
                <a:solidFill>
                  <a:srgbClr val="FF0000"/>
                </a:solidFill>
                <a:latin typeface="Arial" pitchFamily="34" charset="0"/>
                <a:cs typeface="Arial" pitchFamily="34" charset="0"/>
              </a:rPr>
              <a:t>Disadvantages:</a:t>
            </a:r>
          </a:p>
          <a:p>
            <a:pPr marL="294640" indent="-282575">
              <a:lnSpc>
                <a:spcPct val="100000"/>
              </a:lnSpc>
              <a:spcBef>
                <a:spcPts val="700"/>
              </a:spcBef>
              <a:buClr>
                <a:srgbClr val="990000"/>
              </a:buClr>
              <a:buSzPct val="75000"/>
              <a:buFont typeface="Wingdings"/>
              <a:buChar char=""/>
              <a:tabLst>
                <a:tab pos="295275" algn="l"/>
              </a:tabLst>
            </a:pPr>
            <a:r>
              <a:rPr sz="2000" spc="215" smtClean="0">
                <a:solidFill>
                  <a:srgbClr val="252525"/>
                </a:solidFill>
                <a:latin typeface="Arial" pitchFamily="34" charset="0"/>
                <a:cs typeface="Arial" pitchFamily="34" charset="0"/>
              </a:rPr>
              <a:t>A </a:t>
            </a:r>
            <a:r>
              <a:rPr sz="2000" spc="-70" dirty="0">
                <a:solidFill>
                  <a:srgbClr val="252525"/>
                </a:solidFill>
                <a:latin typeface="Arial" pitchFamily="34" charset="0"/>
                <a:cs typeface="Arial" pitchFamily="34" charset="0"/>
              </a:rPr>
              <a:t>program </a:t>
            </a:r>
            <a:r>
              <a:rPr sz="2000" spc="-45" dirty="0">
                <a:solidFill>
                  <a:srgbClr val="252525"/>
                </a:solidFill>
                <a:latin typeface="Arial" pitchFamily="34" charset="0"/>
                <a:cs typeface="Arial" pitchFamily="34" charset="0"/>
              </a:rPr>
              <a:t>may </a:t>
            </a:r>
            <a:r>
              <a:rPr sz="2000" spc="-90" dirty="0">
                <a:solidFill>
                  <a:srgbClr val="252525"/>
                </a:solidFill>
                <a:latin typeface="Arial" pitchFamily="34" charset="0"/>
                <a:cs typeface="Arial" pitchFamily="34" charset="0"/>
              </a:rPr>
              <a:t>be </a:t>
            </a:r>
            <a:r>
              <a:rPr sz="2000" spc="-30" dirty="0">
                <a:solidFill>
                  <a:srgbClr val="252525"/>
                </a:solidFill>
                <a:latin typeface="Arial" pitchFamily="34" charset="0"/>
                <a:cs typeface="Arial" pitchFamily="34" charset="0"/>
              </a:rPr>
              <a:t>too </a:t>
            </a:r>
            <a:r>
              <a:rPr sz="2000" spc="-65" dirty="0">
                <a:solidFill>
                  <a:srgbClr val="252525"/>
                </a:solidFill>
                <a:latin typeface="Arial" pitchFamily="34" charset="0"/>
                <a:cs typeface="Arial" pitchFamily="34" charset="0"/>
              </a:rPr>
              <a:t>big </a:t>
            </a:r>
            <a:r>
              <a:rPr sz="2000" spc="-50" dirty="0">
                <a:solidFill>
                  <a:srgbClr val="252525"/>
                </a:solidFill>
                <a:latin typeface="Arial" pitchFamily="34" charset="0"/>
                <a:cs typeface="Arial" pitchFamily="34" charset="0"/>
              </a:rPr>
              <a:t>to </a:t>
            </a:r>
            <a:r>
              <a:rPr sz="2000" spc="-65" dirty="0">
                <a:solidFill>
                  <a:srgbClr val="252525"/>
                </a:solidFill>
                <a:latin typeface="Arial" pitchFamily="34" charset="0"/>
                <a:cs typeface="Arial" pitchFamily="34" charset="0"/>
              </a:rPr>
              <a:t>fit </a:t>
            </a:r>
            <a:r>
              <a:rPr sz="2000" spc="-60" dirty="0">
                <a:solidFill>
                  <a:srgbClr val="252525"/>
                </a:solidFill>
                <a:latin typeface="Arial" pitchFamily="34" charset="0"/>
                <a:cs typeface="Arial" pitchFamily="34" charset="0"/>
              </a:rPr>
              <a:t>in </a:t>
            </a:r>
            <a:r>
              <a:rPr sz="2000" spc="-35" dirty="0">
                <a:solidFill>
                  <a:srgbClr val="252525"/>
                </a:solidFill>
                <a:latin typeface="Arial" pitchFamily="34" charset="0"/>
                <a:cs typeface="Arial" pitchFamily="34" charset="0"/>
              </a:rPr>
              <a:t>a</a:t>
            </a:r>
            <a:r>
              <a:rPr sz="2000" spc="55" dirty="0">
                <a:solidFill>
                  <a:srgbClr val="252525"/>
                </a:solidFill>
                <a:latin typeface="Arial" pitchFamily="34" charset="0"/>
                <a:cs typeface="Arial" pitchFamily="34" charset="0"/>
              </a:rPr>
              <a:t> </a:t>
            </a:r>
            <a:r>
              <a:rPr sz="2000" spc="-65" dirty="0">
                <a:solidFill>
                  <a:srgbClr val="252525"/>
                </a:solidFill>
                <a:latin typeface="Arial" pitchFamily="34" charset="0"/>
                <a:cs typeface="Arial" pitchFamily="34" charset="0"/>
              </a:rPr>
              <a:t>partition</a:t>
            </a:r>
            <a:endParaRPr sz="2000">
              <a:latin typeface="Arial" pitchFamily="34" charset="0"/>
              <a:cs typeface="Arial" pitchFamily="34" charset="0"/>
            </a:endParaRPr>
          </a:p>
          <a:p>
            <a:pPr marL="873760" lvl="1" indent="-283845">
              <a:lnSpc>
                <a:spcPct val="100000"/>
              </a:lnSpc>
              <a:spcBef>
                <a:spcPts val="600"/>
              </a:spcBef>
              <a:buClr>
                <a:srgbClr val="990000"/>
              </a:buClr>
              <a:buSzPct val="75000"/>
              <a:buFont typeface="Wingdings"/>
              <a:buChar char=""/>
              <a:tabLst>
                <a:tab pos="874394" algn="l"/>
              </a:tabLst>
            </a:pPr>
            <a:r>
              <a:rPr sz="2000" spc="-70" dirty="0">
                <a:solidFill>
                  <a:srgbClr val="252525"/>
                </a:solidFill>
                <a:latin typeface="Arial" pitchFamily="34" charset="0"/>
                <a:cs typeface="Arial" pitchFamily="34" charset="0"/>
              </a:rPr>
              <a:t>program </a:t>
            </a:r>
            <a:r>
              <a:rPr sz="2000" spc="-80" dirty="0">
                <a:solidFill>
                  <a:srgbClr val="252525"/>
                </a:solidFill>
                <a:latin typeface="Arial" pitchFamily="34" charset="0"/>
                <a:cs typeface="Arial" pitchFamily="34" charset="0"/>
              </a:rPr>
              <a:t>needs </a:t>
            </a:r>
            <a:r>
              <a:rPr sz="2000" spc="-50" dirty="0">
                <a:solidFill>
                  <a:srgbClr val="252525"/>
                </a:solidFill>
                <a:latin typeface="Arial" pitchFamily="34" charset="0"/>
                <a:cs typeface="Arial" pitchFamily="34" charset="0"/>
              </a:rPr>
              <a:t>to </a:t>
            </a:r>
            <a:r>
              <a:rPr sz="2000" spc="-90" dirty="0">
                <a:solidFill>
                  <a:srgbClr val="252525"/>
                </a:solidFill>
                <a:latin typeface="Arial" pitchFamily="34" charset="0"/>
                <a:cs typeface="Arial" pitchFamily="34" charset="0"/>
              </a:rPr>
              <a:t>be </a:t>
            </a:r>
            <a:r>
              <a:rPr sz="2000" spc="-70" dirty="0">
                <a:solidFill>
                  <a:srgbClr val="252525"/>
                </a:solidFill>
                <a:latin typeface="Arial" pitchFamily="34" charset="0"/>
                <a:cs typeface="Arial" pitchFamily="34" charset="0"/>
              </a:rPr>
              <a:t>designed </a:t>
            </a:r>
            <a:r>
              <a:rPr sz="2000" spc="-40" dirty="0">
                <a:solidFill>
                  <a:srgbClr val="252525"/>
                </a:solidFill>
                <a:latin typeface="Arial" pitchFamily="34" charset="0"/>
                <a:cs typeface="Arial" pitchFamily="34" charset="0"/>
              </a:rPr>
              <a:t>with </a:t>
            </a:r>
            <a:r>
              <a:rPr sz="2000" spc="-75" dirty="0">
                <a:solidFill>
                  <a:srgbClr val="252525"/>
                </a:solidFill>
                <a:latin typeface="Arial" pitchFamily="34" charset="0"/>
                <a:cs typeface="Arial" pitchFamily="34" charset="0"/>
              </a:rPr>
              <a:t>the use</a:t>
            </a:r>
            <a:r>
              <a:rPr sz="2000" spc="70" dirty="0">
                <a:solidFill>
                  <a:srgbClr val="252525"/>
                </a:solidFill>
                <a:latin typeface="Arial" pitchFamily="34" charset="0"/>
                <a:cs typeface="Arial" pitchFamily="34" charset="0"/>
              </a:rPr>
              <a:t> </a:t>
            </a:r>
            <a:r>
              <a:rPr sz="2000" spc="-25" dirty="0">
                <a:solidFill>
                  <a:srgbClr val="252525"/>
                </a:solidFill>
                <a:latin typeface="Arial" pitchFamily="34" charset="0"/>
                <a:cs typeface="Arial" pitchFamily="34" charset="0"/>
              </a:rPr>
              <a:t>of </a:t>
            </a:r>
            <a:r>
              <a:rPr sz="2000" spc="-60" dirty="0">
                <a:solidFill>
                  <a:srgbClr val="252525"/>
                </a:solidFill>
                <a:latin typeface="Arial" pitchFamily="34" charset="0"/>
                <a:cs typeface="Arial" pitchFamily="34" charset="0"/>
              </a:rPr>
              <a:t>overlays</a:t>
            </a:r>
            <a:endParaRPr sz="2000">
              <a:latin typeface="Arial" pitchFamily="34" charset="0"/>
              <a:cs typeface="Arial" pitchFamily="34" charset="0"/>
            </a:endParaRPr>
          </a:p>
          <a:p>
            <a:pPr marL="294640" indent="-282575">
              <a:lnSpc>
                <a:spcPct val="100000"/>
              </a:lnSpc>
              <a:spcBef>
                <a:spcPts val="1800"/>
              </a:spcBef>
              <a:buClr>
                <a:srgbClr val="990000"/>
              </a:buClr>
              <a:buSzPct val="75000"/>
              <a:buFont typeface="Wingdings"/>
              <a:buChar char=""/>
              <a:tabLst>
                <a:tab pos="295275" algn="l"/>
              </a:tabLst>
            </a:pPr>
            <a:r>
              <a:rPr sz="2000" spc="-20" dirty="0">
                <a:solidFill>
                  <a:srgbClr val="252525"/>
                </a:solidFill>
                <a:latin typeface="Arial" pitchFamily="34" charset="0"/>
                <a:cs typeface="Arial" pitchFamily="34" charset="0"/>
              </a:rPr>
              <a:t>Main </a:t>
            </a:r>
            <a:r>
              <a:rPr sz="2000" spc="-40" dirty="0">
                <a:solidFill>
                  <a:srgbClr val="252525"/>
                </a:solidFill>
                <a:latin typeface="Arial" pitchFamily="34" charset="0"/>
                <a:cs typeface="Arial" pitchFamily="34" charset="0"/>
              </a:rPr>
              <a:t>memory utilization </a:t>
            </a:r>
            <a:r>
              <a:rPr sz="2000" spc="-70" dirty="0">
                <a:solidFill>
                  <a:srgbClr val="252525"/>
                </a:solidFill>
                <a:latin typeface="Arial" pitchFamily="34" charset="0"/>
                <a:cs typeface="Arial" pitchFamily="34" charset="0"/>
              </a:rPr>
              <a:t>is</a:t>
            </a:r>
            <a:r>
              <a:rPr sz="2000" spc="220" dirty="0">
                <a:solidFill>
                  <a:srgbClr val="252525"/>
                </a:solidFill>
                <a:latin typeface="Arial" pitchFamily="34" charset="0"/>
                <a:cs typeface="Arial" pitchFamily="34" charset="0"/>
              </a:rPr>
              <a:t> </a:t>
            </a:r>
            <a:r>
              <a:rPr sz="2000" spc="-60" dirty="0">
                <a:solidFill>
                  <a:srgbClr val="252525"/>
                </a:solidFill>
                <a:latin typeface="Arial" pitchFamily="34" charset="0"/>
                <a:cs typeface="Arial" pitchFamily="34" charset="0"/>
              </a:rPr>
              <a:t>inefficient</a:t>
            </a:r>
            <a:endParaRPr sz="2000">
              <a:latin typeface="Arial" pitchFamily="34" charset="0"/>
              <a:cs typeface="Arial" pitchFamily="34" charset="0"/>
            </a:endParaRPr>
          </a:p>
          <a:p>
            <a:pPr marL="873760" marR="434975" lvl="1" indent="-283845">
              <a:lnSpc>
                <a:spcPct val="100000"/>
              </a:lnSpc>
              <a:spcBef>
                <a:spcPts val="600"/>
              </a:spcBef>
              <a:buClr>
                <a:srgbClr val="990000"/>
              </a:buClr>
              <a:buSzPct val="75000"/>
              <a:buFont typeface="Wingdings"/>
              <a:buChar char=""/>
              <a:tabLst>
                <a:tab pos="874394" algn="l"/>
              </a:tabLst>
            </a:pPr>
            <a:r>
              <a:rPr sz="2000" spc="-35" dirty="0">
                <a:solidFill>
                  <a:srgbClr val="252525"/>
                </a:solidFill>
                <a:latin typeface="Arial" pitchFamily="34" charset="0"/>
                <a:cs typeface="Arial" pitchFamily="34" charset="0"/>
              </a:rPr>
              <a:t>any </a:t>
            </a:r>
            <a:r>
              <a:rPr sz="2000" spc="-55" dirty="0">
                <a:solidFill>
                  <a:srgbClr val="252525"/>
                </a:solidFill>
                <a:latin typeface="Arial" pitchFamily="34" charset="0"/>
                <a:cs typeface="Arial" pitchFamily="34" charset="0"/>
              </a:rPr>
              <a:t>program, </a:t>
            </a:r>
            <a:r>
              <a:rPr sz="2000" spc="-80" dirty="0">
                <a:solidFill>
                  <a:srgbClr val="252525"/>
                </a:solidFill>
                <a:latin typeface="Arial" pitchFamily="34" charset="0"/>
                <a:cs typeface="Arial" pitchFamily="34" charset="0"/>
              </a:rPr>
              <a:t>regardless </a:t>
            </a:r>
            <a:r>
              <a:rPr sz="2000" spc="-25" dirty="0">
                <a:solidFill>
                  <a:srgbClr val="252525"/>
                </a:solidFill>
                <a:latin typeface="Arial" pitchFamily="34" charset="0"/>
                <a:cs typeface="Arial" pitchFamily="34" charset="0"/>
              </a:rPr>
              <a:t>of </a:t>
            </a:r>
            <a:r>
              <a:rPr sz="2000" spc="-45" dirty="0">
                <a:solidFill>
                  <a:srgbClr val="252525"/>
                </a:solidFill>
                <a:latin typeface="Arial" pitchFamily="34" charset="0"/>
                <a:cs typeface="Arial" pitchFamily="34" charset="0"/>
              </a:rPr>
              <a:t>size, </a:t>
            </a:r>
            <a:r>
              <a:rPr sz="2000" spc="-50" dirty="0">
                <a:solidFill>
                  <a:srgbClr val="252525"/>
                </a:solidFill>
                <a:latin typeface="Arial" pitchFamily="34" charset="0"/>
                <a:cs typeface="Arial" pitchFamily="34" charset="0"/>
              </a:rPr>
              <a:t>occupies </a:t>
            </a:r>
            <a:r>
              <a:rPr sz="2000" spc="-65" dirty="0">
                <a:solidFill>
                  <a:srgbClr val="252525"/>
                </a:solidFill>
                <a:latin typeface="Arial" pitchFamily="34" charset="0"/>
                <a:cs typeface="Arial" pitchFamily="34" charset="0"/>
              </a:rPr>
              <a:t>an </a:t>
            </a:r>
            <a:r>
              <a:rPr sz="2000" spc="-80" dirty="0">
                <a:solidFill>
                  <a:srgbClr val="252525"/>
                </a:solidFill>
                <a:latin typeface="Arial" pitchFamily="34" charset="0"/>
                <a:cs typeface="Arial" pitchFamily="34" charset="0"/>
              </a:rPr>
              <a:t>entire  </a:t>
            </a:r>
            <a:r>
              <a:rPr sz="2000" spc="-65" dirty="0">
                <a:solidFill>
                  <a:srgbClr val="252525"/>
                </a:solidFill>
                <a:latin typeface="Arial" pitchFamily="34" charset="0"/>
                <a:cs typeface="Arial" pitchFamily="34" charset="0"/>
              </a:rPr>
              <a:t>partition</a:t>
            </a:r>
            <a:endParaRPr sz="2000">
              <a:latin typeface="Arial" pitchFamily="34" charset="0"/>
              <a:cs typeface="Arial" pitchFamily="34" charset="0"/>
            </a:endParaRPr>
          </a:p>
          <a:p>
            <a:pPr marL="873760" lvl="1" indent="-283845">
              <a:lnSpc>
                <a:spcPct val="100000"/>
              </a:lnSpc>
              <a:spcBef>
                <a:spcPts val="570"/>
              </a:spcBef>
              <a:buClr>
                <a:srgbClr val="990000"/>
              </a:buClr>
              <a:buSzPct val="75000"/>
              <a:buFont typeface="Wingdings"/>
              <a:buChar char=""/>
              <a:tabLst>
                <a:tab pos="874394" algn="l"/>
              </a:tabLst>
            </a:pPr>
            <a:r>
              <a:rPr sz="2000" b="1" i="1" spc="-35" dirty="0">
                <a:solidFill>
                  <a:srgbClr val="252525"/>
                </a:solidFill>
                <a:latin typeface="Arial" pitchFamily="34" charset="0"/>
                <a:cs typeface="Arial" pitchFamily="34" charset="0"/>
              </a:rPr>
              <a:t>internal</a:t>
            </a:r>
            <a:r>
              <a:rPr sz="2000" b="1" i="1" spc="-5" dirty="0">
                <a:solidFill>
                  <a:srgbClr val="252525"/>
                </a:solidFill>
                <a:latin typeface="Arial" pitchFamily="34" charset="0"/>
                <a:cs typeface="Arial" pitchFamily="34" charset="0"/>
              </a:rPr>
              <a:t> </a:t>
            </a:r>
            <a:r>
              <a:rPr sz="2000" b="1" i="1" spc="-50" dirty="0">
                <a:solidFill>
                  <a:srgbClr val="252525"/>
                </a:solidFill>
                <a:latin typeface="Arial" pitchFamily="34" charset="0"/>
                <a:cs typeface="Arial" pitchFamily="34" charset="0"/>
              </a:rPr>
              <a:t>fragmentation</a:t>
            </a:r>
            <a:endParaRPr sz="2000">
              <a:latin typeface="Arial" pitchFamily="34" charset="0"/>
              <a:cs typeface="Arial" pitchFamily="34" charset="0"/>
            </a:endParaRPr>
          </a:p>
          <a:p>
            <a:pPr marL="1155700" marR="113664" lvl="2" indent="-281940">
              <a:lnSpc>
                <a:spcPts val="2620"/>
              </a:lnSpc>
              <a:spcBef>
                <a:spcPts val="740"/>
              </a:spcBef>
              <a:buClr>
                <a:srgbClr val="990000"/>
              </a:buClr>
              <a:buSzPct val="75000"/>
              <a:buFont typeface="Wingdings"/>
              <a:buChar char=""/>
              <a:tabLst>
                <a:tab pos="1156335" algn="l"/>
              </a:tabLst>
            </a:pPr>
            <a:r>
              <a:rPr sz="2000" spc="-65" dirty="0">
                <a:solidFill>
                  <a:srgbClr val="252525"/>
                </a:solidFill>
                <a:latin typeface="Arial" pitchFamily="34" charset="0"/>
                <a:cs typeface="Arial" pitchFamily="34" charset="0"/>
              </a:rPr>
              <a:t>wasted space due </a:t>
            </a:r>
            <a:r>
              <a:rPr sz="2000" spc="-50" dirty="0">
                <a:solidFill>
                  <a:srgbClr val="252525"/>
                </a:solidFill>
                <a:latin typeface="Arial" pitchFamily="34" charset="0"/>
                <a:cs typeface="Arial" pitchFamily="34" charset="0"/>
              </a:rPr>
              <a:t>to </a:t>
            </a:r>
            <a:r>
              <a:rPr sz="2000" spc="-75" dirty="0">
                <a:solidFill>
                  <a:srgbClr val="252525"/>
                </a:solidFill>
                <a:latin typeface="Arial" pitchFamily="34" charset="0"/>
                <a:cs typeface="Arial" pitchFamily="34" charset="0"/>
              </a:rPr>
              <a:t>the </a:t>
            </a:r>
            <a:r>
              <a:rPr sz="2000" spc="-45" dirty="0">
                <a:solidFill>
                  <a:srgbClr val="252525"/>
                </a:solidFill>
                <a:latin typeface="Arial" pitchFamily="34" charset="0"/>
                <a:cs typeface="Arial" pitchFamily="34" charset="0"/>
              </a:rPr>
              <a:t>block </a:t>
            </a:r>
            <a:r>
              <a:rPr sz="2000" spc="-25" dirty="0">
                <a:solidFill>
                  <a:srgbClr val="252525"/>
                </a:solidFill>
                <a:latin typeface="Arial" pitchFamily="34" charset="0"/>
                <a:cs typeface="Arial" pitchFamily="34" charset="0"/>
              </a:rPr>
              <a:t>of </a:t>
            </a:r>
            <a:r>
              <a:rPr sz="2000" spc="-60" dirty="0">
                <a:solidFill>
                  <a:srgbClr val="252525"/>
                </a:solidFill>
                <a:latin typeface="Arial" pitchFamily="34" charset="0"/>
                <a:cs typeface="Arial" pitchFamily="34" charset="0"/>
              </a:rPr>
              <a:t>data </a:t>
            </a:r>
            <a:r>
              <a:rPr sz="2000" spc="-45" dirty="0">
                <a:solidFill>
                  <a:srgbClr val="252525"/>
                </a:solidFill>
                <a:latin typeface="Arial" pitchFamily="34" charset="0"/>
                <a:cs typeface="Arial" pitchFamily="34" charset="0"/>
              </a:rPr>
              <a:t>loaded </a:t>
            </a:r>
            <a:r>
              <a:rPr sz="2000" spc="-70" dirty="0">
                <a:solidFill>
                  <a:srgbClr val="252525"/>
                </a:solidFill>
                <a:latin typeface="Arial" pitchFamily="34" charset="0"/>
                <a:cs typeface="Arial" pitchFamily="34" charset="0"/>
              </a:rPr>
              <a:t>being  smaller </a:t>
            </a:r>
            <a:r>
              <a:rPr sz="2000" spc="-75" dirty="0">
                <a:solidFill>
                  <a:srgbClr val="252525"/>
                </a:solidFill>
                <a:latin typeface="Arial" pitchFamily="34" charset="0"/>
                <a:cs typeface="Arial" pitchFamily="34" charset="0"/>
              </a:rPr>
              <a:t>than the</a:t>
            </a:r>
            <a:r>
              <a:rPr sz="2000" spc="250" dirty="0">
                <a:solidFill>
                  <a:srgbClr val="252525"/>
                </a:solidFill>
                <a:latin typeface="Arial" pitchFamily="34" charset="0"/>
                <a:cs typeface="Arial" pitchFamily="34" charset="0"/>
              </a:rPr>
              <a:t> </a:t>
            </a:r>
            <a:r>
              <a:rPr sz="2000" spc="-65" dirty="0">
                <a:solidFill>
                  <a:srgbClr val="252525"/>
                </a:solidFill>
                <a:latin typeface="Arial" pitchFamily="34" charset="0"/>
                <a:cs typeface="Arial" pitchFamily="34" charset="0"/>
              </a:rPr>
              <a:t>partition</a:t>
            </a:r>
            <a:endParaRPr sz="200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AB0BDA41-7AE9-4519-B4CB-826472B8BE3A}" type="slidenum">
              <a:rPr lang="en-US"/>
              <a:pPr/>
              <a:t>11</a:t>
            </a:fld>
            <a:endParaRPr lang="en-US"/>
          </a:p>
        </p:txBody>
      </p:sp>
      <p:sp>
        <p:nvSpPr>
          <p:cNvPr id="75779" name="Rectangle 3"/>
          <p:cNvSpPr>
            <a:spLocks noGrp="1" noChangeArrowheads="1"/>
          </p:cNvSpPr>
          <p:nvPr>
            <p:ph type="body" sz="half" idx="1"/>
          </p:nvPr>
        </p:nvSpPr>
        <p:spPr>
          <a:xfrm>
            <a:off x="838200" y="1295400"/>
            <a:ext cx="3886200" cy="3490922"/>
          </a:xfrm>
        </p:spPr>
        <p:txBody>
          <a:bodyPr/>
          <a:lstStyle/>
          <a:p>
            <a:r>
              <a:rPr lang="en-US" sz="2400" b="1" dirty="0">
                <a:solidFill>
                  <a:srgbClr val="0000FF"/>
                </a:solidFill>
              </a:rPr>
              <a:t>Unequal-size partitions: use of multiple queues</a:t>
            </a:r>
          </a:p>
          <a:p>
            <a:pPr lvl="1"/>
            <a:r>
              <a:rPr lang="en-US" sz="2200" dirty="0"/>
              <a:t>assign each process to the smallest partition within which it will fit</a:t>
            </a:r>
          </a:p>
          <a:p>
            <a:pPr lvl="1"/>
            <a:r>
              <a:rPr lang="en-US" sz="2400" dirty="0"/>
              <a:t>A queue for each partition size</a:t>
            </a:r>
          </a:p>
          <a:p>
            <a:pPr lvl="1"/>
            <a:r>
              <a:rPr lang="en-US" sz="2200" dirty="0"/>
              <a:t>tries to minimize internal </a:t>
            </a:r>
            <a:r>
              <a:rPr lang="en-US" sz="2200" dirty="0" smtClean="0"/>
              <a:t>fragmentation</a:t>
            </a:r>
            <a:endParaRPr lang="en-US" sz="2200" dirty="0"/>
          </a:p>
        </p:txBody>
      </p:sp>
      <p:sp>
        <p:nvSpPr>
          <p:cNvPr id="7" name="Rectangle 2"/>
          <p:cNvSpPr txBox="1">
            <a:spLocks noChangeArrowheads="1"/>
          </p:cNvSpPr>
          <p:nvPr/>
        </p:nvSpPr>
        <p:spPr>
          <a:xfrm>
            <a:off x="214282" y="214290"/>
            <a:ext cx="8429684" cy="714356"/>
          </a:xfrm>
          <a:prstGeom prst="rect">
            <a:avLst/>
          </a:prstGeom>
        </p:spPr>
        <p:style>
          <a:lnRef idx="1">
            <a:schemeClr val="accent5"/>
          </a:lnRef>
          <a:fillRef idx="2">
            <a:schemeClr val="accent5"/>
          </a:fillRef>
          <a:effectRef idx="1">
            <a:schemeClr val="accent5"/>
          </a:effectRef>
          <a:fontRef idx="minor">
            <a:schemeClr val="dk1"/>
          </a:fontRef>
        </p:style>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FF0000"/>
                </a:solidFill>
                <a:effectLst/>
                <a:uLnTx/>
                <a:uFillTx/>
                <a:latin typeface="+mj-lt"/>
                <a:ea typeface="+mj-ea"/>
                <a:cs typeface="+mj-cs"/>
              </a:rPr>
              <a:t>2. Multiprogramming with Fixed Partitions</a:t>
            </a:r>
            <a:endParaRPr kumimoji="0" lang="en-US" sz="2800" b="1" i="0" u="none" strike="noStrike" kern="1200" cap="none" spc="0" normalizeH="0" baseline="0" noProof="0" dirty="0">
              <a:ln>
                <a:noFill/>
              </a:ln>
              <a:solidFill>
                <a:srgbClr val="FF0000"/>
              </a:solidFill>
              <a:effectLst/>
              <a:uLnTx/>
              <a:uFillTx/>
              <a:latin typeface="+mj-lt"/>
              <a:ea typeface="+mj-ea"/>
              <a:cs typeface="+mj-cs"/>
            </a:endParaRPr>
          </a:p>
        </p:txBody>
      </p:sp>
      <p:cxnSp>
        <p:nvCxnSpPr>
          <p:cNvPr id="9" name="AutoShape 53"/>
          <p:cNvCxnSpPr>
            <a:cxnSpLocks noChangeShapeType="1"/>
            <a:stCxn id="25" idx="3"/>
            <a:endCxn id="26" idx="1"/>
          </p:cNvCxnSpPr>
          <p:nvPr/>
        </p:nvCxnSpPr>
        <p:spPr bwMode="auto">
          <a:xfrm>
            <a:off x="5672150" y="2409812"/>
            <a:ext cx="152400" cy="0"/>
          </a:xfrm>
          <a:prstGeom prst="straightConnector1">
            <a:avLst/>
          </a:prstGeom>
          <a:noFill/>
          <a:ln w="28575">
            <a:solidFill>
              <a:schemeClr val="tx1"/>
            </a:solidFill>
            <a:round/>
            <a:headEnd/>
            <a:tailEnd/>
          </a:ln>
        </p:spPr>
      </p:cxnSp>
      <p:cxnSp>
        <p:nvCxnSpPr>
          <p:cNvPr id="10" name="AutoShape 54"/>
          <p:cNvCxnSpPr>
            <a:cxnSpLocks noChangeShapeType="1"/>
            <a:stCxn id="26" idx="3"/>
            <a:endCxn id="16" idx="1"/>
          </p:cNvCxnSpPr>
          <p:nvPr/>
        </p:nvCxnSpPr>
        <p:spPr bwMode="auto">
          <a:xfrm>
            <a:off x="6053150" y="2409812"/>
            <a:ext cx="304800" cy="0"/>
          </a:xfrm>
          <a:prstGeom prst="straightConnector1">
            <a:avLst/>
          </a:prstGeom>
          <a:noFill/>
          <a:ln w="28575">
            <a:solidFill>
              <a:schemeClr val="tx1"/>
            </a:solidFill>
            <a:round/>
            <a:headEnd/>
            <a:tailEnd/>
          </a:ln>
        </p:spPr>
      </p:cxnSp>
      <p:cxnSp>
        <p:nvCxnSpPr>
          <p:cNvPr id="11" name="AutoShape 55"/>
          <p:cNvCxnSpPr>
            <a:cxnSpLocks noChangeShapeType="1"/>
            <a:stCxn id="24" idx="3"/>
            <a:endCxn id="17" idx="1"/>
          </p:cNvCxnSpPr>
          <p:nvPr/>
        </p:nvCxnSpPr>
        <p:spPr bwMode="auto">
          <a:xfrm>
            <a:off x="6053150" y="1914512"/>
            <a:ext cx="304800" cy="0"/>
          </a:xfrm>
          <a:prstGeom prst="straightConnector1">
            <a:avLst/>
          </a:prstGeom>
          <a:noFill/>
          <a:ln w="28575">
            <a:solidFill>
              <a:schemeClr val="tx1"/>
            </a:solidFill>
            <a:round/>
            <a:headEnd/>
            <a:tailEnd/>
          </a:ln>
        </p:spPr>
      </p:cxnSp>
      <p:cxnSp>
        <p:nvCxnSpPr>
          <p:cNvPr id="12" name="AutoShape 56"/>
          <p:cNvCxnSpPr>
            <a:cxnSpLocks noChangeShapeType="1"/>
            <a:stCxn id="27" idx="3"/>
            <a:endCxn id="14" idx="1"/>
          </p:cNvCxnSpPr>
          <p:nvPr/>
        </p:nvCxnSpPr>
        <p:spPr bwMode="auto">
          <a:xfrm>
            <a:off x="6053150" y="3248012"/>
            <a:ext cx="304800" cy="0"/>
          </a:xfrm>
          <a:prstGeom prst="straightConnector1">
            <a:avLst/>
          </a:prstGeom>
          <a:noFill/>
          <a:ln w="28575">
            <a:solidFill>
              <a:schemeClr val="tx1"/>
            </a:solidFill>
            <a:round/>
            <a:headEnd/>
            <a:tailEnd/>
          </a:ln>
        </p:spPr>
      </p:cxnSp>
      <p:sp>
        <p:nvSpPr>
          <p:cNvPr id="13" name="Rectangle 10"/>
          <p:cNvSpPr>
            <a:spLocks noChangeArrowheads="1"/>
          </p:cNvSpPr>
          <p:nvPr/>
        </p:nvSpPr>
        <p:spPr bwMode="auto">
          <a:xfrm>
            <a:off x="6357950" y="3629012"/>
            <a:ext cx="1143000" cy="304800"/>
          </a:xfrm>
          <a:prstGeom prst="rect">
            <a:avLst/>
          </a:prstGeom>
          <a:solidFill>
            <a:srgbClr val="FF99CC"/>
          </a:solidFill>
          <a:ln w="9525">
            <a:solidFill>
              <a:schemeClr val="tx1"/>
            </a:solidFill>
            <a:miter lim="800000"/>
            <a:headEnd/>
            <a:tailEnd/>
          </a:ln>
        </p:spPr>
        <p:txBody>
          <a:bodyPr wrap="none" anchor="ctr"/>
          <a:lstStyle/>
          <a:p>
            <a:pPr algn="ctr"/>
            <a:r>
              <a:rPr lang="en-US" altLang="en-US" sz="1600">
                <a:latin typeface="Helvetica" pitchFamily="-128" charset="0"/>
              </a:rPr>
              <a:t>OS</a:t>
            </a:r>
          </a:p>
        </p:txBody>
      </p:sp>
      <p:sp>
        <p:nvSpPr>
          <p:cNvPr id="14" name="Rectangle 12"/>
          <p:cNvSpPr>
            <a:spLocks noChangeArrowheads="1"/>
          </p:cNvSpPr>
          <p:nvPr/>
        </p:nvSpPr>
        <p:spPr bwMode="auto">
          <a:xfrm>
            <a:off x="6357950" y="2867012"/>
            <a:ext cx="1143000" cy="762000"/>
          </a:xfrm>
          <a:prstGeom prst="rect">
            <a:avLst/>
          </a:prstGeom>
          <a:solidFill>
            <a:srgbClr val="FFFF99"/>
          </a:solidFill>
          <a:ln w="9525">
            <a:solidFill>
              <a:schemeClr val="tx1"/>
            </a:solidFill>
            <a:miter lim="800000"/>
            <a:headEnd/>
            <a:tailEnd/>
          </a:ln>
        </p:spPr>
        <p:txBody>
          <a:bodyPr wrap="none" anchor="ctr"/>
          <a:lstStyle/>
          <a:p>
            <a:pPr algn="ctr"/>
            <a:r>
              <a:rPr lang="en-US" altLang="en-US" sz="1600">
                <a:latin typeface="Helvetica" pitchFamily="-128" charset="0"/>
              </a:rPr>
              <a:t>Partition 1</a:t>
            </a:r>
          </a:p>
        </p:txBody>
      </p:sp>
      <p:sp>
        <p:nvSpPr>
          <p:cNvPr id="15" name="Rectangle 13"/>
          <p:cNvSpPr>
            <a:spLocks noChangeArrowheads="1"/>
          </p:cNvSpPr>
          <p:nvPr/>
        </p:nvSpPr>
        <p:spPr bwMode="auto">
          <a:xfrm>
            <a:off x="6357950" y="2562212"/>
            <a:ext cx="1143000" cy="304800"/>
          </a:xfrm>
          <a:prstGeom prst="rect">
            <a:avLst/>
          </a:prstGeom>
          <a:solidFill>
            <a:srgbClr val="FFFF99"/>
          </a:solidFill>
          <a:ln w="9525">
            <a:solidFill>
              <a:schemeClr val="tx1"/>
            </a:solidFill>
            <a:miter lim="800000"/>
            <a:headEnd/>
            <a:tailEnd/>
          </a:ln>
        </p:spPr>
        <p:txBody>
          <a:bodyPr wrap="none" anchor="ctr"/>
          <a:lstStyle/>
          <a:p>
            <a:pPr algn="ctr"/>
            <a:r>
              <a:rPr lang="en-US" altLang="en-US" sz="1600">
                <a:latin typeface="Helvetica" pitchFamily="-128" charset="0"/>
              </a:rPr>
              <a:t>Partition 2</a:t>
            </a:r>
          </a:p>
        </p:txBody>
      </p:sp>
      <p:sp>
        <p:nvSpPr>
          <p:cNvPr id="16" name="Rectangle 14"/>
          <p:cNvSpPr>
            <a:spLocks noChangeArrowheads="1"/>
          </p:cNvSpPr>
          <p:nvPr/>
        </p:nvSpPr>
        <p:spPr bwMode="auto">
          <a:xfrm>
            <a:off x="6357950" y="2257412"/>
            <a:ext cx="1143000" cy="304800"/>
          </a:xfrm>
          <a:prstGeom prst="rect">
            <a:avLst/>
          </a:prstGeom>
          <a:solidFill>
            <a:srgbClr val="FFFF99"/>
          </a:solidFill>
          <a:ln w="9525">
            <a:solidFill>
              <a:schemeClr val="tx1"/>
            </a:solidFill>
            <a:miter lim="800000"/>
            <a:headEnd/>
            <a:tailEnd/>
          </a:ln>
        </p:spPr>
        <p:txBody>
          <a:bodyPr wrap="none" anchor="ctr"/>
          <a:lstStyle/>
          <a:p>
            <a:pPr algn="ctr"/>
            <a:r>
              <a:rPr lang="en-US" altLang="en-US" sz="1600">
                <a:latin typeface="Helvetica" pitchFamily="-128" charset="0"/>
              </a:rPr>
              <a:t>Partition 3</a:t>
            </a:r>
          </a:p>
        </p:txBody>
      </p:sp>
      <p:sp>
        <p:nvSpPr>
          <p:cNvPr id="17" name="Rectangle 15"/>
          <p:cNvSpPr>
            <a:spLocks noChangeArrowheads="1"/>
          </p:cNvSpPr>
          <p:nvPr/>
        </p:nvSpPr>
        <p:spPr bwMode="auto">
          <a:xfrm>
            <a:off x="6357950" y="1571612"/>
            <a:ext cx="1143000" cy="685800"/>
          </a:xfrm>
          <a:prstGeom prst="rect">
            <a:avLst/>
          </a:prstGeom>
          <a:solidFill>
            <a:srgbClr val="FFFF99"/>
          </a:solidFill>
          <a:ln w="9525">
            <a:solidFill>
              <a:schemeClr val="tx1"/>
            </a:solidFill>
            <a:miter lim="800000"/>
            <a:headEnd/>
            <a:tailEnd/>
          </a:ln>
        </p:spPr>
        <p:txBody>
          <a:bodyPr wrap="none" anchor="ctr"/>
          <a:lstStyle/>
          <a:p>
            <a:pPr algn="ctr"/>
            <a:r>
              <a:rPr lang="en-US" altLang="en-US" sz="1600">
                <a:latin typeface="Helvetica" pitchFamily="-128" charset="0"/>
              </a:rPr>
              <a:t>Partition 4</a:t>
            </a:r>
          </a:p>
        </p:txBody>
      </p:sp>
      <p:sp>
        <p:nvSpPr>
          <p:cNvPr id="18" name="Text Box 16"/>
          <p:cNvSpPr txBox="1">
            <a:spLocks noChangeArrowheads="1"/>
          </p:cNvSpPr>
          <p:nvPr/>
        </p:nvSpPr>
        <p:spPr bwMode="auto">
          <a:xfrm>
            <a:off x="7577150" y="3857612"/>
            <a:ext cx="296863" cy="244475"/>
          </a:xfrm>
          <a:prstGeom prst="rect">
            <a:avLst/>
          </a:prstGeom>
          <a:noFill/>
          <a:ln w="9525">
            <a:noFill/>
            <a:miter lim="800000"/>
            <a:headEnd/>
            <a:tailEnd/>
          </a:ln>
        </p:spPr>
        <p:txBody>
          <a:bodyPr wrap="none" tIns="0" bIns="0">
            <a:spAutoFit/>
          </a:bodyPr>
          <a:lstStyle/>
          <a:p>
            <a:r>
              <a:rPr lang="en-US" altLang="en-US" sz="1600">
                <a:latin typeface="Helvetica" pitchFamily="-128" charset="0"/>
              </a:rPr>
              <a:t>0</a:t>
            </a:r>
          </a:p>
        </p:txBody>
      </p:sp>
      <p:sp>
        <p:nvSpPr>
          <p:cNvPr id="19" name="Text Box 17"/>
          <p:cNvSpPr txBox="1">
            <a:spLocks noChangeArrowheads="1"/>
          </p:cNvSpPr>
          <p:nvPr/>
        </p:nvSpPr>
        <p:spPr bwMode="auto">
          <a:xfrm>
            <a:off x="7577150" y="3476612"/>
            <a:ext cx="657225" cy="244475"/>
          </a:xfrm>
          <a:prstGeom prst="rect">
            <a:avLst/>
          </a:prstGeom>
          <a:noFill/>
          <a:ln w="9525">
            <a:noFill/>
            <a:miter lim="800000"/>
            <a:headEnd/>
            <a:tailEnd/>
          </a:ln>
        </p:spPr>
        <p:txBody>
          <a:bodyPr wrap="none" tIns="0" bIns="0">
            <a:spAutoFit/>
          </a:bodyPr>
          <a:lstStyle/>
          <a:p>
            <a:r>
              <a:rPr lang="en-US" altLang="en-US" sz="1600">
                <a:latin typeface="Helvetica" pitchFamily="-128" charset="0"/>
              </a:rPr>
              <a:t>100K</a:t>
            </a:r>
          </a:p>
        </p:txBody>
      </p:sp>
      <p:sp>
        <p:nvSpPr>
          <p:cNvPr id="20" name="Text Box 18"/>
          <p:cNvSpPr txBox="1">
            <a:spLocks noChangeArrowheads="1"/>
          </p:cNvSpPr>
          <p:nvPr/>
        </p:nvSpPr>
        <p:spPr bwMode="auto">
          <a:xfrm>
            <a:off x="7577150" y="2790812"/>
            <a:ext cx="657225" cy="244475"/>
          </a:xfrm>
          <a:prstGeom prst="rect">
            <a:avLst/>
          </a:prstGeom>
          <a:noFill/>
          <a:ln w="9525">
            <a:noFill/>
            <a:miter lim="800000"/>
            <a:headEnd/>
            <a:tailEnd/>
          </a:ln>
        </p:spPr>
        <p:txBody>
          <a:bodyPr wrap="none" tIns="0" bIns="0">
            <a:spAutoFit/>
          </a:bodyPr>
          <a:lstStyle/>
          <a:p>
            <a:r>
              <a:rPr lang="en-US" altLang="en-US" sz="1600">
                <a:latin typeface="Helvetica" pitchFamily="-128" charset="0"/>
              </a:rPr>
              <a:t>500K</a:t>
            </a:r>
          </a:p>
        </p:txBody>
      </p:sp>
      <p:sp>
        <p:nvSpPr>
          <p:cNvPr id="21" name="Text Box 19"/>
          <p:cNvSpPr txBox="1">
            <a:spLocks noChangeArrowheads="1"/>
          </p:cNvSpPr>
          <p:nvPr/>
        </p:nvSpPr>
        <p:spPr bwMode="auto">
          <a:xfrm>
            <a:off x="7577150" y="2486012"/>
            <a:ext cx="657225" cy="244475"/>
          </a:xfrm>
          <a:prstGeom prst="rect">
            <a:avLst/>
          </a:prstGeom>
          <a:noFill/>
          <a:ln w="9525">
            <a:noFill/>
            <a:miter lim="800000"/>
            <a:headEnd/>
            <a:tailEnd/>
          </a:ln>
        </p:spPr>
        <p:txBody>
          <a:bodyPr wrap="none" tIns="0" bIns="0">
            <a:spAutoFit/>
          </a:bodyPr>
          <a:lstStyle/>
          <a:p>
            <a:r>
              <a:rPr lang="en-US" altLang="en-US" sz="1600">
                <a:latin typeface="Helvetica" pitchFamily="-128" charset="0"/>
              </a:rPr>
              <a:t>600K</a:t>
            </a:r>
          </a:p>
        </p:txBody>
      </p:sp>
      <p:sp>
        <p:nvSpPr>
          <p:cNvPr id="22" name="Text Box 20"/>
          <p:cNvSpPr txBox="1">
            <a:spLocks noChangeArrowheads="1"/>
          </p:cNvSpPr>
          <p:nvPr/>
        </p:nvSpPr>
        <p:spPr bwMode="auto">
          <a:xfrm>
            <a:off x="7577150" y="2181212"/>
            <a:ext cx="657225" cy="244475"/>
          </a:xfrm>
          <a:prstGeom prst="rect">
            <a:avLst/>
          </a:prstGeom>
          <a:noFill/>
          <a:ln w="9525">
            <a:noFill/>
            <a:miter lim="800000"/>
            <a:headEnd/>
            <a:tailEnd/>
          </a:ln>
        </p:spPr>
        <p:txBody>
          <a:bodyPr wrap="none" tIns="0" bIns="0">
            <a:spAutoFit/>
          </a:bodyPr>
          <a:lstStyle/>
          <a:p>
            <a:r>
              <a:rPr lang="en-US" altLang="en-US" sz="1600">
                <a:latin typeface="Helvetica" pitchFamily="-128" charset="0"/>
              </a:rPr>
              <a:t>700K</a:t>
            </a:r>
          </a:p>
        </p:txBody>
      </p:sp>
      <p:sp>
        <p:nvSpPr>
          <p:cNvPr id="23" name="Text Box 21"/>
          <p:cNvSpPr txBox="1">
            <a:spLocks noChangeArrowheads="1"/>
          </p:cNvSpPr>
          <p:nvPr/>
        </p:nvSpPr>
        <p:spPr bwMode="auto">
          <a:xfrm>
            <a:off x="7577150" y="1495412"/>
            <a:ext cx="657225" cy="244475"/>
          </a:xfrm>
          <a:prstGeom prst="rect">
            <a:avLst/>
          </a:prstGeom>
          <a:noFill/>
          <a:ln w="9525">
            <a:noFill/>
            <a:miter lim="800000"/>
            <a:headEnd/>
            <a:tailEnd/>
          </a:ln>
        </p:spPr>
        <p:txBody>
          <a:bodyPr wrap="none" tIns="0" bIns="0">
            <a:spAutoFit/>
          </a:bodyPr>
          <a:lstStyle/>
          <a:p>
            <a:r>
              <a:rPr lang="en-US" altLang="en-US" sz="1600">
                <a:latin typeface="Helvetica" pitchFamily="-128" charset="0"/>
              </a:rPr>
              <a:t>900K</a:t>
            </a:r>
          </a:p>
        </p:txBody>
      </p:sp>
      <p:sp>
        <p:nvSpPr>
          <p:cNvPr id="24" name="Rectangle 46"/>
          <p:cNvSpPr>
            <a:spLocks noChangeArrowheads="1"/>
          </p:cNvSpPr>
          <p:nvPr/>
        </p:nvSpPr>
        <p:spPr bwMode="auto">
          <a:xfrm>
            <a:off x="5824550" y="1800212"/>
            <a:ext cx="228600" cy="228600"/>
          </a:xfrm>
          <a:prstGeom prst="rect">
            <a:avLst/>
          </a:prstGeom>
          <a:solidFill>
            <a:srgbClr val="CCFFCC"/>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CCFFCC"/>
            </a:extrusionClr>
          </a:sp3d>
        </p:spPr>
        <p:txBody>
          <a:bodyPr wrap="none" anchor="ctr">
            <a:flatTx/>
          </a:bodyPr>
          <a:lstStyle/>
          <a:p>
            <a:endParaRPr lang="en-US"/>
          </a:p>
        </p:txBody>
      </p:sp>
      <p:sp>
        <p:nvSpPr>
          <p:cNvPr id="25" name="Rectangle 47"/>
          <p:cNvSpPr>
            <a:spLocks noChangeArrowheads="1"/>
          </p:cNvSpPr>
          <p:nvPr/>
        </p:nvSpPr>
        <p:spPr bwMode="auto">
          <a:xfrm>
            <a:off x="5443550" y="2295512"/>
            <a:ext cx="228600" cy="228600"/>
          </a:xfrm>
          <a:prstGeom prst="rect">
            <a:avLst/>
          </a:prstGeom>
          <a:solidFill>
            <a:srgbClr val="CCFFCC"/>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CCFFCC"/>
            </a:extrusionClr>
          </a:sp3d>
        </p:spPr>
        <p:txBody>
          <a:bodyPr wrap="none" anchor="ctr">
            <a:flatTx/>
          </a:bodyPr>
          <a:lstStyle/>
          <a:p>
            <a:endParaRPr lang="en-US"/>
          </a:p>
        </p:txBody>
      </p:sp>
      <p:sp>
        <p:nvSpPr>
          <p:cNvPr id="26" name="Rectangle 48"/>
          <p:cNvSpPr>
            <a:spLocks noChangeArrowheads="1"/>
          </p:cNvSpPr>
          <p:nvPr/>
        </p:nvSpPr>
        <p:spPr bwMode="auto">
          <a:xfrm>
            <a:off x="5824550" y="2295512"/>
            <a:ext cx="228600" cy="228600"/>
          </a:xfrm>
          <a:prstGeom prst="rect">
            <a:avLst/>
          </a:prstGeom>
          <a:solidFill>
            <a:srgbClr val="CCFFCC"/>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CCFFCC"/>
            </a:extrusionClr>
          </a:sp3d>
        </p:spPr>
        <p:txBody>
          <a:bodyPr wrap="none" anchor="ctr">
            <a:flatTx/>
          </a:bodyPr>
          <a:lstStyle/>
          <a:p>
            <a:endParaRPr lang="en-US"/>
          </a:p>
        </p:txBody>
      </p:sp>
      <p:sp>
        <p:nvSpPr>
          <p:cNvPr id="27" name="Rectangle 50"/>
          <p:cNvSpPr>
            <a:spLocks noChangeArrowheads="1"/>
          </p:cNvSpPr>
          <p:nvPr/>
        </p:nvSpPr>
        <p:spPr bwMode="auto">
          <a:xfrm>
            <a:off x="5824550" y="3133712"/>
            <a:ext cx="228600" cy="228600"/>
          </a:xfrm>
          <a:prstGeom prst="rect">
            <a:avLst/>
          </a:prstGeom>
          <a:solidFill>
            <a:srgbClr val="CCFFCC"/>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CCFFCC"/>
            </a:extrusionClr>
          </a:sp3d>
        </p:spPr>
        <p:txBody>
          <a:bodyPr wrap="none" anchor="ctr">
            <a:flatTx/>
          </a:bodyPr>
          <a:lstStyle/>
          <a:p>
            <a:endParaRPr lang="en-US"/>
          </a:p>
        </p:txBody>
      </p:sp>
      <p:sp>
        <p:nvSpPr>
          <p:cNvPr id="28" name="Rectangle 27"/>
          <p:cNvSpPr/>
          <p:nvPr/>
        </p:nvSpPr>
        <p:spPr>
          <a:xfrm>
            <a:off x="1000100" y="5286388"/>
            <a:ext cx="7500990" cy="769441"/>
          </a:xfrm>
          <a:prstGeom prst="rect">
            <a:avLst/>
          </a:prstGeom>
        </p:spPr>
        <p:txBody>
          <a:bodyPr wrap="square">
            <a:spAutoFit/>
          </a:bodyPr>
          <a:lstStyle/>
          <a:p>
            <a:pPr lvl="1"/>
            <a:r>
              <a:rPr lang="en-US" sz="2200" b="1" dirty="0" smtClean="0"/>
              <a:t>Problem: </a:t>
            </a:r>
            <a:r>
              <a:rPr lang="en-US" sz="2200" b="1" dirty="0" smtClean="0">
                <a:solidFill>
                  <a:srgbClr val="0000FF"/>
                </a:solidFill>
              </a:rPr>
              <a:t>some queues will be empty </a:t>
            </a:r>
            <a:r>
              <a:rPr lang="en-US" sz="2200" dirty="0" smtClean="0"/>
              <a:t>if no processes within a size range is present</a:t>
            </a:r>
            <a:endParaRPr lang="en-US" sz="2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86C39B28-738F-4C38-BFA5-38E7321BC7AD}" type="slidenum">
              <a:rPr lang="en-US"/>
              <a:pPr/>
              <a:t>12</a:t>
            </a:fld>
            <a:endParaRPr lang="en-US"/>
          </a:p>
        </p:txBody>
      </p:sp>
      <p:sp>
        <p:nvSpPr>
          <p:cNvPr id="76803" name="Rectangle 3"/>
          <p:cNvSpPr>
            <a:spLocks noGrp="1" noChangeArrowheads="1"/>
          </p:cNvSpPr>
          <p:nvPr>
            <p:ph type="body" sz="half" idx="1"/>
          </p:nvPr>
        </p:nvSpPr>
        <p:spPr>
          <a:xfrm>
            <a:off x="285720" y="1371600"/>
            <a:ext cx="4357718" cy="5029200"/>
          </a:xfrm>
        </p:spPr>
        <p:txBody>
          <a:bodyPr/>
          <a:lstStyle/>
          <a:p>
            <a:r>
              <a:rPr lang="en-US" sz="2400" b="1" dirty="0">
                <a:solidFill>
                  <a:srgbClr val="0000FF"/>
                </a:solidFill>
              </a:rPr>
              <a:t>Unequal-size partitions: use of a </a:t>
            </a:r>
            <a:r>
              <a:rPr lang="en-US" sz="2800" b="1" dirty="0">
                <a:solidFill>
                  <a:srgbClr val="0000FF"/>
                </a:solidFill>
              </a:rPr>
              <a:t>single queue</a:t>
            </a:r>
            <a:endParaRPr lang="en-US" sz="2400" b="1" dirty="0">
              <a:solidFill>
                <a:srgbClr val="0000FF"/>
              </a:solidFill>
            </a:endParaRPr>
          </a:p>
          <a:p>
            <a:pPr lvl="1"/>
            <a:r>
              <a:rPr lang="en-US" sz="2200" dirty="0"/>
              <a:t>When its time to load a process into main memory the smallest available partition that will hold the process is selected</a:t>
            </a:r>
          </a:p>
          <a:p>
            <a:pPr lvl="1"/>
            <a:r>
              <a:rPr lang="en-US" sz="2200" dirty="0"/>
              <a:t>increases the level of multiprogramming at the expense of internal fragmentation</a:t>
            </a:r>
          </a:p>
        </p:txBody>
      </p:sp>
      <p:sp>
        <p:nvSpPr>
          <p:cNvPr id="7" name="Rectangle 2"/>
          <p:cNvSpPr txBox="1">
            <a:spLocks noChangeArrowheads="1"/>
          </p:cNvSpPr>
          <p:nvPr/>
        </p:nvSpPr>
        <p:spPr>
          <a:xfrm>
            <a:off x="0" y="214290"/>
            <a:ext cx="9144000" cy="714356"/>
          </a:xfrm>
          <a:prstGeom prst="rect">
            <a:avLst/>
          </a:prstGeom>
        </p:spPr>
        <p:style>
          <a:lnRef idx="1">
            <a:schemeClr val="accent5"/>
          </a:lnRef>
          <a:fillRef idx="2">
            <a:schemeClr val="accent5"/>
          </a:fillRef>
          <a:effectRef idx="1">
            <a:schemeClr val="accent5"/>
          </a:effectRef>
          <a:fontRef idx="minor">
            <a:schemeClr val="dk1"/>
          </a:fontRef>
        </p:style>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FF0000"/>
                </a:solidFill>
                <a:effectLst/>
                <a:uLnTx/>
                <a:uFillTx/>
                <a:latin typeface="+mj-lt"/>
                <a:ea typeface="+mj-ea"/>
                <a:cs typeface="+mj-cs"/>
              </a:rPr>
              <a:t>2. Multiprogramming with Fixed Partitions</a:t>
            </a:r>
            <a:endParaRPr kumimoji="0" lang="en-US" sz="2800" b="1" i="0" u="none" strike="noStrike" kern="1200" cap="none" spc="0" normalizeH="0" baseline="0" noProof="0" dirty="0">
              <a:ln>
                <a:noFill/>
              </a:ln>
              <a:solidFill>
                <a:srgbClr val="FF0000"/>
              </a:solidFill>
              <a:effectLst/>
              <a:uLnTx/>
              <a:uFillTx/>
              <a:latin typeface="+mj-lt"/>
              <a:ea typeface="+mj-ea"/>
              <a:cs typeface="+mj-cs"/>
            </a:endParaRPr>
          </a:p>
        </p:txBody>
      </p:sp>
      <p:cxnSp>
        <p:nvCxnSpPr>
          <p:cNvPr id="9" name="AutoShape 37"/>
          <p:cNvCxnSpPr>
            <a:cxnSpLocks noChangeShapeType="1"/>
            <a:stCxn id="21" idx="3"/>
            <a:endCxn id="24" idx="1"/>
          </p:cNvCxnSpPr>
          <p:nvPr/>
        </p:nvCxnSpPr>
        <p:spPr bwMode="auto">
          <a:xfrm>
            <a:off x="5029200" y="3105140"/>
            <a:ext cx="914400" cy="0"/>
          </a:xfrm>
          <a:prstGeom prst="straightConnector1">
            <a:avLst/>
          </a:prstGeom>
          <a:noFill/>
          <a:ln w="28575">
            <a:solidFill>
              <a:schemeClr val="tx1"/>
            </a:solidFill>
            <a:round/>
            <a:headEnd/>
            <a:tailEnd/>
          </a:ln>
        </p:spPr>
      </p:cxnSp>
      <p:sp>
        <p:nvSpPr>
          <p:cNvPr id="10" name="Rectangle 22"/>
          <p:cNvSpPr>
            <a:spLocks noChangeArrowheads="1"/>
          </p:cNvSpPr>
          <p:nvPr/>
        </p:nvSpPr>
        <p:spPr bwMode="auto">
          <a:xfrm>
            <a:off x="6477000" y="4133840"/>
            <a:ext cx="1219200" cy="304800"/>
          </a:xfrm>
          <a:prstGeom prst="rect">
            <a:avLst/>
          </a:prstGeom>
          <a:solidFill>
            <a:srgbClr val="FF99CC"/>
          </a:solidFill>
          <a:ln w="9525">
            <a:solidFill>
              <a:schemeClr val="tx1"/>
            </a:solidFill>
            <a:miter lim="800000"/>
            <a:headEnd/>
            <a:tailEnd/>
          </a:ln>
        </p:spPr>
        <p:txBody>
          <a:bodyPr wrap="none" anchor="ctr"/>
          <a:lstStyle/>
          <a:p>
            <a:pPr algn="ctr"/>
            <a:r>
              <a:rPr lang="en-US" altLang="en-US" sz="1600">
                <a:latin typeface="Helvetica" pitchFamily="-128" charset="0"/>
              </a:rPr>
              <a:t>OS</a:t>
            </a:r>
          </a:p>
        </p:txBody>
      </p:sp>
      <p:sp>
        <p:nvSpPr>
          <p:cNvPr id="11" name="Rectangle 23"/>
          <p:cNvSpPr>
            <a:spLocks noChangeArrowheads="1"/>
          </p:cNvSpPr>
          <p:nvPr/>
        </p:nvSpPr>
        <p:spPr bwMode="auto">
          <a:xfrm>
            <a:off x="6477000" y="3371840"/>
            <a:ext cx="1219200" cy="762000"/>
          </a:xfrm>
          <a:prstGeom prst="rect">
            <a:avLst/>
          </a:prstGeom>
          <a:solidFill>
            <a:srgbClr val="FFFF99"/>
          </a:solidFill>
          <a:ln w="9525">
            <a:solidFill>
              <a:schemeClr val="tx1"/>
            </a:solidFill>
            <a:miter lim="800000"/>
            <a:headEnd/>
            <a:tailEnd/>
          </a:ln>
        </p:spPr>
        <p:txBody>
          <a:bodyPr wrap="none" anchor="ctr"/>
          <a:lstStyle/>
          <a:p>
            <a:pPr algn="ctr"/>
            <a:r>
              <a:rPr lang="en-US" altLang="en-US" sz="1600">
                <a:latin typeface="Helvetica" pitchFamily="-128" charset="0"/>
              </a:rPr>
              <a:t>Partition 1</a:t>
            </a:r>
          </a:p>
        </p:txBody>
      </p:sp>
      <p:sp>
        <p:nvSpPr>
          <p:cNvPr id="12" name="Rectangle 24"/>
          <p:cNvSpPr>
            <a:spLocks noChangeArrowheads="1"/>
          </p:cNvSpPr>
          <p:nvPr/>
        </p:nvSpPr>
        <p:spPr bwMode="auto">
          <a:xfrm>
            <a:off x="6477000" y="3067040"/>
            <a:ext cx="1219200" cy="304800"/>
          </a:xfrm>
          <a:prstGeom prst="rect">
            <a:avLst/>
          </a:prstGeom>
          <a:solidFill>
            <a:srgbClr val="FFFF99"/>
          </a:solidFill>
          <a:ln w="9525">
            <a:solidFill>
              <a:schemeClr val="tx1"/>
            </a:solidFill>
            <a:miter lim="800000"/>
            <a:headEnd/>
            <a:tailEnd/>
          </a:ln>
        </p:spPr>
        <p:txBody>
          <a:bodyPr wrap="none" anchor="ctr"/>
          <a:lstStyle/>
          <a:p>
            <a:pPr algn="ctr"/>
            <a:r>
              <a:rPr lang="en-US" altLang="en-US" sz="1600" dirty="0">
                <a:latin typeface="Helvetica" pitchFamily="-128" charset="0"/>
              </a:rPr>
              <a:t>Partition 2</a:t>
            </a:r>
          </a:p>
        </p:txBody>
      </p:sp>
      <p:sp>
        <p:nvSpPr>
          <p:cNvPr id="13" name="Rectangle 25"/>
          <p:cNvSpPr>
            <a:spLocks noChangeArrowheads="1"/>
          </p:cNvSpPr>
          <p:nvPr/>
        </p:nvSpPr>
        <p:spPr bwMode="auto">
          <a:xfrm>
            <a:off x="6477000" y="2762240"/>
            <a:ext cx="1219200" cy="304800"/>
          </a:xfrm>
          <a:prstGeom prst="rect">
            <a:avLst/>
          </a:prstGeom>
          <a:solidFill>
            <a:srgbClr val="FFFF99"/>
          </a:solidFill>
          <a:ln w="9525">
            <a:solidFill>
              <a:schemeClr val="tx1"/>
            </a:solidFill>
            <a:miter lim="800000"/>
            <a:headEnd/>
            <a:tailEnd/>
          </a:ln>
        </p:spPr>
        <p:txBody>
          <a:bodyPr wrap="none" anchor="ctr"/>
          <a:lstStyle/>
          <a:p>
            <a:pPr algn="ctr"/>
            <a:r>
              <a:rPr lang="en-US" altLang="en-US" sz="1600">
                <a:latin typeface="Helvetica" pitchFamily="-128" charset="0"/>
              </a:rPr>
              <a:t>Partition 3</a:t>
            </a:r>
          </a:p>
        </p:txBody>
      </p:sp>
      <p:sp>
        <p:nvSpPr>
          <p:cNvPr id="14" name="Rectangle 26"/>
          <p:cNvSpPr>
            <a:spLocks noChangeArrowheads="1"/>
          </p:cNvSpPr>
          <p:nvPr/>
        </p:nvSpPr>
        <p:spPr bwMode="auto">
          <a:xfrm>
            <a:off x="6477000" y="2076440"/>
            <a:ext cx="1219200" cy="685800"/>
          </a:xfrm>
          <a:prstGeom prst="rect">
            <a:avLst/>
          </a:prstGeom>
          <a:solidFill>
            <a:srgbClr val="FFFF99"/>
          </a:solidFill>
          <a:ln w="9525">
            <a:solidFill>
              <a:schemeClr val="tx1"/>
            </a:solidFill>
            <a:miter lim="800000"/>
            <a:headEnd/>
            <a:tailEnd/>
          </a:ln>
        </p:spPr>
        <p:txBody>
          <a:bodyPr wrap="none" anchor="ctr"/>
          <a:lstStyle/>
          <a:p>
            <a:pPr algn="ctr"/>
            <a:r>
              <a:rPr lang="en-US" altLang="en-US" sz="1600">
                <a:latin typeface="Helvetica" pitchFamily="-128" charset="0"/>
              </a:rPr>
              <a:t>Partition 4</a:t>
            </a:r>
          </a:p>
        </p:txBody>
      </p:sp>
      <p:sp>
        <p:nvSpPr>
          <p:cNvPr id="15" name="Text Box 27"/>
          <p:cNvSpPr txBox="1">
            <a:spLocks noChangeArrowheads="1"/>
          </p:cNvSpPr>
          <p:nvPr/>
        </p:nvSpPr>
        <p:spPr bwMode="auto">
          <a:xfrm>
            <a:off x="7772400" y="4362440"/>
            <a:ext cx="296863" cy="244475"/>
          </a:xfrm>
          <a:prstGeom prst="rect">
            <a:avLst/>
          </a:prstGeom>
          <a:noFill/>
          <a:ln w="9525">
            <a:noFill/>
            <a:miter lim="800000"/>
            <a:headEnd/>
            <a:tailEnd/>
          </a:ln>
        </p:spPr>
        <p:txBody>
          <a:bodyPr wrap="none" tIns="0" bIns="0">
            <a:spAutoFit/>
          </a:bodyPr>
          <a:lstStyle/>
          <a:p>
            <a:r>
              <a:rPr lang="en-US" altLang="en-US" sz="1600">
                <a:latin typeface="Helvetica" pitchFamily="-128" charset="0"/>
              </a:rPr>
              <a:t>0</a:t>
            </a:r>
          </a:p>
        </p:txBody>
      </p:sp>
      <p:sp>
        <p:nvSpPr>
          <p:cNvPr id="16" name="Text Box 28"/>
          <p:cNvSpPr txBox="1">
            <a:spLocks noChangeArrowheads="1"/>
          </p:cNvSpPr>
          <p:nvPr/>
        </p:nvSpPr>
        <p:spPr bwMode="auto">
          <a:xfrm>
            <a:off x="7772400" y="3981440"/>
            <a:ext cx="657225" cy="244475"/>
          </a:xfrm>
          <a:prstGeom prst="rect">
            <a:avLst/>
          </a:prstGeom>
          <a:noFill/>
          <a:ln w="9525">
            <a:noFill/>
            <a:miter lim="800000"/>
            <a:headEnd/>
            <a:tailEnd/>
          </a:ln>
        </p:spPr>
        <p:txBody>
          <a:bodyPr wrap="none" tIns="0" bIns="0">
            <a:spAutoFit/>
          </a:bodyPr>
          <a:lstStyle/>
          <a:p>
            <a:r>
              <a:rPr lang="en-US" altLang="en-US" sz="1600">
                <a:latin typeface="Helvetica" pitchFamily="-128" charset="0"/>
              </a:rPr>
              <a:t>100K</a:t>
            </a:r>
          </a:p>
        </p:txBody>
      </p:sp>
      <p:sp>
        <p:nvSpPr>
          <p:cNvPr id="17" name="Text Box 29"/>
          <p:cNvSpPr txBox="1">
            <a:spLocks noChangeArrowheads="1"/>
          </p:cNvSpPr>
          <p:nvPr/>
        </p:nvSpPr>
        <p:spPr bwMode="auto">
          <a:xfrm>
            <a:off x="7772400" y="3295640"/>
            <a:ext cx="657225" cy="244475"/>
          </a:xfrm>
          <a:prstGeom prst="rect">
            <a:avLst/>
          </a:prstGeom>
          <a:noFill/>
          <a:ln w="9525">
            <a:noFill/>
            <a:miter lim="800000"/>
            <a:headEnd/>
            <a:tailEnd/>
          </a:ln>
        </p:spPr>
        <p:txBody>
          <a:bodyPr wrap="none" tIns="0" bIns="0">
            <a:spAutoFit/>
          </a:bodyPr>
          <a:lstStyle/>
          <a:p>
            <a:r>
              <a:rPr lang="en-US" altLang="en-US" sz="1600">
                <a:latin typeface="Helvetica" pitchFamily="-128" charset="0"/>
              </a:rPr>
              <a:t>500K</a:t>
            </a:r>
          </a:p>
        </p:txBody>
      </p:sp>
      <p:sp>
        <p:nvSpPr>
          <p:cNvPr id="18" name="Text Box 30"/>
          <p:cNvSpPr txBox="1">
            <a:spLocks noChangeArrowheads="1"/>
          </p:cNvSpPr>
          <p:nvPr/>
        </p:nvSpPr>
        <p:spPr bwMode="auto">
          <a:xfrm>
            <a:off x="7772400" y="2990840"/>
            <a:ext cx="657225" cy="244475"/>
          </a:xfrm>
          <a:prstGeom prst="rect">
            <a:avLst/>
          </a:prstGeom>
          <a:noFill/>
          <a:ln w="9525">
            <a:noFill/>
            <a:miter lim="800000"/>
            <a:headEnd/>
            <a:tailEnd/>
          </a:ln>
        </p:spPr>
        <p:txBody>
          <a:bodyPr wrap="none" tIns="0" bIns="0">
            <a:spAutoFit/>
          </a:bodyPr>
          <a:lstStyle/>
          <a:p>
            <a:r>
              <a:rPr lang="en-US" altLang="en-US" sz="1600">
                <a:latin typeface="Helvetica" pitchFamily="-128" charset="0"/>
              </a:rPr>
              <a:t>600K</a:t>
            </a:r>
          </a:p>
        </p:txBody>
      </p:sp>
      <p:sp>
        <p:nvSpPr>
          <p:cNvPr id="19" name="Text Box 31"/>
          <p:cNvSpPr txBox="1">
            <a:spLocks noChangeArrowheads="1"/>
          </p:cNvSpPr>
          <p:nvPr/>
        </p:nvSpPr>
        <p:spPr bwMode="auto">
          <a:xfrm>
            <a:off x="7772400" y="2686040"/>
            <a:ext cx="657225" cy="244475"/>
          </a:xfrm>
          <a:prstGeom prst="rect">
            <a:avLst/>
          </a:prstGeom>
          <a:noFill/>
          <a:ln w="9525">
            <a:noFill/>
            <a:miter lim="800000"/>
            <a:headEnd/>
            <a:tailEnd/>
          </a:ln>
        </p:spPr>
        <p:txBody>
          <a:bodyPr wrap="none" tIns="0" bIns="0">
            <a:spAutoFit/>
          </a:bodyPr>
          <a:lstStyle/>
          <a:p>
            <a:r>
              <a:rPr lang="en-US" altLang="en-US" sz="1600">
                <a:latin typeface="Helvetica" pitchFamily="-128" charset="0"/>
              </a:rPr>
              <a:t>700K</a:t>
            </a:r>
          </a:p>
        </p:txBody>
      </p:sp>
      <p:sp>
        <p:nvSpPr>
          <p:cNvPr id="20" name="Text Box 32"/>
          <p:cNvSpPr txBox="1">
            <a:spLocks noChangeArrowheads="1"/>
          </p:cNvSpPr>
          <p:nvPr/>
        </p:nvSpPr>
        <p:spPr bwMode="auto">
          <a:xfrm>
            <a:off x="7772400" y="2000240"/>
            <a:ext cx="657225" cy="244475"/>
          </a:xfrm>
          <a:prstGeom prst="rect">
            <a:avLst/>
          </a:prstGeom>
          <a:noFill/>
          <a:ln w="9525">
            <a:noFill/>
            <a:miter lim="800000"/>
            <a:headEnd/>
            <a:tailEnd/>
          </a:ln>
        </p:spPr>
        <p:txBody>
          <a:bodyPr wrap="none" tIns="0" bIns="0">
            <a:spAutoFit/>
          </a:bodyPr>
          <a:lstStyle/>
          <a:p>
            <a:r>
              <a:rPr lang="en-US" altLang="en-US" sz="1600">
                <a:latin typeface="Helvetica" pitchFamily="-128" charset="0"/>
              </a:rPr>
              <a:t>900K</a:t>
            </a:r>
          </a:p>
        </p:txBody>
      </p:sp>
      <p:sp>
        <p:nvSpPr>
          <p:cNvPr id="21" name="Rectangle 33"/>
          <p:cNvSpPr>
            <a:spLocks noChangeArrowheads="1"/>
          </p:cNvSpPr>
          <p:nvPr/>
        </p:nvSpPr>
        <p:spPr bwMode="auto">
          <a:xfrm>
            <a:off x="4800600" y="2990840"/>
            <a:ext cx="228600" cy="228600"/>
          </a:xfrm>
          <a:prstGeom prst="rect">
            <a:avLst/>
          </a:prstGeom>
          <a:solidFill>
            <a:srgbClr val="CCFFCC"/>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CCFFCC"/>
            </a:extrusionClr>
          </a:sp3d>
        </p:spPr>
        <p:txBody>
          <a:bodyPr wrap="none" anchor="ctr">
            <a:flatTx/>
          </a:bodyPr>
          <a:lstStyle/>
          <a:p>
            <a:endParaRPr lang="en-US"/>
          </a:p>
        </p:txBody>
      </p:sp>
      <p:sp>
        <p:nvSpPr>
          <p:cNvPr id="22" name="Rectangle 38"/>
          <p:cNvSpPr>
            <a:spLocks noChangeArrowheads="1"/>
          </p:cNvSpPr>
          <p:nvPr/>
        </p:nvSpPr>
        <p:spPr bwMode="auto">
          <a:xfrm>
            <a:off x="5181600" y="2990840"/>
            <a:ext cx="228600" cy="228600"/>
          </a:xfrm>
          <a:prstGeom prst="rect">
            <a:avLst/>
          </a:prstGeom>
          <a:solidFill>
            <a:srgbClr val="CCFFCC"/>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CCFFCC"/>
            </a:extrusionClr>
          </a:sp3d>
        </p:spPr>
        <p:txBody>
          <a:bodyPr wrap="none" anchor="ctr">
            <a:flatTx/>
          </a:bodyPr>
          <a:lstStyle/>
          <a:p>
            <a:endParaRPr lang="en-US"/>
          </a:p>
        </p:txBody>
      </p:sp>
      <p:sp>
        <p:nvSpPr>
          <p:cNvPr id="23" name="Rectangle 39"/>
          <p:cNvSpPr>
            <a:spLocks noChangeArrowheads="1"/>
          </p:cNvSpPr>
          <p:nvPr/>
        </p:nvSpPr>
        <p:spPr bwMode="auto">
          <a:xfrm>
            <a:off x="5562600" y="2990840"/>
            <a:ext cx="228600" cy="228600"/>
          </a:xfrm>
          <a:prstGeom prst="rect">
            <a:avLst/>
          </a:prstGeom>
          <a:solidFill>
            <a:srgbClr val="CCFFCC"/>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CCFFCC"/>
            </a:extrusionClr>
          </a:sp3d>
        </p:spPr>
        <p:txBody>
          <a:bodyPr wrap="none" anchor="ctr">
            <a:flatTx/>
          </a:bodyPr>
          <a:lstStyle/>
          <a:p>
            <a:endParaRPr lang="en-US"/>
          </a:p>
        </p:txBody>
      </p:sp>
      <p:sp>
        <p:nvSpPr>
          <p:cNvPr id="24" name="Rectangle 40"/>
          <p:cNvSpPr>
            <a:spLocks noChangeArrowheads="1"/>
          </p:cNvSpPr>
          <p:nvPr/>
        </p:nvSpPr>
        <p:spPr bwMode="auto">
          <a:xfrm>
            <a:off x="5943600" y="2990840"/>
            <a:ext cx="228600" cy="228600"/>
          </a:xfrm>
          <a:prstGeom prst="rect">
            <a:avLst/>
          </a:prstGeom>
          <a:solidFill>
            <a:srgbClr val="CCFFCC"/>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CCFFCC"/>
            </a:extrusionClr>
          </a:sp3d>
        </p:spPr>
        <p:txBody>
          <a:bodyPr wrap="none" anchor="ctr">
            <a:flatTx/>
          </a:bodyPr>
          <a:lstStyle/>
          <a:p>
            <a:endParaRPr lang="en-US"/>
          </a:p>
        </p:txBody>
      </p:sp>
      <p:cxnSp>
        <p:nvCxnSpPr>
          <p:cNvPr id="25" name="AutoShape 41"/>
          <p:cNvCxnSpPr>
            <a:cxnSpLocks noChangeShapeType="1"/>
            <a:stCxn id="24" idx="3"/>
            <a:endCxn id="14" idx="1"/>
          </p:cNvCxnSpPr>
          <p:nvPr/>
        </p:nvCxnSpPr>
        <p:spPr bwMode="auto">
          <a:xfrm flipV="1">
            <a:off x="6172200" y="2419340"/>
            <a:ext cx="304800" cy="685800"/>
          </a:xfrm>
          <a:prstGeom prst="straightConnector1">
            <a:avLst/>
          </a:prstGeom>
          <a:noFill/>
          <a:ln w="28575">
            <a:solidFill>
              <a:schemeClr val="tx1"/>
            </a:solidFill>
            <a:round/>
            <a:headEnd/>
            <a:tailEnd/>
          </a:ln>
        </p:spPr>
      </p:cxnSp>
      <p:cxnSp>
        <p:nvCxnSpPr>
          <p:cNvPr id="26" name="AutoShape 42"/>
          <p:cNvCxnSpPr>
            <a:cxnSpLocks noChangeShapeType="1"/>
            <a:stCxn id="24" idx="3"/>
            <a:endCxn id="13" idx="1"/>
          </p:cNvCxnSpPr>
          <p:nvPr/>
        </p:nvCxnSpPr>
        <p:spPr bwMode="auto">
          <a:xfrm flipV="1">
            <a:off x="6172200" y="2914640"/>
            <a:ext cx="304800" cy="190500"/>
          </a:xfrm>
          <a:prstGeom prst="straightConnector1">
            <a:avLst/>
          </a:prstGeom>
          <a:noFill/>
          <a:ln w="28575">
            <a:solidFill>
              <a:schemeClr val="tx1"/>
            </a:solidFill>
            <a:round/>
            <a:headEnd/>
            <a:tailEnd/>
          </a:ln>
        </p:spPr>
      </p:cxnSp>
      <p:cxnSp>
        <p:nvCxnSpPr>
          <p:cNvPr id="27" name="AutoShape 43"/>
          <p:cNvCxnSpPr>
            <a:cxnSpLocks noChangeShapeType="1"/>
            <a:stCxn id="24" idx="3"/>
            <a:endCxn id="12" idx="1"/>
          </p:cNvCxnSpPr>
          <p:nvPr/>
        </p:nvCxnSpPr>
        <p:spPr bwMode="auto">
          <a:xfrm>
            <a:off x="6172200" y="3105140"/>
            <a:ext cx="304800" cy="114300"/>
          </a:xfrm>
          <a:prstGeom prst="straightConnector1">
            <a:avLst/>
          </a:prstGeom>
          <a:noFill/>
          <a:ln w="28575">
            <a:solidFill>
              <a:schemeClr val="tx1"/>
            </a:solidFill>
            <a:round/>
            <a:headEnd/>
            <a:tailEnd/>
          </a:ln>
        </p:spPr>
      </p:cxnSp>
      <p:cxnSp>
        <p:nvCxnSpPr>
          <p:cNvPr id="28" name="AutoShape 44"/>
          <p:cNvCxnSpPr>
            <a:cxnSpLocks noChangeShapeType="1"/>
            <a:stCxn id="24" idx="3"/>
            <a:endCxn id="11" idx="1"/>
          </p:cNvCxnSpPr>
          <p:nvPr/>
        </p:nvCxnSpPr>
        <p:spPr bwMode="auto">
          <a:xfrm>
            <a:off x="6172200" y="3105140"/>
            <a:ext cx="304800" cy="647700"/>
          </a:xfrm>
          <a:prstGeom prst="straightConnector1">
            <a:avLst/>
          </a:prstGeom>
          <a:noFill/>
          <a:ln w="28575">
            <a:solidFill>
              <a:schemeClr val="tx1"/>
            </a:solidFill>
            <a:round/>
            <a:headEnd/>
            <a:tailEnd/>
          </a:ln>
        </p:spPr>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57224" y="1285860"/>
            <a:ext cx="7286676" cy="2628925"/>
          </a:xfrm>
          <a:prstGeom prst="rect">
            <a:avLst/>
          </a:prstGeom>
        </p:spPr>
        <p:txBody>
          <a:bodyPr vert="horz" wrap="square" lIns="0" tIns="12700" rIns="0" bIns="0" rtlCol="0">
            <a:spAutoFit/>
          </a:bodyPr>
          <a:lstStyle/>
          <a:p>
            <a:pPr marL="294640" indent="-282575">
              <a:lnSpc>
                <a:spcPct val="100000"/>
              </a:lnSpc>
              <a:spcBef>
                <a:spcPts val="100"/>
              </a:spcBef>
              <a:buClr>
                <a:srgbClr val="990000"/>
              </a:buClr>
              <a:buSzPct val="75000"/>
              <a:buFont typeface="Wingdings"/>
              <a:buChar char=""/>
              <a:tabLst>
                <a:tab pos="295275" algn="l"/>
              </a:tabLst>
            </a:pPr>
            <a:r>
              <a:rPr sz="2800" spc="-70" dirty="0">
                <a:solidFill>
                  <a:srgbClr val="252525"/>
                </a:solidFill>
                <a:latin typeface="Georgia"/>
                <a:cs typeface="Georgia"/>
              </a:rPr>
              <a:t>Partitions </a:t>
            </a:r>
            <a:r>
              <a:rPr sz="2800" spc="-80" dirty="0">
                <a:solidFill>
                  <a:srgbClr val="252525"/>
                </a:solidFill>
                <a:latin typeface="Georgia"/>
                <a:cs typeface="Georgia"/>
              </a:rPr>
              <a:t>are </a:t>
            </a:r>
            <a:r>
              <a:rPr sz="2800" spc="-25" dirty="0">
                <a:solidFill>
                  <a:srgbClr val="252525"/>
                </a:solidFill>
                <a:latin typeface="Georgia"/>
                <a:cs typeface="Georgia"/>
              </a:rPr>
              <a:t>of </a:t>
            </a:r>
            <a:r>
              <a:rPr sz="2800" spc="-70" dirty="0">
                <a:solidFill>
                  <a:srgbClr val="252525"/>
                </a:solidFill>
                <a:latin typeface="Georgia"/>
                <a:cs typeface="Georgia"/>
              </a:rPr>
              <a:t>variable length </a:t>
            </a:r>
            <a:r>
              <a:rPr sz="2800" spc="-75" dirty="0">
                <a:solidFill>
                  <a:srgbClr val="252525"/>
                </a:solidFill>
                <a:latin typeface="Georgia"/>
                <a:cs typeface="Georgia"/>
              </a:rPr>
              <a:t>and</a:t>
            </a:r>
            <a:r>
              <a:rPr sz="2800" spc="210" dirty="0">
                <a:solidFill>
                  <a:srgbClr val="252525"/>
                </a:solidFill>
                <a:latin typeface="Georgia"/>
                <a:cs typeface="Georgia"/>
              </a:rPr>
              <a:t> </a:t>
            </a:r>
            <a:r>
              <a:rPr sz="2800" spc="-105" dirty="0">
                <a:solidFill>
                  <a:srgbClr val="252525"/>
                </a:solidFill>
                <a:latin typeface="Georgia"/>
                <a:cs typeface="Georgia"/>
              </a:rPr>
              <a:t>number</a:t>
            </a:r>
            <a:endParaRPr sz="2800">
              <a:latin typeface="Georgia"/>
              <a:cs typeface="Georgia"/>
            </a:endParaRPr>
          </a:p>
          <a:p>
            <a:pPr marL="294640" marR="5080" indent="-282575">
              <a:lnSpc>
                <a:spcPct val="100000"/>
              </a:lnSpc>
              <a:spcBef>
                <a:spcPts val="1800"/>
              </a:spcBef>
              <a:buClr>
                <a:srgbClr val="990000"/>
              </a:buClr>
              <a:buSzPct val="75000"/>
              <a:buFont typeface="Wingdings"/>
              <a:buChar char=""/>
              <a:tabLst>
                <a:tab pos="295275" algn="l"/>
              </a:tabLst>
            </a:pPr>
            <a:r>
              <a:rPr sz="2800" spc="-65" dirty="0">
                <a:solidFill>
                  <a:srgbClr val="252525"/>
                </a:solidFill>
                <a:latin typeface="Georgia"/>
                <a:cs typeface="Georgia"/>
              </a:rPr>
              <a:t>Process </a:t>
            </a:r>
            <a:r>
              <a:rPr sz="2800" spc="-75" dirty="0">
                <a:solidFill>
                  <a:srgbClr val="252525"/>
                </a:solidFill>
                <a:latin typeface="Georgia"/>
                <a:cs typeface="Georgia"/>
              </a:rPr>
              <a:t>is </a:t>
            </a:r>
            <a:r>
              <a:rPr sz="2800" spc="-50" dirty="0">
                <a:solidFill>
                  <a:srgbClr val="252525"/>
                </a:solidFill>
                <a:latin typeface="Georgia"/>
                <a:cs typeface="Georgia"/>
              </a:rPr>
              <a:t>allocated </a:t>
            </a:r>
            <a:r>
              <a:rPr sz="2800" spc="-40" dirty="0">
                <a:solidFill>
                  <a:srgbClr val="252525"/>
                </a:solidFill>
                <a:latin typeface="Georgia"/>
                <a:cs typeface="Georgia"/>
              </a:rPr>
              <a:t>exactly </a:t>
            </a:r>
            <a:r>
              <a:rPr sz="2800" spc="-80" dirty="0">
                <a:solidFill>
                  <a:srgbClr val="252525"/>
                </a:solidFill>
                <a:latin typeface="Georgia"/>
                <a:cs typeface="Georgia"/>
              </a:rPr>
              <a:t>as </a:t>
            </a:r>
            <a:r>
              <a:rPr sz="2800" spc="-70" dirty="0">
                <a:solidFill>
                  <a:srgbClr val="252525"/>
                </a:solidFill>
                <a:latin typeface="Georgia"/>
                <a:cs typeface="Georgia"/>
              </a:rPr>
              <a:t>much </a:t>
            </a:r>
            <a:r>
              <a:rPr sz="2800" spc="-45" dirty="0">
                <a:solidFill>
                  <a:srgbClr val="252525"/>
                </a:solidFill>
                <a:latin typeface="Georgia"/>
                <a:cs typeface="Georgia"/>
              </a:rPr>
              <a:t>memory </a:t>
            </a:r>
            <a:r>
              <a:rPr sz="2800" spc="-80" dirty="0">
                <a:solidFill>
                  <a:srgbClr val="252525"/>
                </a:solidFill>
                <a:latin typeface="Georgia"/>
                <a:cs typeface="Georgia"/>
              </a:rPr>
              <a:t>as </a:t>
            </a:r>
            <a:r>
              <a:rPr sz="2800" spc="-70" dirty="0">
                <a:solidFill>
                  <a:srgbClr val="252525"/>
                </a:solidFill>
                <a:latin typeface="Georgia"/>
                <a:cs typeface="Georgia"/>
              </a:rPr>
              <a:t>it  </a:t>
            </a:r>
            <a:r>
              <a:rPr sz="2800" spc="-90" dirty="0">
                <a:solidFill>
                  <a:srgbClr val="252525"/>
                </a:solidFill>
                <a:latin typeface="Georgia"/>
                <a:cs typeface="Georgia"/>
              </a:rPr>
              <a:t>requires</a:t>
            </a:r>
            <a:endParaRPr sz="2800">
              <a:latin typeface="Georgia"/>
              <a:cs typeface="Georgia"/>
            </a:endParaRPr>
          </a:p>
          <a:p>
            <a:pPr marL="294640" marR="504190" indent="-282575">
              <a:lnSpc>
                <a:spcPct val="100000"/>
              </a:lnSpc>
              <a:spcBef>
                <a:spcPts val="1800"/>
              </a:spcBef>
              <a:buClr>
                <a:srgbClr val="990000"/>
              </a:buClr>
              <a:buSzPct val="75000"/>
              <a:buFont typeface="Wingdings"/>
              <a:buChar char=""/>
              <a:tabLst>
                <a:tab pos="295275" algn="l"/>
              </a:tabLst>
            </a:pPr>
            <a:r>
              <a:rPr sz="2800" spc="-35" dirty="0">
                <a:solidFill>
                  <a:srgbClr val="252525"/>
                </a:solidFill>
                <a:latin typeface="Georgia"/>
                <a:cs typeface="Georgia"/>
              </a:rPr>
              <a:t>This </a:t>
            </a:r>
            <a:r>
              <a:rPr sz="2800" spc="-70" dirty="0">
                <a:solidFill>
                  <a:srgbClr val="252525"/>
                </a:solidFill>
                <a:latin typeface="Georgia"/>
                <a:cs typeface="Georgia"/>
              </a:rPr>
              <a:t>technique </a:t>
            </a:r>
            <a:r>
              <a:rPr sz="2800" spc="-50" dirty="0">
                <a:solidFill>
                  <a:srgbClr val="252525"/>
                </a:solidFill>
                <a:latin typeface="Georgia"/>
                <a:cs typeface="Georgia"/>
              </a:rPr>
              <a:t>was </a:t>
            </a:r>
            <a:r>
              <a:rPr sz="2800" spc="-80" dirty="0">
                <a:solidFill>
                  <a:srgbClr val="252525"/>
                </a:solidFill>
                <a:latin typeface="Georgia"/>
                <a:cs typeface="Georgia"/>
              </a:rPr>
              <a:t>used </a:t>
            </a:r>
            <a:r>
              <a:rPr sz="2800" spc="-40" dirty="0">
                <a:solidFill>
                  <a:srgbClr val="252525"/>
                </a:solidFill>
                <a:latin typeface="Georgia"/>
                <a:cs typeface="Georgia"/>
              </a:rPr>
              <a:t>by </a:t>
            </a:r>
            <a:r>
              <a:rPr sz="2800" spc="-20" dirty="0">
                <a:solidFill>
                  <a:srgbClr val="252525"/>
                </a:solidFill>
                <a:latin typeface="Georgia"/>
                <a:cs typeface="Georgia"/>
              </a:rPr>
              <a:t>IBM’s </a:t>
            </a:r>
            <a:r>
              <a:rPr sz="2800" spc="-75" dirty="0">
                <a:solidFill>
                  <a:srgbClr val="252525"/>
                </a:solidFill>
                <a:latin typeface="Georgia"/>
                <a:cs typeface="Georgia"/>
              </a:rPr>
              <a:t>mainframe  </a:t>
            </a:r>
            <a:r>
              <a:rPr sz="2800" spc="-70" dirty="0">
                <a:solidFill>
                  <a:srgbClr val="252525"/>
                </a:solidFill>
                <a:latin typeface="Georgia"/>
                <a:cs typeface="Georgia"/>
              </a:rPr>
              <a:t>operating </a:t>
            </a:r>
            <a:r>
              <a:rPr sz="2800" spc="-60" dirty="0">
                <a:solidFill>
                  <a:srgbClr val="252525"/>
                </a:solidFill>
                <a:latin typeface="Georgia"/>
                <a:cs typeface="Georgia"/>
              </a:rPr>
              <a:t>system,</a:t>
            </a:r>
            <a:r>
              <a:rPr sz="2800" spc="130" dirty="0">
                <a:solidFill>
                  <a:srgbClr val="252525"/>
                </a:solidFill>
                <a:latin typeface="Georgia"/>
                <a:cs typeface="Georgia"/>
              </a:rPr>
              <a:t> </a:t>
            </a:r>
            <a:r>
              <a:rPr sz="2800" spc="80" dirty="0">
                <a:solidFill>
                  <a:srgbClr val="252525"/>
                </a:solidFill>
                <a:latin typeface="Georgia"/>
                <a:cs typeface="Georgia"/>
              </a:rPr>
              <a:t>OS/MVT</a:t>
            </a:r>
            <a:endParaRPr sz="2800">
              <a:latin typeface="Georgia"/>
              <a:cs typeface="Georgia"/>
            </a:endParaRPr>
          </a:p>
        </p:txBody>
      </p:sp>
      <p:sp>
        <p:nvSpPr>
          <p:cNvPr id="6" name="object 6"/>
          <p:cNvSpPr/>
          <p:nvPr/>
        </p:nvSpPr>
        <p:spPr>
          <a:xfrm>
            <a:off x="2857488" y="4857760"/>
            <a:ext cx="3183537" cy="1434322"/>
          </a:xfrm>
          <a:prstGeom prst="rect">
            <a:avLst/>
          </a:prstGeom>
          <a:blipFill>
            <a:blip r:embed="rId2" cstate="print"/>
            <a:stretch>
              <a:fillRect/>
            </a:stretch>
          </a:blipFill>
        </p:spPr>
        <p:txBody>
          <a:bodyPr wrap="square" lIns="0" tIns="0" rIns="0" bIns="0" rtlCol="0"/>
          <a:lstStyle/>
          <a:p>
            <a:endParaRPr/>
          </a:p>
        </p:txBody>
      </p:sp>
      <p:sp>
        <p:nvSpPr>
          <p:cNvPr id="7" name="Rectangle 2"/>
          <p:cNvSpPr txBox="1">
            <a:spLocks noChangeArrowheads="1"/>
          </p:cNvSpPr>
          <p:nvPr/>
        </p:nvSpPr>
        <p:spPr>
          <a:xfrm>
            <a:off x="571472" y="214290"/>
            <a:ext cx="8143932" cy="714356"/>
          </a:xfrm>
          <a:prstGeom prst="rect">
            <a:avLst/>
          </a:prstGeom>
        </p:spPr>
        <p:style>
          <a:lnRef idx="1">
            <a:schemeClr val="accent2"/>
          </a:lnRef>
          <a:fillRef idx="2">
            <a:schemeClr val="accent2"/>
          </a:fillRef>
          <a:effectRef idx="1">
            <a:schemeClr val="accent2"/>
          </a:effectRef>
          <a:fontRef idx="minor">
            <a:schemeClr val="dk1"/>
          </a:fontRef>
        </p:style>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0000FF"/>
                </a:solidFill>
                <a:effectLst/>
                <a:uLnTx/>
                <a:uFillTx/>
                <a:latin typeface="+mj-lt"/>
                <a:ea typeface="+mj-ea"/>
                <a:cs typeface="+mj-cs"/>
              </a:rPr>
              <a:t>2. Multiprogramming with Dynamic</a:t>
            </a:r>
            <a:r>
              <a:rPr kumimoji="0" lang="en-US" sz="3200" b="1" i="0" u="none" strike="noStrike" kern="1200" cap="none" spc="0" normalizeH="0" noProof="0" dirty="0" smtClean="0">
                <a:ln>
                  <a:noFill/>
                </a:ln>
                <a:solidFill>
                  <a:srgbClr val="0000FF"/>
                </a:solidFill>
                <a:effectLst/>
                <a:uLnTx/>
                <a:uFillTx/>
                <a:latin typeface="+mj-lt"/>
                <a:ea typeface="+mj-ea"/>
                <a:cs typeface="+mj-cs"/>
              </a:rPr>
              <a:t> </a:t>
            </a:r>
            <a:r>
              <a:rPr kumimoji="0" lang="en-US" sz="3200" b="1" i="0" u="none" strike="noStrike" kern="1200" cap="none" spc="0" normalizeH="0" baseline="0" noProof="0" dirty="0" smtClean="0">
                <a:ln>
                  <a:noFill/>
                </a:ln>
                <a:solidFill>
                  <a:srgbClr val="0000FF"/>
                </a:solidFill>
                <a:effectLst/>
                <a:uLnTx/>
                <a:uFillTx/>
                <a:latin typeface="+mj-lt"/>
                <a:ea typeface="+mj-ea"/>
                <a:cs typeface="+mj-cs"/>
              </a:rPr>
              <a:t>Partitions</a:t>
            </a:r>
            <a:endParaRPr kumimoji="0" lang="en-US" sz="2800" b="1" i="0" u="none" strike="noStrike" kern="1200" cap="none" spc="0" normalizeH="0" baseline="0" noProof="0" dirty="0">
              <a:ln>
                <a:noFill/>
              </a:ln>
              <a:solidFill>
                <a:srgbClr val="0000FF"/>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A1B24D7-0A3D-44A9-B938-327BD6E0132F}" type="slidenum">
              <a:rPr lang="en-US"/>
              <a:pPr/>
              <a:t>14</a:t>
            </a:fld>
            <a:endParaRPr lang="en-US"/>
          </a:p>
        </p:txBody>
      </p:sp>
      <p:sp>
        <p:nvSpPr>
          <p:cNvPr id="77826" name="Rectangle 2"/>
          <p:cNvSpPr>
            <a:spLocks noGrp="1" noChangeArrowheads="1"/>
          </p:cNvSpPr>
          <p:nvPr>
            <p:ph type="title"/>
          </p:nvPr>
        </p:nvSpPr>
        <p:spPr>
          <a:xfrm>
            <a:off x="1066800" y="228601"/>
            <a:ext cx="7885113" cy="414318"/>
          </a:xfrm>
        </p:spPr>
        <p:txBody>
          <a:bodyPr>
            <a:normAutofit fontScale="90000"/>
          </a:bodyPr>
          <a:lstStyle/>
          <a:p>
            <a:r>
              <a:rPr lang="en-US" dirty="0">
                <a:solidFill>
                  <a:srgbClr val="FF0000"/>
                </a:solidFill>
              </a:rPr>
              <a:t>Dynamic Partitioning: an example</a:t>
            </a:r>
          </a:p>
        </p:txBody>
      </p:sp>
      <p:sp>
        <p:nvSpPr>
          <p:cNvPr id="77827" name="Rectangle 3"/>
          <p:cNvSpPr>
            <a:spLocks noGrp="1" noChangeArrowheads="1"/>
          </p:cNvSpPr>
          <p:nvPr>
            <p:ph type="body" idx="1"/>
          </p:nvPr>
        </p:nvSpPr>
        <p:spPr>
          <a:xfrm>
            <a:off x="1066800" y="4800600"/>
            <a:ext cx="7886700" cy="1793875"/>
          </a:xfrm>
        </p:spPr>
        <p:txBody>
          <a:bodyPr/>
          <a:lstStyle/>
          <a:p>
            <a:r>
              <a:rPr lang="en-US" sz="2400"/>
              <a:t>A hole of 64K is left after loading 3 processes: not enough room for another process</a:t>
            </a:r>
          </a:p>
          <a:p>
            <a:r>
              <a:rPr lang="en-US" sz="2400"/>
              <a:t>Eventually each process is blocked. The OS swaps out process 2 to bring in process 4</a:t>
            </a:r>
          </a:p>
        </p:txBody>
      </p:sp>
      <p:graphicFrame>
        <p:nvGraphicFramePr>
          <p:cNvPr id="105472" name="Object 0"/>
          <p:cNvGraphicFramePr>
            <a:graphicFrameLocks noChangeAspect="1"/>
          </p:cNvGraphicFramePr>
          <p:nvPr/>
        </p:nvGraphicFramePr>
        <p:xfrm>
          <a:off x="1143000" y="1079500"/>
          <a:ext cx="7620000" cy="3600450"/>
        </p:xfrm>
        <a:graphic>
          <a:graphicData uri="http://schemas.openxmlformats.org/presentationml/2006/ole">
            <p:oleObj spid="_x0000_s5122" name="Artwork" r:id="rId3" imgW="5923810" imgH="2800741" progId="">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object 9"/>
          <p:cNvGrpSpPr/>
          <p:nvPr/>
        </p:nvGrpSpPr>
        <p:grpSpPr>
          <a:xfrm>
            <a:off x="525462" y="1785926"/>
            <a:ext cx="8093075" cy="1580515"/>
            <a:chOff x="525462" y="2416175"/>
            <a:chExt cx="8093075" cy="1580515"/>
          </a:xfrm>
        </p:grpSpPr>
        <p:sp>
          <p:nvSpPr>
            <p:cNvPr id="10" name="object 10"/>
            <p:cNvSpPr/>
            <p:nvPr/>
          </p:nvSpPr>
          <p:spPr>
            <a:xfrm>
              <a:off x="533400" y="2740913"/>
              <a:ext cx="8077200" cy="1247775"/>
            </a:xfrm>
            <a:custGeom>
              <a:avLst/>
              <a:gdLst/>
              <a:ahLst/>
              <a:cxnLst/>
              <a:rect l="l" t="t" r="r" b="b"/>
              <a:pathLst>
                <a:path w="8077200" h="1247775">
                  <a:moveTo>
                    <a:pt x="8077200" y="0"/>
                  </a:moveTo>
                  <a:lnTo>
                    <a:pt x="0" y="0"/>
                  </a:lnTo>
                  <a:lnTo>
                    <a:pt x="0" y="1247394"/>
                  </a:lnTo>
                  <a:lnTo>
                    <a:pt x="8077200" y="1247394"/>
                  </a:lnTo>
                  <a:lnTo>
                    <a:pt x="8077200" y="0"/>
                  </a:lnTo>
                  <a:close/>
                </a:path>
              </a:pathLst>
            </a:custGeom>
            <a:solidFill>
              <a:srgbClr val="FFFFFF">
                <a:alpha val="90194"/>
              </a:srgbClr>
            </a:solidFill>
          </p:spPr>
          <p:txBody>
            <a:bodyPr wrap="square" lIns="0" tIns="0" rIns="0" bIns="0" rtlCol="0"/>
            <a:lstStyle/>
            <a:p>
              <a:endParaRPr/>
            </a:p>
          </p:txBody>
        </p:sp>
        <p:sp>
          <p:nvSpPr>
            <p:cNvPr id="11" name="object 11"/>
            <p:cNvSpPr/>
            <p:nvPr/>
          </p:nvSpPr>
          <p:spPr>
            <a:xfrm>
              <a:off x="533400" y="2740913"/>
              <a:ext cx="8077200" cy="1247775"/>
            </a:xfrm>
            <a:custGeom>
              <a:avLst/>
              <a:gdLst/>
              <a:ahLst/>
              <a:cxnLst/>
              <a:rect l="l" t="t" r="r" b="b"/>
              <a:pathLst>
                <a:path w="8077200" h="1247775">
                  <a:moveTo>
                    <a:pt x="0" y="1247394"/>
                  </a:moveTo>
                  <a:lnTo>
                    <a:pt x="8077200" y="1247394"/>
                  </a:lnTo>
                  <a:lnTo>
                    <a:pt x="8077200" y="0"/>
                  </a:lnTo>
                  <a:lnTo>
                    <a:pt x="0" y="0"/>
                  </a:lnTo>
                  <a:lnTo>
                    <a:pt x="0" y="1247394"/>
                  </a:lnTo>
                  <a:close/>
                </a:path>
              </a:pathLst>
            </a:custGeom>
            <a:ln w="15875">
              <a:solidFill>
                <a:srgbClr val="990000"/>
              </a:solidFill>
            </a:ln>
          </p:spPr>
          <p:txBody>
            <a:bodyPr wrap="square" lIns="0" tIns="0" rIns="0" bIns="0" rtlCol="0"/>
            <a:lstStyle/>
            <a:p>
              <a:endParaRPr/>
            </a:p>
          </p:txBody>
        </p:sp>
        <p:sp>
          <p:nvSpPr>
            <p:cNvPr id="12" name="object 12"/>
            <p:cNvSpPr/>
            <p:nvPr/>
          </p:nvSpPr>
          <p:spPr>
            <a:xfrm>
              <a:off x="937259" y="2416175"/>
              <a:ext cx="5654040" cy="649605"/>
            </a:xfrm>
            <a:custGeom>
              <a:avLst/>
              <a:gdLst/>
              <a:ahLst/>
              <a:cxnLst/>
              <a:rect l="l" t="t" r="r" b="b"/>
              <a:pathLst>
                <a:path w="5654040" h="649605">
                  <a:moveTo>
                    <a:pt x="5545836" y="0"/>
                  </a:moveTo>
                  <a:lnTo>
                    <a:pt x="108242" y="0"/>
                  </a:lnTo>
                  <a:lnTo>
                    <a:pt x="66110" y="8512"/>
                  </a:lnTo>
                  <a:lnTo>
                    <a:pt x="31703" y="31718"/>
                  </a:lnTo>
                  <a:lnTo>
                    <a:pt x="8506" y="66115"/>
                  </a:lnTo>
                  <a:lnTo>
                    <a:pt x="0" y="108203"/>
                  </a:lnTo>
                  <a:lnTo>
                    <a:pt x="0" y="541147"/>
                  </a:lnTo>
                  <a:lnTo>
                    <a:pt x="8506" y="583309"/>
                  </a:lnTo>
                  <a:lnTo>
                    <a:pt x="31703" y="617743"/>
                  </a:lnTo>
                  <a:lnTo>
                    <a:pt x="66110" y="640963"/>
                  </a:lnTo>
                  <a:lnTo>
                    <a:pt x="108242" y="649477"/>
                  </a:lnTo>
                  <a:lnTo>
                    <a:pt x="5545836" y="649477"/>
                  </a:lnTo>
                  <a:lnTo>
                    <a:pt x="5587924" y="640963"/>
                  </a:lnTo>
                  <a:lnTo>
                    <a:pt x="5622321" y="617743"/>
                  </a:lnTo>
                  <a:lnTo>
                    <a:pt x="5645527" y="583309"/>
                  </a:lnTo>
                  <a:lnTo>
                    <a:pt x="5654040" y="541147"/>
                  </a:lnTo>
                  <a:lnTo>
                    <a:pt x="5654040" y="108203"/>
                  </a:lnTo>
                  <a:lnTo>
                    <a:pt x="5645527" y="66115"/>
                  </a:lnTo>
                  <a:lnTo>
                    <a:pt x="5622321" y="31718"/>
                  </a:lnTo>
                  <a:lnTo>
                    <a:pt x="5587924" y="8512"/>
                  </a:lnTo>
                  <a:lnTo>
                    <a:pt x="5545836" y="0"/>
                  </a:lnTo>
                  <a:close/>
                </a:path>
              </a:pathLst>
            </a:custGeom>
            <a:solidFill>
              <a:srgbClr val="1A5551"/>
            </a:solidFill>
          </p:spPr>
          <p:txBody>
            <a:bodyPr wrap="square" lIns="0" tIns="0" rIns="0" bIns="0" rtlCol="0"/>
            <a:lstStyle/>
            <a:p>
              <a:endParaRPr/>
            </a:p>
          </p:txBody>
        </p:sp>
      </p:grpSp>
      <p:grpSp>
        <p:nvGrpSpPr>
          <p:cNvPr id="13" name="object 13"/>
          <p:cNvGrpSpPr/>
          <p:nvPr/>
        </p:nvGrpSpPr>
        <p:grpSpPr>
          <a:xfrm>
            <a:off x="525462" y="3476804"/>
            <a:ext cx="8093075" cy="2273300"/>
            <a:chOff x="525462" y="4107053"/>
            <a:chExt cx="8093075" cy="2273300"/>
          </a:xfrm>
        </p:grpSpPr>
        <p:sp>
          <p:nvSpPr>
            <p:cNvPr id="14" name="object 14"/>
            <p:cNvSpPr/>
            <p:nvPr/>
          </p:nvSpPr>
          <p:spPr>
            <a:xfrm>
              <a:off x="533400" y="4431792"/>
              <a:ext cx="8077200" cy="1940560"/>
            </a:xfrm>
            <a:custGeom>
              <a:avLst/>
              <a:gdLst/>
              <a:ahLst/>
              <a:cxnLst/>
              <a:rect l="l" t="t" r="r" b="b"/>
              <a:pathLst>
                <a:path w="8077200" h="1940560">
                  <a:moveTo>
                    <a:pt x="8077200" y="0"/>
                  </a:moveTo>
                  <a:lnTo>
                    <a:pt x="0" y="0"/>
                  </a:lnTo>
                  <a:lnTo>
                    <a:pt x="0" y="1940432"/>
                  </a:lnTo>
                  <a:lnTo>
                    <a:pt x="8077200" y="1940432"/>
                  </a:lnTo>
                  <a:lnTo>
                    <a:pt x="8077200" y="0"/>
                  </a:lnTo>
                  <a:close/>
                </a:path>
              </a:pathLst>
            </a:custGeom>
            <a:solidFill>
              <a:srgbClr val="FFFFFF">
                <a:alpha val="90194"/>
              </a:srgbClr>
            </a:solidFill>
          </p:spPr>
          <p:txBody>
            <a:bodyPr wrap="square" lIns="0" tIns="0" rIns="0" bIns="0" rtlCol="0"/>
            <a:lstStyle/>
            <a:p>
              <a:endParaRPr/>
            </a:p>
          </p:txBody>
        </p:sp>
        <p:sp>
          <p:nvSpPr>
            <p:cNvPr id="15" name="object 15"/>
            <p:cNvSpPr/>
            <p:nvPr/>
          </p:nvSpPr>
          <p:spPr>
            <a:xfrm>
              <a:off x="533400" y="4431792"/>
              <a:ext cx="8077200" cy="1940560"/>
            </a:xfrm>
            <a:custGeom>
              <a:avLst/>
              <a:gdLst/>
              <a:ahLst/>
              <a:cxnLst/>
              <a:rect l="l" t="t" r="r" b="b"/>
              <a:pathLst>
                <a:path w="8077200" h="1940560">
                  <a:moveTo>
                    <a:pt x="0" y="1940432"/>
                  </a:moveTo>
                  <a:lnTo>
                    <a:pt x="8077200" y="1940432"/>
                  </a:lnTo>
                  <a:lnTo>
                    <a:pt x="8077200" y="0"/>
                  </a:lnTo>
                  <a:lnTo>
                    <a:pt x="0" y="0"/>
                  </a:lnTo>
                  <a:lnTo>
                    <a:pt x="0" y="1940432"/>
                  </a:lnTo>
                  <a:close/>
                </a:path>
              </a:pathLst>
            </a:custGeom>
            <a:ln w="15875">
              <a:solidFill>
                <a:srgbClr val="35ACA1"/>
              </a:solidFill>
            </a:ln>
          </p:spPr>
          <p:txBody>
            <a:bodyPr wrap="square" lIns="0" tIns="0" rIns="0" bIns="0" rtlCol="0"/>
            <a:lstStyle/>
            <a:p>
              <a:endParaRPr/>
            </a:p>
          </p:txBody>
        </p:sp>
        <p:sp>
          <p:nvSpPr>
            <p:cNvPr id="16" name="object 16"/>
            <p:cNvSpPr/>
            <p:nvPr/>
          </p:nvSpPr>
          <p:spPr>
            <a:xfrm>
              <a:off x="937259" y="4107053"/>
              <a:ext cx="5654040" cy="649478"/>
            </a:xfrm>
            <a:prstGeom prst="rect">
              <a:avLst/>
            </a:prstGeom>
            <a:blipFill>
              <a:blip r:embed="rId2" cstate="print"/>
              <a:stretch>
                <a:fillRect/>
              </a:stretch>
            </a:blipFill>
          </p:spPr>
          <p:txBody>
            <a:bodyPr wrap="square" lIns="0" tIns="0" rIns="0" bIns="0" rtlCol="0"/>
            <a:lstStyle/>
            <a:p>
              <a:endParaRPr/>
            </a:p>
          </p:txBody>
        </p:sp>
      </p:grpSp>
      <p:sp>
        <p:nvSpPr>
          <p:cNvPr id="17" name="object 17"/>
          <p:cNvSpPr txBox="1"/>
          <p:nvPr/>
        </p:nvSpPr>
        <p:spPr>
          <a:xfrm>
            <a:off x="1147673" y="1886002"/>
            <a:ext cx="6032500" cy="3686175"/>
          </a:xfrm>
          <a:prstGeom prst="rect">
            <a:avLst/>
          </a:prstGeom>
        </p:spPr>
        <p:txBody>
          <a:bodyPr vert="horz" wrap="square" lIns="0" tIns="12700" rIns="0" bIns="0" rtlCol="0">
            <a:spAutoFit/>
          </a:bodyPr>
          <a:lstStyle/>
          <a:p>
            <a:pPr marL="34925">
              <a:lnSpc>
                <a:spcPct val="100000"/>
              </a:lnSpc>
              <a:spcBef>
                <a:spcPts val="100"/>
              </a:spcBef>
            </a:pPr>
            <a:r>
              <a:rPr sz="2400" b="1" spc="5" dirty="0">
                <a:solidFill>
                  <a:srgbClr val="FFFFFF"/>
                </a:solidFill>
                <a:latin typeface="Times New Roman"/>
                <a:cs typeface="Times New Roman"/>
              </a:rPr>
              <a:t>External</a:t>
            </a:r>
            <a:r>
              <a:rPr sz="2400" b="1" spc="60" dirty="0">
                <a:solidFill>
                  <a:srgbClr val="FFFFFF"/>
                </a:solidFill>
                <a:latin typeface="Times New Roman"/>
                <a:cs typeface="Times New Roman"/>
              </a:rPr>
              <a:t> </a:t>
            </a:r>
            <a:r>
              <a:rPr sz="2400" b="1" spc="10" dirty="0">
                <a:solidFill>
                  <a:srgbClr val="FFFFFF"/>
                </a:solidFill>
                <a:latin typeface="Times New Roman"/>
                <a:cs typeface="Times New Roman"/>
              </a:rPr>
              <a:t>Fragmentation</a:t>
            </a:r>
            <a:endParaRPr sz="2400">
              <a:latin typeface="Times New Roman"/>
              <a:cs typeface="Times New Roman"/>
            </a:endParaRPr>
          </a:p>
          <a:p>
            <a:pPr marL="241300" indent="-229235">
              <a:lnSpc>
                <a:spcPct val="100000"/>
              </a:lnSpc>
              <a:spcBef>
                <a:spcPts val="1980"/>
              </a:spcBef>
              <a:buChar char="•"/>
              <a:tabLst>
                <a:tab pos="241300" algn="l"/>
                <a:tab pos="241935" algn="l"/>
              </a:tabLst>
            </a:pPr>
            <a:r>
              <a:rPr sz="2200" spc="-40" dirty="0">
                <a:latin typeface="Georgia"/>
                <a:cs typeface="Georgia"/>
              </a:rPr>
              <a:t>memory </a:t>
            </a:r>
            <a:r>
              <a:rPr sz="2200" spc="-65" dirty="0">
                <a:latin typeface="Georgia"/>
                <a:cs typeface="Georgia"/>
              </a:rPr>
              <a:t>becomes more </a:t>
            </a:r>
            <a:r>
              <a:rPr sz="2200" spc="-70" dirty="0">
                <a:latin typeface="Georgia"/>
                <a:cs typeface="Georgia"/>
              </a:rPr>
              <a:t>and </a:t>
            </a:r>
            <a:r>
              <a:rPr sz="2200" spc="-65" dirty="0">
                <a:latin typeface="Georgia"/>
                <a:cs typeface="Georgia"/>
              </a:rPr>
              <a:t>more</a:t>
            </a:r>
            <a:r>
              <a:rPr sz="2200" spc="375" dirty="0">
                <a:latin typeface="Georgia"/>
                <a:cs typeface="Georgia"/>
              </a:rPr>
              <a:t> </a:t>
            </a:r>
            <a:r>
              <a:rPr sz="2200" spc="-70" dirty="0">
                <a:latin typeface="Georgia"/>
                <a:cs typeface="Georgia"/>
              </a:rPr>
              <a:t>fragmented</a:t>
            </a:r>
            <a:endParaRPr sz="2200">
              <a:latin typeface="Georgia"/>
              <a:cs typeface="Georgia"/>
            </a:endParaRPr>
          </a:p>
          <a:p>
            <a:pPr marL="241300" indent="-229235">
              <a:lnSpc>
                <a:spcPct val="100000"/>
              </a:lnSpc>
              <a:spcBef>
                <a:spcPts val="35"/>
              </a:spcBef>
              <a:buChar char="•"/>
              <a:tabLst>
                <a:tab pos="241300" algn="l"/>
                <a:tab pos="241935" algn="l"/>
              </a:tabLst>
            </a:pPr>
            <a:r>
              <a:rPr sz="2200" spc="-45" dirty="0">
                <a:latin typeface="Georgia"/>
                <a:cs typeface="Georgia"/>
              </a:rPr>
              <a:t>memory </a:t>
            </a:r>
            <a:r>
              <a:rPr sz="2200" spc="-40" dirty="0">
                <a:latin typeface="Georgia"/>
                <a:cs typeface="Georgia"/>
              </a:rPr>
              <a:t>utilization</a:t>
            </a:r>
            <a:r>
              <a:rPr sz="2200" spc="120" dirty="0">
                <a:latin typeface="Georgia"/>
                <a:cs typeface="Georgia"/>
              </a:rPr>
              <a:t> </a:t>
            </a:r>
            <a:r>
              <a:rPr sz="2200" spc="-60" dirty="0">
                <a:latin typeface="Georgia"/>
                <a:cs typeface="Georgia"/>
              </a:rPr>
              <a:t>declines</a:t>
            </a:r>
            <a:endParaRPr sz="2200">
              <a:latin typeface="Georgia"/>
              <a:cs typeface="Georgia"/>
            </a:endParaRPr>
          </a:p>
          <a:p>
            <a:pPr>
              <a:lnSpc>
                <a:spcPct val="100000"/>
              </a:lnSpc>
              <a:spcBef>
                <a:spcPts val="20"/>
              </a:spcBef>
              <a:buFont typeface="Georgia"/>
              <a:buChar char="•"/>
            </a:pPr>
            <a:endParaRPr sz="2750">
              <a:latin typeface="Georgia"/>
              <a:cs typeface="Georgia"/>
            </a:endParaRPr>
          </a:p>
          <a:p>
            <a:pPr marL="34925">
              <a:lnSpc>
                <a:spcPct val="100000"/>
              </a:lnSpc>
            </a:pPr>
            <a:r>
              <a:rPr sz="2400" b="1" spc="35" dirty="0">
                <a:solidFill>
                  <a:srgbClr val="FFFFFF"/>
                </a:solidFill>
                <a:latin typeface="Times New Roman"/>
                <a:cs typeface="Times New Roman"/>
              </a:rPr>
              <a:t>Compaction</a:t>
            </a:r>
            <a:endParaRPr sz="2400">
              <a:latin typeface="Times New Roman"/>
              <a:cs typeface="Times New Roman"/>
            </a:endParaRPr>
          </a:p>
          <a:p>
            <a:pPr marL="241300" indent="-229235">
              <a:lnSpc>
                <a:spcPct val="100000"/>
              </a:lnSpc>
              <a:spcBef>
                <a:spcPts val="1975"/>
              </a:spcBef>
              <a:buChar char="•"/>
              <a:tabLst>
                <a:tab pos="241300" algn="l"/>
                <a:tab pos="241935" algn="l"/>
              </a:tabLst>
            </a:pPr>
            <a:r>
              <a:rPr sz="2200" spc="-65" dirty="0">
                <a:latin typeface="Georgia"/>
                <a:cs typeface="Georgia"/>
              </a:rPr>
              <a:t>technique </a:t>
            </a:r>
            <a:r>
              <a:rPr sz="2200" spc="-60" dirty="0">
                <a:latin typeface="Georgia"/>
                <a:cs typeface="Georgia"/>
              </a:rPr>
              <a:t>for </a:t>
            </a:r>
            <a:r>
              <a:rPr sz="2200" spc="-55" dirty="0">
                <a:latin typeface="Georgia"/>
                <a:cs typeface="Georgia"/>
              </a:rPr>
              <a:t>overcoming external</a:t>
            </a:r>
            <a:r>
              <a:rPr sz="2200" spc="320" dirty="0">
                <a:latin typeface="Georgia"/>
                <a:cs typeface="Georgia"/>
              </a:rPr>
              <a:t> </a:t>
            </a:r>
            <a:r>
              <a:rPr sz="2200" spc="-65" dirty="0">
                <a:latin typeface="Georgia"/>
                <a:cs typeface="Georgia"/>
              </a:rPr>
              <a:t>fragmentation</a:t>
            </a:r>
            <a:endParaRPr sz="2200">
              <a:latin typeface="Georgia"/>
              <a:cs typeface="Georgia"/>
            </a:endParaRPr>
          </a:p>
          <a:p>
            <a:pPr marL="241300" indent="-229235">
              <a:lnSpc>
                <a:spcPct val="100000"/>
              </a:lnSpc>
              <a:spcBef>
                <a:spcPts val="40"/>
              </a:spcBef>
              <a:buChar char="•"/>
              <a:tabLst>
                <a:tab pos="241300" algn="l"/>
                <a:tab pos="241935" algn="l"/>
              </a:tabLst>
            </a:pPr>
            <a:r>
              <a:rPr sz="2200" spc="35" dirty="0">
                <a:latin typeface="Georgia"/>
                <a:cs typeface="Georgia"/>
              </a:rPr>
              <a:t>OS </a:t>
            </a:r>
            <a:r>
              <a:rPr sz="2200" spc="-80" dirty="0">
                <a:latin typeface="Georgia"/>
                <a:cs typeface="Georgia"/>
              </a:rPr>
              <a:t>shifts </a:t>
            </a:r>
            <a:r>
              <a:rPr sz="2200" spc="-75" dirty="0">
                <a:latin typeface="Georgia"/>
                <a:cs typeface="Georgia"/>
              </a:rPr>
              <a:t>processes </a:t>
            </a:r>
            <a:r>
              <a:rPr sz="2200" spc="-55" dirty="0">
                <a:latin typeface="Georgia"/>
                <a:cs typeface="Georgia"/>
              </a:rPr>
              <a:t>so </a:t>
            </a:r>
            <a:r>
              <a:rPr sz="2200" spc="-75" dirty="0">
                <a:latin typeface="Georgia"/>
                <a:cs typeface="Georgia"/>
              </a:rPr>
              <a:t>that </a:t>
            </a:r>
            <a:r>
              <a:rPr sz="2200" spc="-50" dirty="0">
                <a:latin typeface="Georgia"/>
                <a:cs typeface="Georgia"/>
              </a:rPr>
              <a:t>they </a:t>
            </a:r>
            <a:r>
              <a:rPr sz="2200" spc="-75" dirty="0">
                <a:latin typeface="Georgia"/>
                <a:cs typeface="Georgia"/>
              </a:rPr>
              <a:t>are</a:t>
            </a:r>
            <a:r>
              <a:rPr sz="2200" spc="65" dirty="0">
                <a:latin typeface="Georgia"/>
                <a:cs typeface="Georgia"/>
              </a:rPr>
              <a:t> </a:t>
            </a:r>
            <a:r>
              <a:rPr sz="2200" spc="-55" dirty="0">
                <a:latin typeface="Georgia"/>
                <a:cs typeface="Georgia"/>
              </a:rPr>
              <a:t>contiguous</a:t>
            </a:r>
            <a:endParaRPr sz="2200">
              <a:latin typeface="Georgia"/>
              <a:cs typeface="Georgia"/>
            </a:endParaRPr>
          </a:p>
          <a:p>
            <a:pPr marL="241300" indent="-229235">
              <a:lnSpc>
                <a:spcPct val="100000"/>
              </a:lnSpc>
              <a:spcBef>
                <a:spcPts val="20"/>
              </a:spcBef>
              <a:buChar char="•"/>
              <a:tabLst>
                <a:tab pos="241300" algn="l"/>
                <a:tab pos="241935" algn="l"/>
              </a:tabLst>
            </a:pPr>
            <a:r>
              <a:rPr sz="2200" spc="-75" dirty="0">
                <a:latin typeface="Georgia"/>
                <a:cs typeface="Georgia"/>
              </a:rPr>
              <a:t>free </a:t>
            </a:r>
            <a:r>
              <a:rPr sz="2200" spc="-45" dirty="0">
                <a:latin typeface="Georgia"/>
                <a:cs typeface="Georgia"/>
              </a:rPr>
              <a:t>memory </a:t>
            </a:r>
            <a:r>
              <a:rPr sz="2200" spc="-70" dirty="0">
                <a:latin typeface="Georgia"/>
                <a:cs typeface="Georgia"/>
              </a:rPr>
              <a:t>is </a:t>
            </a:r>
            <a:r>
              <a:rPr sz="2200" spc="-75" dirty="0">
                <a:latin typeface="Georgia"/>
                <a:cs typeface="Georgia"/>
              </a:rPr>
              <a:t>together </a:t>
            </a:r>
            <a:r>
              <a:rPr sz="2200" spc="-60" dirty="0">
                <a:latin typeface="Georgia"/>
                <a:cs typeface="Georgia"/>
              </a:rPr>
              <a:t>in </a:t>
            </a:r>
            <a:r>
              <a:rPr sz="2200" spc="-50" dirty="0">
                <a:latin typeface="Georgia"/>
                <a:cs typeface="Georgia"/>
              </a:rPr>
              <a:t>one</a:t>
            </a:r>
            <a:r>
              <a:rPr sz="2200" spc="30" dirty="0">
                <a:latin typeface="Georgia"/>
                <a:cs typeface="Georgia"/>
              </a:rPr>
              <a:t> </a:t>
            </a:r>
            <a:r>
              <a:rPr sz="2200" spc="-45" dirty="0">
                <a:latin typeface="Georgia"/>
                <a:cs typeface="Georgia"/>
              </a:rPr>
              <a:t>block</a:t>
            </a:r>
            <a:endParaRPr sz="2200">
              <a:latin typeface="Georgia"/>
              <a:cs typeface="Georgia"/>
            </a:endParaRPr>
          </a:p>
          <a:p>
            <a:pPr marL="241300" indent="-229235">
              <a:lnSpc>
                <a:spcPct val="100000"/>
              </a:lnSpc>
              <a:spcBef>
                <a:spcPts val="25"/>
              </a:spcBef>
              <a:buChar char="•"/>
              <a:tabLst>
                <a:tab pos="241300" algn="l"/>
                <a:tab pos="241935" algn="l"/>
              </a:tabLst>
            </a:pPr>
            <a:r>
              <a:rPr sz="2200" spc="-70" dirty="0">
                <a:latin typeface="Georgia"/>
                <a:cs typeface="Georgia"/>
              </a:rPr>
              <a:t>time </a:t>
            </a:r>
            <a:r>
              <a:rPr sz="2200" spc="-60" dirty="0">
                <a:latin typeface="Georgia"/>
                <a:cs typeface="Georgia"/>
              </a:rPr>
              <a:t>consuming </a:t>
            </a:r>
            <a:r>
              <a:rPr sz="2200" spc="-70" dirty="0">
                <a:latin typeface="Georgia"/>
                <a:cs typeface="Georgia"/>
              </a:rPr>
              <a:t>and wastes </a:t>
            </a:r>
            <a:r>
              <a:rPr sz="2200" spc="90" dirty="0">
                <a:latin typeface="Georgia"/>
                <a:cs typeface="Georgia"/>
              </a:rPr>
              <a:t>CPU</a:t>
            </a:r>
            <a:r>
              <a:rPr sz="2200" spc="420" dirty="0">
                <a:latin typeface="Georgia"/>
                <a:cs typeface="Georgia"/>
              </a:rPr>
              <a:t> </a:t>
            </a:r>
            <a:r>
              <a:rPr sz="2200" spc="-70" dirty="0">
                <a:latin typeface="Georgia"/>
                <a:cs typeface="Georgia"/>
              </a:rPr>
              <a:t>time</a:t>
            </a:r>
            <a:endParaRPr sz="2200">
              <a:latin typeface="Georgia"/>
              <a:cs typeface="Georgia"/>
            </a:endParaRPr>
          </a:p>
        </p:txBody>
      </p:sp>
      <p:sp>
        <p:nvSpPr>
          <p:cNvPr id="19" name="Rectangle 18"/>
          <p:cNvSpPr/>
          <p:nvPr/>
        </p:nvSpPr>
        <p:spPr>
          <a:xfrm>
            <a:off x="1928794" y="500042"/>
            <a:ext cx="557216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3600" b="1" dirty="0" smtClean="0">
                <a:solidFill>
                  <a:srgbClr val="FF0000"/>
                </a:solidFill>
              </a:rPr>
              <a:t>Dynamic Partitioning</a:t>
            </a:r>
            <a:endParaRPr lang="en-IN" sz="36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0100" y="285728"/>
            <a:ext cx="7500990" cy="1077218"/>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gn="ctr"/>
            <a:r>
              <a:rPr lang="en-IN" sz="3200" b="1" dirty="0" smtClean="0">
                <a:solidFill>
                  <a:schemeClr val="bg1"/>
                </a:solidFill>
              </a:rPr>
              <a:t>Contiguous and non-contiguous  Memory Allocation</a:t>
            </a:r>
            <a:endParaRPr lang="en-IN" sz="3200" b="1" dirty="0">
              <a:solidFill>
                <a:schemeClr val="bg1"/>
              </a:solidFill>
            </a:endParaRPr>
          </a:p>
        </p:txBody>
      </p:sp>
      <p:sp>
        <p:nvSpPr>
          <p:cNvPr id="3" name="Rectangle 2"/>
          <p:cNvSpPr/>
          <p:nvPr/>
        </p:nvSpPr>
        <p:spPr>
          <a:xfrm>
            <a:off x="500034" y="1571613"/>
            <a:ext cx="8001056" cy="1846659"/>
          </a:xfrm>
          <a:prstGeom prst="rect">
            <a:avLst/>
          </a:prstGeom>
        </p:spPr>
        <p:txBody>
          <a:bodyPr wrap="square">
            <a:spAutoFit/>
          </a:bodyPr>
          <a:lstStyle/>
          <a:p>
            <a:r>
              <a:rPr lang="en-IN" sz="2400" b="1" dirty="0" smtClean="0">
                <a:solidFill>
                  <a:srgbClr val="0000FF"/>
                </a:solidFill>
              </a:rPr>
              <a:t>In the multiprogramming, the multiple users can share the memory simultaneously.</a:t>
            </a:r>
          </a:p>
          <a:p>
            <a:pPr marL="457200" indent="-457200">
              <a:buFont typeface="+mj-lt"/>
              <a:buAutoNum type="arabicPeriod"/>
            </a:pPr>
            <a:r>
              <a:rPr lang="en-IN" sz="2400" b="1" dirty="0" smtClean="0"/>
              <a:t>Contiguous memory allocation</a:t>
            </a:r>
          </a:p>
          <a:p>
            <a:pPr marL="457200" indent="-457200">
              <a:buFont typeface="+mj-lt"/>
              <a:buAutoNum type="arabicPeriod"/>
            </a:pPr>
            <a:r>
              <a:rPr lang="en-IN" sz="2400" b="1" dirty="0" smtClean="0"/>
              <a:t>Non-contiguous memory allocation</a:t>
            </a:r>
          </a:p>
          <a:p>
            <a:r>
              <a:rPr lang="en-IN" dirty="0" smtClean="0"/>
              <a:t> </a:t>
            </a:r>
            <a:endParaRPr lang="en-IN" dirty="0"/>
          </a:p>
        </p:txBody>
      </p:sp>
      <p:sp>
        <p:nvSpPr>
          <p:cNvPr id="5" name="Rectangle 4"/>
          <p:cNvSpPr/>
          <p:nvPr/>
        </p:nvSpPr>
        <p:spPr>
          <a:xfrm>
            <a:off x="285720" y="3214686"/>
            <a:ext cx="5286412" cy="3508653"/>
          </a:xfrm>
          <a:prstGeom prst="rect">
            <a:avLst/>
          </a:prstGeom>
        </p:spPr>
        <p:txBody>
          <a:bodyPr wrap="square">
            <a:spAutoFit/>
          </a:bodyPr>
          <a:lstStyle/>
          <a:p>
            <a:r>
              <a:rPr lang="en-IN" sz="2400" dirty="0" smtClean="0">
                <a:solidFill>
                  <a:srgbClr val="FF0000"/>
                </a:solidFill>
              </a:rPr>
              <a:t>Contiguous memory allocation </a:t>
            </a:r>
          </a:p>
          <a:p>
            <a:pPr>
              <a:buFont typeface="Wingdings" pitchFamily="2" charset="2"/>
              <a:buChar char="ü"/>
            </a:pPr>
            <a:endParaRPr lang="en-IN" dirty="0" smtClean="0"/>
          </a:p>
          <a:p>
            <a:pPr>
              <a:buFont typeface="Wingdings" pitchFamily="2" charset="2"/>
              <a:buChar char="ü"/>
            </a:pPr>
            <a:r>
              <a:rPr lang="en-IN" sz="2400" dirty="0" smtClean="0"/>
              <a:t>single contiguous section/part of memory is allocated to a process or file needing it. </a:t>
            </a:r>
          </a:p>
          <a:p>
            <a:pPr>
              <a:buFont typeface="Wingdings" pitchFamily="2" charset="2"/>
              <a:buChar char="ü"/>
            </a:pPr>
            <a:endParaRPr lang="en-IN" dirty="0" smtClean="0"/>
          </a:p>
          <a:p>
            <a:pPr>
              <a:buFont typeface="Wingdings" pitchFamily="2" charset="2"/>
              <a:buChar char="ü"/>
            </a:pPr>
            <a:r>
              <a:rPr lang="en-IN" dirty="0" smtClean="0"/>
              <a:t>Because of this all the available memory space resides at the same place together, </a:t>
            </a:r>
          </a:p>
          <a:p>
            <a:pPr>
              <a:buFont typeface="Wingdings" pitchFamily="2" charset="2"/>
              <a:buChar char="ü"/>
            </a:pPr>
            <a:r>
              <a:rPr lang="en-IN" dirty="0" smtClean="0"/>
              <a:t>the freely/unused available memory partitions are not distributed in a random fashion here and there across the whole memory space.</a:t>
            </a:r>
            <a:endParaRPr lang="en-IN" dirty="0"/>
          </a:p>
        </p:txBody>
      </p:sp>
      <p:pic>
        <p:nvPicPr>
          <p:cNvPr id="3074" name="Picture 2"/>
          <p:cNvPicPr>
            <a:picLocks noChangeAspect="1" noChangeArrowheads="1"/>
          </p:cNvPicPr>
          <p:nvPr/>
        </p:nvPicPr>
        <p:blipFill>
          <a:blip r:embed="rId2"/>
          <a:srcRect/>
          <a:stretch>
            <a:fillRect/>
          </a:stretch>
        </p:blipFill>
        <p:spPr bwMode="auto">
          <a:xfrm>
            <a:off x="5786446" y="2428868"/>
            <a:ext cx="3357554" cy="42148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714356"/>
            <a:ext cx="5000660" cy="4770537"/>
          </a:xfrm>
          <a:prstGeom prst="rect">
            <a:avLst/>
          </a:prstGeom>
        </p:spPr>
        <p:txBody>
          <a:bodyPr wrap="square">
            <a:spAutoFit/>
          </a:bodyPr>
          <a:lstStyle/>
          <a:p>
            <a:r>
              <a:rPr lang="en-IN" sz="2400" b="1" dirty="0" smtClean="0">
                <a:solidFill>
                  <a:srgbClr val="FF0000"/>
                </a:solidFill>
              </a:rPr>
              <a:t>Non-Contiguous Memory Allocation :</a:t>
            </a:r>
          </a:p>
          <a:p>
            <a:pPr>
              <a:buFont typeface="Wingdings" pitchFamily="2" charset="2"/>
              <a:buChar char="ü"/>
            </a:pPr>
            <a:r>
              <a:rPr lang="en-IN" sz="2400" dirty="0" smtClean="0"/>
              <a:t>the contrary to contiguous allocation method</a:t>
            </a:r>
          </a:p>
          <a:p>
            <a:pPr>
              <a:buFont typeface="Wingdings" pitchFamily="2" charset="2"/>
              <a:buChar char="ü"/>
            </a:pPr>
            <a:r>
              <a:rPr lang="en-IN" sz="2400" dirty="0" smtClean="0"/>
              <a:t> allocates the memory space present in different locations to the process as per it’s requirements. </a:t>
            </a:r>
          </a:p>
          <a:p>
            <a:pPr>
              <a:buFont typeface="Wingdings" pitchFamily="2" charset="2"/>
              <a:buChar char="ü"/>
            </a:pPr>
            <a:r>
              <a:rPr lang="en-IN" sz="2000" dirty="0" smtClean="0"/>
              <a:t>As all the available memory space is in a distributed pattern so the freely available memory space is also scattered here and there.</a:t>
            </a:r>
          </a:p>
          <a:p>
            <a:pPr>
              <a:buFont typeface="Wingdings" pitchFamily="2" charset="2"/>
              <a:buChar char="ü"/>
            </a:pPr>
            <a:r>
              <a:rPr lang="en-IN" sz="2000" dirty="0" smtClean="0"/>
              <a:t>This technique of memory allocation helps to reduce the wastage of memory, which eventually gives rise to Internal and external fragmentation.</a:t>
            </a:r>
            <a:endParaRPr lang="en-IN" sz="2000" dirty="0"/>
          </a:p>
        </p:txBody>
      </p:sp>
      <p:pic>
        <p:nvPicPr>
          <p:cNvPr id="4098" name="Picture 2"/>
          <p:cNvPicPr>
            <a:picLocks noChangeAspect="1" noChangeArrowheads="1"/>
          </p:cNvPicPr>
          <p:nvPr/>
        </p:nvPicPr>
        <p:blipFill>
          <a:blip r:embed="rId2"/>
          <a:srcRect/>
          <a:stretch>
            <a:fillRect/>
          </a:stretch>
        </p:blipFill>
        <p:spPr bwMode="auto">
          <a:xfrm>
            <a:off x="5572132" y="1500174"/>
            <a:ext cx="3571868" cy="41434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0" y="702450"/>
            <a:ext cx="9183963" cy="6155550"/>
          </a:xfrm>
          <a:prstGeom prst="rect">
            <a:avLst/>
          </a:prstGeom>
          <a:noFill/>
          <a:ln w="9525">
            <a:noFill/>
            <a:miter lim="800000"/>
            <a:headEnd/>
            <a:tailEnd/>
          </a:ln>
          <a:effectLst/>
        </p:spPr>
      </p:pic>
      <p:sp>
        <p:nvSpPr>
          <p:cNvPr id="3" name="Rectangle 2"/>
          <p:cNvSpPr/>
          <p:nvPr/>
        </p:nvSpPr>
        <p:spPr>
          <a:xfrm>
            <a:off x="1214414" y="142852"/>
            <a:ext cx="7500990" cy="461665"/>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gn="ctr"/>
            <a:r>
              <a:rPr lang="en-IN" sz="2400" b="1" dirty="0" smtClean="0">
                <a:solidFill>
                  <a:schemeClr val="bg1"/>
                </a:solidFill>
              </a:rPr>
              <a:t>Contiguous and non-contiguous  Memory Allocation</a:t>
            </a:r>
            <a:endParaRPr lang="en-IN" sz="2400" b="1"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2571736" y="285729"/>
            <a:ext cx="4214842" cy="689291"/>
          </a:xfrm>
          <a:prstGeom prst="rect">
            <a:avLst/>
          </a:prstGeom>
        </p:spPr>
        <p:style>
          <a:lnRef idx="3">
            <a:schemeClr val="lt1"/>
          </a:lnRef>
          <a:fillRef idx="1">
            <a:schemeClr val="accent5"/>
          </a:fillRef>
          <a:effectRef idx="1">
            <a:schemeClr val="accent5"/>
          </a:effectRef>
          <a:fontRef idx="minor">
            <a:schemeClr val="lt1"/>
          </a:fontRef>
        </p:style>
        <p:txBody>
          <a:bodyPr vert="horz" wrap="square" lIns="0" tIns="12065" rIns="0" bIns="0" rtlCol="0">
            <a:spAutoFit/>
          </a:bodyPr>
          <a:lstStyle/>
          <a:p>
            <a:pPr marL="12700">
              <a:lnSpc>
                <a:spcPct val="100000"/>
              </a:lnSpc>
              <a:spcBef>
                <a:spcPts val="95"/>
              </a:spcBef>
            </a:pPr>
            <a:r>
              <a:rPr b="1" spc="95" dirty="0">
                <a:solidFill>
                  <a:srgbClr val="092546"/>
                </a:solidFill>
                <a:latin typeface="Times New Roman"/>
                <a:cs typeface="Times New Roman"/>
              </a:rPr>
              <a:t>Relocation</a:t>
            </a:r>
            <a:endParaRPr>
              <a:latin typeface="Times New Roman"/>
              <a:cs typeface="Times New Roman"/>
            </a:endParaRPr>
          </a:p>
        </p:txBody>
      </p:sp>
      <p:sp>
        <p:nvSpPr>
          <p:cNvPr id="9" name="object 9"/>
          <p:cNvSpPr txBox="1"/>
          <p:nvPr/>
        </p:nvSpPr>
        <p:spPr>
          <a:xfrm>
            <a:off x="500034" y="1357298"/>
            <a:ext cx="8250902" cy="5176802"/>
          </a:xfrm>
          <a:prstGeom prst="rect">
            <a:avLst/>
          </a:prstGeom>
        </p:spPr>
        <p:txBody>
          <a:bodyPr vert="horz" wrap="square" lIns="0" tIns="13335" rIns="0" bIns="0" rtlCol="0">
            <a:spAutoFit/>
          </a:bodyPr>
          <a:lstStyle/>
          <a:p>
            <a:pPr>
              <a:lnSpc>
                <a:spcPct val="90000"/>
              </a:lnSpc>
            </a:pPr>
            <a:r>
              <a:rPr lang="en-US" altLang="en-US" sz="2800" dirty="0" smtClean="0">
                <a:solidFill>
                  <a:srgbClr val="FF0000"/>
                </a:solidFill>
              </a:rPr>
              <a:t>The OS cannot be certain where a program will be loaded in memory</a:t>
            </a:r>
          </a:p>
          <a:p>
            <a:pPr lvl="1">
              <a:lnSpc>
                <a:spcPct val="90000"/>
              </a:lnSpc>
            </a:pPr>
            <a:r>
              <a:rPr lang="en-US" altLang="en-US" sz="2800" dirty="0" smtClean="0"/>
              <a:t>Variables and procedures can’t use absolute locations in memory</a:t>
            </a:r>
            <a:endParaRPr lang="en-IN" sz="3200" spc="-10" dirty="0" smtClean="0">
              <a:solidFill>
                <a:srgbClr val="252525"/>
              </a:solidFill>
              <a:latin typeface="Georgia"/>
              <a:cs typeface="Georgia"/>
            </a:endParaRPr>
          </a:p>
          <a:p>
            <a:pPr marL="294640" marR="411480" indent="-281940">
              <a:lnSpc>
                <a:spcPct val="100000"/>
              </a:lnSpc>
              <a:spcBef>
                <a:spcPts val="1800"/>
              </a:spcBef>
              <a:buClr>
                <a:srgbClr val="990000"/>
              </a:buClr>
              <a:buSzPct val="75000"/>
              <a:buFont typeface="Wingdings"/>
              <a:buChar char=""/>
              <a:tabLst>
                <a:tab pos="294005" algn="l"/>
                <a:tab pos="294640" algn="l"/>
              </a:tabLst>
            </a:pPr>
            <a:r>
              <a:rPr sz="2400" spc="-10" smtClean="0">
                <a:solidFill>
                  <a:srgbClr val="252525"/>
                </a:solidFill>
                <a:latin typeface="Georgia"/>
                <a:cs typeface="Georgia"/>
              </a:rPr>
              <a:t>Active </a:t>
            </a:r>
            <a:r>
              <a:rPr sz="2400" spc="-70" dirty="0">
                <a:solidFill>
                  <a:srgbClr val="252525"/>
                </a:solidFill>
                <a:latin typeface="Georgia"/>
                <a:cs typeface="Georgia"/>
              </a:rPr>
              <a:t>processes </a:t>
            </a:r>
            <a:r>
              <a:rPr sz="2400" spc="-65" dirty="0">
                <a:solidFill>
                  <a:srgbClr val="252525"/>
                </a:solidFill>
                <a:latin typeface="Georgia"/>
                <a:cs typeface="Georgia"/>
              </a:rPr>
              <a:t>need </a:t>
            </a:r>
            <a:r>
              <a:rPr sz="2400" spc="-40" dirty="0">
                <a:solidFill>
                  <a:srgbClr val="252525"/>
                </a:solidFill>
                <a:latin typeface="Georgia"/>
                <a:cs typeface="Georgia"/>
              </a:rPr>
              <a:t>to </a:t>
            </a:r>
            <a:r>
              <a:rPr sz="2400" spc="-75" dirty="0">
                <a:solidFill>
                  <a:srgbClr val="252525"/>
                </a:solidFill>
                <a:latin typeface="Georgia"/>
                <a:cs typeface="Georgia"/>
              </a:rPr>
              <a:t>be </a:t>
            </a:r>
            <a:r>
              <a:rPr sz="2400" spc="-50" dirty="0">
                <a:solidFill>
                  <a:srgbClr val="252525"/>
                </a:solidFill>
                <a:latin typeface="Georgia"/>
                <a:cs typeface="Georgia"/>
              </a:rPr>
              <a:t>able </a:t>
            </a:r>
            <a:r>
              <a:rPr sz="2400" spc="-40" dirty="0">
                <a:solidFill>
                  <a:srgbClr val="252525"/>
                </a:solidFill>
                <a:latin typeface="Georgia"/>
                <a:cs typeface="Georgia"/>
              </a:rPr>
              <a:t>to </a:t>
            </a:r>
            <a:r>
              <a:rPr sz="2400" spc="-75" dirty="0">
                <a:solidFill>
                  <a:srgbClr val="252525"/>
                </a:solidFill>
                <a:latin typeface="Georgia"/>
                <a:cs typeface="Georgia"/>
              </a:rPr>
              <a:t>be </a:t>
            </a:r>
            <a:r>
              <a:rPr sz="2400" b="1" spc="-60" dirty="0">
                <a:solidFill>
                  <a:srgbClr val="0000FF"/>
                </a:solidFill>
                <a:latin typeface="Georgia"/>
                <a:cs typeface="Georgia"/>
              </a:rPr>
              <a:t>swapped </a:t>
            </a:r>
            <a:r>
              <a:rPr sz="2400" b="1" spc="-50" dirty="0">
                <a:solidFill>
                  <a:srgbClr val="0000FF"/>
                </a:solidFill>
                <a:latin typeface="Georgia"/>
                <a:cs typeface="Georgia"/>
              </a:rPr>
              <a:t>in </a:t>
            </a:r>
            <a:r>
              <a:rPr sz="2400" b="1" spc="-60" dirty="0">
                <a:solidFill>
                  <a:srgbClr val="0000FF"/>
                </a:solidFill>
                <a:latin typeface="Georgia"/>
                <a:cs typeface="Georgia"/>
              </a:rPr>
              <a:t>and </a:t>
            </a:r>
            <a:r>
              <a:rPr sz="2400" b="1" spc="-45" dirty="0">
                <a:solidFill>
                  <a:srgbClr val="0000FF"/>
                </a:solidFill>
                <a:latin typeface="Georgia"/>
                <a:cs typeface="Georgia"/>
              </a:rPr>
              <a:t>out </a:t>
            </a:r>
            <a:r>
              <a:rPr sz="2400" b="1" spc="-20" dirty="0">
                <a:solidFill>
                  <a:srgbClr val="0000FF"/>
                </a:solidFill>
                <a:latin typeface="Georgia"/>
                <a:cs typeface="Georgia"/>
              </a:rPr>
              <a:t>of </a:t>
            </a:r>
            <a:r>
              <a:rPr sz="2400" b="1" spc="-55" dirty="0">
                <a:solidFill>
                  <a:srgbClr val="0000FF"/>
                </a:solidFill>
                <a:latin typeface="Georgia"/>
                <a:cs typeface="Georgia"/>
              </a:rPr>
              <a:t>main  </a:t>
            </a:r>
            <a:r>
              <a:rPr sz="2400" b="1" spc="-40" dirty="0">
                <a:solidFill>
                  <a:srgbClr val="0000FF"/>
                </a:solidFill>
                <a:latin typeface="Georgia"/>
                <a:cs typeface="Georgia"/>
              </a:rPr>
              <a:t>memory</a:t>
            </a:r>
            <a:r>
              <a:rPr sz="2400" spc="-40" dirty="0">
                <a:solidFill>
                  <a:srgbClr val="252525"/>
                </a:solidFill>
                <a:latin typeface="Georgia"/>
                <a:cs typeface="Georgia"/>
              </a:rPr>
              <a:t> </a:t>
            </a:r>
            <a:r>
              <a:rPr sz="2400" spc="-50" dirty="0">
                <a:solidFill>
                  <a:srgbClr val="252525"/>
                </a:solidFill>
                <a:latin typeface="Georgia"/>
                <a:cs typeface="Georgia"/>
              </a:rPr>
              <a:t>in </a:t>
            </a:r>
            <a:r>
              <a:rPr sz="2400" spc="-65" dirty="0">
                <a:solidFill>
                  <a:srgbClr val="252525"/>
                </a:solidFill>
                <a:latin typeface="Georgia"/>
                <a:cs typeface="Georgia"/>
              </a:rPr>
              <a:t>order </a:t>
            </a:r>
            <a:r>
              <a:rPr sz="2400" spc="-40" dirty="0">
                <a:solidFill>
                  <a:srgbClr val="252525"/>
                </a:solidFill>
                <a:latin typeface="Georgia"/>
                <a:cs typeface="Georgia"/>
              </a:rPr>
              <a:t>to </a:t>
            </a:r>
            <a:r>
              <a:rPr sz="2400" spc="-25" dirty="0">
                <a:solidFill>
                  <a:srgbClr val="252525"/>
                </a:solidFill>
                <a:latin typeface="Georgia"/>
                <a:cs typeface="Georgia"/>
              </a:rPr>
              <a:t>maximize </a:t>
            </a:r>
            <a:r>
              <a:rPr sz="2400" spc="-65" dirty="0">
                <a:solidFill>
                  <a:srgbClr val="252525"/>
                </a:solidFill>
                <a:latin typeface="Georgia"/>
                <a:cs typeface="Georgia"/>
              </a:rPr>
              <a:t>processor </a:t>
            </a:r>
            <a:r>
              <a:rPr sz="2400" spc="-35" dirty="0">
                <a:solidFill>
                  <a:srgbClr val="252525"/>
                </a:solidFill>
                <a:latin typeface="Georgia"/>
                <a:cs typeface="Georgia"/>
              </a:rPr>
              <a:t>utilization</a:t>
            </a:r>
            <a:endParaRPr sz="2400">
              <a:latin typeface="Georgia"/>
              <a:cs typeface="Georgia"/>
            </a:endParaRPr>
          </a:p>
          <a:p>
            <a:pPr marL="294640" marR="937260" indent="-281940">
              <a:lnSpc>
                <a:spcPct val="100000"/>
              </a:lnSpc>
              <a:spcBef>
                <a:spcPts val="1800"/>
              </a:spcBef>
              <a:buClr>
                <a:srgbClr val="990000"/>
              </a:buClr>
              <a:buSzPct val="75000"/>
              <a:buFont typeface="Wingdings"/>
              <a:buChar char=""/>
              <a:tabLst>
                <a:tab pos="294005" algn="l"/>
                <a:tab pos="294640" algn="l"/>
              </a:tabLst>
            </a:pPr>
            <a:r>
              <a:rPr sz="2400" spc="-35" dirty="0">
                <a:solidFill>
                  <a:srgbClr val="252525"/>
                </a:solidFill>
                <a:latin typeface="Georgia"/>
                <a:cs typeface="Georgia"/>
              </a:rPr>
              <a:t>Specifying </a:t>
            </a:r>
            <a:r>
              <a:rPr sz="2400" spc="-70" dirty="0">
                <a:solidFill>
                  <a:srgbClr val="252525"/>
                </a:solidFill>
                <a:latin typeface="Georgia"/>
                <a:cs typeface="Georgia"/>
              </a:rPr>
              <a:t>that </a:t>
            </a:r>
            <a:r>
              <a:rPr sz="2400" spc="-30" dirty="0">
                <a:solidFill>
                  <a:srgbClr val="252525"/>
                </a:solidFill>
                <a:latin typeface="Georgia"/>
                <a:cs typeface="Georgia"/>
              </a:rPr>
              <a:t>a </a:t>
            </a:r>
            <a:r>
              <a:rPr sz="2400" spc="-65" dirty="0">
                <a:solidFill>
                  <a:srgbClr val="252525"/>
                </a:solidFill>
                <a:latin typeface="Georgia"/>
                <a:cs typeface="Georgia"/>
              </a:rPr>
              <a:t>process </a:t>
            </a:r>
            <a:r>
              <a:rPr sz="2400" spc="-85" dirty="0">
                <a:solidFill>
                  <a:srgbClr val="252525"/>
                </a:solidFill>
                <a:latin typeface="Georgia"/>
                <a:cs typeface="Georgia"/>
              </a:rPr>
              <a:t>must </a:t>
            </a:r>
            <a:r>
              <a:rPr sz="2400" spc="-75" dirty="0">
                <a:solidFill>
                  <a:srgbClr val="252525"/>
                </a:solidFill>
                <a:latin typeface="Georgia"/>
                <a:cs typeface="Georgia"/>
              </a:rPr>
              <a:t>be </a:t>
            </a:r>
            <a:r>
              <a:rPr sz="2400" spc="-45" dirty="0">
                <a:solidFill>
                  <a:srgbClr val="252525"/>
                </a:solidFill>
                <a:latin typeface="Georgia"/>
                <a:cs typeface="Georgia"/>
              </a:rPr>
              <a:t>placed </a:t>
            </a:r>
            <a:r>
              <a:rPr sz="2400" spc="-50" dirty="0">
                <a:solidFill>
                  <a:srgbClr val="252525"/>
                </a:solidFill>
                <a:latin typeface="Georgia"/>
                <a:cs typeface="Georgia"/>
              </a:rPr>
              <a:t>in </a:t>
            </a:r>
            <a:r>
              <a:rPr sz="2400" spc="-70" dirty="0">
                <a:solidFill>
                  <a:srgbClr val="252525"/>
                </a:solidFill>
                <a:latin typeface="Georgia"/>
                <a:cs typeface="Georgia"/>
              </a:rPr>
              <a:t>the </a:t>
            </a:r>
            <a:r>
              <a:rPr sz="2400" spc="-60" dirty="0">
                <a:solidFill>
                  <a:srgbClr val="252525"/>
                </a:solidFill>
                <a:latin typeface="Georgia"/>
                <a:cs typeface="Georgia"/>
              </a:rPr>
              <a:t>same </a:t>
            </a:r>
            <a:r>
              <a:rPr sz="2400" spc="-40" dirty="0">
                <a:solidFill>
                  <a:srgbClr val="252525"/>
                </a:solidFill>
                <a:latin typeface="Georgia"/>
                <a:cs typeface="Georgia"/>
              </a:rPr>
              <a:t>memory  </a:t>
            </a:r>
            <a:r>
              <a:rPr sz="2400" spc="-55" dirty="0">
                <a:solidFill>
                  <a:srgbClr val="252525"/>
                </a:solidFill>
                <a:latin typeface="Georgia"/>
                <a:cs typeface="Georgia"/>
              </a:rPr>
              <a:t>region</a:t>
            </a:r>
            <a:r>
              <a:rPr sz="2400" spc="15" dirty="0">
                <a:solidFill>
                  <a:srgbClr val="252525"/>
                </a:solidFill>
                <a:latin typeface="Georgia"/>
                <a:cs typeface="Georgia"/>
              </a:rPr>
              <a:t> </a:t>
            </a:r>
            <a:r>
              <a:rPr sz="2400" spc="-40" dirty="0">
                <a:solidFill>
                  <a:srgbClr val="252525"/>
                </a:solidFill>
                <a:latin typeface="Georgia"/>
                <a:cs typeface="Georgia"/>
              </a:rPr>
              <a:t>when</a:t>
            </a:r>
            <a:r>
              <a:rPr sz="2400" spc="15" dirty="0">
                <a:solidFill>
                  <a:srgbClr val="252525"/>
                </a:solidFill>
                <a:latin typeface="Georgia"/>
                <a:cs typeface="Georgia"/>
              </a:rPr>
              <a:t> </a:t>
            </a:r>
            <a:r>
              <a:rPr sz="2400" spc="-55" dirty="0">
                <a:solidFill>
                  <a:srgbClr val="252525"/>
                </a:solidFill>
                <a:latin typeface="Georgia"/>
                <a:cs typeface="Georgia"/>
              </a:rPr>
              <a:t>it</a:t>
            </a:r>
            <a:r>
              <a:rPr sz="2400" spc="15" dirty="0">
                <a:solidFill>
                  <a:srgbClr val="252525"/>
                </a:solidFill>
                <a:latin typeface="Georgia"/>
                <a:cs typeface="Georgia"/>
              </a:rPr>
              <a:t> </a:t>
            </a:r>
            <a:r>
              <a:rPr sz="2400" spc="-60" dirty="0">
                <a:solidFill>
                  <a:srgbClr val="252525"/>
                </a:solidFill>
                <a:latin typeface="Georgia"/>
                <a:cs typeface="Georgia"/>
              </a:rPr>
              <a:t>is</a:t>
            </a:r>
            <a:r>
              <a:rPr sz="2400" spc="25" dirty="0">
                <a:solidFill>
                  <a:srgbClr val="252525"/>
                </a:solidFill>
                <a:latin typeface="Georgia"/>
                <a:cs typeface="Georgia"/>
              </a:rPr>
              <a:t> </a:t>
            </a:r>
            <a:r>
              <a:rPr sz="2400" spc="-60" dirty="0">
                <a:solidFill>
                  <a:srgbClr val="252525"/>
                </a:solidFill>
                <a:latin typeface="Georgia"/>
                <a:cs typeface="Georgia"/>
              </a:rPr>
              <a:t>swapped</a:t>
            </a:r>
            <a:r>
              <a:rPr sz="2400" spc="10" dirty="0">
                <a:solidFill>
                  <a:srgbClr val="252525"/>
                </a:solidFill>
                <a:latin typeface="Georgia"/>
                <a:cs typeface="Georgia"/>
              </a:rPr>
              <a:t> </a:t>
            </a:r>
            <a:r>
              <a:rPr sz="2400" spc="-50" dirty="0">
                <a:solidFill>
                  <a:srgbClr val="252525"/>
                </a:solidFill>
                <a:latin typeface="Georgia"/>
                <a:cs typeface="Georgia"/>
              </a:rPr>
              <a:t>back</a:t>
            </a:r>
            <a:r>
              <a:rPr sz="2400" spc="30" dirty="0">
                <a:solidFill>
                  <a:srgbClr val="252525"/>
                </a:solidFill>
                <a:latin typeface="Georgia"/>
                <a:cs typeface="Georgia"/>
              </a:rPr>
              <a:t> </a:t>
            </a:r>
            <a:r>
              <a:rPr sz="2400" spc="-50" dirty="0">
                <a:solidFill>
                  <a:srgbClr val="252525"/>
                </a:solidFill>
                <a:latin typeface="Georgia"/>
                <a:cs typeface="Georgia"/>
              </a:rPr>
              <a:t>in</a:t>
            </a:r>
            <a:r>
              <a:rPr sz="2400" spc="15" dirty="0">
                <a:solidFill>
                  <a:srgbClr val="252525"/>
                </a:solidFill>
                <a:latin typeface="Georgia"/>
                <a:cs typeface="Georgia"/>
              </a:rPr>
              <a:t> </a:t>
            </a:r>
            <a:r>
              <a:rPr sz="2400" spc="-25" dirty="0">
                <a:solidFill>
                  <a:srgbClr val="252525"/>
                </a:solidFill>
                <a:latin typeface="Georgia"/>
                <a:cs typeface="Georgia"/>
              </a:rPr>
              <a:t>would</a:t>
            </a:r>
            <a:r>
              <a:rPr sz="2400" spc="20" dirty="0">
                <a:solidFill>
                  <a:srgbClr val="252525"/>
                </a:solidFill>
                <a:latin typeface="Georgia"/>
                <a:cs typeface="Georgia"/>
              </a:rPr>
              <a:t> </a:t>
            </a:r>
            <a:r>
              <a:rPr sz="2400" spc="-75" dirty="0">
                <a:solidFill>
                  <a:srgbClr val="252525"/>
                </a:solidFill>
                <a:latin typeface="Georgia"/>
                <a:cs typeface="Georgia"/>
              </a:rPr>
              <a:t>be</a:t>
            </a:r>
            <a:r>
              <a:rPr sz="2400" spc="20" dirty="0">
                <a:solidFill>
                  <a:srgbClr val="252525"/>
                </a:solidFill>
                <a:latin typeface="Georgia"/>
                <a:cs typeface="Georgia"/>
              </a:rPr>
              <a:t> </a:t>
            </a:r>
            <a:r>
              <a:rPr sz="2400" spc="-50" dirty="0">
                <a:solidFill>
                  <a:srgbClr val="252525"/>
                </a:solidFill>
                <a:latin typeface="Georgia"/>
                <a:cs typeface="Georgia"/>
              </a:rPr>
              <a:t>limiting</a:t>
            </a:r>
            <a:endParaRPr sz="2400">
              <a:latin typeface="Georgia"/>
              <a:cs typeface="Georgia"/>
            </a:endParaRPr>
          </a:p>
          <a:p>
            <a:pPr marL="873760" marR="1562735" lvl="1" indent="-283845">
              <a:lnSpc>
                <a:spcPct val="101499"/>
              </a:lnSpc>
              <a:spcBef>
                <a:spcPts val="530"/>
              </a:spcBef>
              <a:buClr>
                <a:srgbClr val="990000"/>
              </a:buClr>
              <a:buSzPct val="75000"/>
              <a:buFont typeface="Wingdings"/>
              <a:buChar char=""/>
              <a:tabLst>
                <a:tab pos="873760" algn="l"/>
                <a:tab pos="874394" algn="l"/>
              </a:tabLst>
            </a:pPr>
            <a:r>
              <a:rPr sz="2800" spc="-45" dirty="0">
                <a:solidFill>
                  <a:srgbClr val="252525"/>
                </a:solidFill>
                <a:latin typeface="Georgia"/>
                <a:cs typeface="Georgia"/>
              </a:rPr>
              <a:t>may </a:t>
            </a:r>
            <a:r>
              <a:rPr sz="2800" spc="-65" dirty="0">
                <a:solidFill>
                  <a:srgbClr val="252525"/>
                </a:solidFill>
                <a:latin typeface="Georgia"/>
                <a:cs typeface="Georgia"/>
              </a:rPr>
              <a:t>need </a:t>
            </a:r>
            <a:r>
              <a:rPr sz="2800" spc="-40" dirty="0">
                <a:solidFill>
                  <a:srgbClr val="252525"/>
                </a:solidFill>
                <a:latin typeface="Georgia"/>
                <a:cs typeface="Georgia"/>
              </a:rPr>
              <a:t>to </a:t>
            </a:r>
            <a:r>
              <a:rPr sz="2800" i="1" spc="-114" dirty="0">
                <a:solidFill>
                  <a:srgbClr val="252525"/>
                </a:solidFill>
                <a:latin typeface="Times New Roman"/>
                <a:cs typeface="Times New Roman"/>
              </a:rPr>
              <a:t>relocate </a:t>
            </a:r>
            <a:r>
              <a:rPr sz="2800" spc="-70" dirty="0">
                <a:solidFill>
                  <a:srgbClr val="252525"/>
                </a:solidFill>
                <a:latin typeface="Georgia"/>
                <a:cs typeface="Georgia"/>
              </a:rPr>
              <a:t>the </a:t>
            </a:r>
            <a:r>
              <a:rPr sz="2800" spc="-65" dirty="0">
                <a:solidFill>
                  <a:srgbClr val="252525"/>
                </a:solidFill>
                <a:latin typeface="Georgia"/>
                <a:cs typeface="Georgia"/>
              </a:rPr>
              <a:t>process </a:t>
            </a:r>
            <a:r>
              <a:rPr sz="2800" spc="-40" dirty="0">
                <a:solidFill>
                  <a:srgbClr val="252525"/>
                </a:solidFill>
                <a:latin typeface="Georgia"/>
                <a:cs typeface="Georgia"/>
              </a:rPr>
              <a:t>to </a:t>
            </a:r>
            <a:r>
              <a:rPr sz="2800" spc="-30" dirty="0">
                <a:solidFill>
                  <a:srgbClr val="252525"/>
                </a:solidFill>
                <a:latin typeface="Georgia"/>
                <a:cs typeface="Georgia"/>
              </a:rPr>
              <a:t>a </a:t>
            </a:r>
            <a:r>
              <a:rPr sz="2800" spc="-65" dirty="0">
                <a:solidFill>
                  <a:srgbClr val="252525"/>
                </a:solidFill>
                <a:latin typeface="Georgia"/>
                <a:cs typeface="Georgia"/>
              </a:rPr>
              <a:t>different </a:t>
            </a:r>
            <a:r>
              <a:rPr sz="2800" spc="-60" dirty="0">
                <a:solidFill>
                  <a:srgbClr val="252525"/>
                </a:solidFill>
                <a:latin typeface="Georgia"/>
                <a:cs typeface="Georgia"/>
              </a:rPr>
              <a:t>area  </a:t>
            </a:r>
            <a:r>
              <a:rPr sz="2800" spc="-20" dirty="0">
                <a:solidFill>
                  <a:srgbClr val="252525"/>
                </a:solidFill>
                <a:latin typeface="Georgia"/>
                <a:cs typeface="Georgia"/>
              </a:rPr>
              <a:t>of</a:t>
            </a:r>
            <a:r>
              <a:rPr sz="2800" spc="229" dirty="0">
                <a:solidFill>
                  <a:srgbClr val="252525"/>
                </a:solidFill>
                <a:latin typeface="Georgia"/>
                <a:cs typeface="Georgia"/>
              </a:rPr>
              <a:t> </a:t>
            </a:r>
            <a:r>
              <a:rPr sz="2800" spc="-40" dirty="0">
                <a:solidFill>
                  <a:srgbClr val="252525"/>
                </a:solidFill>
                <a:latin typeface="Georgia"/>
                <a:cs typeface="Georgia"/>
              </a:rPr>
              <a:t>memory</a:t>
            </a:r>
            <a:endParaRPr sz="2800">
              <a:latin typeface="Georgia"/>
              <a:cs typeface="Georgia"/>
            </a:endParaRPr>
          </a:p>
        </p:txBody>
      </p:sp>
      <p:sp>
        <p:nvSpPr>
          <p:cNvPr id="10" name="object 10"/>
          <p:cNvSpPr/>
          <p:nvPr/>
        </p:nvSpPr>
        <p:spPr>
          <a:xfrm>
            <a:off x="6632869" y="4381093"/>
            <a:ext cx="2509454" cy="2477361"/>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8065897" y="4494402"/>
            <a:ext cx="229235" cy="340360"/>
          </a:xfrm>
          <a:custGeom>
            <a:avLst/>
            <a:gdLst/>
            <a:ahLst/>
            <a:cxnLst/>
            <a:rect l="l" t="t" r="r" b="b"/>
            <a:pathLst>
              <a:path w="229234" h="340360">
                <a:moveTo>
                  <a:pt x="149352" y="249948"/>
                </a:moveTo>
                <a:lnTo>
                  <a:pt x="74676" y="242163"/>
                </a:lnTo>
                <a:lnTo>
                  <a:pt x="74676" y="253758"/>
                </a:lnTo>
                <a:lnTo>
                  <a:pt x="148069" y="261531"/>
                </a:lnTo>
                <a:lnTo>
                  <a:pt x="149352" y="249948"/>
                </a:lnTo>
                <a:close/>
              </a:path>
              <a:path w="229234" h="340360">
                <a:moveTo>
                  <a:pt x="167386" y="56654"/>
                </a:moveTo>
                <a:lnTo>
                  <a:pt x="164807" y="49047"/>
                </a:lnTo>
                <a:lnTo>
                  <a:pt x="159664" y="43802"/>
                </a:lnTo>
                <a:lnTo>
                  <a:pt x="151930" y="40005"/>
                </a:lnTo>
                <a:lnTo>
                  <a:pt x="144221" y="38735"/>
                </a:lnTo>
                <a:lnTo>
                  <a:pt x="136486" y="38735"/>
                </a:lnTo>
                <a:lnTo>
                  <a:pt x="128752" y="40005"/>
                </a:lnTo>
                <a:lnTo>
                  <a:pt x="123596" y="43802"/>
                </a:lnTo>
                <a:lnTo>
                  <a:pt x="119748" y="50317"/>
                </a:lnTo>
                <a:lnTo>
                  <a:pt x="167386" y="56654"/>
                </a:lnTo>
                <a:close/>
              </a:path>
              <a:path w="229234" h="340360">
                <a:moveTo>
                  <a:pt x="172529" y="5245"/>
                </a:moveTo>
                <a:lnTo>
                  <a:pt x="164807" y="2717"/>
                </a:lnTo>
                <a:lnTo>
                  <a:pt x="158356" y="0"/>
                </a:lnTo>
                <a:lnTo>
                  <a:pt x="150647" y="1447"/>
                </a:lnTo>
                <a:lnTo>
                  <a:pt x="145491" y="3987"/>
                </a:lnTo>
                <a:lnTo>
                  <a:pt x="140335" y="7785"/>
                </a:lnTo>
                <a:lnTo>
                  <a:pt x="136486" y="13030"/>
                </a:lnTo>
                <a:lnTo>
                  <a:pt x="133908" y="20637"/>
                </a:lnTo>
                <a:lnTo>
                  <a:pt x="131330" y="27152"/>
                </a:lnTo>
                <a:lnTo>
                  <a:pt x="136486" y="25882"/>
                </a:lnTo>
                <a:lnTo>
                  <a:pt x="142913" y="25882"/>
                </a:lnTo>
                <a:lnTo>
                  <a:pt x="148069" y="27152"/>
                </a:lnTo>
                <a:lnTo>
                  <a:pt x="154508" y="27152"/>
                </a:lnTo>
                <a:lnTo>
                  <a:pt x="159664" y="28409"/>
                </a:lnTo>
                <a:lnTo>
                  <a:pt x="163512" y="30949"/>
                </a:lnTo>
                <a:lnTo>
                  <a:pt x="168668" y="32219"/>
                </a:lnTo>
                <a:lnTo>
                  <a:pt x="172529" y="34747"/>
                </a:lnTo>
                <a:lnTo>
                  <a:pt x="172529" y="25882"/>
                </a:lnTo>
                <a:lnTo>
                  <a:pt x="171246" y="21894"/>
                </a:lnTo>
                <a:lnTo>
                  <a:pt x="168668" y="16827"/>
                </a:lnTo>
                <a:lnTo>
                  <a:pt x="167386" y="16827"/>
                </a:lnTo>
                <a:lnTo>
                  <a:pt x="164807" y="18097"/>
                </a:lnTo>
                <a:lnTo>
                  <a:pt x="163512" y="18097"/>
                </a:lnTo>
                <a:lnTo>
                  <a:pt x="162229" y="19367"/>
                </a:lnTo>
                <a:lnTo>
                  <a:pt x="155803" y="19367"/>
                </a:lnTo>
                <a:lnTo>
                  <a:pt x="153225" y="18097"/>
                </a:lnTo>
                <a:lnTo>
                  <a:pt x="150647" y="15570"/>
                </a:lnTo>
                <a:lnTo>
                  <a:pt x="150647" y="11582"/>
                </a:lnTo>
                <a:lnTo>
                  <a:pt x="151930" y="7785"/>
                </a:lnTo>
                <a:lnTo>
                  <a:pt x="153225" y="5245"/>
                </a:lnTo>
                <a:lnTo>
                  <a:pt x="162229" y="2717"/>
                </a:lnTo>
                <a:lnTo>
                  <a:pt x="164807" y="6515"/>
                </a:lnTo>
                <a:lnTo>
                  <a:pt x="168668" y="9055"/>
                </a:lnTo>
                <a:lnTo>
                  <a:pt x="172529" y="5245"/>
                </a:lnTo>
                <a:close/>
              </a:path>
              <a:path w="229234" h="340360">
                <a:moveTo>
                  <a:pt x="216319" y="281990"/>
                </a:moveTo>
                <a:lnTo>
                  <a:pt x="7734" y="255016"/>
                </a:lnTo>
                <a:lnTo>
                  <a:pt x="0" y="314210"/>
                </a:lnTo>
                <a:lnTo>
                  <a:pt x="209867" y="339902"/>
                </a:lnTo>
                <a:lnTo>
                  <a:pt x="216319" y="281990"/>
                </a:lnTo>
                <a:close/>
              </a:path>
              <a:path w="229234" h="340360">
                <a:moveTo>
                  <a:pt x="229184" y="76022"/>
                </a:moveTo>
                <a:lnTo>
                  <a:pt x="36055" y="52844"/>
                </a:lnTo>
                <a:lnTo>
                  <a:pt x="15455" y="224066"/>
                </a:lnTo>
                <a:lnTo>
                  <a:pt x="208584" y="247243"/>
                </a:lnTo>
                <a:lnTo>
                  <a:pt x="229184" y="76022"/>
                </a:lnTo>
                <a:close/>
              </a:path>
            </a:pathLst>
          </a:custGeom>
          <a:solidFill>
            <a:srgbClr val="FFFFFF"/>
          </a:solidFill>
        </p:spPr>
        <p:txBody>
          <a:bodyPr wrap="square" lIns="0" tIns="0" rIns="0" bIns="0" rtlCol="0"/>
          <a:lstStyle/>
          <a:p>
            <a:endParaRPr/>
          </a:p>
        </p:txBody>
      </p:sp>
      <p:sp>
        <p:nvSpPr>
          <p:cNvPr id="12" name="object 12"/>
          <p:cNvSpPr/>
          <p:nvPr/>
        </p:nvSpPr>
        <p:spPr>
          <a:xfrm>
            <a:off x="7119556" y="4909057"/>
            <a:ext cx="365760" cy="462280"/>
          </a:xfrm>
          <a:custGeom>
            <a:avLst/>
            <a:gdLst/>
            <a:ahLst/>
            <a:cxnLst/>
            <a:rect l="l" t="t" r="r" b="b"/>
            <a:pathLst>
              <a:path w="365759" h="462279">
                <a:moveTo>
                  <a:pt x="242049" y="318046"/>
                </a:moveTo>
                <a:lnTo>
                  <a:pt x="118452" y="307746"/>
                </a:lnTo>
                <a:lnTo>
                  <a:pt x="119735" y="327063"/>
                </a:lnTo>
                <a:lnTo>
                  <a:pt x="240779" y="337362"/>
                </a:lnTo>
                <a:lnTo>
                  <a:pt x="242049" y="318046"/>
                </a:lnTo>
                <a:close/>
              </a:path>
              <a:path w="365759" h="462279">
                <a:moveTo>
                  <a:pt x="354063" y="365683"/>
                </a:moveTo>
                <a:lnTo>
                  <a:pt x="9017" y="334784"/>
                </a:lnTo>
                <a:lnTo>
                  <a:pt x="0" y="431342"/>
                </a:lnTo>
                <a:lnTo>
                  <a:pt x="346354" y="462267"/>
                </a:lnTo>
                <a:lnTo>
                  <a:pt x="354063" y="365683"/>
                </a:lnTo>
                <a:close/>
              </a:path>
              <a:path w="365759" h="462279">
                <a:moveTo>
                  <a:pt x="365658" y="26974"/>
                </a:moveTo>
                <a:lnTo>
                  <a:pt x="46355" y="0"/>
                </a:lnTo>
                <a:lnTo>
                  <a:pt x="21882" y="281990"/>
                </a:lnTo>
                <a:lnTo>
                  <a:pt x="341198" y="310311"/>
                </a:lnTo>
                <a:lnTo>
                  <a:pt x="365658" y="26974"/>
                </a:lnTo>
                <a:close/>
              </a:path>
            </a:pathLst>
          </a:custGeom>
          <a:solidFill>
            <a:srgbClr val="FFFFFF"/>
          </a:solidFill>
        </p:spPr>
        <p:txBody>
          <a:bodyPr wrap="square" lIns="0" tIns="0" rIns="0" bIns="0" rtlCol="0"/>
          <a:lstStyle/>
          <a:p>
            <a:endParaRPr/>
          </a:p>
        </p:txBody>
      </p:sp>
      <p:sp>
        <p:nvSpPr>
          <p:cNvPr id="13" name="object 13"/>
          <p:cNvSpPr/>
          <p:nvPr/>
        </p:nvSpPr>
        <p:spPr>
          <a:xfrm>
            <a:off x="7396377" y="6309948"/>
            <a:ext cx="49530" cy="181610"/>
          </a:xfrm>
          <a:custGeom>
            <a:avLst/>
            <a:gdLst/>
            <a:ahLst/>
            <a:cxnLst/>
            <a:rect l="l" t="t" r="r" b="b"/>
            <a:pathLst>
              <a:path w="49529" h="181610">
                <a:moveTo>
                  <a:pt x="48926" y="0"/>
                </a:moveTo>
                <a:lnTo>
                  <a:pt x="0" y="0"/>
                </a:lnTo>
                <a:lnTo>
                  <a:pt x="0" y="181555"/>
                </a:lnTo>
                <a:lnTo>
                  <a:pt x="48926" y="181555"/>
                </a:lnTo>
                <a:lnTo>
                  <a:pt x="48926" y="0"/>
                </a:lnTo>
                <a:close/>
              </a:path>
            </a:pathLst>
          </a:custGeom>
          <a:solidFill>
            <a:srgbClr val="FFFFFF"/>
          </a:solidFill>
        </p:spPr>
        <p:txBody>
          <a:bodyPr wrap="square" lIns="0" tIns="0" rIns="0" bIns="0" rtlCol="0"/>
          <a:lstStyle/>
          <a:p>
            <a:endParaRPr/>
          </a:p>
        </p:txBody>
      </p:sp>
      <p:sp>
        <p:nvSpPr>
          <p:cNvPr id="14" name="object 14"/>
          <p:cNvSpPr/>
          <p:nvPr/>
        </p:nvSpPr>
        <p:spPr>
          <a:xfrm>
            <a:off x="7409262" y="6025389"/>
            <a:ext cx="49530" cy="163830"/>
          </a:xfrm>
          <a:custGeom>
            <a:avLst/>
            <a:gdLst/>
            <a:ahLst/>
            <a:cxnLst/>
            <a:rect l="l" t="t" r="r" b="b"/>
            <a:pathLst>
              <a:path w="49529" h="163829">
                <a:moveTo>
                  <a:pt x="45050" y="0"/>
                </a:moveTo>
                <a:lnTo>
                  <a:pt x="0" y="0"/>
                </a:lnTo>
                <a:lnTo>
                  <a:pt x="3856" y="163528"/>
                </a:lnTo>
                <a:lnTo>
                  <a:pt x="48924" y="162243"/>
                </a:lnTo>
                <a:lnTo>
                  <a:pt x="45050" y="0"/>
                </a:lnTo>
                <a:close/>
              </a:path>
            </a:pathLst>
          </a:custGeom>
          <a:solidFill>
            <a:srgbClr val="FFFFFF"/>
          </a:solidFill>
        </p:spPr>
        <p:txBody>
          <a:bodyPr wrap="square" lIns="0" tIns="0" rIns="0" bIns="0" rtlCol="0"/>
          <a:lstStyle/>
          <a:p>
            <a:endParaRPr/>
          </a:p>
        </p:txBody>
      </p:sp>
      <p:sp>
        <p:nvSpPr>
          <p:cNvPr id="15" name="object 15"/>
          <p:cNvSpPr/>
          <p:nvPr/>
        </p:nvSpPr>
        <p:spPr>
          <a:xfrm>
            <a:off x="7436292" y="5744703"/>
            <a:ext cx="57150" cy="149860"/>
          </a:xfrm>
          <a:custGeom>
            <a:avLst/>
            <a:gdLst/>
            <a:ahLst/>
            <a:cxnLst/>
            <a:rect l="l" t="t" r="r" b="b"/>
            <a:pathLst>
              <a:path w="57150" h="149860">
                <a:moveTo>
                  <a:pt x="16740" y="0"/>
                </a:moveTo>
                <a:lnTo>
                  <a:pt x="0" y="144216"/>
                </a:lnTo>
                <a:lnTo>
                  <a:pt x="39914" y="149356"/>
                </a:lnTo>
                <a:lnTo>
                  <a:pt x="56655" y="3873"/>
                </a:lnTo>
                <a:lnTo>
                  <a:pt x="16740" y="0"/>
                </a:lnTo>
                <a:close/>
              </a:path>
            </a:pathLst>
          </a:custGeom>
          <a:solidFill>
            <a:srgbClr val="FFFFFF"/>
          </a:solidFill>
        </p:spPr>
        <p:txBody>
          <a:bodyPr wrap="square" lIns="0" tIns="0" rIns="0" bIns="0" rtlCol="0"/>
          <a:lstStyle/>
          <a:p>
            <a:endParaRPr/>
          </a:p>
        </p:txBody>
      </p:sp>
      <p:sp>
        <p:nvSpPr>
          <p:cNvPr id="16" name="object 16"/>
          <p:cNvSpPr/>
          <p:nvPr/>
        </p:nvSpPr>
        <p:spPr>
          <a:xfrm>
            <a:off x="7483938" y="5491058"/>
            <a:ext cx="62230" cy="131445"/>
          </a:xfrm>
          <a:custGeom>
            <a:avLst/>
            <a:gdLst/>
            <a:ahLst/>
            <a:cxnLst/>
            <a:rect l="l" t="t" r="r" b="b"/>
            <a:pathLst>
              <a:path w="62229" h="131445">
                <a:moveTo>
                  <a:pt x="28327" y="0"/>
                </a:moveTo>
                <a:lnTo>
                  <a:pt x="0" y="123600"/>
                </a:lnTo>
                <a:lnTo>
                  <a:pt x="33481" y="131329"/>
                </a:lnTo>
                <a:lnTo>
                  <a:pt x="61791" y="7728"/>
                </a:lnTo>
                <a:lnTo>
                  <a:pt x="28327" y="0"/>
                </a:lnTo>
                <a:close/>
              </a:path>
            </a:pathLst>
          </a:custGeom>
          <a:solidFill>
            <a:srgbClr val="FFFFFF"/>
          </a:solidFill>
        </p:spPr>
        <p:txBody>
          <a:bodyPr wrap="square" lIns="0" tIns="0" rIns="0" bIns="0" rtlCol="0"/>
          <a:lstStyle/>
          <a:p>
            <a:endParaRPr/>
          </a:p>
        </p:txBody>
      </p:sp>
      <p:sp>
        <p:nvSpPr>
          <p:cNvPr id="17" name="object 17"/>
          <p:cNvSpPr/>
          <p:nvPr/>
        </p:nvSpPr>
        <p:spPr>
          <a:xfrm>
            <a:off x="7565047" y="5281177"/>
            <a:ext cx="63500" cy="112395"/>
          </a:xfrm>
          <a:custGeom>
            <a:avLst/>
            <a:gdLst/>
            <a:ahLst/>
            <a:cxnLst/>
            <a:rect l="l" t="t" r="r" b="b"/>
            <a:pathLst>
              <a:path w="63500" h="112395">
                <a:moveTo>
                  <a:pt x="33481" y="0"/>
                </a:moveTo>
                <a:lnTo>
                  <a:pt x="0" y="103003"/>
                </a:lnTo>
                <a:lnTo>
                  <a:pt x="28327" y="112017"/>
                </a:lnTo>
                <a:lnTo>
                  <a:pt x="63088" y="9013"/>
                </a:lnTo>
                <a:lnTo>
                  <a:pt x="33481" y="0"/>
                </a:lnTo>
                <a:close/>
              </a:path>
            </a:pathLst>
          </a:custGeom>
          <a:solidFill>
            <a:srgbClr val="FFFFFF"/>
          </a:solidFill>
        </p:spPr>
        <p:txBody>
          <a:bodyPr wrap="square" lIns="0" tIns="0" rIns="0" bIns="0" rtlCol="0"/>
          <a:lstStyle/>
          <a:p>
            <a:endParaRPr/>
          </a:p>
        </p:txBody>
      </p:sp>
      <p:sp>
        <p:nvSpPr>
          <p:cNvPr id="18" name="object 18"/>
          <p:cNvSpPr/>
          <p:nvPr/>
        </p:nvSpPr>
        <p:spPr>
          <a:xfrm>
            <a:off x="7550873" y="4659286"/>
            <a:ext cx="294005" cy="553720"/>
          </a:xfrm>
          <a:custGeom>
            <a:avLst/>
            <a:gdLst/>
            <a:ahLst/>
            <a:cxnLst/>
            <a:rect l="l" t="t" r="r" b="b"/>
            <a:pathLst>
              <a:path w="294004" h="553720">
                <a:moveTo>
                  <a:pt x="163525" y="213753"/>
                </a:moveTo>
                <a:lnTo>
                  <a:pt x="82410" y="203441"/>
                </a:lnTo>
                <a:lnTo>
                  <a:pt x="82410" y="216293"/>
                </a:lnTo>
                <a:lnTo>
                  <a:pt x="160947" y="226606"/>
                </a:lnTo>
                <a:lnTo>
                  <a:pt x="163525" y="213753"/>
                </a:lnTo>
                <a:close/>
              </a:path>
              <a:path w="294004" h="553720">
                <a:moveTo>
                  <a:pt x="178981" y="476389"/>
                </a:moveTo>
                <a:lnTo>
                  <a:pt x="158381" y="463524"/>
                </a:lnTo>
                <a:lnTo>
                  <a:pt x="110744" y="540778"/>
                </a:lnTo>
                <a:lnTo>
                  <a:pt x="132626" y="553656"/>
                </a:lnTo>
                <a:lnTo>
                  <a:pt x="178981" y="476389"/>
                </a:lnTo>
                <a:close/>
              </a:path>
              <a:path w="294004" h="553720">
                <a:moveTo>
                  <a:pt x="235635" y="248500"/>
                </a:moveTo>
                <a:lnTo>
                  <a:pt x="9017" y="218821"/>
                </a:lnTo>
                <a:lnTo>
                  <a:pt x="0" y="281990"/>
                </a:lnTo>
                <a:lnTo>
                  <a:pt x="227901" y="311670"/>
                </a:lnTo>
                <a:lnTo>
                  <a:pt x="235635" y="248500"/>
                </a:lnTo>
                <a:close/>
              </a:path>
              <a:path w="294004" h="553720">
                <a:moveTo>
                  <a:pt x="251079" y="25704"/>
                </a:moveTo>
                <a:lnTo>
                  <a:pt x="42494" y="0"/>
                </a:lnTo>
                <a:lnTo>
                  <a:pt x="19316" y="184073"/>
                </a:lnTo>
                <a:lnTo>
                  <a:pt x="227901" y="211226"/>
                </a:lnTo>
                <a:lnTo>
                  <a:pt x="251079" y="25704"/>
                </a:lnTo>
                <a:close/>
              </a:path>
              <a:path w="294004" h="553720">
                <a:moveTo>
                  <a:pt x="293573" y="346417"/>
                </a:moveTo>
                <a:lnTo>
                  <a:pt x="272973" y="332130"/>
                </a:lnTo>
                <a:lnTo>
                  <a:pt x="222758" y="408165"/>
                </a:lnTo>
                <a:lnTo>
                  <a:pt x="243344" y="422338"/>
                </a:lnTo>
                <a:lnTo>
                  <a:pt x="293573" y="346417"/>
                </a:lnTo>
                <a:close/>
              </a:path>
            </a:pathLst>
          </a:custGeom>
          <a:solidFill>
            <a:srgbClr val="FFFFFF"/>
          </a:solidFill>
        </p:spPr>
        <p:txBody>
          <a:bodyPr wrap="square" lIns="0" tIns="0" rIns="0" bIns="0" rtlCol="0"/>
          <a:lstStyle/>
          <a:p>
            <a:endParaRPr/>
          </a:p>
        </p:txBody>
      </p:sp>
      <p:sp>
        <p:nvSpPr>
          <p:cNvPr id="19" name="object 19"/>
          <p:cNvSpPr/>
          <p:nvPr/>
        </p:nvSpPr>
        <p:spPr>
          <a:xfrm>
            <a:off x="6667627" y="5542559"/>
            <a:ext cx="772795" cy="1243965"/>
          </a:xfrm>
          <a:custGeom>
            <a:avLst/>
            <a:gdLst/>
            <a:ahLst/>
            <a:cxnLst/>
            <a:rect l="l" t="t" r="r" b="b"/>
            <a:pathLst>
              <a:path w="772795" h="1243965">
                <a:moveTo>
                  <a:pt x="388848" y="159677"/>
                </a:moveTo>
                <a:lnTo>
                  <a:pt x="374688" y="140335"/>
                </a:lnTo>
                <a:lnTo>
                  <a:pt x="355358" y="127469"/>
                </a:lnTo>
                <a:lnTo>
                  <a:pt x="332193" y="121031"/>
                </a:lnTo>
                <a:lnTo>
                  <a:pt x="309016" y="121031"/>
                </a:lnTo>
                <a:lnTo>
                  <a:pt x="285838" y="126187"/>
                </a:lnTo>
                <a:lnTo>
                  <a:pt x="266522" y="137769"/>
                </a:lnTo>
                <a:lnTo>
                  <a:pt x="252361" y="153225"/>
                </a:lnTo>
                <a:lnTo>
                  <a:pt x="244627" y="173824"/>
                </a:lnTo>
                <a:lnTo>
                  <a:pt x="388848" y="159677"/>
                </a:lnTo>
                <a:close/>
              </a:path>
              <a:path w="772795" h="1243965">
                <a:moveTo>
                  <a:pt x="390131" y="95288"/>
                </a:moveTo>
                <a:lnTo>
                  <a:pt x="387553" y="81114"/>
                </a:lnTo>
                <a:lnTo>
                  <a:pt x="382397" y="68249"/>
                </a:lnTo>
                <a:lnTo>
                  <a:pt x="375958" y="55359"/>
                </a:lnTo>
                <a:lnTo>
                  <a:pt x="365658" y="45059"/>
                </a:lnTo>
                <a:lnTo>
                  <a:pt x="360514" y="45059"/>
                </a:lnTo>
                <a:lnTo>
                  <a:pt x="356641" y="47637"/>
                </a:lnTo>
                <a:lnTo>
                  <a:pt x="352793" y="51511"/>
                </a:lnTo>
                <a:lnTo>
                  <a:pt x="350215" y="55359"/>
                </a:lnTo>
                <a:lnTo>
                  <a:pt x="341198" y="59232"/>
                </a:lnTo>
                <a:lnTo>
                  <a:pt x="332193" y="59232"/>
                </a:lnTo>
                <a:lnTo>
                  <a:pt x="321881" y="56654"/>
                </a:lnTo>
                <a:lnTo>
                  <a:pt x="314147" y="50228"/>
                </a:lnTo>
                <a:lnTo>
                  <a:pt x="311594" y="39928"/>
                </a:lnTo>
                <a:lnTo>
                  <a:pt x="311594" y="29603"/>
                </a:lnTo>
                <a:lnTo>
                  <a:pt x="315455" y="20599"/>
                </a:lnTo>
                <a:lnTo>
                  <a:pt x="323176" y="11595"/>
                </a:lnTo>
                <a:lnTo>
                  <a:pt x="329615" y="6438"/>
                </a:lnTo>
                <a:lnTo>
                  <a:pt x="337350" y="5156"/>
                </a:lnTo>
                <a:lnTo>
                  <a:pt x="350215" y="12890"/>
                </a:lnTo>
                <a:lnTo>
                  <a:pt x="355358" y="16738"/>
                </a:lnTo>
                <a:lnTo>
                  <a:pt x="361797" y="18021"/>
                </a:lnTo>
                <a:lnTo>
                  <a:pt x="366953" y="14173"/>
                </a:lnTo>
                <a:lnTo>
                  <a:pt x="372110" y="5156"/>
                </a:lnTo>
                <a:lnTo>
                  <a:pt x="360514" y="2590"/>
                </a:lnTo>
                <a:lnTo>
                  <a:pt x="337350" y="0"/>
                </a:lnTo>
                <a:lnTo>
                  <a:pt x="325742" y="1282"/>
                </a:lnTo>
                <a:lnTo>
                  <a:pt x="289699" y="18021"/>
                </a:lnTo>
                <a:lnTo>
                  <a:pt x="271678" y="55359"/>
                </a:lnTo>
                <a:lnTo>
                  <a:pt x="265226" y="97866"/>
                </a:lnTo>
                <a:lnTo>
                  <a:pt x="280695" y="91414"/>
                </a:lnTo>
                <a:lnTo>
                  <a:pt x="297434" y="87566"/>
                </a:lnTo>
                <a:lnTo>
                  <a:pt x="312877" y="84975"/>
                </a:lnTo>
                <a:lnTo>
                  <a:pt x="329615" y="83693"/>
                </a:lnTo>
                <a:lnTo>
                  <a:pt x="345059" y="83693"/>
                </a:lnTo>
                <a:lnTo>
                  <a:pt x="361797" y="86283"/>
                </a:lnTo>
                <a:lnTo>
                  <a:pt x="375958" y="90131"/>
                </a:lnTo>
                <a:lnTo>
                  <a:pt x="390131" y="95288"/>
                </a:lnTo>
                <a:close/>
              </a:path>
              <a:path w="772795" h="1243965">
                <a:moveTo>
                  <a:pt x="454494" y="776414"/>
                </a:moveTo>
                <a:lnTo>
                  <a:pt x="451929" y="740359"/>
                </a:lnTo>
                <a:lnTo>
                  <a:pt x="227888" y="760945"/>
                </a:lnTo>
                <a:lnTo>
                  <a:pt x="234340" y="795718"/>
                </a:lnTo>
                <a:lnTo>
                  <a:pt x="454494" y="776414"/>
                </a:lnTo>
                <a:close/>
              </a:path>
              <a:path w="772795" h="1243965">
                <a:moveTo>
                  <a:pt x="627037" y="695286"/>
                </a:moveTo>
                <a:lnTo>
                  <a:pt x="581964" y="180263"/>
                </a:lnTo>
                <a:lnTo>
                  <a:pt x="0" y="231762"/>
                </a:lnTo>
                <a:lnTo>
                  <a:pt x="45059" y="745515"/>
                </a:lnTo>
                <a:lnTo>
                  <a:pt x="627037" y="695286"/>
                </a:lnTo>
                <a:close/>
              </a:path>
              <a:path w="772795" h="1243965">
                <a:moveTo>
                  <a:pt x="683691" y="966978"/>
                </a:moveTo>
                <a:lnTo>
                  <a:pt x="668235" y="791870"/>
                </a:lnTo>
                <a:lnTo>
                  <a:pt x="39916" y="843356"/>
                </a:lnTo>
                <a:lnTo>
                  <a:pt x="52793" y="1021041"/>
                </a:lnTo>
                <a:lnTo>
                  <a:pt x="683691" y="966978"/>
                </a:lnTo>
                <a:close/>
              </a:path>
              <a:path w="772795" h="1243965">
                <a:moveTo>
                  <a:pt x="772528" y="1062240"/>
                </a:moveTo>
                <a:lnTo>
                  <a:pt x="722312" y="1062240"/>
                </a:lnTo>
                <a:lnTo>
                  <a:pt x="722312" y="1243799"/>
                </a:lnTo>
                <a:lnTo>
                  <a:pt x="772528" y="1243799"/>
                </a:lnTo>
                <a:lnTo>
                  <a:pt x="772528" y="1062240"/>
                </a:lnTo>
                <a:close/>
              </a:path>
            </a:pathLst>
          </a:custGeom>
          <a:solidFill>
            <a:srgbClr val="FFFFFF"/>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04800"/>
            <a:ext cx="7162800" cy="633413"/>
          </a:xfrm>
          <a:prstGeom prst="rect">
            <a:avLst/>
          </a:prstGeom>
        </p:spPr>
        <p:style>
          <a:lnRef idx="1">
            <a:schemeClr val="accent5"/>
          </a:lnRef>
          <a:fillRef idx="2">
            <a:schemeClr val="accent5"/>
          </a:fillRef>
          <a:effectRef idx="1">
            <a:schemeClr val="accent5"/>
          </a:effectRef>
          <a:fontRef idx="minor">
            <a:schemeClr val="dk1"/>
          </a:fontRef>
        </p:style>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dirty="0" smtClean="0">
                <a:ln>
                  <a:noFill/>
                </a:ln>
                <a:solidFill>
                  <a:srgbClr val="C00000"/>
                </a:solidFill>
                <a:effectLst/>
                <a:uLnTx/>
                <a:uFillTx/>
                <a:latin typeface="+mj-lt"/>
                <a:ea typeface="+mj-ea"/>
                <a:cs typeface="+mj-cs"/>
              </a:rPr>
              <a:t>Syllabus</a:t>
            </a:r>
          </a:p>
        </p:txBody>
      </p:sp>
      <p:sp>
        <p:nvSpPr>
          <p:cNvPr id="1025" name="Rectangle 1"/>
          <p:cNvSpPr>
            <a:spLocks noChangeArrowheads="1"/>
          </p:cNvSpPr>
          <p:nvPr/>
        </p:nvSpPr>
        <p:spPr bwMode="auto">
          <a:xfrm>
            <a:off x="642910" y="1071546"/>
            <a:ext cx="778671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b="1" dirty="0" smtClean="0"/>
              <a:t>Introduction: </a:t>
            </a:r>
            <a:r>
              <a:rPr lang="en-US" sz="2400" dirty="0" smtClean="0"/>
              <a:t>Memory Management concepts</a:t>
            </a:r>
            <a:r>
              <a:rPr lang="en-US" sz="2400" b="1" dirty="0" smtClean="0"/>
              <a:t>, </a:t>
            </a:r>
            <a:r>
              <a:rPr lang="en-US" sz="2400" dirty="0" smtClean="0"/>
              <a:t>Memory Management requirements.</a:t>
            </a:r>
            <a:endParaRPr lang="en-IN" sz="2400" dirty="0" smtClean="0"/>
          </a:p>
          <a:p>
            <a:r>
              <a:rPr lang="en-US" sz="2400" b="1" dirty="0" smtClean="0"/>
              <a:t>Memory Partitioning</a:t>
            </a:r>
            <a:r>
              <a:rPr lang="en-US" sz="2400" dirty="0" smtClean="0"/>
              <a:t>: Fixed Partitioning, Dynamic Partitioning, Buddy Systems Fragmentation, Paging, Segmentation, Address translation.</a:t>
            </a:r>
            <a:endParaRPr lang="en-IN" sz="2400" dirty="0" smtClean="0"/>
          </a:p>
          <a:p>
            <a:r>
              <a:rPr lang="en-US" sz="2400" b="1" dirty="0" smtClean="0"/>
              <a:t>Placement Strategies</a:t>
            </a:r>
            <a:r>
              <a:rPr lang="en-US" sz="2400" dirty="0" smtClean="0"/>
              <a:t>: First Fit, Best Fit, Next Fit and Worst Fit.</a:t>
            </a:r>
            <a:endParaRPr lang="en-IN" sz="2400" dirty="0" smtClean="0"/>
          </a:p>
          <a:p>
            <a:r>
              <a:rPr lang="en-US" sz="2400" b="1" dirty="0" smtClean="0"/>
              <a:t>Virtual Memory (VM)</a:t>
            </a:r>
            <a:r>
              <a:rPr lang="en-US" sz="2400" dirty="0" smtClean="0"/>
              <a:t>: Concepts, Swapping, VM with Paging, Page Table Structure, Inverted Page Table, Translation Look aside Buffer, Page Size, VM with Segmentation, VM with Combined paging and segmentation.</a:t>
            </a:r>
            <a:endParaRPr lang="en-IN" sz="2400" dirty="0" smtClean="0"/>
          </a:p>
          <a:p>
            <a:r>
              <a:rPr lang="en-US" sz="2400" b="1" dirty="0" smtClean="0"/>
              <a:t>Page Replacement Policies</a:t>
            </a:r>
            <a:r>
              <a:rPr lang="en-US" sz="2400" dirty="0" smtClean="0"/>
              <a:t>: First In First Out (FIFO), Last Recently Used(LRU), </a:t>
            </a:r>
            <a:r>
              <a:rPr lang="en-US" sz="2400" dirty="0" err="1" smtClean="0"/>
              <a:t>Optimal,Thrashing</a:t>
            </a:r>
            <a:r>
              <a:rPr lang="en-US" sz="2400" dirty="0" smtClean="0"/>
              <a:t>.</a:t>
            </a:r>
            <a:r>
              <a:rPr lang="en-IN" sz="2400" dirty="0"/>
              <a:t>	</a:t>
            </a:r>
          </a:p>
          <a:p>
            <a:r>
              <a:rPr lang="en-IN" sz="2400" dirty="0"/>
              <a:t>	</a:t>
            </a:r>
          </a:p>
          <a:p>
            <a:pPr algn="just" fontAlgn="base">
              <a:spcBef>
                <a:spcPct val="0"/>
              </a:spcBef>
              <a:spcAft>
                <a:spcPct val="0"/>
              </a:spcAft>
            </a:pPr>
            <a:r>
              <a:rPr lang="en-IN" sz="2400" dirty="0"/>
              <a:t>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500034" y="6119336"/>
            <a:ext cx="8001056" cy="73866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IN" sz="2400" b="1" dirty="0" smtClean="0"/>
              <a:t>Reference Book: </a:t>
            </a:r>
            <a:r>
              <a:rPr lang="en-IN" dirty="0" err="1" smtClean="0">
                <a:solidFill>
                  <a:srgbClr val="0000FF"/>
                </a:solidFill>
              </a:rPr>
              <a:t>Silberschatz</a:t>
            </a:r>
            <a:r>
              <a:rPr lang="en-IN" dirty="0" smtClean="0">
                <a:solidFill>
                  <a:srgbClr val="0000FF"/>
                </a:solidFill>
              </a:rPr>
              <a:t>, Galvin, Gagne, "Operating System Principles", 9th Edition, Wiley, ISBN 978-1-118-06333-0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6"/>
          <p:cNvSpPr>
            <a:spLocks noGrp="1" noChangeArrowheads="1"/>
          </p:cNvSpPr>
          <p:nvPr>
            <p:ph type="title"/>
          </p:nvPr>
        </p:nvSpPr>
        <p:spPr>
          <a:xfrm>
            <a:off x="1142976" y="285728"/>
            <a:ext cx="7143800" cy="609600"/>
          </a:xfrm>
        </p:spPr>
        <p:style>
          <a:lnRef idx="1">
            <a:schemeClr val="accent6"/>
          </a:lnRef>
          <a:fillRef idx="3">
            <a:schemeClr val="accent6"/>
          </a:fillRef>
          <a:effectRef idx="2">
            <a:schemeClr val="accent6"/>
          </a:effectRef>
          <a:fontRef idx="minor">
            <a:schemeClr val="lt1"/>
          </a:fontRef>
        </p:style>
        <p:txBody>
          <a:bodyPr>
            <a:normAutofit fontScale="90000"/>
          </a:bodyPr>
          <a:lstStyle/>
          <a:p>
            <a:pPr eaLnBrk="1" hangingPunct="1"/>
            <a:r>
              <a:rPr lang="en-US" altLang="en-US" dirty="0" smtClean="0"/>
              <a:t>Swapping</a:t>
            </a:r>
          </a:p>
        </p:txBody>
      </p:sp>
      <p:sp>
        <p:nvSpPr>
          <p:cNvPr id="14342" name="Rectangle 8"/>
          <p:cNvSpPr>
            <a:spLocks noGrp="1" noChangeArrowheads="1"/>
          </p:cNvSpPr>
          <p:nvPr>
            <p:ph type="body" sz="half" idx="2"/>
          </p:nvPr>
        </p:nvSpPr>
        <p:spPr>
          <a:xfrm>
            <a:off x="642910" y="3786190"/>
            <a:ext cx="8312178" cy="2614610"/>
          </a:xfrm>
        </p:spPr>
        <p:txBody>
          <a:bodyPr>
            <a:noAutofit/>
          </a:bodyPr>
          <a:lstStyle/>
          <a:p>
            <a:pPr eaLnBrk="1" hangingPunct="1"/>
            <a:r>
              <a:rPr lang="en-US" altLang="en-US" sz="2800" dirty="0" smtClean="0"/>
              <a:t>Memory allocation changes as </a:t>
            </a:r>
          </a:p>
          <a:p>
            <a:pPr lvl="1" eaLnBrk="1" hangingPunct="1"/>
            <a:r>
              <a:rPr lang="en-US" altLang="en-US" sz="2400" dirty="0" smtClean="0"/>
              <a:t>Processes come into memory</a:t>
            </a:r>
          </a:p>
          <a:p>
            <a:pPr lvl="1" eaLnBrk="1" hangingPunct="1"/>
            <a:r>
              <a:rPr lang="en-US" altLang="en-US" sz="2400" dirty="0" smtClean="0"/>
              <a:t>Processes leave memory</a:t>
            </a:r>
          </a:p>
          <a:p>
            <a:pPr lvl="2" eaLnBrk="1" hangingPunct="1"/>
            <a:r>
              <a:rPr lang="en-US" altLang="en-US" sz="2000" dirty="0" smtClean="0"/>
              <a:t>Swapped to disk</a:t>
            </a:r>
          </a:p>
          <a:p>
            <a:pPr lvl="2" eaLnBrk="1" hangingPunct="1"/>
            <a:r>
              <a:rPr lang="en-US" altLang="en-US" sz="2000" dirty="0" smtClean="0"/>
              <a:t>Complete execution</a:t>
            </a:r>
          </a:p>
          <a:p>
            <a:pPr eaLnBrk="1" hangingPunct="1"/>
            <a:r>
              <a:rPr lang="en-US" altLang="en-US" sz="2800" dirty="0" smtClean="0"/>
              <a:t>Gray regions are unused memory</a:t>
            </a:r>
          </a:p>
        </p:txBody>
      </p:sp>
      <p:sp>
        <p:nvSpPr>
          <p:cNvPr id="14343" name="Rectangle 9"/>
          <p:cNvSpPr>
            <a:spLocks noChangeArrowheads="1"/>
          </p:cNvSpPr>
          <p:nvPr/>
        </p:nvSpPr>
        <p:spPr bwMode="auto">
          <a:xfrm>
            <a:off x="1676400" y="1428736"/>
            <a:ext cx="609600" cy="19050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4344" name="Rectangle 10"/>
          <p:cNvSpPr>
            <a:spLocks noChangeArrowheads="1"/>
          </p:cNvSpPr>
          <p:nvPr/>
        </p:nvSpPr>
        <p:spPr bwMode="auto">
          <a:xfrm>
            <a:off x="1676400" y="3028936"/>
            <a:ext cx="609600" cy="304800"/>
          </a:xfrm>
          <a:prstGeom prst="rect">
            <a:avLst/>
          </a:prstGeom>
          <a:solidFill>
            <a:srgbClr val="FFCC00"/>
          </a:solidFill>
          <a:ln w="9525">
            <a:solidFill>
              <a:schemeClr val="tx1"/>
            </a:solidFill>
            <a:miter lim="800000"/>
            <a:headEnd/>
            <a:tailEnd/>
          </a:ln>
        </p:spPr>
        <p:txBody>
          <a:bodyPr wrap="none" anchor="ctr"/>
          <a:lstStyle/>
          <a:p>
            <a:pPr algn="ctr"/>
            <a:r>
              <a:rPr lang="en-US" altLang="en-US" sz="2000"/>
              <a:t>OS</a:t>
            </a:r>
          </a:p>
        </p:txBody>
      </p:sp>
      <p:sp>
        <p:nvSpPr>
          <p:cNvPr id="14345" name="Rectangle 12"/>
          <p:cNvSpPr>
            <a:spLocks noChangeArrowheads="1"/>
          </p:cNvSpPr>
          <p:nvPr/>
        </p:nvSpPr>
        <p:spPr bwMode="auto">
          <a:xfrm>
            <a:off x="2514600" y="1428736"/>
            <a:ext cx="609600" cy="19050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4346" name="Rectangle 13"/>
          <p:cNvSpPr>
            <a:spLocks noChangeArrowheads="1"/>
          </p:cNvSpPr>
          <p:nvPr/>
        </p:nvSpPr>
        <p:spPr bwMode="auto">
          <a:xfrm>
            <a:off x="2514600" y="3028936"/>
            <a:ext cx="609600" cy="304800"/>
          </a:xfrm>
          <a:prstGeom prst="rect">
            <a:avLst/>
          </a:prstGeom>
          <a:solidFill>
            <a:srgbClr val="FFCC00"/>
          </a:solidFill>
          <a:ln w="9525">
            <a:solidFill>
              <a:schemeClr val="tx1"/>
            </a:solidFill>
            <a:miter lim="800000"/>
            <a:headEnd/>
            <a:tailEnd/>
          </a:ln>
        </p:spPr>
        <p:txBody>
          <a:bodyPr wrap="none" anchor="ctr"/>
          <a:lstStyle/>
          <a:p>
            <a:pPr algn="ctr"/>
            <a:r>
              <a:rPr lang="en-US" altLang="en-US" sz="2000"/>
              <a:t>OS</a:t>
            </a:r>
          </a:p>
        </p:txBody>
      </p:sp>
      <p:sp>
        <p:nvSpPr>
          <p:cNvPr id="14347" name="Rectangle 14"/>
          <p:cNvSpPr>
            <a:spLocks noChangeArrowheads="1"/>
          </p:cNvSpPr>
          <p:nvPr/>
        </p:nvSpPr>
        <p:spPr bwMode="auto">
          <a:xfrm>
            <a:off x="3352800" y="1428736"/>
            <a:ext cx="609600" cy="19050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4348" name="Rectangle 15"/>
          <p:cNvSpPr>
            <a:spLocks noChangeArrowheads="1"/>
          </p:cNvSpPr>
          <p:nvPr/>
        </p:nvSpPr>
        <p:spPr bwMode="auto">
          <a:xfrm>
            <a:off x="3352800" y="3028936"/>
            <a:ext cx="609600" cy="304800"/>
          </a:xfrm>
          <a:prstGeom prst="rect">
            <a:avLst/>
          </a:prstGeom>
          <a:solidFill>
            <a:srgbClr val="FFCC00"/>
          </a:solidFill>
          <a:ln w="9525">
            <a:solidFill>
              <a:schemeClr val="tx1"/>
            </a:solidFill>
            <a:miter lim="800000"/>
            <a:headEnd/>
            <a:tailEnd/>
          </a:ln>
        </p:spPr>
        <p:txBody>
          <a:bodyPr wrap="none" anchor="ctr"/>
          <a:lstStyle/>
          <a:p>
            <a:pPr algn="ctr"/>
            <a:r>
              <a:rPr lang="en-US" altLang="en-US" sz="2000"/>
              <a:t>OS</a:t>
            </a:r>
          </a:p>
        </p:txBody>
      </p:sp>
      <p:sp>
        <p:nvSpPr>
          <p:cNvPr id="14349" name="Rectangle 16"/>
          <p:cNvSpPr>
            <a:spLocks noChangeArrowheads="1"/>
          </p:cNvSpPr>
          <p:nvPr/>
        </p:nvSpPr>
        <p:spPr bwMode="auto">
          <a:xfrm>
            <a:off x="4191000" y="1428736"/>
            <a:ext cx="609600" cy="19050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4350" name="Rectangle 17"/>
          <p:cNvSpPr>
            <a:spLocks noChangeArrowheads="1"/>
          </p:cNvSpPr>
          <p:nvPr/>
        </p:nvSpPr>
        <p:spPr bwMode="auto">
          <a:xfrm>
            <a:off x="4191000" y="3028936"/>
            <a:ext cx="609600" cy="304800"/>
          </a:xfrm>
          <a:prstGeom prst="rect">
            <a:avLst/>
          </a:prstGeom>
          <a:solidFill>
            <a:srgbClr val="FFCC00"/>
          </a:solidFill>
          <a:ln w="9525">
            <a:solidFill>
              <a:schemeClr val="tx1"/>
            </a:solidFill>
            <a:miter lim="800000"/>
            <a:headEnd/>
            <a:tailEnd/>
          </a:ln>
        </p:spPr>
        <p:txBody>
          <a:bodyPr wrap="none" anchor="ctr"/>
          <a:lstStyle/>
          <a:p>
            <a:pPr algn="ctr"/>
            <a:r>
              <a:rPr lang="en-US" altLang="en-US" sz="2000"/>
              <a:t>OS</a:t>
            </a:r>
          </a:p>
        </p:txBody>
      </p:sp>
      <p:sp>
        <p:nvSpPr>
          <p:cNvPr id="14351" name="Rectangle 18"/>
          <p:cNvSpPr>
            <a:spLocks noChangeArrowheads="1"/>
          </p:cNvSpPr>
          <p:nvPr/>
        </p:nvSpPr>
        <p:spPr bwMode="auto">
          <a:xfrm>
            <a:off x="5029200" y="1428736"/>
            <a:ext cx="609600" cy="19050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4352" name="Rectangle 19"/>
          <p:cNvSpPr>
            <a:spLocks noChangeArrowheads="1"/>
          </p:cNvSpPr>
          <p:nvPr/>
        </p:nvSpPr>
        <p:spPr bwMode="auto">
          <a:xfrm>
            <a:off x="5029200" y="3028936"/>
            <a:ext cx="609600" cy="304800"/>
          </a:xfrm>
          <a:prstGeom prst="rect">
            <a:avLst/>
          </a:prstGeom>
          <a:solidFill>
            <a:srgbClr val="FFCC00"/>
          </a:solidFill>
          <a:ln w="9525">
            <a:solidFill>
              <a:schemeClr val="tx1"/>
            </a:solidFill>
            <a:miter lim="800000"/>
            <a:headEnd/>
            <a:tailEnd/>
          </a:ln>
        </p:spPr>
        <p:txBody>
          <a:bodyPr wrap="none" anchor="ctr"/>
          <a:lstStyle/>
          <a:p>
            <a:pPr algn="ctr"/>
            <a:r>
              <a:rPr lang="en-US" altLang="en-US" sz="2000"/>
              <a:t>OS</a:t>
            </a:r>
          </a:p>
        </p:txBody>
      </p:sp>
      <p:sp>
        <p:nvSpPr>
          <p:cNvPr id="14353" name="Rectangle 20"/>
          <p:cNvSpPr>
            <a:spLocks noChangeArrowheads="1"/>
          </p:cNvSpPr>
          <p:nvPr/>
        </p:nvSpPr>
        <p:spPr bwMode="auto">
          <a:xfrm>
            <a:off x="5867400" y="1428736"/>
            <a:ext cx="609600" cy="19050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4354" name="Rectangle 21"/>
          <p:cNvSpPr>
            <a:spLocks noChangeArrowheads="1"/>
          </p:cNvSpPr>
          <p:nvPr/>
        </p:nvSpPr>
        <p:spPr bwMode="auto">
          <a:xfrm>
            <a:off x="5867400" y="3028936"/>
            <a:ext cx="609600" cy="304800"/>
          </a:xfrm>
          <a:prstGeom prst="rect">
            <a:avLst/>
          </a:prstGeom>
          <a:solidFill>
            <a:srgbClr val="FFCC00"/>
          </a:solidFill>
          <a:ln w="9525">
            <a:solidFill>
              <a:schemeClr val="tx1"/>
            </a:solidFill>
            <a:miter lim="800000"/>
            <a:headEnd/>
            <a:tailEnd/>
          </a:ln>
        </p:spPr>
        <p:txBody>
          <a:bodyPr wrap="none" anchor="ctr"/>
          <a:lstStyle/>
          <a:p>
            <a:pPr algn="ctr"/>
            <a:r>
              <a:rPr lang="en-US" altLang="en-US" sz="2000"/>
              <a:t>OS</a:t>
            </a:r>
          </a:p>
        </p:txBody>
      </p:sp>
      <p:sp>
        <p:nvSpPr>
          <p:cNvPr id="14355" name="Rectangle 22"/>
          <p:cNvSpPr>
            <a:spLocks noChangeArrowheads="1"/>
          </p:cNvSpPr>
          <p:nvPr/>
        </p:nvSpPr>
        <p:spPr bwMode="auto">
          <a:xfrm>
            <a:off x="6705600" y="1428736"/>
            <a:ext cx="609600" cy="19050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4356" name="Rectangle 23"/>
          <p:cNvSpPr>
            <a:spLocks noChangeArrowheads="1"/>
          </p:cNvSpPr>
          <p:nvPr/>
        </p:nvSpPr>
        <p:spPr bwMode="auto">
          <a:xfrm>
            <a:off x="6705600" y="3028936"/>
            <a:ext cx="609600" cy="304800"/>
          </a:xfrm>
          <a:prstGeom prst="rect">
            <a:avLst/>
          </a:prstGeom>
          <a:solidFill>
            <a:srgbClr val="FFCC00"/>
          </a:solidFill>
          <a:ln w="9525">
            <a:solidFill>
              <a:schemeClr val="tx1"/>
            </a:solidFill>
            <a:miter lim="800000"/>
            <a:headEnd/>
            <a:tailEnd/>
          </a:ln>
        </p:spPr>
        <p:txBody>
          <a:bodyPr wrap="none" anchor="ctr"/>
          <a:lstStyle/>
          <a:p>
            <a:pPr algn="ctr"/>
            <a:r>
              <a:rPr lang="en-US" altLang="en-US" sz="2000"/>
              <a:t>OS</a:t>
            </a:r>
          </a:p>
        </p:txBody>
      </p:sp>
      <p:sp>
        <p:nvSpPr>
          <p:cNvPr id="11288" name="Rectangle 24"/>
          <p:cNvSpPr>
            <a:spLocks noChangeArrowheads="1"/>
          </p:cNvSpPr>
          <p:nvPr/>
        </p:nvSpPr>
        <p:spPr bwMode="auto">
          <a:xfrm>
            <a:off x="1676400" y="2495536"/>
            <a:ext cx="609600" cy="533400"/>
          </a:xfrm>
          <a:prstGeom prst="rect">
            <a:avLst/>
          </a:prstGeom>
          <a:solidFill>
            <a:srgbClr val="FFFF99"/>
          </a:solidFill>
          <a:ln w="9525">
            <a:solidFill>
              <a:schemeClr val="tx1"/>
            </a:solidFill>
            <a:miter lim="800000"/>
            <a:headEnd/>
            <a:tailEnd/>
          </a:ln>
        </p:spPr>
        <p:txBody>
          <a:bodyPr wrap="none" anchor="ctr"/>
          <a:lstStyle/>
          <a:p>
            <a:pPr algn="ctr"/>
            <a:r>
              <a:rPr lang="en-US" altLang="en-US" sz="2000"/>
              <a:t>A</a:t>
            </a:r>
          </a:p>
        </p:txBody>
      </p:sp>
      <p:grpSp>
        <p:nvGrpSpPr>
          <p:cNvPr id="2" name="Group 42"/>
          <p:cNvGrpSpPr>
            <a:grpSpLocks/>
          </p:cNvGrpSpPr>
          <p:nvPr/>
        </p:nvGrpSpPr>
        <p:grpSpPr bwMode="auto">
          <a:xfrm>
            <a:off x="2514600" y="2266936"/>
            <a:ext cx="609600" cy="762000"/>
            <a:chOff x="1584" y="1536"/>
            <a:chExt cx="384" cy="480"/>
          </a:xfrm>
        </p:grpSpPr>
        <p:sp>
          <p:nvSpPr>
            <p:cNvPr id="14377" name="Rectangle 26"/>
            <p:cNvSpPr>
              <a:spLocks noChangeArrowheads="1"/>
            </p:cNvSpPr>
            <p:nvPr/>
          </p:nvSpPr>
          <p:spPr bwMode="auto">
            <a:xfrm>
              <a:off x="1584" y="1680"/>
              <a:ext cx="384" cy="336"/>
            </a:xfrm>
            <a:prstGeom prst="rect">
              <a:avLst/>
            </a:prstGeom>
            <a:solidFill>
              <a:srgbClr val="FFFF99"/>
            </a:solidFill>
            <a:ln w="9525">
              <a:solidFill>
                <a:schemeClr val="tx1"/>
              </a:solidFill>
              <a:miter lim="800000"/>
              <a:headEnd/>
              <a:tailEnd/>
            </a:ln>
          </p:spPr>
          <p:txBody>
            <a:bodyPr wrap="none" anchor="ctr"/>
            <a:lstStyle/>
            <a:p>
              <a:pPr algn="ctr"/>
              <a:r>
                <a:rPr lang="en-US" altLang="en-US" sz="2000"/>
                <a:t>A</a:t>
              </a:r>
            </a:p>
          </p:txBody>
        </p:sp>
        <p:sp>
          <p:nvSpPr>
            <p:cNvPr id="14378" name="Rectangle 28"/>
            <p:cNvSpPr>
              <a:spLocks noChangeArrowheads="1"/>
            </p:cNvSpPr>
            <p:nvPr/>
          </p:nvSpPr>
          <p:spPr bwMode="auto">
            <a:xfrm>
              <a:off x="1584" y="1536"/>
              <a:ext cx="384" cy="144"/>
            </a:xfrm>
            <a:prstGeom prst="rect">
              <a:avLst/>
            </a:prstGeom>
            <a:solidFill>
              <a:srgbClr val="99CCFF"/>
            </a:solidFill>
            <a:ln w="9525">
              <a:solidFill>
                <a:schemeClr val="tx1"/>
              </a:solidFill>
              <a:miter lim="800000"/>
              <a:headEnd/>
              <a:tailEnd/>
            </a:ln>
          </p:spPr>
          <p:txBody>
            <a:bodyPr wrap="none" anchor="ctr"/>
            <a:lstStyle/>
            <a:p>
              <a:pPr algn="ctr"/>
              <a:r>
                <a:rPr lang="en-US" altLang="en-US" sz="2000"/>
                <a:t>B</a:t>
              </a:r>
            </a:p>
          </p:txBody>
        </p:sp>
      </p:grpSp>
      <p:grpSp>
        <p:nvGrpSpPr>
          <p:cNvPr id="3" name="Group 43"/>
          <p:cNvGrpSpPr>
            <a:grpSpLocks/>
          </p:cNvGrpSpPr>
          <p:nvPr/>
        </p:nvGrpSpPr>
        <p:grpSpPr bwMode="auto">
          <a:xfrm>
            <a:off x="3352800" y="1733536"/>
            <a:ext cx="609600" cy="1295400"/>
            <a:chOff x="2112" y="1200"/>
            <a:chExt cx="384" cy="816"/>
          </a:xfrm>
        </p:grpSpPr>
        <p:sp>
          <p:nvSpPr>
            <p:cNvPr id="14374" name="Rectangle 27"/>
            <p:cNvSpPr>
              <a:spLocks noChangeArrowheads="1"/>
            </p:cNvSpPr>
            <p:nvPr/>
          </p:nvSpPr>
          <p:spPr bwMode="auto">
            <a:xfrm>
              <a:off x="2112" y="1680"/>
              <a:ext cx="384" cy="336"/>
            </a:xfrm>
            <a:prstGeom prst="rect">
              <a:avLst/>
            </a:prstGeom>
            <a:solidFill>
              <a:srgbClr val="FFFF99"/>
            </a:solidFill>
            <a:ln w="9525">
              <a:solidFill>
                <a:schemeClr val="tx1"/>
              </a:solidFill>
              <a:miter lim="800000"/>
              <a:headEnd/>
              <a:tailEnd/>
            </a:ln>
          </p:spPr>
          <p:txBody>
            <a:bodyPr wrap="none" anchor="ctr"/>
            <a:lstStyle/>
            <a:p>
              <a:pPr algn="ctr"/>
              <a:r>
                <a:rPr lang="en-US" altLang="en-US" sz="2000"/>
                <a:t>A</a:t>
              </a:r>
            </a:p>
          </p:txBody>
        </p:sp>
        <p:sp>
          <p:nvSpPr>
            <p:cNvPr id="14375" name="Rectangle 29"/>
            <p:cNvSpPr>
              <a:spLocks noChangeArrowheads="1"/>
            </p:cNvSpPr>
            <p:nvPr/>
          </p:nvSpPr>
          <p:spPr bwMode="auto">
            <a:xfrm>
              <a:off x="2112" y="1536"/>
              <a:ext cx="384" cy="144"/>
            </a:xfrm>
            <a:prstGeom prst="rect">
              <a:avLst/>
            </a:prstGeom>
            <a:solidFill>
              <a:srgbClr val="99CCFF"/>
            </a:solidFill>
            <a:ln w="9525">
              <a:solidFill>
                <a:schemeClr val="tx1"/>
              </a:solidFill>
              <a:miter lim="800000"/>
              <a:headEnd/>
              <a:tailEnd/>
            </a:ln>
          </p:spPr>
          <p:txBody>
            <a:bodyPr wrap="none" anchor="ctr"/>
            <a:lstStyle/>
            <a:p>
              <a:pPr algn="ctr"/>
              <a:r>
                <a:rPr lang="en-US" altLang="en-US" sz="2000"/>
                <a:t>B</a:t>
              </a:r>
            </a:p>
          </p:txBody>
        </p:sp>
        <p:sp>
          <p:nvSpPr>
            <p:cNvPr id="14376" name="Rectangle 30"/>
            <p:cNvSpPr>
              <a:spLocks noChangeArrowheads="1"/>
            </p:cNvSpPr>
            <p:nvPr/>
          </p:nvSpPr>
          <p:spPr bwMode="auto">
            <a:xfrm>
              <a:off x="2112" y="1200"/>
              <a:ext cx="384" cy="336"/>
            </a:xfrm>
            <a:prstGeom prst="rect">
              <a:avLst/>
            </a:prstGeom>
            <a:solidFill>
              <a:srgbClr val="FF99CC"/>
            </a:solidFill>
            <a:ln w="9525">
              <a:solidFill>
                <a:schemeClr val="tx1"/>
              </a:solidFill>
              <a:miter lim="800000"/>
              <a:headEnd/>
              <a:tailEnd/>
            </a:ln>
          </p:spPr>
          <p:txBody>
            <a:bodyPr wrap="none" anchor="ctr"/>
            <a:lstStyle/>
            <a:p>
              <a:pPr algn="ctr"/>
              <a:r>
                <a:rPr lang="en-US" altLang="en-US" sz="2000"/>
                <a:t>C</a:t>
              </a:r>
            </a:p>
          </p:txBody>
        </p:sp>
      </p:grpSp>
      <p:grpSp>
        <p:nvGrpSpPr>
          <p:cNvPr id="4" name="Group 44"/>
          <p:cNvGrpSpPr>
            <a:grpSpLocks/>
          </p:cNvGrpSpPr>
          <p:nvPr/>
        </p:nvGrpSpPr>
        <p:grpSpPr bwMode="auto">
          <a:xfrm>
            <a:off x="4191000" y="1733536"/>
            <a:ext cx="609600" cy="762000"/>
            <a:chOff x="2640" y="1200"/>
            <a:chExt cx="384" cy="480"/>
          </a:xfrm>
        </p:grpSpPr>
        <p:sp>
          <p:nvSpPr>
            <p:cNvPr id="14372" name="Rectangle 31"/>
            <p:cNvSpPr>
              <a:spLocks noChangeArrowheads="1"/>
            </p:cNvSpPr>
            <p:nvPr/>
          </p:nvSpPr>
          <p:spPr bwMode="auto">
            <a:xfrm>
              <a:off x="2640" y="1536"/>
              <a:ext cx="384" cy="144"/>
            </a:xfrm>
            <a:prstGeom prst="rect">
              <a:avLst/>
            </a:prstGeom>
            <a:solidFill>
              <a:srgbClr val="99CCFF"/>
            </a:solidFill>
            <a:ln w="9525">
              <a:solidFill>
                <a:schemeClr val="tx1"/>
              </a:solidFill>
              <a:miter lim="800000"/>
              <a:headEnd/>
              <a:tailEnd/>
            </a:ln>
          </p:spPr>
          <p:txBody>
            <a:bodyPr wrap="none" anchor="ctr"/>
            <a:lstStyle/>
            <a:p>
              <a:pPr algn="ctr"/>
              <a:r>
                <a:rPr lang="en-US" altLang="en-US" sz="2000"/>
                <a:t>B</a:t>
              </a:r>
            </a:p>
          </p:txBody>
        </p:sp>
        <p:sp>
          <p:nvSpPr>
            <p:cNvPr id="14373" name="Rectangle 32"/>
            <p:cNvSpPr>
              <a:spLocks noChangeArrowheads="1"/>
            </p:cNvSpPr>
            <p:nvPr/>
          </p:nvSpPr>
          <p:spPr bwMode="auto">
            <a:xfrm>
              <a:off x="2640" y="1200"/>
              <a:ext cx="384" cy="336"/>
            </a:xfrm>
            <a:prstGeom prst="rect">
              <a:avLst/>
            </a:prstGeom>
            <a:solidFill>
              <a:srgbClr val="FF99CC"/>
            </a:solidFill>
            <a:ln w="9525">
              <a:solidFill>
                <a:schemeClr val="tx1"/>
              </a:solidFill>
              <a:miter lim="800000"/>
              <a:headEnd/>
              <a:tailEnd/>
            </a:ln>
          </p:spPr>
          <p:txBody>
            <a:bodyPr wrap="none" anchor="ctr"/>
            <a:lstStyle/>
            <a:p>
              <a:pPr algn="ctr"/>
              <a:r>
                <a:rPr lang="en-US" altLang="en-US" sz="2000"/>
                <a:t>C</a:t>
              </a:r>
            </a:p>
          </p:txBody>
        </p:sp>
      </p:grpSp>
      <p:grpSp>
        <p:nvGrpSpPr>
          <p:cNvPr id="5" name="Group 45"/>
          <p:cNvGrpSpPr>
            <a:grpSpLocks/>
          </p:cNvGrpSpPr>
          <p:nvPr/>
        </p:nvGrpSpPr>
        <p:grpSpPr bwMode="auto">
          <a:xfrm>
            <a:off x="5029200" y="1733536"/>
            <a:ext cx="609600" cy="1295400"/>
            <a:chOff x="3168" y="1200"/>
            <a:chExt cx="384" cy="816"/>
          </a:xfrm>
        </p:grpSpPr>
        <p:sp>
          <p:nvSpPr>
            <p:cNvPr id="14369" name="Rectangle 33"/>
            <p:cNvSpPr>
              <a:spLocks noChangeArrowheads="1"/>
            </p:cNvSpPr>
            <p:nvPr/>
          </p:nvSpPr>
          <p:spPr bwMode="auto">
            <a:xfrm>
              <a:off x="3168" y="1536"/>
              <a:ext cx="384" cy="144"/>
            </a:xfrm>
            <a:prstGeom prst="rect">
              <a:avLst/>
            </a:prstGeom>
            <a:solidFill>
              <a:srgbClr val="99CCFF"/>
            </a:solidFill>
            <a:ln w="9525">
              <a:solidFill>
                <a:schemeClr val="tx1"/>
              </a:solidFill>
              <a:miter lim="800000"/>
              <a:headEnd/>
              <a:tailEnd/>
            </a:ln>
          </p:spPr>
          <p:txBody>
            <a:bodyPr wrap="none" anchor="ctr"/>
            <a:lstStyle/>
            <a:p>
              <a:pPr algn="ctr"/>
              <a:r>
                <a:rPr lang="en-US" altLang="en-US" sz="2000"/>
                <a:t>B</a:t>
              </a:r>
            </a:p>
          </p:txBody>
        </p:sp>
        <p:sp>
          <p:nvSpPr>
            <p:cNvPr id="14370" name="Rectangle 34"/>
            <p:cNvSpPr>
              <a:spLocks noChangeArrowheads="1"/>
            </p:cNvSpPr>
            <p:nvPr/>
          </p:nvSpPr>
          <p:spPr bwMode="auto">
            <a:xfrm>
              <a:off x="3168" y="1200"/>
              <a:ext cx="384" cy="336"/>
            </a:xfrm>
            <a:prstGeom prst="rect">
              <a:avLst/>
            </a:prstGeom>
            <a:solidFill>
              <a:srgbClr val="FF99CC"/>
            </a:solidFill>
            <a:ln w="9525">
              <a:solidFill>
                <a:schemeClr val="tx1"/>
              </a:solidFill>
              <a:miter lim="800000"/>
              <a:headEnd/>
              <a:tailEnd/>
            </a:ln>
          </p:spPr>
          <p:txBody>
            <a:bodyPr wrap="none" anchor="ctr"/>
            <a:lstStyle/>
            <a:p>
              <a:pPr algn="ctr"/>
              <a:r>
                <a:rPr lang="en-US" altLang="en-US" sz="2000"/>
                <a:t>C</a:t>
              </a:r>
            </a:p>
          </p:txBody>
        </p:sp>
        <p:sp>
          <p:nvSpPr>
            <p:cNvPr id="14371" name="Rectangle 36"/>
            <p:cNvSpPr>
              <a:spLocks noChangeArrowheads="1"/>
            </p:cNvSpPr>
            <p:nvPr/>
          </p:nvSpPr>
          <p:spPr bwMode="auto">
            <a:xfrm>
              <a:off x="3168" y="1872"/>
              <a:ext cx="384" cy="144"/>
            </a:xfrm>
            <a:prstGeom prst="rect">
              <a:avLst/>
            </a:prstGeom>
            <a:solidFill>
              <a:srgbClr val="00FF00"/>
            </a:solidFill>
            <a:ln w="9525">
              <a:solidFill>
                <a:schemeClr val="tx1"/>
              </a:solidFill>
              <a:miter lim="800000"/>
              <a:headEnd/>
              <a:tailEnd/>
            </a:ln>
          </p:spPr>
          <p:txBody>
            <a:bodyPr wrap="none" anchor="ctr"/>
            <a:lstStyle/>
            <a:p>
              <a:pPr algn="ctr"/>
              <a:r>
                <a:rPr lang="en-US" altLang="en-US" sz="2000"/>
                <a:t>D</a:t>
              </a:r>
            </a:p>
          </p:txBody>
        </p:sp>
      </p:grpSp>
      <p:grpSp>
        <p:nvGrpSpPr>
          <p:cNvPr id="6" name="Group 46"/>
          <p:cNvGrpSpPr>
            <a:grpSpLocks/>
          </p:cNvGrpSpPr>
          <p:nvPr/>
        </p:nvGrpSpPr>
        <p:grpSpPr bwMode="auto">
          <a:xfrm>
            <a:off x="5867400" y="1733536"/>
            <a:ext cx="609600" cy="1295400"/>
            <a:chOff x="3696" y="1200"/>
            <a:chExt cx="384" cy="816"/>
          </a:xfrm>
        </p:grpSpPr>
        <p:sp>
          <p:nvSpPr>
            <p:cNvPr id="14367" name="Rectangle 37"/>
            <p:cNvSpPr>
              <a:spLocks noChangeArrowheads="1"/>
            </p:cNvSpPr>
            <p:nvPr/>
          </p:nvSpPr>
          <p:spPr bwMode="auto">
            <a:xfrm>
              <a:off x="3696" y="1200"/>
              <a:ext cx="384" cy="336"/>
            </a:xfrm>
            <a:prstGeom prst="rect">
              <a:avLst/>
            </a:prstGeom>
            <a:solidFill>
              <a:srgbClr val="FF99CC"/>
            </a:solidFill>
            <a:ln w="9525">
              <a:solidFill>
                <a:schemeClr val="tx1"/>
              </a:solidFill>
              <a:miter lim="800000"/>
              <a:headEnd/>
              <a:tailEnd/>
            </a:ln>
          </p:spPr>
          <p:txBody>
            <a:bodyPr wrap="none" anchor="ctr"/>
            <a:lstStyle/>
            <a:p>
              <a:pPr algn="ctr"/>
              <a:r>
                <a:rPr lang="en-US" altLang="en-US" sz="2000"/>
                <a:t>C</a:t>
              </a:r>
            </a:p>
          </p:txBody>
        </p:sp>
        <p:sp>
          <p:nvSpPr>
            <p:cNvPr id="14368" name="Rectangle 38"/>
            <p:cNvSpPr>
              <a:spLocks noChangeArrowheads="1"/>
            </p:cNvSpPr>
            <p:nvPr/>
          </p:nvSpPr>
          <p:spPr bwMode="auto">
            <a:xfrm>
              <a:off x="3696" y="1872"/>
              <a:ext cx="384" cy="144"/>
            </a:xfrm>
            <a:prstGeom prst="rect">
              <a:avLst/>
            </a:prstGeom>
            <a:solidFill>
              <a:srgbClr val="00FF00"/>
            </a:solidFill>
            <a:ln w="9525">
              <a:solidFill>
                <a:schemeClr val="tx1"/>
              </a:solidFill>
              <a:miter lim="800000"/>
              <a:headEnd/>
              <a:tailEnd/>
            </a:ln>
          </p:spPr>
          <p:txBody>
            <a:bodyPr wrap="none" anchor="ctr"/>
            <a:lstStyle/>
            <a:p>
              <a:pPr algn="ctr"/>
              <a:r>
                <a:rPr lang="en-US" altLang="en-US" sz="2000"/>
                <a:t>D</a:t>
              </a:r>
            </a:p>
          </p:txBody>
        </p:sp>
      </p:grpSp>
      <p:grpSp>
        <p:nvGrpSpPr>
          <p:cNvPr id="7" name="Group 47"/>
          <p:cNvGrpSpPr>
            <a:grpSpLocks/>
          </p:cNvGrpSpPr>
          <p:nvPr/>
        </p:nvGrpSpPr>
        <p:grpSpPr bwMode="auto">
          <a:xfrm>
            <a:off x="6705600" y="1733536"/>
            <a:ext cx="609600" cy="1295400"/>
            <a:chOff x="4224" y="1200"/>
            <a:chExt cx="384" cy="816"/>
          </a:xfrm>
        </p:grpSpPr>
        <p:sp>
          <p:nvSpPr>
            <p:cNvPr id="14364" name="Rectangle 39"/>
            <p:cNvSpPr>
              <a:spLocks noChangeArrowheads="1"/>
            </p:cNvSpPr>
            <p:nvPr/>
          </p:nvSpPr>
          <p:spPr bwMode="auto">
            <a:xfrm>
              <a:off x="4224" y="1200"/>
              <a:ext cx="384" cy="336"/>
            </a:xfrm>
            <a:prstGeom prst="rect">
              <a:avLst/>
            </a:prstGeom>
            <a:solidFill>
              <a:srgbClr val="FF99CC"/>
            </a:solidFill>
            <a:ln w="9525">
              <a:solidFill>
                <a:schemeClr val="tx1"/>
              </a:solidFill>
              <a:miter lim="800000"/>
              <a:headEnd/>
              <a:tailEnd/>
            </a:ln>
          </p:spPr>
          <p:txBody>
            <a:bodyPr wrap="none" anchor="ctr"/>
            <a:lstStyle/>
            <a:p>
              <a:pPr algn="ctr"/>
              <a:r>
                <a:rPr lang="en-US" altLang="en-US" sz="2000"/>
                <a:t>C</a:t>
              </a:r>
            </a:p>
          </p:txBody>
        </p:sp>
        <p:sp>
          <p:nvSpPr>
            <p:cNvPr id="14365" name="Rectangle 40"/>
            <p:cNvSpPr>
              <a:spLocks noChangeArrowheads="1"/>
            </p:cNvSpPr>
            <p:nvPr/>
          </p:nvSpPr>
          <p:spPr bwMode="auto">
            <a:xfrm>
              <a:off x="4224" y="1872"/>
              <a:ext cx="384" cy="144"/>
            </a:xfrm>
            <a:prstGeom prst="rect">
              <a:avLst/>
            </a:prstGeom>
            <a:solidFill>
              <a:srgbClr val="00FF00"/>
            </a:solidFill>
            <a:ln w="9525">
              <a:solidFill>
                <a:schemeClr val="tx1"/>
              </a:solidFill>
              <a:miter lim="800000"/>
              <a:headEnd/>
              <a:tailEnd/>
            </a:ln>
          </p:spPr>
          <p:txBody>
            <a:bodyPr wrap="none" anchor="ctr"/>
            <a:lstStyle/>
            <a:p>
              <a:pPr algn="ctr"/>
              <a:r>
                <a:rPr lang="en-US" altLang="en-US" sz="2000"/>
                <a:t>D</a:t>
              </a:r>
            </a:p>
          </p:txBody>
        </p:sp>
        <p:sp>
          <p:nvSpPr>
            <p:cNvPr id="14366" name="Rectangle 41"/>
            <p:cNvSpPr>
              <a:spLocks noChangeArrowheads="1"/>
            </p:cNvSpPr>
            <p:nvPr/>
          </p:nvSpPr>
          <p:spPr bwMode="auto">
            <a:xfrm>
              <a:off x="4224" y="1536"/>
              <a:ext cx="384" cy="336"/>
            </a:xfrm>
            <a:prstGeom prst="rect">
              <a:avLst/>
            </a:prstGeom>
            <a:solidFill>
              <a:srgbClr val="FFFF99"/>
            </a:solidFill>
            <a:ln w="9525">
              <a:solidFill>
                <a:schemeClr val="tx1"/>
              </a:solidFill>
              <a:miter lim="800000"/>
              <a:headEnd/>
              <a:tailEnd/>
            </a:ln>
          </p:spPr>
          <p:txBody>
            <a:bodyPr wrap="none" anchor="ctr"/>
            <a:lstStyle/>
            <a:p>
              <a:pPr algn="ctr"/>
              <a:r>
                <a:rPr lang="en-US" altLang="en-US" sz="2000"/>
                <a:t>A</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8"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a:xfrm>
            <a:off x="928662" y="285728"/>
            <a:ext cx="7400948" cy="654032"/>
          </a:xfrm>
        </p:spPr>
        <p:style>
          <a:lnRef idx="1">
            <a:schemeClr val="accent6"/>
          </a:lnRef>
          <a:fillRef idx="2">
            <a:schemeClr val="accent6"/>
          </a:fillRef>
          <a:effectRef idx="1">
            <a:schemeClr val="accent6"/>
          </a:effectRef>
          <a:fontRef idx="minor">
            <a:schemeClr val="dk1"/>
          </a:fontRef>
        </p:style>
        <p:txBody>
          <a:bodyPr>
            <a:normAutofit fontScale="90000"/>
          </a:bodyPr>
          <a:lstStyle/>
          <a:p>
            <a:pPr eaLnBrk="1" hangingPunct="1"/>
            <a:r>
              <a:rPr lang="en-US" altLang="en-US" b="1" dirty="0" smtClean="0"/>
              <a:t>Limitations of swapping</a:t>
            </a:r>
          </a:p>
        </p:txBody>
      </p:sp>
      <p:sp>
        <p:nvSpPr>
          <p:cNvPr id="20486" name="Rectangle 3"/>
          <p:cNvSpPr>
            <a:spLocks noGrp="1" noChangeArrowheads="1"/>
          </p:cNvSpPr>
          <p:nvPr>
            <p:ph type="body" idx="1"/>
          </p:nvPr>
        </p:nvSpPr>
        <p:spPr>
          <a:xfrm>
            <a:off x="457200" y="1071546"/>
            <a:ext cx="8229600" cy="5572164"/>
          </a:xfrm>
        </p:spPr>
        <p:txBody>
          <a:bodyPr>
            <a:normAutofit fontScale="85000" lnSpcReduction="20000"/>
          </a:bodyPr>
          <a:lstStyle/>
          <a:p>
            <a:pPr eaLnBrk="1" hangingPunct="1"/>
            <a:r>
              <a:rPr lang="en-US" altLang="en-US" dirty="0" smtClean="0">
                <a:solidFill>
                  <a:srgbClr val="FF0000"/>
                </a:solidFill>
              </a:rPr>
              <a:t>Problems with swapping</a:t>
            </a:r>
          </a:p>
          <a:p>
            <a:pPr lvl="1" eaLnBrk="1" hangingPunct="1"/>
            <a:r>
              <a:rPr lang="en-US" altLang="en-US" dirty="0" smtClean="0"/>
              <a:t>Process must fit into physical memory (</a:t>
            </a:r>
            <a:r>
              <a:rPr lang="en-US" altLang="en-US" b="1" dirty="0" smtClean="0"/>
              <a:t>impossible to run larger processes)</a:t>
            </a:r>
          </a:p>
          <a:p>
            <a:pPr lvl="1" eaLnBrk="1" hangingPunct="1"/>
            <a:endParaRPr lang="en-US" altLang="en-US" b="1" dirty="0" smtClean="0"/>
          </a:p>
          <a:p>
            <a:pPr lvl="1" eaLnBrk="1" hangingPunct="1"/>
            <a:r>
              <a:rPr lang="en-US" altLang="en-US" b="1" dirty="0" smtClean="0"/>
              <a:t>Memory becomes fragmented</a:t>
            </a:r>
          </a:p>
          <a:p>
            <a:pPr lvl="2" eaLnBrk="1" hangingPunct="1"/>
            <a:r>
              <a:rPr lang="en-US" altLang="en-US" dirty="0" smtClean="0"/>
              <a:t>External fragmentation: lots of small free areas</a:t>
            </a:r>
          </a:p>
          <a:p>
            <a:pPr lvl="2" eaLnBrk="1" hangingPunct="1"/>
            <a:r>
              <a:rPr lang="en-US" altLang="en-US" dirty="0" smtClean="0"/>
              <a:t>Compaction needed to reassemble larger free areas</a:t>
            </a:r>
          </a:p>
          <a:p>
            <a:pPr lvl="2" eaLnBrk="1" hangingPunct="1"/>
            <a:endParaRPr lang="en-US" altLang="en-US" dirty="0" smtClean="0"/>
          </a:p>
          <a:p>
            <a:pPr lvl="1" eaLnBrk="1" hangingPunct="1"/>
            <a:r>
              <a:rPr lang="en-US" altLang="en-US" b="1" dirty="0" smtClean="0"/>
              <a:t>Processes are either in memory or on disk: half and half doesn’t do any good</a:t>
            </a:r>
          </a:p>
          <a:p>
            <a:pPr lvl="1" eaLnBrk="1" hangingPunct="1"/>
            <a:endParaRPr lang="en-US" altLang="en-US" b="1" dirty="0" smtClean="0"/>
          </a:p>
          <a:p>
            <a:pPr eaLnBrk="1" hangingPunct="1"/>
            <a:r>
              <a:rPr lang="en-US" altLang="en-US" dirty="0" smtClean="0">
                <a:solidFill>
                  <a:srgbClr val="0000FF"/>
                </a:solidFill>
              </a:rPr>
              <a:t>Overlays solved the first problem</a:t>
            </a:r>
          </a:p>
          <a:p>
            <a:pPr lvl="1" eaLnBrk="1" hangingPunct="1"/>
            <a:r>
              <a:rPr lang="en-US" altLang="en-US" b="1" dirty="0" smtClean="0"/>
              <a:t>Bring in pieces of the process over time </a:t>
            </a:r>
            <a:r>
              <a:rPr lang="en-US" altLang="en-US" dirty="0" smtClean="0"/>
              <a:t>(typically data)</a:t>
            </a:r>
          </a:p>
          <a:p>
            <a:pPr lvl="1" eaLnBrk="1" hangingPunct="1"/>
            <a:r>
              <a:rPr lang="en-US" altLang="en-US" dirty="0" smtClean="0"/>
              <a:t>Still doesn’t solve the problem of fragmentation or partially resident processes</a:t>
            </a:r>
          </a:p>
        </p:txBody>
      </p:sp>
      <p:sp>
        <p:nvSpPr>
          <p:cNvPr id="7" name="object 6"/>
          <p:cNvSpPr/>
          <p:nvPr/>
        </p:nvSpPr>
        <p:spPr>
          <a:xfrm>
            <a:off x="7786710" y="2071678"/>
            <a:ext cx="1084723" cy="110336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5"/>
          <p:cNvSpPr>
            <a:spLocks noGrp="1"/>
          </p:cNvSpPr>
          <p:nvPr>
            <p:ph type="sldNum" sz="quarter" idx="11"/>
          </p:nvPr>
        </p:nvSpPr>
        <p:spPr>
          <a:noFill/>
          <a:ln>
            <a:miter lim="800000"/>
            <a:headEnd/>
            <a:tailEnd/>
          </a:ln>
        </p:spPr>
        <p:txBody>
          <a:bodyPr/>
          <a:lstStyle/>
          <a:p>
            <a:fld id="{4AAEF82A-3C55-4451-8244-51E0C75470C7}" type="slidenum">
              <a:rPr lang="en-US" altLang="en-US"/>
              <a:pPr/>
              <a:t>22</a:t>
            </a:fld>
            <a:endParaRPr lang="en-US" altLang="en-US"/>
          </a:p>
        </p:txBody>
      </p:sp>
      <p:sp>
        <p:nvSpPr>
          <p:cNvPr id="13317" name="Rectangle 2"/>
          <p:cNvSpPr>
            <a:spLocks noGrp="1" noChangeArrowheads="1"/>
          </p:cNvSpPr>
          <p:nvPr>
            <p:ph type="title"/>
          </p:nvPr>
        </p:nvSpPr>
        <p:spPr>
          <a:xfrm>
            <a:off x="571472" y="285728"/>
            <a:ext cx="7772400" cy="609600"/>
          </a:xfrm>
        </p:spPr>
        <p:style>
          <a:lnRef idx="1">
            <a:schemeClr val="accent2"/>
          </a:lnRef>
          <a:fillRef idx="3">
            <a:schemeClr val="accent2"/>
          </a:fillRef>
          <a:effectRef idx="2">
            <a:schemeClr val="accent2"/>
          </a:effectRef>
          <a:fontRef idx="minor">
            <a:schemeClr val="lt1"/>
          </a:fontRef>
        </p:style>
        <p:txBody>
          <a:bodyPr>
            <a:normAutofit fontScale="90000"/>
          </a:bodyPr>
          <a:lstStyle/>
          <a:p>
            <a:pPr eaLnBrk="1" hangingPunct="1"/>
            <a:r>
              <a:rPr lang="en-US" altLang="en-US" b="1" dirty="0" smtClean="0"/>
              <a:t>Base and limit registers</a:t>
            </a:r>
          </a:p>
        </p:txBody>
      </p:sp>
      <p:sp>
        <p:nvSpPr>
          <p:cNvPr id="13318" name="Rectangle 3"/>
          <p:cNvSpPr>
            <a:spLocks noGrp="1" noChangeArrowheads="1"/>
          </p:cNvSpPr>
          <p:nvPr>
            <p:ph type="body" sz="half" idx="1"/>
          </p:nvPr>
        </p:nvSpPr>
        <p:spPr>
          <a:xfrm>
            <a:off x="500034" y="1142984"/>
            <a:ext cx="4319616" cy="5257816"/>
          </a:xfrm>
        </p:spPr>
        <p:txBody>
          <a:bodyPr>
            <a:normAutofit lnSpcReduction="10000"/>
          </a:bodyPr>
          <a:lstStyle/>
          <a:p>
            <a:pPr eaLnBrk="1" hangingPunct="1">
              <a:lnSpc>
                <a:spcPct val="90000"/>
              </a:lnSpc>
            </a:pPr>
            <a:r>
              <a:rPr lang="en-US" altLang="en-US" sz="2000" dirty="0" smtClean="0"/>
              <a:t>Special CPU registers: base &amp; limit</a:t>
            </a:r>
          </a:p>
          <a:p>
            <a:pPr lvl="1" eaLnBrk="1" hangingPunct="1">
              <a:lnSpc>
                <a:spcPct val="90000"/>
              </a:lnSpc>
            </a:pPr>
            <a:r>
              <a:rPr lang="en-US" altLang="en-US" sz="1800" dirty="0" smtClean="0"/>
              <a:t>Access to the registers limited to system mode</a:t>
            </a:r>
          </a:p>
          <a:p>
            <a:pPr lvl="1" eaLnBrk="1" hangingPunct="1">
              <a:lnSpc>
                <a:spcPct val="90000"/>
              </a:lnSpc>
            </a:pPr>
            <a:r>
              <a:rPr lang="en-US" altLang="en-US" sz="1800" dirty="0" smtClean="0"/>
              <a:t>Registers contain</a:t>
            </a:r>
          </a:p>
          <a:p>
            <a:pPr lvl="2" eaLnBrk="1" hangingPunct="1">
              <a:lnSpc>
                <a:spcPct val="90000"/>
              </a:lnSpc>
            </a:pPr>
            <a:r>
              <a:rPr lang="en-US" altLang="en-US" sz="2000" dirty="0" smtClean="0"/>
              <a:t>Base: start of the process’s memory partition</a:t>
            </a:r>
          </a:p>
          <a:p>
            <a:pPr lvl="2" eaLnBrk="1" hangingPunct="1">
              <a:lnSpc>
                <a:spcPct val="90000"/>
              </a:lnSpc>
            </a:pPr>
            <a:r>
              <a:rPr lang="en-US" altLang="en-US" sz="2000" dirty="0" smtClean="0"/>
              <a:t>Limit: length of the process’s memory partition</a:t>
            </a:r>
          </a:p>
          <a:p>
            <a:pPr eaLnBrk="1" hangingPunct="1">
              <a:lnSpc>
                <a:spcPct val="90000"/>
              </a:lnSpc>
            </a:pPr>
            <a:r>
              <a:rPr lang="en-US" altLang="en-US" sz="2000" dirty="0" smtClean="0"/>
              <a:t>Address generation</a:t>
            </a:r>
          </a:p>
          <a:p>
            <a:pPr lvl="1" eaLnBrk="1" hangingPunct="1">
              <a:lnSpc>
                <a:spcPct val="90000"/>
              </a:lnSpc>
            </a:pPr>
            <a:r>
              <a:rPr lang="en-US" altLang="en-US" sz="2400" b="1" dirty="0" smtClean="0">
                <a:solidFill>
                  <a:srgbClr val="FF0000"/>
                </a:solidFill>
              </a:rPr>
              <a:t>Physical address: </a:t>
            </a:r>
            <a:r>
              <a:rPr lang="en-US" altLang="en-US" sz="2000" dirty="0" smtClean="0"/>
              <a:t>location in actual memory</a:t>
            </a:r>
          </a:p>
          <a:p>
            <a:pPr lvl="1" eaLnBrk="1" hangingPunct="1">
              <a:lnSpc>
                <a:spcPct val="90000"/>
              </a:lnSpc>
            </a:pPr>
            <a:r>
              <a:rPr lang="en-US" altLang="en-US" sz="2400" b="1" dirty="0" smtClean="0">
                <a:solidFill>
                  <a:srgbClr val="0000FF"/>
                </a:solidFill>
              </a:rPr>
              <a:t>Logical address: </a:t>
            </a:r>
            <a:r>
              <a:rPr lang="en-US" altLang="en-US" sz="2000" dirty="0" smtClean="0"/>
              <a:t>location from the process’s point of view</a:t>
            </a:r>
          </a:p>
          <a:p>
            <a:pPr lvl="1" eaLnBrk="1" hangingPunct="1">
              <a:lnSpc>
                <a:spcPct val="90000"/>
              </a:lnSpc>
            </a:pPr>
            <a:endParaRPr lang="en-US" altLang="en-US" sz="1800" dirty="0" smtClean="0"/>
          </a:p>
          <a:p>
            <a:pPr lvl="1" eaLnBrk="1" hangingPunct="1">
              <a:lnSpc>
                <a:spcPct val="90000"/>
              </a:lnSpc>
            </a:pPr>
            <a:endParaRPr lang="en-US" altLang="en-US" sz="1800" dirty="0" smtClean="0"/>
          </a:p>
          <a:p>
            <a:pPr lvl="1" eaLnBrk="1" hangingPunct="1">
              <a:lnSpc>
                <a:spcPct val="90000"/>
              </a:lnSpc>
            </a:pPr>
            <a:endParaRPr lang="en-US" altLang="en-US" sz="2000" b="1" dirty="0" smtClean="0"/>
          </a:p>
          <a:p>
            <a:pPr lvl="1" eaLnBrk="1" hangingPunct="1">
              <a:lnSpc>
                <a:spcPct val="90000"/>
              </a:lnSpc>
            </a:pPr>
            <a:r>
              <a:rPr lang="en-US" altLang="en-US" sz="2000" b="1" dirty="0" smtClean="0"/>
              <a:t>Logical address larger than limit =&gt; error</a:t>
            </a:r>
          </a:p>
        </p:txBody>
      </p:sp>
      <p:sp>
        <p:nvSpPr>
          <p:cNvPr id="13319" name="Rectangle 5"/>
          <p:cNvSpPr>
            <a:spLocks noChangeArrowheads="1"/>
          </p:cNvSpPr>
          <p:nvPr/>
        </p:nvSpPr>
        <p:spPr bwMode="auto">
          <a:xfrm>
            <a:off x="5943600" y="1524000"/>
            <a:ext cx="1143000" cy="3124200"/>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13320" name="Rectangle 6"/>
          <p:cNvSpPr>
            <a:spLocks noChangeArrowheads="1"/>
          </p:cNvSpPr>
          <p:nvPr/>
        </p:nvSpPr>
        <p:spPr bwMode="auto">
          <a:xfrm>
            <a:off x="5943600" y="2057400"/>
            <a:ext cx="1143000" cy="990600"/>
          </a:xfrm>
          <a:prstGeom prst="rect">
            <a:avLst/>
          </a:prstGeom>
          <a:solidFill>
            <a:srgbClr val="99CCFF"/>
          </a:solidFill>
          <a:ln w="9525">
            <a:solidFill>
              <a:schemeClr val="tx1"/>
            </a:solidFill>
            <a:miter lim="800000"/>
            <a:headEnd/>
            <a:tailEnd/>
          </a:ln>
        </p:spPr>
        <p:txBody>
          <a:bodyPr wrap="none" anchor="ctr"/>
          <a:lstStyle/>
          <a:p>
            <a:pPr algn="ctr"/>
            <a:r>
              <a:rPr lang="en-US" altLang="en-US" sz="2000"/>
              <a:t>Process</a:t>
            </a:r>
            <a:br>
              <a:rPr lang="en-US" altLang="en-US" sz="2000"/>
            </a:br>
            <a:r>
              <a:rPr lang="en-US" altLang="en-US" sz="2000"/>
              <a:t>partition</a:t>
            </a:r>
          </a:p>
        </p:txBody>
      </p:sp>
      <p:sp>
        <p:nvSpPr>
          <p:cNvPr id="13321" name="Rectangle 7"/>
          <p:cNvSpPr>
            <a:spLocks noChangeArrowheads="1"/>
          </p:cNvSpPr>
          <p:nvPr/>
        </p:nvSpPr>
        <p:spPr bwMode="auto">
          <a:xfrm>
            <a:off x="5943600" y="4114800"/>
            <a:ext cx="1143000" cy="533400"/>
          </a:xfrm>
          <a:prstGeom prst="rect">
            <a:avLst/>
          </a:prstGeom>
          <a:solidFill>
            <a:srgbClr val="FFFF99"/>
          </a:solidFill>
          <a:ln w="9525">
            <a:solidFill>
              <a:schemeClr val="tx1"/>
            </a:solidFill>
            <a:miter lim="800000"/>
            <a:headEnd/>
            <a:tailEnd/>
          </a:ln>
        </p:spPr>
        <p:txBody>
          <a:bodyPr wrap="none" anchor="ctr"/>
          <a:lstStyle/>
          <a:p>
            <a:pPr algn="ctr"/>
            <a:r>
              <a:rPr lang="en-US" altLang="en-US" sz="2000"/>
              <a:t>OS</a:t>
            </a:r>
          </a:p>
        </p:txBody>
      </p:sp>
      <p:sp>
        <p:nvSpPr>
          <p:cNvPr id="13322" name="Text Box 11"/>
          <p:cNvSpPr txBox="1">
            <a:spLocks noChangeArrowheads="1"/>
          </p:cNvSpPr>
          <p:nvPr/>
        </p:nvSpPr>
        <p:spPr bwMode="auto">
          <a:xfrm>
            <a:off x="5638800" y="4495800"/>
            <a:ext cx="296863" cy="336550"/>
          </a:xfrm>
          <a:prstGeom prst="rect">
            <a:avLst/>
          </a:prstGeom>
          <a:noFill/>
          <a:ln w="9525">
            <a:noFill/>
            <a:miter lim="800000"/>
            <a:headEnd/>
            <a:tailEnd/>
          </a:ln>
        </p:spPr>
        <p:txBody>
          <a:bodyPr wrap="none">
            <a:spAutoFit/>
          </a:bodyPr>
          <a:lstStyle/>
          <a:p>
            <a:pPr algn="r"/>
            <a:r>
              <a:rPr lang="en-US" altLang="en-US" sz="1600">
                <a:latin typeface="Helvetica" pitchFamily="-84" charset="0"/>
              </a:rPr>
              <a:t>0</a:t>
            </a:r>
          </a:p>
        </p:txBody>
      </p:sp>
      <p:sp>
        <p:nvSpPr>
          <p:cNvPr id="13323" name="Text Box 12"/>
          <p:cNvSpPr txBox="1">
            <a:spLocks noChangeArrowheads="1"/>
          </p:cNvSpPr>
          <p:nvPr/>
        </p:nvSpPr>
        <p:spPr bwMode="auto">
          <a:xfrm>
            <a:off x="5029200" y="1371600"/>
            <a:ext cx="893763" cy="336550"/>
          </a:xfrm>
          <a:prstGeom prst="rect">
            <a:avLst/>
          </a:prstGeom>
          <a:noFill/>
          <a:ln w="9525">
            <a:noFill/>
            <a:miter lim="800000"/>
            <a:headEnd/>
            <a:tailEnd/>
          </a:ln>
        </p:spPr>
        <p:txBody>
          <a:bodyPr wrap="none">
            <a:spAutoFit/>
          </a:bodyPr>
          <a:lstStyle/>
          <a:p>
            <a:pPr algn="r"/>
            <a:r>
              <a:rPr lang="en-US" altLang="en-US" sz="1600">
                <a:latin typeface="Helvetica" pitchFamily="-84" charset="0"/>
              </a:rPr>
              <a:t>0xFFFF</a:t>
            </a:r>
          </a:p>
        </p:txBody>
      </p:sp>
      <p:sp>
        <p:nvSpPr>
          <p:cNvPr id="13324" name="Rectangle 16"/>
          <p:cNvSpPr>
            <a:spLocks noChangeArrowheads="1"/>
          </p:cNvSpPr>
          <p:nvPr/>
        </p:nvSpPr>
        <p:spPr bwMode="auto">
          <a:xfrm>
            <a:off x="8001000" y="1905000"/>
            <a:ext cx="762000" cy="304800"/>
          </a:xfrm>
          <a:prstGeom prst="rect">
            <a:avLst/>
          </a:prstGeom>
          <a:solidFill>
            <a:srgbClr val="FFFF00"/>
          </a:solidFill>
          <a:ln w="9525">
            <a:solidFill>
              <a:schemeClr val="tx1"/>
            </a:solidFill>
            <a:miter lim="800000"/>
            <a:headEnd/>
            <a:tailEnd/>
          </a:ln>
        </p:spPr>
        <p:txBody>
          <a:bodyPr wrap="none" anchor="ctr"/>
          <a:lstStyle/>
          <a:p>
            <a:pPr algn="ctr"/>
            <a:r>
              <a:rPr lang="en-US" altLang="en-US" sz="2000"/>
              <a:t>Limit</a:t>
            </a:r>
          </a:p>
        </p:txBody>
      </p:sp>
      <p:sp>
        <p:nvSpPr>
          <p:cNvPr id="13325" name="Rectangle 17"/>
          <p:cNvSpPr>
            <a:spLocks noChangeArrowheads="1"/>
          </p:cNvSpPr>
          <p:nvPr/>
        </p:nvSpPr>
        <p:spPr bwMode="auto">
          <a:xfrm>
            <a:off x="8001000" y="2895600"/>
            <a:ext cx="762000" cy="304800"/>
          </a:xfrm>
          <a:prstGeom prst="rect">
            <a:avLst/>
          </a:prstGeom>
          <a:solidFill>
            <a:srgbClr val="FFFF00"/>
          </a:solidFill>
          <a:ln w="9525">
            <a:solidFill>
              <a:schemeClr val="tx1"/>
            </a:solidFill>
            <a:miter lim="800000"/>
            <a:headEnd/>
            <a:tailEnd/>
          </a:ln>
        </p:spPr>
        <p:txBody>
          <a:bodyPr wrap="none" anchor="ctr"/>
          <a:lstStyle/>
          <a:p>
            <a:pPr algn="ctr"/>
            <a:r>
              <a:rPr lang="en-US" altLang="en-US" sz="2000"/>
              <a:t>Base</a:t>
            </a:r>
          </a:p>
        </p:txBody>
      </p:sp>
      <p:sp>
        <p:nvSpPr>
          <p:cNvPr id="13326" name="Line 21"/>
          <p:cNvSpPr>
            <a:spLocks noChangeShapeType="1"/>
          </p:cNvSpPr>
          <p:nvPr/>
        </p:nvSpPr>
        <p:spPr bwMode="auto">
          <a:xfrm>
            <a:off x="5943600" y="3048000"/>
            <a:ext cx="1143000" cy="0"/>
          </a:xfrm>
          <a:prstGeom prst="line">
            <a:avLst/>
          </a:prstGeom>
          <a:noFill/>
          <a:ln w="9525">
            <a:solidFill>
              <a:schemeClr val="tx1"/>
            </a:solidFill>
            <a:round/>
            <a:headEnd/>
            <a:tailEnd/>
          </a:ln>
        </p:spPr>
        <p:txBody>
          <a:bodyPr wrap="none" anchor="ctr"/>
          <a:lstStyle/>
          <a:p>
            <a:endParaRPr lang="en-IN"/>
          </a:p>
        </p:txBody>
      </p:sp>
      <p:sp>
        <p:nvSpPr>
          <p:cNvPr id="13327" name="Line 22"/>
          <p:cNvSpPr>
            <a:spLocks noChangeShapeType="1"/>
          </p:cNvSpPr>
          <p:nvPr/>
        </p:nvSpPr>
        <p:spPr bwMode="auto">
          <a:xfrm>
            <a:off x="5943600" y="2057400"/>
            <a:ext cx="1143000" cy="0"/>
          </a:xfrm>
          <a:prstGeom prst="line">
            <a:avLst/>
          </a:prstGeom>
          <a:noFill/>
          <a:ln w="9525">
            <a:solidFill>
              <a:schemeClr val="tx1"/>
            </a:solidFill>
            <a:round/>
            <a:headEnd/>
            <a:tailEnd/>
          </a:ln>
        </p:spPr>
        <p:txBody>
          <a:bodyPr wrap="none" anchor="ctr"/>
          <a:lstStyle/>
          <a:p>
            <a:endParaRPr lang="en-IN"/>
          </a:p>
        </p:txBody>
      </p:sp>
      <p:cxnSp>
        <p:nvCxnSpPr>
          <p:cNvPr id="13328" name="AutoShape 23"/>
          <p:cNvCxnSpPr>
            <a:cxnSpLocks noChangeShapeType="1"/>
            <a:stCxn id="13325" idx="1"/>
            <a:endCxn id="13326" idx="1"/>
          </p:cNvCxnSpPr>
          <p:nvPr/>
        </p:nvCxnSpPr>
        <p:spPr bwMode="auto">
          <a:xfrm flipH="1">
            <a:off x="7086600" y="3048000"/>
            <a:ext cx="914400" cy="0"/>
          </a:xfrm>
          <a:prstGeom prst="straightConnector1">
            <a:avLst/>
          </a:prstGeom>
          <a:noFill/>
          <a:ln w="28575">
            <a:solidFill>
              <a:schemeClr val="tx1"/>
            </a:solidFill>
            <a:round/>
            <a:headEnd/>
            <a:tailEnd type="triangle" w="med" len="med"/>
          </a:ln>
        </p:spPr>
      </p:cxnSp>
      <p:sp>
        <p:nvSpPr>
          <p:cNvPr id="13329" name="AutoShape 25"/>
          <p:cNvSpPr>
            <a:spLocks/>
          </p:cNvSpPr>
          <p:nvPr/>
        </p:nvSpPr>
        <p:spPr bwMode="auto">
          <a:xfrm>
            <a:off x="7086600" y="2057400"/>
            <a:ext cx="304800" cy="990600"/>
          </a:xfrm>
          <a:prstGeom prst="rightBrace">
            <a:avLst>
              <a:gd name="adj1" fmla="val 27083"/>
              <a:gd name="adj2" fmla="val 50000"/>
            </a:avLst>
          </a:prstGeom>
          <a:noFill/>
          <a:ln w="28575">
            <a:solidFill>
              <a:schemeClr val="tx1"/>
            </a:solidFill>
            <a:round/>
            <a:headEnd/>
            <a:tailEnd/>
          </a:ln>
        </p:spPr>
        <p:txBody>
          <a:bodyPr wrap="none" anchor="ctr"/>
          <a:lstStyle/>
          <a:p>
            <a:endParaRPr lang="en-US"/>
          </a:p>
        </p:txBody>
      </p:sp>
      <p:cxnSp>
        <p:nvCxnSpPr>
          <p:cNvPr id="13330" name="AutoShape 26"/>
          <p:cNvCxnSpPr>
            <a:cxnSpLocks noChangeShapeType="1"/>
            <a:stCxn id="13329" idx="1"/>
            <a:endCxn id="13324" idx="1"/>
          </p:cNvCxnSpPr>
          <p:nvPr/>
        </p:nvCxnSpPr>
        <p:spPr bwMode="auto">
          <a:xfrm flipV="1">
            <a:off x="7405688" y="2057400"/>
            <a:ext cx="595312" cy="495300"/>
          </a:xfrm>
          <a:prstGeom prst="straightConnector1">
            <a:avLst/>
          </a:prstGeom>
          <a:noFill/>
          <a:ln w="28575">
            <a:solidFill>
              <a:schemeClr val="tx1"/>
            </a:solidFill>
            <a:round/>
            <a:headEnd/>
            <a:tailEnd/>
          </a:ln>
        </p:spPr>
      </p:cxnSp>
      <p:sp>
        <p:nvSpPr>
          <p:cNvPr id="13331" name="Text Box 27"/>
          <p:cNvSpPr txBox="1">
            <a:spLocks noChangeArrowheads="1"/>
          </p:cNvSpPr>
          <p:nvPr/>
        </p:nvSpPr>
        <p:spPr bwMode="auto">
          <a:xfrm>
            <a:off x="7969250" y="1524000"/>
            <a:ext cx="849313" cy="336550"/>
          </a:xfrm>
          <a:prstGeom prst="rect">
            <a:avLst/>
          </a:prstGeom>
          <a:noFill/>
          <a:ln w="9525">
            <a:noFill/>
            <a:miter lim="800000"/>
            <a:headEnd/>
            <a:tailEnd/>
          </a:ln>
        </p:spPr>
        <p:txBody>
          <a:bodyPr wrap="none">
            <a:spAutoFit/>
          </a:bodyPr>
          <a:lstStyle/>
          <a:p>
            <a:pPr algn="r"/>
            <a:r>
              <a:rPr lang="en-US" altLang="en-US" sz="1600">
                <a:latin typeface="Helvetica" pitchFamily="-84" charset="0"/>
              </a:rPr>
              <a:t>0x2000</a:t>
            </a:r>
          </a:p>
        </p:txBody>
      </p:sp>
      <p:sp>
        <p:nvSpPr>
          <p:cNvPr id="13332" name="Text Box 28"/>
          <p:cNvSpPr txBox="1">
            <a:spLocks noChangeArrowheads="1"/>
          </p:cNvSpPr>
          <p:nvPr/>
        </p:nvSpPr>
        <p:spPr bwMode="auto">
          <a:xfrm>
            <a:off x="7982768" y="3200400"/>
            <a:ext cx="867545" cy="338554"/>
          </a:xfrm>
          <a:prstGeom prst="rect">
            <a:avLst/>
          </a:prstGeom>
          <a:noFill/>
          <a:ln w="9525">
            <a:noFill/>
            <a:miter lim="800000"/>
            <a:headEnd/>
            <a:tailEnd/>
          </a:ln>
        </p:spPr>
        <p:txBody>
          <a:bodyPr wrap="none">
            <a:spAutoFit/>
          </a:bodyPr>
          <a:lstStyle/>
          <a:p>
            <a:pPr algn="r"/>
            <a:r>
              <a:rPr lang="en-US" altLang="en-US" sz="1600" b="1" dirty="0">
                <a:latin typeface="Helvetica" pitchFamily="-84" charset="0"/>
              </a:rPr>
              <a:t>0x9000</a:t>
            </a:r>
          </a:p>
        </p:txBody>
      </p:sp>
      <p:sp>
        <p:nvSpPr>
          <p:cNvPr id="13333" name="Text Box 29"/>
          <p:cNvSpPr txBox="1">
            <a:spLocks noChangeArrowheads="1"/>
          </p:cNvSpPr>
          <p:nvPr/>
        </p:nvSpPr>
        <p:spPr bwMode="auto">
          <a:xfrm>
            <a:off x="5638800" y="5105400"/>
            <a:ext cx="3290918" cy="10064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en-US" sz="2000" b="1" dirty="0"/>
              <a:t>Logical address: </a:t>
            </a:r>
            <a:r>
              <a:rPr lang="en-US" altLang="en-US" sz="2000" b="1" dirty="0">
                <a:solidFill>
                  <a:srgbClr val="0000FF"/>
                </a:solidFill>
              </a:rPr>
              <a:t>0x1204</a:t>
            </a:r>
            <a:r>
              <a:rPr lang="en-US" altLang="en-US" sz="2000" b="1" dirty="0"/>
              <a:t/>
            </a:r>
            <a:br>
              <a:rPr lang="en-US" altLang="en-US" sz="2000" b="1" dirty="0"/>
            </a:br>
            <a:r>
              <a:rPr lang="en-US" altLang="en-US" sz="2000" b="1" dirty="0"/>
              <a:t>Physical address:</a:t>
            </a:r>
            <a:br>
              <a:rPr lang="en-US" altLang="en-US" sz="2000" b="1" dirty="0"/>
            </a:br>
            <a:r>
              <a:rPr lang="en-US" altLang="en-US" sz="2000" b="1" dirty="0">
                <a:solidFill>
                  <a:srgbClr val="0000FF"/>
                </a:solidFill>
              </a:rPr>
              <a:t>0x1204</a:t>
            </a:r>
            <a:r>
              <a:rPr lang="en-US" altLang="en-US" sz="2000" b="1" dirty="0"/>
              <a:t>+0x9000 =</a:t>
            </a:r>
            <a:r>
              <a:rPr lang="en-US" altLang="en-US" sz="2000" b="1" dirty="0">
                <a:solidFill>
                  <a:srgbClr val="FF0000"/>
                </a:solidFill>
              </a:rPr>
              <a:t> 0xa204</a:t>
            </a:r>
          </a:p>
        </p:txBody>
      </p:sp>
      <p:sp>
        <p:nvSpPr>
          <p:cNvPr id="22" name="Rectangle 21"/>
          <p:cNvSpPr/>
          <p:nvPr/>
        </p:nvSpPr>
        <p:spPr>
          <a:xfrm>
            <a:off x="571472" y="5072074"/>
            <a:ext cx="4927439"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lvl="1">
              <a:lnSpc>
                <a:spcPct val="90000"/>
              </a:lnSpc>
            </a:pPr>
            <a:r>
              <a:rPr lang="en-US" altLang="en-US" sz="2000" b="1" dirty="0" smtClean="0"/>
              <a:t>Physical address = base + logical address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noChangeArrowheads="1"/>
          </p:cNvPicPr>
          <p:nvPr/>
        </p:nvPicPr>
        <p:blipFill>
          <a:blip r:embed="rId2"/>
          <a:srcRect/>
          <a:stretch>
            <a:fillRect/>
          </a:stretch>
        </p:blipFill>
        <p:spPr bwMode="auto">
          <a:xfrm>
            <a:off x="4868862" y="928670"/>
            <a:ext cx="4275137" cy="4143403"/>
          </a:xfrm>
          <a:prstGeom prst="rect">
            <a:avLst/>
          </a:prstGeom>
          <a:noFill/>
          <a:ln w="9525">
            <a:noFill/>
            <a:miter lim="800000"/>
            <a:headEnd/>
            <a:tailEnd/>
          </a:ln>
        </p:spPr>
      </p:pic>
      <p:sp>
        <p:nvSpPr>
          <p:cNvPr id="6" name="Rectangle 2"/>
          <p:cNvSpPr txBox="1">
            <a:spLocks noChangeArrowheads="1"/>
          </p:cNvSpPr>
          <p:nvPr/>
        </p:nvSpPr>
        <p:spPr>
          <a:xfrm>
            <a:off x="428597" y="141288"/>
            <a:ext cx="8289954" cy="576262"/>
          </a:xfrm>
          <a:prstGeom prst="rect">
            <a:avLst/>
          </a:prstGeom>
        </p:spPr>
        <p:style>
          <a:lnRef idx="3">
            <a:schemeClr val="lt1"/>
          </a:lnRef>
          <a:fillRef idx="1">
            <a:schemeClr val="accent3"/>
          </a:fillRef>
          <a:effectRef idx="1">
            <a:schemeClr val="accent3"/>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4400" b="1" i="0" u="none" strike="noStrike" kern="1200" cap="none" spc="0" normalizeH="0" baseline="0" noProof="0" smtClean="0">
                <a:ln>
                  <a:noFill/>
                </a:ln>
                <a:solidFill>
                  <a:schemeClr val="tx1"/>
                </a:solidFill>
                <a:effectLst/>
                <a:uLnTx/>
                <a:uFillTx/>
                <a:latin typeface="+mj-lt"/>
                <a:ea typeface="+mj-ea"/>
                <a:cs typeface="+mj-cs"/>
              </a:rPr>
              <a:t>Memory-Management Unit (</a:t>
            </a:r>
            <a:r>
              <a:rPr kumimoji="0" lang="en-US" altLang="en-US" sz="2800" b="1" i="0" u="none" strike="noStrike" kern="1200" cap="none" spc="0" normalizeH="0" baseline="0" noProof="0" smtClean="0">
                <a:ln>
                  <a:noFill/>
                </a:ln>
                <a:solidFill>
                  <a:schemeClr val="tx1"/>
                </a:solidFill>
                <a:effectLst/>
                <a:uLnTx/>
                <a:uFillTx/>
                <a:latin typeface="+mj-lt"/>
                <a:ea typeface="+mj-ea"/>
                <a:cs typeface="+mj-cs"/>
              </a:rPr>
              <a:t>MMU</a:t>
            </a:r>
            <a:r>
              <a:rPr kumimoji="0" lang="en-US" altLang="en-US" sz="4400" b="1" i="0" u="none" strike="noStrike" kern="1200" cap="none" spc="0" normalizeH="0" baseline="0" noProof="0" smtClean="0">
                <a:ln>
                  <a:noFill/>
                </a:ln>
                <a:solidFill>
                  <a:schemeClr val="tx1"/>
                </a:solidFill>
                <a:effectLst/>
                <a:uLnTx/>
                <a:uFillTx/>
                <a:latin typeface="+mj-lt"/>
                <a:ea typeface="+mj-ea"/>
                <a:cs typeface="+mj-cs"/>
              </a:rPr>
              <a:t>)</a:t>
            </a:r>
            <a:endParaRPr kumimoji="0" lang="en-US"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Rectangle 3"/>
          <p:cNvSpPr txBox="1">
            <a:spLocks noChangeArrowheads="1"/>
          </p:cNvSpPr>
          <p:nvPr/>
        </p:nvSpPr>
        <p:spPr>
          <a:xfrm>
            <a:off x="357158" y="1063625"/>
            <a:ext cx="4572032" cy="3794135"/>
          </a:xfrm>
          <a:prstGeom prst="rect">
            <a:avLst/>
          </a:prstGeom>
        </p:spPr>
        <p:txBody>
          <a:bodyPr/>
          <a:lstStyle/>
          <a:p>
            <a:pPr marL="342900" lvl="0" indent="-342900">
              <a:spcBef>
                <a:spcPct val="20000"/>
              </a:spcBef>
              <a:buFont typeface="Arial" pitchFamily="34" charset="0"/>
              <a:buChar char="•"/>
              <a:defRPr/>
            </a:pPr>
            <a:r>
              <a:rPr kumimoji="0" lang="en-US" altLang="en-US" sz="2400" b="0" i="0" u="none" strike="noStrike" kern="1200" cap="none" spc="0" normalizeH="0" baseline="0" noProof="0" dirty="0" smtClean="0">
                <a:ln>
                  <a:noFill/>
                </a:ln>
                <a:solidFill>
                  <a:srgbClr val="FF0000"/>
                </a:solidFill>
                <a:effectLst/>
                <a:uLnTx/>
                <a:uFillTx/>
                <a:latin typeface="+mn-lt"/>
                <a:ea typeface="+mn-ea"/>
                <a:cs typeface="+mn-cs"/>
              </a:rPr>
              <a:t>Hardware device  </a:t>
            </a:r>
            <a:r>
              <a:rPr lang="en-US" altLang="en-US" sz="2400" dirty="0" smtClean="0">
                <a:solidFill>
                  <a:srgbClr val="FF0000"/>
                </a:solidFill>
              </a:rPr>
              <a:t>that</a:t>
            </a:r>
            <a:r>
              <a:rPr kumimoji="0" lang="en-US" altLang="en-US" sz="2400" b="0" i="0" u="none" strike="noStrike" kern="1200" cap="none" spc="0" normalizeH="0" baseline="0" noProof="0" dirty="0" smtClean="0">
                <a:ln>
                  <a:noFill/>
                </a:ln>
                <a:solidFill>
                  <a:srgbClr val="FF0000"/>
                </a:solidFill>
                <a:effectLst/>
                <a:uLnTx/>
                <a:uFillTx/>
                <a:latin typeface="+mn-lt"/>
                <a:ea typeface="+mn-ea"/>
                <a:cs typeface="+mn-cs"/>
              </a:rPr>
              <a:t> maps virtual to physical address </a:t>
            </a:r>
            <a:r>
              <a:rPr lang="en-US" altLang="en-US" sz="2800" dirty="0" smtClean="0">
                <a:solidFill>
                  <a:srgbClr val="FF0000"/>
                </a:solidFill>
              </a:rPr>
              <a:t>at run time</a:t>
            </a:r>
            <a:endParaRPr kumimoji="0" lang="en-US" altLang="en-US" sz="6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The value in the relocation register is added to every address generated by a user process at the time it is sent to memory</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Base register now called </a:t>
            </a:r>
            <a:r>
              <a:rPr kumimoji="0" lang="en-US" altLang="en-US" sz="2000" b="1" i="0" u="none" strike="noStrike" kern="1200" cap="none" spc="0" normalizeH="0" baseline="0" noProof="0" dirty="0" smtClean="0">
                <a:ln>
                  <a:noFill/>
                </a:ln>
                <a:solidFill>
                  <a:srgbClr val="0000FF"/>
                </a:solidFill>
                <a:effectLst/>
                <a:uLnTx/>
                <a:uFillTx/>
                <a:latin typeface="+mn-lt"/>
                <a:ea typeface="+mn-ea"/>
                <a:cs typeface="+mn-cs"/>
              </a:rPr>
              <a:t>relocation register</a:t>
            </a:r>
            <a:endParaRPr kumimoji="0" lang="en-US" alt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Rectangle 7"/>
          <p:cNvSpPr/>
          <p:nvPr/>
        </p:nvSpPr>
        <p:spPr>
          <a:xfrm>
            <a:off x="214282" y="4786322"/>
            <a:ext cx="8215370" cy="1877437"/>
          </a:xfrm>
          <a:prstGeom prst="rect">
            <a:avLst/>
          </a:prstGeom>
        </p:spPr>
        <p:txBody>
          <a:bodyPr wrap="square">
            <a:spAutoFit/>
          </a:bodyPr>
          <a:lstStyle/>
          <a:p>
            <a:pPr marL="342900" lvl="0" indent="-342900">
              <a:spcBef>
                <a:spcPct val="20000"/>
              </a:spcBef>
              <a:buFont typeface="Arial" pitchFamily="34" charset="0"/>
              <a:buChar char="•"/>
              <a:defRPr/>
            </a:pPr>
            <a:r>
              <a:rPr lang="en-US" altLang="en-US" sz="2400" dirty="0" smtClean="0"/>
              <a:t>The user program deals with </a:t>
            </a:r>
            <a:r>
              <a:rPr lang="en-US" altLang="en-US" sz="2400" i="1" dirty="0" smtClean="0"/>
              <a:t>logical</a:t>
            </a:r>
            <a:r>
              <a:rPr lang="en-US" altLang="en-US" sz="2400" dirty="0" smtClean="0"/>
              <a:t> addresses; it never sees the </a:t>
            </a:r>
            <a:r>
              <a:rPr lang="en-US" altLang="en-US" sz="2400" i="1" dirty="0" smtClean="0"/>
              <a:t>real</a:t>
            </a:r>
            <a:r>
              <a:rPr lang="en-US" altLang="en-US" sz="2400" dirty="0" smtClean="0"/>
              <a:t> physical addresses</a:t>
            </a:r>
          </a:p>
          <a:p>
            <a:pPr marL="742950" lvl="1" indent="-285750">
              <a:spcBef>
                <a:spcPct val="20000"/>
              </a:spcBef>
              <a:buFont typeface="Arial" pitchFamily="34" charset="0"/>
              <a:buChar char="–"/>
              <a:defRPr/>
            </a:pPr>
            <a:r>
              <a:rPr lang="en-US" altLang="en-US" sz="2000" dirty="0" smtClean="0"/>
              <a:t>Execution-time binding occurs when reference is made to location in memory</a:t>
            </a:r>
          </a:p>
          <a:p>
            <a:pPr marL="742950" lvl="1" indent="-285750">
              <a:spcBef>
                <a:spcPct val="20000"/>
              </a:spcBef>
              <a:buFont typeface="Arial" pitchFamily="34" charset="0"/>
              <a:buChar char="–"/>
              <a:defRPr/>
            </a:pPr>
            <a:r>
              <a:rPr lang="en-US" altLang="en-US" sz="2000" dirty="0" smtClean="0"/>
              <a:t>Logical address bound to physical addresses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57158" y="214290"/>
            <a:ext cx="8442325" cy="576262"/>
          </a:xfrm>
        </p:spPr>
        <p:txBody>
          <a:bodyPr/>
          <a:lstStyle/>
          <a:p>
            <a:pPr eaLnBrk="1" hangingPunct="1"/>
            <a:r>
              <a:rPr lang="en-US" altLang="en-US" sz="2400" dirty="0" smtClean="0"/>
              <a:t>Hardware Support for Relocation and Limit Registers</a:t>
            </a:r>
          </a:p>
        </p:txBody>
      </p:sp>
      <p:pic>
        <p:nvPicPr>
          <p:cNvPr id="24579" name="Picture 4" descr="8"/>
          <p:cNvPicPr>
            <a:picLocks noChangeAspect="1" noChangeArrowheads="1"/>
          </p:cNvPicPr>
          <p:nvPr/>
        </p:nvPicPr>
        <p:blipFill>
          <a:blip r:embed="rId3"/>
          <a:srcRect/>
          <a:stretch>
            <a:fillRect/>
          </a:stretch>
        </p:blipFill>
        <p:spPr bwMode="auto">
          <a:xfrm>
            <a:off x="785786" y="1347788"/>
            <a:ext cx="7715303" cy="45101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428596" y="1004888"/>
            <a:ext cx="8715404" cy="3262312"/>
          </a:xfrm>
        </p:spPr>
        <p:txBody>
          <a:bodyPr>
            <a:normAutofit/>
          </a:bodyPr>
          <a:lstStyle/>
          <a:p>
            <a:pPr lvl="1"/>
            <a:r>
              <a:rPr lang="en-US" altLang="en-US" sz="2000" b="1" dirty="0" smtClean="0"/>
              <a:t>Degree of multiprogramming</a:t>
            </a:r>
            <a:r>
              <a:rPr lang="en-US" altLang="en-US" sz="2000" b="1" dirty="0" smtClean="0">
                <a:solidFill>
                  <a:srgbClr val="FF0000"/>
                </a:solidFill>
              </a:rPr>
              <a:t> limited</a:t>
            </a:r>
            <a:r>
              <a:rPr lang="en-US" altLang="en-US" sz="2000" b="1" dirty="0" smtClean="0"/>
              <a:t> by number of partitions</a:t>
            </a:r>
          </a:p>
          <a:p>
            <a:pPr lvl="1"/>
            <a:r>
              <a:rPr lang="en-US" altLang="en-US" sz="2000" b="1" dirty="0" smtClean="0">
                <a:solidFill>
                  <a:srgbClr val="0000FF"/>
                </a:solidFill>
              </a:rPr>
              <a:t>Variable-partition </a:t>
            </a:r>
            <a:r>
              <a:rPr lang="en-US" altLang="en-US" sz="2000" dirty="0" smtClean="0"/>
              <a:t>sizes for efficiency (sized to a given process’ needs)</a:t>
            </a:r>
          </a:p>
          <a:p>
            <a:pPr lvl="1"/>
            <a:r>
              <a:rPr lang="en-US" altLang="en-US" sz="2000" b="1" dirty="0" smtClean="0">
                <a:solidFill>
                  <a:srgbClr val="0000FF"/>
                </a:solidFill>
              </a:rPr>
              <a:t>Hole</a:t>
            </a:r>
            <a:r>
              <a:rPr lang="en-US" altLang="en-US" sz="2000" dirty="0" smtClean="0"/>
              <a:t> – block of available memory; holes of various size are scattered throughout memory</a:t>
            </a:r>
          </a:p>
          <a:p>
            <a:pPr lvl="1"/>
            <a:r>
              <a:rPr lang="en-US" altLang="en-US" sz="2000" dirty="0" smtClean="0"/>
              <a:t>When a process arrives, it is allocated memory from a hole large enough to accommodate it</a:t>
            </a:r>
          </a:p>
          <a:p>
            <a:pPr lvl="1"/>
            <a:r>
              <a:rPr lang="en-US" altLang="en-US" sz="2000" dirty="0" smtClean="0"/>
              <a:t>Process exiting frees its partition, adjacent free partitions combined</a:t>
            </a:r>
          </a:p>
          <a:p>
            <a:pPr lvl="1"/>
            <a:r>
              <a:rPr lang="en-US" altLang="en-US" sz="2000" dirty="0" smtClean="0"/>
              <a:t>Operating system maintains information about:</a:t>
            </a:r>
            <a:br>
              <a:rPr lang="en-US" altLang="en-US" sz="2000" dirty="0" smtClean="0"/>
            </a:br>
            <a:r>
              <a:rPr lang="en-US" altLang="en-US" sz="2000" dirty="0" smtClean="0"/>
              <a:t>a) allocated partitions    b) free partitions (hole)</a:t>
            </a:r>
          </a:p>
        </p:txBody>
      </p:sp>
      <p:pic>
        <p:nvPicPr>
          <p:cNvPr id="25604" name="Picture 3"/>
          <p:cNvPicPr>
            <a:picLocks noChangeAspect="1"/>
          </p:cNvPicPr>
          <p:nvPr/>
        </p:nvPicPr>
        <p:blipFill>
          <a:blip r:embed="rId3"/>
          <a:srcRect/>
          <a:stretch>
            <a:fillRect/>
          </a:stretch>
        </p:blipFill>
        <p:spPr bwMode="auto">
          <a:xfrm>
            <a:off x="1379538" y="4467247"/>
            <a:ext cx="6675437" cy="2176463"/>
          </a:xfrm>
          <a:prstGeom prst="rect">
            <a:avLst/>
          </a:prstGeom>
          <a:noFill/>
          <a:ln w="9525">
            <a:noFill/>
            <a:miter lim="800000"/>
            <a:headEnd/>
            <a:tailEnd/>
          </a:ln>
        </p:spPr>
      </p:pic>
      <p:sp>
        <p:nvSpPr>
          <p:cNvPr id="6" name="Rectangle 5"/>
          <p:cNvSpPr/>
          <p:nvPr/>
        </p:nvSpPr>
        <p:spPr>
          <a:xfrm>
            <a:off x="1428728" y="214290"/>
            <a:ext cx="6572296"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altLang="en-US" sz="3200" b="1" dirty="0" smtClean="0"/>
              <a:t>Multiple-partition allocation</a:t>
            </a:r>
            <a:endParaRPr lang="en-IN" sz="32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85786" y="214290"/>
            <a:ext cx="7772400" cy="576262"/>
          </a:xfrm>
        </p:spPr>
        <p:style>
          <a:lnRef idx="1">
            <a:schemeClr val="accent6"/>
          </a:lnRef>
          <a:fillRef idx="3">
            <a:schemeClr val="accent6"/>
          </a:fillRef>
          <a:effectRef idx="2">
            <a:schemeClr val="accent6"/>
          </a:effectRef>
          <a:fontRef idx="minor">
            <a:schemeClr val="lt1"/>
          </a:fontRef>
        </p:style>
        <p:txBody>
          <a:bodyPr>
            <a:noAutofit/>
          </a:bodyPr>
          <a:lstStyle/>
          <a:p>
            <a:pPr eaLnBrk="1" hangingPunct="1"/>
            <a:r>
              <a:rPr lang="en-US" altLang="en-US" sz="3200" b="1" dirty="0" smtClean="0"/>
              <a:t>Dynamic Memory -Allocation Algorithms</a:t>
            </a:r>
          </a:p>
        </p:txBody>
      </p:sp>
      <p:sp>
        <p:nvSpPr>
          <p:cNvPr id="26627" name="Rectangle 3"/>
          <p:cNvSpPr>
            <a:spLocks noGrp="1" noChangeArrowheads="1"/>
          </p:cNvSpPr>
          <p:nvPr>
            <p:ph type="body" idx="1"/>
          </p:nvPr>
        </p:nvSpPr>
        <p:spPr>
          <a:xfrm>
            <a:off x="1179513" y="1709738"/>
            <a:ext cx="7464453" cy="3862402"/>
          </a:xfrm>
        </p:spPr>
        <p:txBody>
          <a:bodyPr>
            <a:normAutofit fontScale="85000" lnSpcReduction="10000"/>
          </a:bodyPr>
          <a:lstStyle/>
          <a:p>
            <a:pPr>
              <a:lnSpc>
                <a:spcPct val="90000"/>
              </a:lnSpc>
            </a:pPr>
            <a:r>
              <a:rPr lang="en-US" altLang="en-US" b="1" dirty="0" smtClean="0">
                <a:solidFill>
                  <a:srgbClr val="3366FF"/>
                </a:solidFill>
              </a:rPr>
              <a:t>First-fit</a:t>
            </a:r>
            <a:r>
              <a:rPr lang="en-US" altLang="en-US" dirty="0" smtClean="0"/>
              <a:t>:  Allocate the </a:t>
            </a:r>
            <a:r>
              <a:rPr lang="en-US" altLang="en-US" b="1" i="1" dirty="0" smtClean="0"/>
              <a:t>first</a:t>
            </a:r>
            <a:r>
              <a:rPr lang="en-US" altLang="en-US" dirty="0" smtClean="0"/>
              <a:t> hole that is big enough</a:t>
            </a:r>
          </a:p>
          <a:p>
            <a:pPr>
              <a:lnSpc>
                <a:spcPct val="90000"/>
              </a:lnSpc>
              <a:buFont typeface="Monotype Sorts" pitchFamily="-84" charset="2"/>
              <a:buNone/>
            </a:pPr>
            <a:endParaRPr lang="en-US" altLang="en-US" dirty="0" smtClean="0"/>
          </a:p>
          <a:p>
            <a:pPr>
              <a:lnSpc>
                <a:spcPct val="90000"/>
              </a:lnSpc>
            </a:pPr>
            <a:r>
              <a:rPr lang="en-US" altLang="en-US" b="1" dirty="0" smtClean="0">
                <a:solidFill>
                  <a:srgbClr val="3366FF"/>
                </a:solidFill>
              </a:rPr>
              <a:t>Best-fit</a:t>
            </a:r>
            <a:r>
              <a:rPr lang="en-US" altLang="en-US" dirty="0" smtClean="0"/>
              <a:t>:  Allocate the </a:t>
            </a:r>
            <a:r>
              <a:rPr lang="en-US" altLang="en-US" b="1" i="1" dirty="0" smtClean="0"/>
              <a:t>smallest</a:t>
            </a:r>
            <a:r>
              <a:rPr lang="en-US" altLang="en-US" dirty="0" smtClean="0"/>
              <a:t> hole that is big enough; must search entire list, unless ordered by size  </a:t>
            </a:r>
          </a:p>
          <a:p>
            <a:pPr lvl="1">
              <a:lnSpc>
                <a:spcPct val="90000"/>
              </a:lnSpc>
            </a:pPr>
            <a:r>
              <a:rPr lang="en-US" altLang="en-US" dirty="0" smtClean="0"/>
              <a:t>Produces the smallest leftover hole</a:t>
            </a:r>
          </a:p>
          <a:p>
            <a:pPr lvl="1">
              <a:lnSpc>
                <a:spcPct val="90000"/>
              </a:lnSpc>
              <a:buFont typeface="Monotype Sorts" pitchFamily="-84" charset="2"/>
              <a:buNone/>
            </a:pPr>
            <a:endParaRPr lang="en-US" altLang="en-US" dirty="0" smtClean="0"/>
          </a:p>
          <a:p>
            <a:pPr>
              <a:lnSpc>
                <a:spcPct val="90000"/>
              </a:lnSpc>
            </a:pPr>
            <a:r>
              <a:rPr lang="en-US" altLang="en-US" b="1" dirty="0" smtClean="0">
                <a:solidFill>
                  <a:srgbClr val="3366FF"/>
                </a:solidFill>
              </a:rPr>
              <a:t>Worst-fit</a:t>
            </a:r>
            <a:r>
              <a:rPr lang="en-US" altLang="en-US" dirty="0" smtClean="0"/>
              <a:t>:  Allocate the </a:t>
            </a:r>
            <a:r>
              <a:rPr lang="en-US" altLang="en-US" b="1" i="1" dirty="0" smtClean="0"/>
              <a:t>largest</a:t>
            </a:r>
            <a:r>
              <a:rPr lang="en-US" altLang="en-US" dirty="0" smtClean="0"/>
              <a:t> hole; must also search entire list  </a:t>
            </a:r>
          </a:p>
          <a:p>
            <a:pPr lvl="1">
              <a:lnSpc>
                <a:spcPct val="90000"/>
              </a:lnSpc>
            </a:pPr>
            <a:r>
              <a:rPr lang="en-US" altLang="en-US" dirty="0" smtClean="0"/>
              <a:t>Produces the largest leftover hole</a:t>
            </a:r>
          </a:p>
        </p:txBody>
      </p:sp>
      <p:sp>
        <p:nvSpPr>
          <p:cNvPr id="26628" name="Text Box 4"/>
          <p:cNvSpPr txBox="1">
            <a:spLocks noChangeArrowheads="1"/>
          </p:cNvSpPr>
          <p:nvPr/>
        </p:nvSpPr>
        <p:spPr bwMode="auto">
          <a:xfrm>
            <a:off x="919163" y="1169988"/>
            <a:ext cx="6108700" cy="369887"/>
          </a:xfrm>
          <a:prstGeom prst="rect">
            <a:avLst/>
          </a:prstGeom>
          <a:noFill/>
          <a:ln w="9525">
            <a:noFill/>
            <a:miter lim="800000"/>
            <a:headEnd/>
            <a:tailEnd/>
          </a:ln>
        </p:spPr>
        <p:txBody>
          <a:bodyPr wrap="none" lIns="91435" tIns="45718" rIns="91435" bIns="45718" anchor="ctr">
            <a:spAutoFit/>
          </a:bodyPr>
          <a:lstStyle/>
          <a:p>
            <a:pPr>
              <a:spcBef>
                <a:spcPct val="50000"/>
              </a:spcBef>
            </a:pPr>
            <a:r>
              <a:rPr lang="en-US" altLang="en-US">
                <a:latin typeface="Helvetica" pitchFamily="-84" charset="0"/>
              </a:rPr>
              <a:t>How to satisfy a request of size </a:t>
            </a:r>
            <a:r>
              <a:rPr lang="en-US" altLang="en-US" b="1" i="1">
                <a:latin typeface="Helvetica" pitchFamily="-84" charset="0"/>
              </a:rPr>
              <a:t>n</a:t>
            </a:r>
            <a:r>
              <a:rPr lang="en-US" altLang="en-US">
                <a:latin typeface="Helvetica" pitchFamily="-84" charset="0"/>
              </a:rPr>
              <a:t> from a list of free holes?</a:t>
            </a:r>
          </a:p>
        </p:txBody>
      </p:sp>
      <p:sp>
        <p:nvSpPr>
          <p:cNvPr id="26629" name="Text Box 5"/>
          <p:cNvSpPr txBox="1">
            <a:spLocks noChangeArrowheads="1"/>
          </p:cNvSpPr>
          <p:nvPr/>
        </p:nvSpPr>
        <p:spPr bwMode="auto">
          <a:xfrm>
            <a:off x="928662" y="5643578"/>
            <a:ext cx="7600950" cy="70788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91435" tIns="45718" rIns="91435" bIns="45718" anchor="ctr">
            <a:spAutoFit/>
          </a:bodyPr>
          <a:lstStyle/>
          <a:p>
            <a:pPr>
              <a:spcBef>
                <a:spcPct val="50000"/>
              </a:spcBef>
            </a:pPr>
            <a:r>
              <a:rPr lang="en-US" altLang="en-US" sz="2000" dirty="0">
                <a:solidFill>
                  <a:srgbClr val="FF0000"/>
                </a:solidFill>
                <a:latin typeface="Helvetica" pitchFamily="-84" charset="0"/>
              </a:rPr>
              <a:t>First-fit and best-fit better than worst-fit in terms of speed and storage utilization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7224" y="1000108"/>
            <a:ext cx="8001056" cy="4524315"/>
          </a:xfrm>
          <a:prstGeom prst="rect">
            <a:avLst/>
          </a:prstGeom>
        </p:spPr>
        <p:txBody>
          <a:bodyPr wrap="square">
            <a:spAutoFit/>
          </a:bodyPr>
          <a:lstStyle/>
          <a:p>
            <a:pPr>
              <a:buFont typeface="Wingdings" pitchFamily="2" charset="2"/>
              <a:buChar char="Ø"/>
            </a:pPr>
            <a:r>
              <a:rPr lang="en-IN" sz="3200" dirty="0" smtClean="0"/>
              <a:t>As processes are loaded and removed from memory, the free memory space is broken into little pieces.</a:t>
            </a:r>
          </a:p>
          <a:p>
            <a:pPr>
              <a:buFont typeface="Wingdings" pitchFamily="2" charset="2"/>
              <a:buChar char="Ø"/>
            </a:pPr>
            <a:r>
              <a:rPr lang="en-IN" sz="3200" dirty="0" smtClean="0"/>
              <a:t> It happens after sometimes that processes cannot be allocated to memory blocks considering their small size and memory blocks remains unused. </a:t>
            </a:r>
          </a:p>
          <a:p>
            <a:pPr>
              <a:buFont typeface="Wingdings" pitchFamily="2" charset="2"/>
              <a:buChar char="Ø"/>
            </a:pPr>
            <a:endParaRPr lang="en-IN" sz="3200" dirty="0" smtClean="0"/>
          </a:p>
          <a:p>
            <a:pPr>
              <a:buFont typeface="Wingdings" pitchFamily="2" charset="2"/>
              <a:buChar char="Ø"/>
            </a:pPr>
            <a:r>
              <a:rPr lang="en-IN" sz="3200" dirty="0" smtClean="0"/>
              <a:t>This problem is known as Fragmentation.</a:t>
            </a:r>
            <a:endParaRPr lang="en-IN" sz="3200" dirty="0"/>
          </a:p>
        </p:txBody>
      </p:sp>
      <p:sp>
        <p:nvSpPr>
          <p:cNvPr id="5" name="Rectangle 1026"/>
          <p:cNvSpPr txBox="1">
            <a:spLocks noChangeArrowheads="1"/>
          </p:cNvSpPr>
          <p:nvPr/>
        </p:nvSpPr>
        <p:spPr>
          <a:xfrm>
            <a:off x="1284291" y="152400"/>
            <a:ext cx="6502419" cy="576263"/>
          </a:xfrm>
          <a:prstGeom prst="rect">
            <a:avLst/>
          </a:prstGeom>
        </p:spPr>
        <p:style>
          <a:lnRef idx="0">
            <a:schemeClr val="accent2"/>
          </a:lnRef>
          <a:fillRef idx="3">
            <a:schemeClr val="accent2"/>
          </a:fillRef>
          <a:effectRef idx="3">
            <a:schemeClr val="accent2"/>
          </a:effectRef>
          <a:fontRef idx="minor">
            <a:schemeClr val="lt1"/>
          </a:fontRef>
        </p:style>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3600" b="1" i="0" u="none" strike="noStrike" kern="1200" cap="none" spc="0" normalizeH="0" baseline="0" noProof="0" smtClean="0">
                <a:ln>
                  <a:noFill/>
                </a:ln>
                <a:solidFill>
                  <a:schemeClr val="lt1"/>
                </a:solidFill>
                <a:effectLst/>
                <a:uLnTx/>
                <a:uFillTx/>
                <a:latin typeface="+mn-lt"/>
                <a:ea typeface="+mn-ea"/>
                <a:cs typeface="+mn-cs"/>
              </a:rPr>
              <a:t>Fragmentation</a:t>
            </a:r>
            <a:endParaRPr kumimoji="0" lang="en-US" altLang="en-US" sz="3600" b="1" i="0" u="none" strike="noStrike" kern="1200" cap="none" spc="0" normalizeH="0" baseline="0" noProof="0" dirty="0" smtClean="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571480"/>
            <a:ext cx="8215370" cy="5816977"/>
          </a:xfrm>
          <a:prstGeom prst="rect">
            <a:avLst/>
          </a:prstGeom>
        </p:spPr>
        <p:txBody>
          <a:bodyPr wrap="square">
            <a:spAutoFit/>
          </a:bodyPr>
          <a:lstStyle/>
          <a:p>
            <a:r>
              <a:rPr lang="en-IN" sz="2400" dirty="0" smtClean="0"/>
              <a:t>There are mainly two types of fragmentation in the operating system. These are as follows:</a:t>
            </a:r>
          </a:p>
          <a:p>
            <a:pPr marL="457200" indent="-457200">
              <a:buFont typeface="+mj-lt"/>
              <a:buAutoNum type="arabicPeriod"/>
            </a:pPr>
            <a:r>
              <a:rPr lang="en-IN" sz="2400" b="1" dirty="0" smtClean="0"/>
              <a:t>Internal Fragmentation</a:t>
            </a:r>
            <a:endParaRPr lang="en-IN" sz="2400" dirty="0" smtClean="0"/>
          </a:p>
          <a:p>
            <a:pPr marL="457200" indent="-457200">
              <a:buFont typeface="+mj-lt"/>
              <a:buAutoNum type="arabicPeriod"/>
            </a:pPr>
            <a:r>
              <a:rPr lang="en-IN" sz="2400" b="1" dirty="0" smtClean="0"/>
              <a:t>External Fragmentation</a:t>
            </a:r>
            <a:endParaRPr lang="en-IN" sz="2400" dirty="0" smtClean="0"/>
          </a:p>
          <a:p>
            <a:endParaRPr lang="en-IN" sz="2400" b="1" dirty="0" smtClean="0"/>
          </a:p>
          <a:p>
            <a:r>
              <a:rPr lang="en-IN" sz="3600" b="1" dirty="0" smtClean="0">
                <a:solidFill>
                  <a:srgbClr val="FF0000"/>
                </a:solidFill>
              </a:rPr>
              <a:t>Internal Fragmentation</a:t>
            </a:r>
          </a:p>
          <a:p>
            <a:pPr>
              <a:buFont typeface="Wingdings" pitchFamily="2" charset="2"/>
              <a:buChar char="Ø"/>
            </a:pPr>
            <a:r>
              <a:rPr lang="en-IN" sz="2400" dirty="0" smtClean="0"/>
              <a:t>The problem of internal fragmentation may arise due to the fixed sizes of the memory blocks. </a:t>
            </a:r>
          </a:p>
          <a:p>
            <a:pPr>
              <a:buFont typeface="Wingdings" pitchFamily="2" charset="2"/>
              <a:buChar char="Ø"/>
            </a:pPr>
            <a:r>
              <a:rPr lang="en-IN" sz="2400" dirty="0" smtClean="0"/>
              <a:t>When a process is allocated to a memory block, and if the process is smaller than the amount of memory requested, a free space is created in the given memory block. </a:t>
            </a:r>
          </a:p>
          <a:p>
            <a:pPr>
              <a:buFont typeface="Wingdings" pitchFamily="2" charset="2"/>
              <a:buChar char="Ø"/>
            </a:pPr>
            <a:r>
              <a:rPr lang="en-IN" sz="2400" dirty="0" smtClean="0"/>
              <a:t>Due to this, the free space of the memory block is unused, which causes </a:t>
            </a:r>
            <a:r>
              <a:rPr lang="en-IN" sz="2400" b="1" dirty="0" smtClean="0"/>
              <a:t>internal</a:t>
            </a:r>
            <a:r>
              <a:rPr lang="en-IN" sz="2400" dirty="0" smtClean="0"/>
              <a:t> fragmentation.</a:t>
            </a:r>
          </a:p>
          <a:p>
            <a:pPr>
              <a:buFont typeface="Wingdings" pitchFamily="2" charset="2"/>
              <a:buChar char="Ø"/>
            </a:pPr>
            <a:r>
              <a:rPr lang="en-IN" sz="2400" dirty="0" smtClean="0"/>
              <a:t>It may be solved by assigning space to the process via dynamic partitioning. </a:t>
            </a:r>
            <a:endParaRPr lang="en-IN"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srcRect/>
          <a:stretch>
            <a:fillRect/>
          </a:stretch>
        </p:blipFill>
        <p:spPr bwMode="auto">
          <a:xfrm>
            <a:off x="1785918" y="1285860"/>
            <a:ext cx="5334024" cy="5033983"/>
          </a:xfrm>
          <a:prstGeom prst="rect">
            <a:avLst/>
          </a:prstGeom>
          <a:noFill/>
          <a:ln w="9525">
            <a:noFill/>
            <a:miter lim="800000"/>
            <a:headEnd/>
            <a:tailEnd/>
          </a:ln>
          <a:effectLst/>
        </p:spPr>
      </p:pic>
      <p:sp>
        <p:nvSpPr>
          <p:cNvPr id="3" name="Rectangle 2"/>
          <p:cNvSpPr/>
          <p:nvPr/>
        </p:nvSpPr>
        <p:spPr>
          <a:xfrm>
            <a:off x="2285984" y="357166"/>
            <a:ext cx="4611070" cy="646331"/>
          </a:xfrm>
          <a:prstGeom prst="rect">
            <a:avLst/>
          </a:prstGeom>
        </p:spPr>
        <p:txBody>
          <a:bodyPr wrap="none">
            <a:spAutoFit/>
          </a:bodyPr>
          <a:lstStyle/>
          <a:p>
            <a:r>
              <a:rPr lang="en-IN" sz="3600" b="1" dirty="0" smtClean="0">
                <a:solidFill>
                  <a:srgbClr val="FF0000"/>
                </a:solidFill>
              </a:rPr>
              <a:t>Internal Fragmentation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4714884"/>
            <a:ext cx="7715304" cy="954107"/>
          </a:xfrm>
          <a:prstGeom prst="rect">
            <a:avLst/>
          </a:prstGeom>
        </p:spPr>
        <p:txBody>
          <a:bodyPr wrap="square">
            <a:spAutoFit/>
          </a:bodyPr>
          <a:lstStyle/>
          <a:p>
            <a:r>
              <a:rPr lang="en-US" sz="2800" b="1" dirty="0"/>
              <a:t>Interpret</a:t>
            </a:r>
            <a:r>
              <a:rPr lang="en-US" sz="2800" dirty="0"/>
              <a:t> Intel 80386 and </a:t>
            </a:r>
            <a:r>
              <a:rPr lang="en-US" sz="2800" b="1" dirty="0"/>
              <a:t>analyze </a:t>
            </a:r>
            <a:r>
              <a:rPr lang="en-US" sz="2800" dirty="0"/>
              <a:t>concepts of memory management in OS</a:t>
            </a:r>
            <a:r>
              <a:rPr lang="en-US" sz="2800" dirty="0" smtClean="0"/>
              <a:t>.</a:t>
            </a:r>
            <a:endParaRPr lang="en-IN" sz="2800" dirty="0"/>
          </a:p>
        </p:txBody>
      </p:sp>
      <p:sp>
        <p:nvSpPr>
          <p:cNvPr id="3" name="Title 1"/>
          <p:cNvSpPr txBox="1">
            <a:spLocks/>
          </p:cNvSpPr>
          <p:nvPr/>
        </p:nvSpPr>
        <p:spPr>
          <a:xfrm>
            <a:off x="838200" y="304800"/>
            <a:ext cx="7162800" cy="633413"/>
          </a:xfrm>
          <a:prstGeom prst="rect">
            <a:avLst/>
          </a:prstGeom>
        </p:spPr>
        <p:style>
          <a:lnRef idx="1">
            <a:schemeClr val="accent3"/>
          </a:lnRef>
          <a:fillRef idx="2">
            <a:schemeClr val="accent3"/>
          </a:fillRef>
          <a:effectRef idx="1">
            <a:schemeClr val="accent3"/>
          </a:effectRef>
          <a:fontRef idx="minor">
            <a:schemeClr val="dk1"/>
          </a:fontRef>
        </p:style>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dirty="0" smtClean="0">
                <a:ln>
                  <a:noFill/>
                </a:ln>
                <a:solidFill>
                  <a:srgbClr val="C00000"/>
                </a:solidFill>
                <a:effectLst/>
                <a:uLnTx/>
                <a:uFillTx/>
                <a:latin typeface="+mj-lt"/>
                <a:ea typeface="+mj-ea"/>
                <a:cs typeface="+mj-cs"/>
              </a:rPr>
              <a:t>Course</a:t>
            </a:r>
            <a:r>
              <a:rPr kumimoji="0" lang="en-IN" sz="4400" b="1" i="0" u="none" strike="noStrike" kern="1200" cap="none" spc="0" normalizeH="0" noProof="0" dirty="0" smtClean="0">
                <a:ln>
                  <a:noFill/>
                </a:ln>
                <a:solidFill>
                  <a:srgbClr val="C00000"/>
                </a:solidFill>
                <a:effectLst/>
                <a:uLnTx/>
                <a:uFillTx/>
                <a:latin typeface="+mj-lt"/>
                <a:ea typeface="+mj-ea"/>
                <a:cs typeface="+mj-cs"/>
              </a:rPr>
              <a:t> Objective </a:t>
            </a:r>
            <a:endParaRPr kumimoji="0" lang="en-IN" sz="4400" b="1" i="0" u="none" strike="noStrike" kern="1200" cap="none" spc="0" normalizeH="0" baseline="0" noProof="0" dirty="0" smtClean="0">
              <a:ln>
                <a:noFill/>
              </a:ln>
              <a:solidFill>
                <a:srgbClr val="C00000"/>
              </a:solidFill>
              <a:effectLst/>
              <a:uLnTx/>
              <a:uFillTx/>
              <a:latin typeface="+mj-lt"/>
              <a:ea typeface="+mj-ea"/>
              <a:cs typeface="+mj-cs"/>
            </a:endParaRPr>
          </a:p>
        </p:txBody>
      </p:sp>
      <p:sp>
        <p:nvSpPr>
          <p:cNvPr id="4" name="Title 1"/>
          <p:cNvSpPr txBox="1">
            <a:spLocks/>
          </p:cNvSpPr>
          <p:nvPr/>
        </p:nvSpPr>
        <p:spPr>
          <a:xfrm>
            <a:off x="714348" y="3786190"/>
            <a:ext cx="7162800" cy="633413"/>
          </a:xfrm>
          <a:prstGeom prst="rect">
            <a:avLst/>
          </a:prstGeom>
        </p:spPr>
        <p:style>
          <a:lnRef idx="1">
            <a:schemeClr val="accent6"/>
          </a:lnRef>
          <a:fillRef idx="2">
            <a:schemeClr val="accent6"/>
          </a:fillRef>
          <a:effectRef idx="1">
            <a:schemeClr val="accent6"/>
          </a:effectRef>
          <a:fontRef idx="minor">
            <a:schemeClr val="dk1"/>
          </a:fontRef>
        </p:style>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dirty="0" smtClean="0">
                <a:ln>
                  <a:noFill/>
                </a:ln>
                <a:solidFill>
                  <a:srgbClr val="0000FF"/>
                </a:solidFill>
                <a:effectLst/>
                <a:uLnTx/>
                <a:uFillTx/>
                <a:latin typeface="+mj-lt"/>
                <a:ea typeface="+mj-ea"/>
                <a:cs typeface="+mj-cs"/>
              </a:rPr>
              <a:t>Course</a:t>
            </a:r>
            <a:r>
              <a:rPr kumimoji="0" lang="en-IN" sz="4400" b="1" i="0" u="none" strike="noStrike" kern="1200" cap="none" spc="0" normalizeH="0" noProof="0" dirty="0" smtClean="0">
                <a:ln>
                  <a:noFill/>
                </a:ln>
                <a:solidFill>
                  <a:srgbClr val="0000FF"/>
                </a:solidFill>
                <a:effectLst/>
                <a:uLnTx/>
                <a:uFillTx/>
                <a:latin typeface="+mj-lt"/>
                <a:ea typeface="+mj-ea"/>
                <a:cs typeface="+mj-cs"/>
              </a:rPr>
              <a:t> Outcome </a:t>
            </a:r>
            <a:endParaRPr kumimoji="0" lang="en-IN" sz="4400" b="1" i="0" u="none" strike="noStrike" kern="1200" cap="none" spc="0" normalizeH="0" baseline="0" noProof="0" dirty="0" smtClean="0">
              <a:ln>
                <a:noFill/>
              </a:ln>
              <a:solidFill>
                <a:srgbClr val="0000FF"/>
              </a:solidFill>
              <a:effectLst/>
              <a:uLnTx/>
              <a:uFillTx/>
              <a:latin typeface="+mj-lt"/>
              <a:ea typeface="+mj-ea"/>
              <a:cs typeface="+mj-cs"/>
            </a:endParaRPr>
          </a:p>
        </p:txBody>
      </p:sp>
      <p:sp>
        <p:nvSpPr>
          <p:cNvPr id="5" name="Rectangle 4"/>
          <p:cNvSpPr/>
          <p:nvPr/>
        </p:nvSpPr>
        <p:spPr>
          <a:xfrm>
            <a:off x="714348" y="1285860"/>
            <a:ext cx="7715304" cy="954107"/>
          </a:xfrm>
          <a:prstGeom prst="rect">
            <a:avLst/>
          </a:prstGeom>
        </p:spPr>
        <p:txBody>
          <a:bodyPr wrap="square">
            <a:spAutoFit/>
          </a:bodyPr>
          <a:lstStyle/>
          <a:p>
            <a:pPr lvl="0"/>
            <a:r>
              <a:rPr lang="en-US" sz="2800" dirty="0"/>
              <a:t>To</a:t>
            </a:r>
            <a:r>
              <a:rPr lang="en-US" sz="2800" b="1" dirty="0"/>
              <a:t> study </a:t>
            </a:r>
            <a:r>
              <a:rPr lang="en-US" sz="2800" dirty="0"/>
              <a:t>Intel 80386 architecture and </a:t>
            </a:r>
            <a:r>
              <a:rPr lang="en-US" sz="2800" b="1" dirty="0"/>
              <a:t>differentiate</a:t>
            </a:r>
            <a:r>
              <a:rPr lang="en-US" sz="2800" dirty="0"/>
              <a:t> memory management techniques.</a:t>
            </a:r>
            <a:endParaRPr lang="en-IN"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srcRect/>
          <a:stretch>
            <a:fillRect/>
          </a:stretch>
        </p:blipFill>
        <p:spPr bwMode="auto">
          <a:xfrm>
            <a:off x="5410207" y="1000108"/>
            <a:ext cx="3733793" cy="4719642"/>
          </a:xfrm>
          <a:prstGeom prst="rect">
            <a:avLst/>
          </a:prstGeom>
          <a:noFill/>
          <a:ln w="9525">
            <a:noFill/>
            <a:miter lim="800000"/>
            <a:headEnd/>
            <a:tailEnd/>
          </a:ln>
          <a:effectLst/>
        </p:spPr>
      </p:pic>
      <p:sp>
        <p:nvSpPr>
          <p:cNvPr id="4" name="Rectangle 3"/>
          <p:cNvSpPr/>
          <p:nvPr/>
        </p:nvSpPr>
        <p:spPr>
          <a:xfrm>
            <a:off x="285720" y="785794"/>
            <a:ext cx="5643602" cy="5386090"/>
          </a:xfrm>
          <a:prstGeom prst="rect">
            <a:avLst/>
          </a:prstGeom>
        </p:spPr>
        <p:txBody>
          <a:bodyPr wrap="square">
            <a:spAutoFit/>
          </a:bodyPr>
          <a:lstStyle/>
          <a:p>
            <a:r>
              <a:rPr lang="en-IN" sz="3200" b="1" dirty="0" smtClean="0">
                <a:solidFill>
                  <a:srgbClr val="FF0000"/>
                </a:solidFill>
              </a:rPr>
              <a:t>External Fragmentation</a:t>
            </a:r>
          </a:p>
          <a:p>
            <a:pPr>
              <a:buFont typeface="Wingdings" pitchFamily="2" charset="2"/>
              <a:buChar char="Ø"/>
            </a:pPr>
            <a:r>
              <a:rPr lang="en-IN" sz="2400" dirty="0" smtClean="0"/>
              <a:t>External fragmentation happens when a dynamic memory allocation method allocates some memory but leaves a small amount of memory unusable. </a:t>
            </a:r>
          </a:p>
          <a:p>
            <a:pPr>
              <a:buFont typeface="Wingdings" pitchFamily="2" charset="2"/>
              <a:buChar char="Ø"/>
            </a:pPr>
            <a:endParaRPr lang="en-IN" sz="2400" dirty="0" smtClean="0"/>
          </a:p>
          <a:p>
            <a:pPr>
              <a:buFont typeface="Wingdings" pitchFamily="2" charset="2"/>
              <a:buChar char="Ø"/>
            </a:pPr>
            <a:r>
              <a:rPr lang="en-IN" sz="2400" dirty="0" smtClean="0"/>
              <a:t>The quantity of available memory is substantially reduced if there is too much external fragmentation. </a:t>
            </a:r>
          </a:p>
          <a:p>
            <a:pPr>
              <a:buFont typeface="Wingdings" pitchFamily="2" charset="2"/>
              <a:buChar char="Ø"/>
            </a:pPr>
            <a:endParaRPr lang="en-IN" sz="2400" dirty="0" smtClean="0"/>
          </a:p>
          <a:p>
            <a:pPr>
              <a:buFont typeface="Wingdings" pitchFamily="2" charset="2"/>
              <a:buChar char="Ø"/>
            </a:pPr>
            <a:r>
              <a:rPr lang="en-IN" sz="2400" dirty="0" smtClean="0"/>
              <a:t>There is enough memory space to complete a request, but it is not contiguous. </a:t>
            </a:r>
          </a:p>
          <a:p>
            <a:pPr>
              <a:buFont typeface="Wingdings" pitchFamily="2" charset="2"/>
              <a:buChar char="Ø"/>
            </a:pPr>
            <a:endParaRPr lang="en-IN" sz="2400" dirty="0" smtClean="0"/>
          </a:p>
          <a:p>
            <a:pPr>
              <a:buFont typeface="Wingdings" pitchFamily="2" charset="2"/>
              <a:buChar char="Ø"/>
            </a:pPr>
            <a:r>
              <a:rPr lang="en-IN" sz="2400" dirty="0" smtClean="0"/>
              <a:t>It's known as </a:t>
            </a:r>
            <a:r>
              <a:rPr lang="en-IN" sz="2400" b="1" dirty="0" smtClean="0"/>
              <a:t>external</a:t>
            </a:r>
            <a:r>
              <a:rPr lang="en-IN" sz="2400" dirty="0" smtClean="0"/>
              <a:t> fragmentation.</a:t>
            </a:r>
            <a:endParaRPr lang="en-IN"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a:xfrm>
            <a:off x="1284291" y="152400"/>
            <a:ext cx="6502419" cy="576263"/>
          </a:xfrm>
        </p:spPr>
        <p:style>
          <a:lnRef idx="0">
            <a:schemeClr val="accent2"/>
          </a:lnRef>
          <a:fillRef idx="3">
            <a:schemeClr val="accent2"/>
          </a:fillRef>
          <a:effectRef idx="3">
            <a:schemeClr val="accent2"/>
          </a:effectRef>
          <a:fontRef idx="minor">
            <a:schemeClr val="lt1"/>
          </a:fontRef>
        </p:style>
        <p:txBody>
          <a:bodyPr>
            <a:noAutofit/>
          </a:bodyPr>
          <a:lstStyle/>
          <a:p>
            <a:pPr eaLnBrk="1" hangingPunct="1"/>
            <a:r>
              <a:rPr lang="en-US" altLang="en-US" sz="3600" b="1" dirty="0" smtClean="0"/>
              <a:t>Fragmentation</a:t>
            </a:r>
          </a:p>
        </p:txBody>
      </p:sp>
      <p:sp>
        <p:nvSpPr>
          <p:cNvPr id="27651" name="Rectangle 1027"/>
          <p:cNvSpPr>
            <a:spLocks noGrp="1" noChangeArrowheads="1"/>
          </p:cNvSpPr>
          <p:nvPr>
            <p:ph type="body" idx="1"/>
          </p:nvPr>
        </p:nvSpPr>
        <p:spPr>
          <a:xfrm>
            <a:off x="500035" y="1114425"/>
            <a:ext cx="8358246" cy="4999038"/>
          </a:xfrm>
        </p:spPr>
        <p:txBody>
          <a:bodyPr>
            <a:normAutofit/>
          </a:bodyPr>
          <a:lstStyle/>
          <a:p>
            <a:r>
              <a:rPr lang="en-US" altLang="en-US" sz="2400" b="1" dirty="0" smtClean="0">
                <a:solidFill>
                  <a:srgbClr val="3366FF"/>
                </a:solidFill>
              </a:rPr>
              <a:t>External Fragmentation</a:t>
            </a:r>
            <a:r>
              <a:rPr lang="en-US" altLang="en-US" sz="2400" dirty="0" smtClean="0">
                <a:solidFill>
                  <a:srgbClr val="3366FF"/>
                </a:solidFill>
              </a:rPr>
              <a:t> </a:t>
            </a:r>
            <a:r>
              <a:rPr lang="en-US" altLang="en-US" sz="2400" dirty="0" smtClean="0"/>
              <a:t>– total memory space exists to satisfy a request, but it is not contiguous</a:t>
            </a:r>
          </a:p>
          <a:p>
            <a:endParaRPr lang="en-US" altLang="en-US" sz="2400" b="1" dirty="0" smtClean="0">
              <a:solidFill>
                <a:srgbClr val="3366FF"/>
              </a:solidFill>
            </a:endParaRPr>
          </a:p>
          <a:p>
            <a:r>
              <a:rPr lang="en-US" altLang="en-US" sz="2400" b="1" dirty="0" smtClean="0">
                <a:solidFill>
                  <a:srgbClr val="3366FF"/>
                </a:solidFill>
              </a:rPr>
              <a:t>Internal Fragmentation</a:t>
            </a:r>
            <a:r>
              <a:rPr lang="en-US" altLang="en-US" sz="2400" dirty="0" smtClean="0">
                <a:solidFill>
                  <a:srgbClr val="3366FF"/>
                </a:solidFill>
              </a:rPr>
              <a:t> </a:t>
            </a:r>
            <a:r>
              <a:rPr lang="en-US" altLang="en-US" sz="2400" dirty="0" smtClean="0"/>
              <a:t>– allocated memory may be slightly larger than requested memory; this size difference is memory internal to a partition, but not being used</a:t>
            </a:r>
          </a:p>
          <a:p>
            <a:endParaRPr lang="en-US" altLang="en-US" sz="2400" dirty="0" smtClean="0"/>
          </a:p>
          <a:p>
            <a:r>
              <a:rPr lang="en-US" altLang="en-US" sz="2400" dirty="0" smtClean="0"/>
              <a:t>First fit analysis reveals that given </a:t>
            </a:r>
            <a:r>
              <a:rPr lang="en-US" altLang="en-US" sz="2400" i="1" dirty="0" smtClean="0"/>
              <a:t>N</a:t>
            </a:r>
            <a:r>
              <a:rPr lang="en-US" altLang="en-US" sz="2400" dirty="0" smtClean="0"/>
              <a:t> blocks allocated, 0.5 </a:t>
            </a:r>
            <a:r>
              <a:rPr lang="en-US" altLang="en-US" sz="2400" i="1" dirty="0" smtClean="0"/>
              <a:t>N</a:t>
            </a:r>
            <a:r>
              <a:rPr lang="en-US" altLang="en-US" sz="2400" dirty="0" smtClean="0"/>
              <a:t> blocks lost to fragmentation</a:t>
            </a:r>
          </a:p>
          <a:p>
            <a:pPr lvl="1"/>
            <a:r>
              <a:rPr lang="en-US" altLang="en-US" sz="2000" dirty="0" smtClean="0"/>
              <a:t>1/3 may be unusable -&gt; </a:t>
            </a:r>
            <a:r>
              <a:rPr lang="en-US" altLang="en-US" sz="2000" b="1" dirty="0" smtClean="0">
                <a:solidFill>
                  <a:srgbClr val="3366FF"/>
                </a:solidFill>
              </a:rPr>
              <a:t>50-percent rule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357290" y="136525"/>
            <a:ext cx="6357982" cy="576263"/>
          </a:xfrm>
        </p:spPr>
        <p:style>
          <a:lnRef idx="1">
            <a:schemeClr val="accent2"/>
          </a:lnRef>
          <a:fillRef idx="3">
            <a:schemeClr val="accent2"/>
          </a:fillRef>
          <a:effectRef idx="2">
            <a:schemeClr val="accent2"/>
          </a:effectRef>
          <a:fontRef idx="minor">
            <a:schemeClr val="lt1"/>
          </a:fontRef>
        </p:style>
        <p:txBody>
          <a:bodyPr>
            <a:noAutofit/>
          </a:bodyPr>
          <a:lstStyle/>
          <a:p>
            <a:r>
              <a:rPr lang="en-US" altLang="en-US" sz="3600" b="1" dirty="0" smtClean="0"/>
              <a:t>Fragmentation (Cont.)</a:t>
            </a:r>
          </a:p>
        </p:txBody>
      </p:sp>
      <p:sp>
        <p:nvSpPr>
          <p:cNvPr id="28675" name="Content Placeholder 2"/>
          <p:cNvSpPr>
            <a:spLocks noGrp="1"/>
          </p:cNvSpPr>
          <p:nvPr>
            <p:ph idx="1"/>
          </p:nvPr>
        </p:nvSpPr>
        <p:spPr>
          <a:xfrm>
            <a:off x="901700" y="1154113"/>
            <a:ext cx="7813704" cy="5275283"/>
          </a:xfrm>
        </p:spPr>
        <p:txBody>
          <a:bodyPr>
            <a:noAutofit/>
          </a:bodyPr>
          <a:lstStyle/>
          <a:p>
            <a:r>
              <a:rPr lang="en-US" altLang="en-US" sz="2800" dirty="0" smtClean="0"/>
              <a:t>Reduce external fragmentation by </a:t>
            </a:r>
            <a:r>
              <a:rPr lang="en-US" altLang="en-US" sz="2800" b="1" dirty="0" smtClean="0">
                <a:solidFill>
                  <a:srgbClr val="3366FF"/>
                </a:solidFill>
              </a:rPr>
              <a:t>compaction</a:t>
            </a:r>
          </a:p>
          <a:p>
            <a:pPr lvl="1"/>
            <a:r>
              <a:rPr lang="en-US" altLang="en-US" sz="2400" dirty="0" smtClean="0"/>
              <a:t>Shuffle memory contents to place all free memory together in one large block</a:t>
            </a:r>
          </a:p>
          <a:p>
            <a:pPr lvl="1"/>
            <a:r>
              <a:rPr lang="en-US" altLang="en-US" sz="2400" dirty="0" smtClean="0"/>
              <a:t>Compaction is possible </a:t>
            </a:r>
            <a:r>
              <a:rPr lang="en-US" altLang="en-US" sz="2400" i="1" dirty="0" smtClean="0"/>
              <a:t>only</a:t>
            </a:r>
            <a:r>
              <a:rPr lang="en-US" altLang="en-US" sz="2400" dirty="0" smtClean="0"/>
              <a:t> if relocation is dynamic, and is done at execution time</a:t>
            </a:r>
          </a:p>
          <a:p>
            <a:pPr lvl="1"/>
            <a:r>
              <a:rPr lang="en-US" altLang="en-US" sz="2400" dirty="0" smtClean="0"/>
              <a:t>I/O problem</a:t>
            </a:r>
          </a:p>
          <a:p>
            <a:pPr lvl="2"/>
            <a:r>
              <a:rPr lang="en-US" altLang="en-US" sz="2000" dirty="0" smtClean="0"/>
              <a:t>Latch job in memory while it is involved in I/O</a:t>
            </a:r>
          </a:p>
          <a:p>
            <a:pPr lvl="2"/>
            <a:r>
              <a:rPr lang="en-US" altLang="en-US" sz="2000" dirty="0" smtClean="0"/>
              <a:t>Do I/O only into OS buffers</a:t>
            </a:r>
          </a:p>
          <a:p>
            <a:endParaRPr lang="en-US" altLang="en-US" sz="2800" dirty="0" smtClean="0"/>
          </a:p>
          <a:p>
            <a:r>
              <a:rPr lang="en-US" altLang="en-US" sz="2800" dirty="0" smtClean="0"/>
              <a:t>Now consider that backing store has same fragmentation problems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srcRect/>
          <a:stretch>
            <a:fillRect/>
          </a:stretch>
        </p:blipFill>
        <p:spPr bwMode="auto">
          <a:xfrm>
            <a:off x="87332" y="428604"/>
            <a:ext cx="9056668" cy="60007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28662" y="357166"/>
            <a:ext cx="7258072" cy="576262"/>
          </a:xfrm>
        </p:spPr>
        <p:style>
          <a:lnRef idx="1">
            <a:schemeClr val="accent4"/>
          </a:lnRef>
          <a:fillRef idx="3">
            <a:schemeClr val="accent4"/>
          </a:fillRef>
          <a:effectRef idx="2">
            <a:schemeClr val="accent4"/>
          </a:effectRef>
          <a:fontRef idx="minor">
            <a:schemeClr val="lt1"/>
          </a:fontRef>
        </p:style>
        <p:txBody>
          <a:bodyPr>
            <a:noAutofit/>
          </a:bodyPr>
          <a:lstStyle/>
          <a:p>
            <a:pPr eaLnBrk="1" hangingPunct="1"/>
            <a:r>
              <a:rPr lang="en-US" altLang="en-US" b="1" dirty="0" smtClean="0"/>
              <a:t>Segmentation</a:t>
            </a:r>
          </a:p>
        </p:txBody>
      </p:sp>
      <p:sp>
        <p:nvSpPr>
          <p:cNvPr id="29699" name="Rectangle 3"/>
          <p:cNvSpPr>
            <a:spLocks noGrp="1" noChangeArrowheads="1"/>
          </p:cNvSpPr>
          <p:nvPr>
            <p:ph type="body" idx="1"/>
          </p:nvPr>
        </p:nvSpPr>
        <p:spPr>
          <a:xfrm>
            <a:off x="428596" y="1157288"/>
            <a:ext cx="8358246" cy="5272108"/>
          </a:xfrm>
        </p:spPr>
        <p:txBody>
          <a:bodyPr>
            <a:normAutofit fontScale="85000" lnSpcReduction="20000"/>
          </a:bodyPr>
          <a:lstStyle/>
          <a:p>
            <a:pPr>
              <a:lnSpc>
                <a:spcPct val="90000"/>
              </a:lnSpc>
              <a:tabLst>
                <a:tab pos="1831975" algn="l"/>
              </a:tabLst>
            </a:pPr>
            <a:r>
              <a:rPr lang="en-US" altLang="en-US" dirty="0" smtClean="0"/>
              <a:t>Memory-management scheme that supports user view of memory </a:t>
            </a:r>
          </a:p>
          <a:p>
            <a:pPr>
              <a:lnSpc>
                <a:spcPct val="90000"/>
              </a:lnSpc>
              <a:tabLst>
                <a:tab pos="1831975" algn="l"/>
              </a:tabLst>
            </a:pPr>
            <a:endParaRPr lang="en-US" altLang="en-US" sz="800" dirty="0" smtClean="0"/>
          </a:p>
          <a:p>
            <a:pPr>
              <a:lnSpc>
                <a:spcPct val="90000"/>
              </a:lnSpc>
              <a:tabLst>
                <a:tab pos="1831975" algn="l"/>
              </a:tabLst>
            </a:pPr>
            <a:r>
              <a:rPr lang="en-US" altLang="en-US" dirty="0" smtClean="0"/>
              <a:t>A program is a collection of segments</a:t>
            </a:r>
          </a:p>
          <a:p>
            <a:pPr lvl="1">
              <a:lnSpc>
                <a:spcPct val="90000"/>
              </a:lnSpc>
              <a:tabLst>
                <a:tab pos="1831975" algn="l"/>
              </a:tabLst>
            </a:pPr>
            <a:r>
              <a:rPr lang="en-US" altLang="en-US" dirty="0" smtClean="0"/>
              <a:t>A segment is a logical unit such as:</a:t>
            </a:r>
          </a:p>
          <a:p>
            <a:pPr>
              <a:lnSpc>
                <a:spcPct val="90000"/>
              </a:lnSpc>
              <a:buFont typeface="Monotype Sorts" pitchFamily="-84" charset="2"/>
              <a:buNone/>
              <a:tabLst>
                <a:tab pos="1831975" algn="l"/>
              </a:tabLst>
            </a:pPr>
            <a:r>
              <a:rPr lang="en-US" altLang="en-US" dirty="0" smtClean="0"/>
              <a:t>		main program</a:t>
            </a:r>
          </a:p>
          <a:p>
            <a:pPr>
              <a:lnSpc>
                <a:spcPct val="90000"/>
              </a:lnSpc>
              <a:buFont typeface="Monotype Sorts" pitchFamily="-84" charset="2"/>
              <a:buNone/>
              <a:tabLst>
                <a:tab pos="1831975" algn="l"/>
              </a:tabLst>
            </a:pPr>
            <a:r>
              <a:rPr lang="en-US" altLang="en-US" dirty="0" smtClean="0"/>
              <a:t>		procedure </a:t>
            </a:r>
          </a:p>
          <a:p>
            <a:pPr>
              <a:lnSpc>
                <a:spcPct val="90000"/>
              </a:lnSpc>
              <a:buFont typeface="Monotype Sorts" pitchFamily="-84" charset="2"/>
              <a:buNone/>
              <a:tabLst>
                <a:tab pos="1831975" algn="l"/>
              </a:tabLst>
            </a:pPr>
            <a:r>
              <a:rPr lang="en-US" altLang="en-US" dirty="0" smtClean="0"/>
              <a:t>		function</a:t>
            </a:r>
          </a:p>
          <a:p>
            <a:pPr>
              <a:lnSpc>
                <a:spcPct val="90000"/>
              </a:lnSpc>
              <a:buFont typeface="Monotype Sorts" pitchFamily="-84" charset="2"/>
              <a:buNone/>
              <a:tabLst>
                <a:tab pos="1831975" algn="l"/>
              </a:tabLst>
            </a:pPr>
            <a:r>
              <a:rPr lang="en-US" altLang="en-US" dirty="0" smtClean="0"/>
              <a:t>		method</a:t>
            </a:r>
          </a:p>
          <a:p>
            <a:pPr>
              <a:lnSpc>
                <a:spcPct val="90000"/>
              </a:lnSpc>
              <a:buFont typeface="Monotype Sorts" pitchFamily="-84" charset="2"/>
              <a:buNone/>
              <a:tabLst>
                <a:tab pos="1831975" algn="l"/>
              </a:tabLst>
            </a:pPr>
            <a:r>
              <a:rPr lang="en-US" altLang="en-US" dirty="0" smtClean="0"/>
              <a:t>		object</a:t>
            </a:r>
          </a:p>
          <a:p>
            <a:pPr>
              <a:lnSpc>
                <a:spcPct val="90000"/>
              </a:lnSpc>
              <a:buFont typeface="Monotype Sorts" pitchFamily="-84" charset="2"/>
              <a:buNone/>
              <a:tabLst>
                <a:tab pos="1831975" algn="l"/>
              </a:tabLst>
            </a:pPr>
            <a:r>
              <a:rPr lang="en-US" altLang="en-US" dirty="0" smtClean="0"/>
              <a:t>		local variables, global variables</a:t>
            </a:r>
          </a:p>
          <a:p>
            <a:pPr>
              <a:lnSpc>
                <a:spcPct val="90000"/>
              </a:lnSpc>
              <a:buFont typeface="Monotype Sorts" pitchFamily="-84" charset="2"/>
              <a:buNone/>
              <a:tabLst>
                <a:tab pos="1831975" algn="l"/>
              </a:tabLst>
            </a:pPr>
            <a:r>
              <a:rPr lang="en-US" altLang="en-US" dirty="0" smtClean="0"/>
              <a:t>		common block</a:t>
            </a:r>
          </a:p>
          <a:p>
            <a:pPr>
              <a:lnSpc>
                <a:spcPct val="90000"/>
              </a:lnSpc>
              <a:buFont typeface="Monotype Sorts" pitchFamily="-84" charset="2"/>
              <a:buNone/>
              <a:tabLst>
                <a:tab pos="1831975" algn="l"/>
              </a:tabLst>
            </a:pPr>
            <a:r>
              <a:rPr lang="en-US" altLang="en-US" dirty="0" smtClean="0"/>
              <a:t>		stack</a:t>
            </a:r>
          </a:p>
          <a:p>
            <a:pPr>
              <a:lnSpc>
                <a:spcPct val="90000"/>
              </a:lnSpc>
              <a:buFont typeface="Monotype Sorts" pitchFamily="-84" charset="2"/>
              <a:buNone/>
              <a:tabLst>
                <a:tab pos="1831975" algn="l"/>
              </a:tabLst>
            </a:pPr>
            <a:r>
              <a:rPr lang="en-US" altLang="en-US" dirty="0" smtClean="0"/>
              <a:t>		symbol table</a:t>
            </a:r>
          </a:p>
          <a:p>
            <a:pPr>
              <a:lnSpc>
                <a:spcPct val="90000"/>
              </a:lnSpc>
              <a:buFont typeface="Monotype Sorts" pitchFamily="-84" charset="2"/>
              <a:buNone/>
              <a:tabLst>
                <a:tab pos="1831975" algn="l"/>
              </a:tabLst>
            </a:pPr>
            <a:r>
              <a:rPr lang="en-US" altLang="en-US" dirty="0" smtClean="0"/>
              <a:t>		arrays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182563"/>
            <a:ext cx="8229600" cy="576262"/>
          </a:xfrm>
        </p:spPr>
        <p:txBody>
          <a:bodyPr>
            <a:normAutofit fontScale="90000"/>
          </a:bodyPr>
          <a:lstStyle/>
          <a:p>
            <a:pPr eaLnBrk="1" hangingPunct="1"/>
            <a:r>
              <a:rPr lang="en-US" altLang="en-US" dirty="0" smtClean="0"/>
              <a:t>User</a:t>
            </a:r>
            <a:r>
              <a:rPr lang="ja-JP" altLang="en-US" smtClean="0"/>
              <a:t>’</a:t>
            </a:r>
            <a:r>
              <a:rPr lang="en-US" altLang="ja-JP" dirty="0" smtClean="0"/>
              <a:t>s View of a Program</a:t>
            </a:r>
            <a:endParaRPr lang="en-US" altLang="en-US" sz="2400" dirty="0" smtClean="0"/>
          </a:p>
        </p:txBody>
      </p:sp>
      <p:pic>
        <p:nvPicPr>
          <p:cNvPr id="30723" name="Picture 6"/>
          <p:cNvPicPr>
            <a:picLocks noChangeAspect="1" noChangeArrowheads="1"/>
          </p:cNvPicPr>
          <p:nvPr/>
        </p:nvPicPr>
        <p:blipFill>
          <a:blip r:embed="rId3"/>
          <a:srcRect/>
          <a:stretch>
            <a:fillRect/>
          </a:stretch>
        </p:blipFill>
        <p:spPr bwMode="auto">
          <a:xfrm>
            <a:off x="2466975" y="1233488"/>
            <a:ext cx="3695700" cy="4838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85825" y="136525"/>
            <a:ext cx="7800975" cy="576263"/>
          </a:xfrm>
        </p:spPr>
        <p:style>
          <a:lnRef idx="3">
            <a:schemeClr val="lt1"/>
          </a:lnRef>
          <a:fillRef idx="1">
            <a:schemeClr val="accent4"/>
          </a:fillRef>
          <a:effectRef idx="1">
            <a:schemeClr val="accent4"/>
          </a:effectRef>
          <a:fontRef idx="minor">
            <a:schemeClr val="lt1"/>
          </a:fontRef>
        </p:style>
        <p:txBody>
          <a:bodyPr>
            <a:normAutofit fontScale="90000"/>
          </a:bodyPr>
          <a:lstStyle/>
          <a:p>
            <a:pPr eaLnBrk="1" hangingPunct="1"/>
            <a:r>
              <a:rPr lang="en-US" altLang="en-US" dirty="0" smtClean="0"/>
              <a:t>Logical View of Segmentation</a:t>
            </a:r>
          </a:p>
        </p:txBody>
      </p:sp>
      <p:sp>
        <p:nvSpPr>
          <p:cNvPr id="31747" name="Oval 3"/>
          <p:cNvSpPr>
            <a:spLocks noChangeArrowheads="1"/>
          </p:cNvSpPr>
          <p:nvPr/>
        </p:nvSpPr>
        <p:spPr bwMode="auto">
          <a:xfrm>
            <a:off x="1371600" y="1171575"/>
            <a:ext cx="2895600" cy="3962400"/>
          </a:xfrm>
          <a:prstGeom prst="ellipse">
            <a:avLst/>
          </a:prstGeom>
          <a:solidFill>
            <a:schemeClr val="bg1"/>
          </a:solidFill>
          <a:ln w="9525">
            <a:solidFill>
              <a:schemeClr val="tx1"/>
            </a:solidFill>
            <a:round/>
            <a:headEnd/>
            <a:tailEnd/>
          </a:ln>
        </p:spPr>
        <p:txBody>
          <a:bodyPr wrap="none" lIns="91435" tIns="45718" rIns="91435" bIns="45718" anchor="ctr"/>
          <a:lstStyle/>
          <a:p>
            <a:endParaRPr lang="en-US" altLang="en-US"/>
          </a:p>
        </p:txBody>
      </p:sp>
      <p:sp>
        <p:nvSpPr>
          <p:cNvPr id="31748" name="Rectangle 4"/>
          <p:cNvSpPr>
            <a:spLocks noChangeArrowheads="1"/>
          </p:cNvSpPr>
          <p:nvPr/>
        </p:nvSpPr>
        <p:spPr bwMode="auto">
          <a:xfrm>
            <a:off x="1905000" y="1857375"/>
            <a:ext cx="990600" cy="533400"/>
          </a:xfrm>
          <a:prstGeom prst="rect">
            <a:avLst/>
          </a:prstGeom>
          <a:solidFill>
            <a:schemeClr val="bg1"/>
          </a:solidFill>
          <a:ln w="9525">
            <a:solidFill>
              <a:schemeClr val="tx1"/>
            </a:solidFill>
            <a:miter lim="800000"/>
            <a:headEnd/>
            <a:tailEnd/>
          </a:ln>
        </p:spPr>
        <p:txBody>
          <a:bodyPr wrap="none" lIns="91435" tIns="45718" rIns="91435" bIns="45718" anchor="ctr"/>
          <a:lstStyle/>
          <a:p>
            <a:pPr algn="ctr"/>
            <a:r>
              <a:rPr lang="en-US" altLang="en-US">
                <a:latin typeface="Helvetica" pitchFamily="-84" charset="0"/>
              </a:rPr>
              <a:t>1</a:t>
            </a:r>
          </a:p>
        </p:txBody>
      </p:sp>
      <p:sp>
        <p:nvSpPr>
          <p:cNvPr id="31749" name="Rectangle 5"/>
          <p:cNvSpPr>
            <a:spLocks noChangeArrowheads="1"/>
          </p:cNvSpPr>
          <p:nvPr/>
        </p:nvSpPr>
        <p:spPr bwMode="auto">
          <a:xfrm>
            <a:off x="1752600" y="3000375"/>
            <a:ext cx="914400" cy="914400"/>
          </a:xfrm>
          <a:prstGeom prst="rect">
            <a:avLst/>
          </a:prstGeom>
          <a:solidFill>
            <a:schemeClr val="bg1"/>
          </a:solidFill>
          <a:ln w="9525">
            <a:solidFill>
              <a:schemeClr val="tx1"/>
            </a:solidFill>
            <a:miter lim="800000"/>
            <a:headEnd/>
            <a:tailEnd/>
          </a:ln>
        </p:spPr>
        <p:txBody>
          <a:bodyPr wrap="none" lIns="91435" tIns="45718" rIns="91435" bIns="45718" anchor="ctr"/>
          <a:lstStyle/>
          <a:p>
            <a:pPr algn="ctr"/>
            <a:r>
              <a:rPr lang="en-US" altLang="en-US">
                <a:latin typeface="Helvetica" pitchFamily="-84" charset="0"/>
              </a:rPr>
              <a:t>3</a:t>
            </a:r>
          </a:p>
        </p:txBody>
      </p:sp>
      <p:sp>
        <p:nvSpPr>
          <p:cNvPr id="31750" name="Rectangle 6"/>
          <p:cNvSpPr>
            <a:spLocks noChangeArrowheads="1"/>
          </p:cNvSpPr>
          <p:nvPr/>
        </p:nvSpPr>
        <p:spPr bwMode="auto">
          <a:xfrm>
            <a:off x="3200400" y="2466975"/>
            <a:ext cx="914400" cy="381000"/>
          </a:xfrm>
          <a:prstGeom prst="rect">
            <a:avLst/>
          </a:prstGeom>
          <a:solidFill>
            <a:schemeClr val="bg1"/>
          </a:solidFill>
          <a:ln w="9525">
            <a:solidFill>
              <a:schemeClr val="tx1"/>
            </a:solidFill>
            <a:miter lim="800000"/>
            <a:headEnd/>
            <a:tailEnd/>
          </a:ln>
        </p:spPr>
        <p:txBody>
          <a:bodyPr wrap="none" lIns="91435" tIns="45718" rIns="91435" bIns="45718" anchor="ctr"/>
          <a:lstStyle/>
          <a:p>
            <a:pPr algn="ctr"/>
            <a:r>
              <a:rPr lang="en-US" altLang="en-US">
                <a:latin typeface="Helvetica" pitchFamily="-84" charset="0"/>
              </a:rPr>
              <a:t>2</a:t>
            </a:r>
          </a:p>
        </p:txBody>
      </p:sp>
      <p:sp>
        <p:nvSpPr>
          <p:cNvPr id="31751" name="Rectangle 7"/>
          <p:cNvSpPr>
            <a:spLocks noChangeArrowheads="1"/>
          </p:cNvSpPr>
          <p:nvPr/>
        </p:nvSpPr>
        <p:spPr bwMode="auto">
          <a:xfrm>
            <a:off x="3124200" y="3457575"/>
            <a:ext cx="914400" cy="533400"/>
          </a:xfrm>
          <a:prstGeom prst="rect">
            <a:avLst/>
          </a:prstGeom>
          <a:solidFill>
            <a:schemeClr val="bg1"/>
          </a:solidFill>
          <a:ln w="9525">
            <a:solidFill>
              <a:schemeClr val="tx1"/>
            </a:solidFill>
            <a:miter lim="800000"/>
            <a:headEnd/>
            <a:tailEnd/>
          </a:ln>
        </p:spPr>
        <p:txBody>
          <a:bodyPr wrap="none" lIns="91435" tIns="45718" rIns="91435" bIns="45718" anchor="ctr"/>
          <a:lstStyle/>
          <a:p>
            <a:pPr algn="ctr"/>
            <a:r>
              <a:rPr lang="en-US" altLang="en-US">
                <a:latin typeface="Helvetica" pitchFamily="-84" charset="0"/>
              </a:rPr>
              <a:t>4</a:t>
            </a:r>
          </a:p>
        </p:txBody>
      </p:sp>
      <p:grpSp>
        <p:nvGrpSpPr>
          <p:cNvPr id="2" name="Group 24"/>
          <p:cNvGrpSpPr>
            <a:grpSpLocks/>
          </p:cNvGrpSpPr>
          <p:nvPr/>
        </p:nvGrpSpPr>
        <p:grpSpPr bwMode="auto">
          <a:xfrm>
            <a:off x="5638800" y="1171575"/>
            <a:ext cx="1143000" cy="3962400"/>
            <a:chOff x="3888" y="1056"/>
            <a:chExt cx="720" cy="2496"/>
          </a:xfrm>
        </p:grpSpPr>
        <p:grpSp>
          <p:nvGrpSpPr>
            <p:cNvPr id="3" name="Group 11"/>
            <p:cNvGrpSpPr>
              <a:grpSpLocks/>
            </p:cNvGrpSpPr>
            <p:nvPr/>
          </p:nvGrpSpPr>
          <p:grpSpPr bwMode="auto">
            <a:xfrm>
              <a:off x="3888" y="1056"/>
              <a:ext cx="720" cy="672"/>
              <a:chOff x="3888" y="1056"/>
              <a:chExt cx="720" cy="672"/>
            </a:xfrm>
          </p:grpSpPr>
          <p:sp>
            <p:nvSpPr>
              <p:cNvPr id="31766" name="Rectangle 8"/>
              <p:cNvSpPr>
                <a:spLocks noChangeArrowheads="1"/>
              </p:cNvSpPr>
              <p:nvPr/>
            </p:nvSpPr>
            <p:spPr bwMode="auto">
              <a:xfrm>
                <a:off x="3888" y="1056"/>
                <a:ext cx="720" cy="672"/>
              </a:xfrm>
              <a:prstGeom prst="rect">
                <a:avLst/>
              </a:prstGeom>
              <a:solidFill>
                <a:schemeClr val="bg1"/>
              </a:solidFill>
              <a:ln w="9525">
                <a:solidFill>
                  <a:schemeClr val="tx1"/>
                </a:solidFill>
                <a:miter lim="800000"/>
                <a:headEnd/>
                <a:tailEnd/>
              </a:ln>
            </p:spPr>
            <p:txBody>
              <a:bodyPr wrap="none" anchor="ctr"/>
              <a:lstStyle/>
              <a:p>
                <a:endParaRPr lang="en-US" altLang="en-US"/>
              </a:p>
            </p:txBody>
          </p:sp>
          <p:sp>
            <p:nvSpPr>
              <p:cNvPr id="31767" name="Line 9"/>
              <p:cNvSpPr>
                <a:spLocks noChangeShapeType="1"/>
              </p:cNvSpPr>
              <p:nvPr/>
            </p:nvSpPr>
            <p:spPr bwMode="auto">
              <a:xfrm>
                <a:off x="3888" y="1392"/>
                <a:ext cx="720" cy="0"/>
              </a:xfrm>
              <a:prstGeom prst="line">
                <a:avLst/>
              </a:prstGeom>
              <a:noFill/>
              <a:ln w="9525">
                <a:solidFill>
                  <a:schemeClr val="tx1"/>
                </a:solidFill>
                <a:round/>
                <a:headEnd/>
                <a:tailEnd/>
              </a:ln>
            </p:spPr>
            <p:txBody>
              <a:bodyPr wrap="none" anchor="ctr"/>
              <a:lstStyle/>
              <a:p>
                <a:endParaRPr lang="en-IN"/>
              </a:p>
            </p:txBody>
          </p:sp>
        </p:grpSp>
        <p:grpSp>
          <p:nvGrpSpPr>
            <p:cNvPr id="4" name="Group 12"/>
            <p:cNvGrpSpPr>
              <a:grpSpLocks/>
            </p:cNvGrpSpPr>
            <p:nvPr/>
          </p:nvGrpSpPr>
          <p:grpSpPr bwMode="auto">
            <a:xfrm>
              <a:off x="3888" y="1728"/>
              <a:ext cx="720" cy="672"/>
              <a:chOff x="3888" y="1056"/>
              <a:chExt cx="720" cy="672"/>
            </a:xfrm>
          </p:grpSpPr>
          <p:sp>
            <p:nvSpPr>
              <p:cNvPr id="31764" name="Rectangle 13"/>
              <p:cNvSpPr>
                <a:spLocks noChangeArrowheads="1"/>
              </p:cNvSpPr>
              <p:nvPr/>
            </p:nvSpPr>
            <p:spPr bwMode="auto">
              <a:xfrm>
                <a:off x="3888" y="1056"/>
                <a:ext cx="720" cy="672"/>
              </a:xfrm>
              <a:prstGeom prst="rect">
                <a:avLst/>
              </a:prstGeom>
              <a:solidFill>
                <a:srgbClr val="DDDDDD"/>
              </a:solidFill>
              <a:ln w="9525">
                <a:solidFill>
                  <a:schemeClr val="tx1"/>
                </a:solidFill>
                <a:miter lim="800000"/>
                <a:headEnd/>
                <a:tailEnd/>
              </a:ln>
            </p:spPr>
            <p:txBody>
              <a:bodyPr wrap="none" anchor="ctr"/>
              <a:lstStyle/>
              <a:p>
                <a:endParaRPr lang="en-US" altLang="en-US"/>
              </a:p>
            </p:txBody>
          </p:sp>
          <p:sp>
            <p:nvSpPr>
              <p:cNvPr id="31765" name="Line 14"/>
              <p:cNvSpPr>
                <a:spLocks noChangeShapeType="1"/>
              </p:cNvSpPr>
              <p:nvPr/>
            </p:nvSpPr>
            <p:spPr bwMode="auto">
              <a:xfrm>
                <a:off x="3888" y="1392"/>
                <a:ext cx="720" cy="0"/>
              </a:xfrm>
              <a:prstGeom prst="line">
                <a:avLst/>
              </a:prstGeom>
              <a:noFill/>
              <a:ln w="9525">
                <a:solidFill>
                  <a:schemeClr val="tx1"/>
                </a:solidFill>
                <a:round/>
                <a:headEnd/>
                <a:tailEnd/>
              </a:ln>
            </p:spPr>
            <p:txBody>
              <a:bodyPr wrap="none" anchor="ctr"/>
              <a:lstStyle/>
              <a:p>
                <a:endParaRPr lang="en-IN"/>
              </a:p>
            </p:txBody>
          </p:sp>
        </p:grpSp>
        <p:sp>
          <p:nvSpPr>
            <p:cNvPr id="31757" name="Text Box 15"/>
            <p:cNvSpPr txBox="1">
              <a:spLocks noChangeArrowheads="1"/>
            </p:cNvSpPr>
            <p:nvPr/>
          </p:nvSpPr>
          <p:spPr bwMode="auto">
            <a:xfrm>
              <a:off x="4125" y="1132"/>
              <a:ext cx="197" cy="233"/>
            </a:xfrm>
            <a:prstGeom prst="rect">
              <a:avLst/>
            </a:prstGeom>
            <a:noFill/>
            <a:ln w="9525">
              <a:noFill/>
              <a:miter lim="800000"/>
              <a:headEnd/>
              <a:tailEnd/>
            </a:ln>
          </p:spPr>
          <p:txBody>
            <a:bodyPr wrap="none" anchor="ctr">
              <a:spAutoFit/>
            </a:bodyPr>
            <a:lstStyle/>
            <a:p>
              <a:pPr algn="ctr">
                <a:spcBef>
                  <a:spcPct val="50000"/>
                </a:spcBef>
              </a:pPr>
              <a:r>
                <a:rPr lang="en-US" altLang="en-US">
                  <a:latin typeface="Helvetica" pitchFamily="-84" charset="0"/>
                </a:rPr>
                <a:t>1</a:t>
              </a:r>
            </a:p>
          </p:txBody>
        </p:sp>
        <p:sp>
          <p:nvSpPr>
            <p:cNvPr id="31758" name="Text Box 16"/>
            <p:cNvSpPr txBox="1">
              <a:spLocks noChangeArrowheads="1"/>
            </p:cNvSpPr>
            <p:nvPr/>
          </p:nvSpPr>
          <p:spPr bwMode="auto">
            <a:xfrm>
              <a:off x="4127" y="1439"/>
              <a:ext cx="197" cy="233"/>
            </a:xfrm>
            <a:prstGeom prst="rect">
              <a:avLst/>
            </a:prstGeom>
            <a:noFill/>
            <a:ln w="9525">
              <a:noFill/>
              <a:miter lim="800000"/>
              <a:headEnd/>
              <a:tailEnd/>
            </a:ln>
          </p:spPr>
          <p:txBody>
            <a:bodyPr wrap="none" anchor="ctr">
              <a:spAutoFit/>
            </a:bodyPr>
            <a:lstStyle/>
            <a:p>
              <a:pPr algn="ctr">
                <a:spcBef>
                  <a:spcPct val="50000"/>
                </a:spcBef>
              </a:pPr>
              <a:r>
                <a:rPr lang="en-US" altLang="en-US">
                  <a:latin typeface="Helvetica" pitchFamily="-84" charset="0"/>
                </a:rPr>
                <a:t>4</a:t>
              </a:r>
            </a:p>
          </p:txBody>
        </p:sp>
        <p:sp>
          <p:nvSpPr>
            <p:cNvPr id="31759" name="Rectangle 17"/>
            <p:cNvSpPr>
              <a:spLocks noChangeArrowheads="1"/>
            </p:cNvSpPr>
            <p:nvPr/>
          </p:nvSpPr>
          <p:spPr bwMode="auto">
            <a:xfrm>
              <a:off x="3888" y="2400"/>
              <a:ext cx="720" cy="912"/>
            </a:xfrm>
            <a:prstGeom prst="rect">
              <a:avLst/>
            </a:prstGeom>
            <a:solidFill>
              <a:schemeClr val="bg1"/>
            </a:solidFill>
            <a:ln w="9525">
              <a:solidFill>
                <a:schemeClr val="tx1"/>
              </a:solidFill>
              <a:miter lim="800000"/>
              <a:headEnd/>
              <a:tailEnd/>
            </a:ln>
          </p:spPr>
          <p:txBody>
            <a:bodyPr wrap="none" anchor="ctr"/>
            <a:lstStyle/>
            <a:p>
              <a:endParaRPr lang="en-US" altLang="en-US"/>
            </a:p>
          </p:txBody>
        </p:sp>
        <p:sp>
          <p:nvSpPr>
            <p:cNvPr id="31760" name="Rectangle 18"/>
            <p:cNvSpPr>
              <a:spLocks noChangeArrowheads="1"/>
            </p:cNvSpPr>
            <p:nvPr/>
          </p:nvSpPr>
          <p:spPr bwMode="auto">
            <a:xfrm>
              <a:off x="3888" y="3312"/>
              <a:ext cx="720" cy="240"/>
            </a:xfrm>
            <a:prstGeom prst="rect">
              <a:avLst/>
            </a:prstGeom>
            <a:solidFill>
              <a:srgbClr val="DDDDDD"/>
            </a:solidFill>
            <a:ln w="9525">
              <a:solidFill>
                <a:schemeClr val="tx1"/>
              </a:solidFill>
              <a:miter lim="800000"/>
              <a:headEnd/>
              <a:tailEnd/>
            </a:ln>
          </p:spPr>
          <p:txBody>
            <a:bodyPr wrap="none" anchor="ctr"/>
            <a:lstStyle/>
            <a:p>
              <a:endParaRPr lang="en-US" altLang="en-US"/>
            </a:p>
          </p:txBody>
        </p:sp>
        <p:sp>
          <p:nvSpPr>
            <p:cNvPr id="31761" name="Line 19"/>
            <p:cNvSpPr>
              <a:spLocks noChangeShapeType="1"/>
            </p:cNvSpPr>
            <p:nvPr/>
          </p:nvSpPr>
          <p:spPr bwMode="auto">
            <a:xfrm>
              <a:off x="3888" y="2640"/>
              <a:ext cx="720" cy="0"/>
            </a:xfrm>
            <a:prstGeom prst="line">
              <a:avLst/>
            </a:prstGeom>
            <a:noFill/>
            <a:ln w="9525">
              <a:solidFill>
                <a:schemeClr val="tx1"/>
              </a:solidFill>
              <a:round/>
              <a:headEnd/>
              <a:tailEnd/>
            </a:ln>
          </p:spPr>
          <p:txBody>
            <a:bodyPr wrap="none" anchor="ctr"/>
            <a:lstStyle/>
            <a:p>
              <a:endParaRPr lang="en-IN"/>
            </a:p>
          </p:txBody>
        </p:sp>
        <p:sp>
          <p:nvSpPr>
            <p:cNvPr id="31762" name="Text Box 20"/>
            <p:cNvSpPr txBox="1">
              <a:spLocks noChangeArrowheads="1"/>
            </p:cNvSpPr>
            <p:nvPr/>
          </p:nvSpPr>
          <p:spPr bwMode="auto">
            <a:xfrm>
              <a:off x="4127" y="2428"/>
              <a:ext cx="197" cy="233"/>
            </a:xfrm>
            <a:prstGeom prst="rect">
              <a:avLst/>
            </a:prstGeom>
            <a:noFill/>
            <a:ln w="9525">
              <a:noFill/>
              <a:miter lim="800000"/>
              <a:headEnd/>
              <a:tailEnd/>
            </a:ln>
          </p:spPr>
          <p:txBody>
            <a:bodyPr wrap="none" anchor="ctr">
              <a:spAutoFit/>
            </a:bodyPr>
            <a:lstStyle/>
            <a:p>
              <a:pPr algn="ctr">
                <a:spcBef>
                  <a:spcPct val="50000"/>
                </a:spcBef>
              </a:pPr>
              <a:r>
                <a:rPr lang="en-US" altLang="en-US">
                  <a:latin typeface="Helvetica" pitchFamily="-84" charset="0"/>
                </a:rPr>
                <a:t>2</a:t>
              </a:r>
            </a:p>
          </p:txBody>
        </p:sp>
        <p:sp>
          <p:nvSpPr>
            <p:cNvPr id="31763" name="Text Box 21"/>
            <p:cNvSpPr txBox="1">
              <a:spLocks noChangeArrowheads="1"/>
            </p:cNvSpPr>
            <p:nvPr/>
          </p:nvSpPr>
          <p:spPr bwMode="auto">
            <a:xfrm>
              <a:off x="4127" y="2888"/>
              <a:ext cx="197" cy="233"/>
            </a:xfrm>
            <a:prstGeom prst="rect">
              <a:avLst/>
            </a:prstGeom>
            <a:noFill/>
            <a:ln w="9525">
              <a:noFill/>
              <a:miter lim="800000"/>
              <a:headEnd/>
              <a:tailEnd/>
            </a:ln>
          </p:spPr>
          <p:txBody>
            <a:bodyPr wrap="none" anchor="ctr">
              <a:spAutoFit/>
            </a:bodyPr>
            <a:lstStyle/>
            <a:p>
              <a:pPr algn="ctr">
                <a:spcBef>
                  <a:spcPct val="50000"/>
                </a:spcBef>
              </a:pPr>
              <a:r>
                <a:rPr lang="en-US" altLang="en-US">
                  <a:latin typeface="Helvetica" pitchFamily="-84" charset="0"/>
                </a:rPr>
                <a:t>3</a:t>
              </a:r>
            </a:p>
          </p:txBody>
        </p:sp>
      </p:grpSp>
      <p:sp>
        <p:nvSpPr>
          <p:cNvPr id="31753" name="Text Box 22"/>
          <p:cNvSpPr txBox="1">
            <a:spLocks noChangeArrowheads="1"/>
          </p:cNvSpPr>
          <p:nvPr/>
        </p:nvSpPr>
        <p:spPr bwMode="auto">
          <a:xfrm>
            <a:off x="2016125" y="5254625"/>
            <a:ext cx="1377950" cy="369888"/>
          </a:xfrm>
          <a:prstGeom prst="rect">
            <a:avLst/>
          </a:prstGeom>
          <a:noFill/>
          <a:ln w="9525">
            <a:noFill/>
            <a:miter lim="800000"/>
            <a:headEnd/>
            <a:tailEnd/>
          </a:ln>
        </p:spPr>
        <p:txBody>
          <a:bodyPr wrap="none" lIns="91435" tIns="45718" rIns="91435" bIns="45718" anchor="ctr">
            <a:spAutoFit/>
          </a:bodyPr>
          <a:lstStyle/>
          <a:p>
            <a:pPr algn="ctr">
              <a:spcBef>
                <a:spcPct val="50000"/>
              </a:spcBef>
            </a:pPr>
            <a:r>
              <a:rPr lang="en-US" altLang="en-US">
                <a:latin typeface="Helvetica" pitchFamily="-84" charset="0"/>
              </a:rPr>
              <a:t>user space </a:t>
            </a:r>
          </a:p>
        </p:txBody>
      </p:sp>
      <p:sp>
        <p:nvSpPr>
          <p:cNvPr id="31754" name="Text Box 23"/>
          <p:cNvSpPr txBox="1">
            <a:spLocks noChangeArrowheads="1"/>
          </p:cNvSpPr>
          <p:nvPr/>
        </p:nvSpPr>
        <p:spPr bwMode="auto">
          <a:xfrm>
            <a:off x="4870450" y="5254625"/>
            <a:ext cx="2597150" cy="369888"/>
          </a:xfrm>
          <a:prstGeom prst="rect">
            <a:avLst/>
          </a:prstGeom>
          <a:noFill/>
          <a:ln w="9525">
            <a:noFill/>
            <a:miter lim="800000"/>
            <a:headEnd/>
            <a:tailEnd/>
          </a:ln>
        </p:spPr>
        <p:txBody>
          <a:bodyPr wrap="none" lIns="91435" tIns="45718" rIns="91435" bIns="45718" anchor="ctr">
            <a:spAutoFit/>
          </a:bodyPr>
          <a:lstStyle/>
          <a:p>
            <a:pPr algn="ctr">
              <a:spcBef>
                <a:spcPct val="50000"/>
              </a:spcBef>
            </a:pPr>
            <a:r>
              <a:rPr lang="en-US" altLang="en-US">
                <a:latin typeface="Helvetica" pitchFamily="-84" charset="0"/>
              </a:rPr>
              <a:t>physical memory space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77875" y="166688"/>
            <a:ext cx="7908925" cy="576262"/>
          </a:xfrm>
        </p:spPr>
        <p:style>
          <a:lnRef idx="3">
            <a:schemeClr val="lt1"/>
          </a:lnRef>
          <a:fillRef idx="1">
            <a:schemeClr val="accent5"/>
          </a:fillRef>
          <a:effectRef idx="1">
            <a:schemeClr val="accent5"/>
          </a:effectRef>
          <a:fontRef idx="minor">
            <a:schemeClr val="lt1"/>
          </a:fontRef>
        </p:style>
        <p:txBody>
          <a:bodyPr>
            <a:normAutofit fontScale="90000"/>
          </a:bodyPr>
          <a:lstStyle/>
          <a:p>
            <a:pPr eaLnBrk="1" hangingPunct="1"/>
            <a:r>
              <a:rPr lang="en-US" altLang="en-US" dirty="0" smtClean="0"/>
              <a:t>Segmentation Architecture </a:t>
            </a:r>
          </a:p>
        </p:txBody>
      </p:sp>
      <p:sp>
        <p:nvSpPr>
          <p:cNvPr id="32771" name="Rectangle 3"/>
          <p:cNvSpPr>
            <a:spLocks noGrp="1" noChangeArrowheads="1"/>
          </p:cNvSpPr>
          <p:nvPr>
            <p:ph type="body" idx="1"/>
          </p:nvPr>
        </p:nvSpPr>
        <p:spPr>
          <a:xfrm>
            <a:off x="285720" y="1093788"/>
            <a:ext cx="8572560" cy="5053012"/>
          </a:xfrm>
        </p:spPr>
        <p:txBody>
          <a:bodyPr>
            <a:normAutofit fontScale="77500" lnSpcReduction="20000"/>
          </a:bodyPr>
          <a:lstStyle/>
          <a:p>
            <a:pPr>
              <a:tabLst>
                <a:tab pos="1828800" algn="l"/>
                <a:tab pos="2855913" algn="ctr"/>
              </a:tabLst>
            </a:pPr>
            <a:r>
              <a:rPr lang="en-US" altLang="en-US" dirty="0" smtClean="0"/>
              <a:t>Logical address consists of a two </a:t>
            </a:r>
            <a:r>
              <a:rPr lang="en-US" altLang="en-US" dirty="0" err="1" smtClean="0"/>
              <a:t>tuple</a:t>
            </a:r>
            <a:r>
              <a:rPr lang="en-US" altLang="en-US" dirty="0" smtClean="0"/>
              <a:t>:</a:t>
            </a:r>
          </a:p>
          <a:p>
            <a:pPr>
              <a:buFont typeface="Monotype Sorts" pitchFamily="-84" charset="2"/>
              <a:buNone/>
              <a:tabLst>
                <a:tab pos="1828800" algn="l"/>
                <a:tab pos="2855913" algn="ctr"/>
              </a:tabLst>
            </a:pPr>
            <a:r>
              <a:rPr lang="en-US" altLang="en-US" dirty="0" smtClean="0"/>
              <a:t>		&lt;segment-number, offset&gt;,</a:t>
            </a:r>
          </a:p>
          <a:p>
            <a:pPr>
              <a:buFont typeface="Monotype Sorts" pitchFamily="-84" charset="2"/>
              <a:buNone/>
              <a:tabLst>
                <a:tab pos="1828800" algn="l"/>
                <a:tab pos="2855913" algn="ctr"/>
              </a:tabLst>
            </a:pPr>
            <a:endParaRPr lang="en-US" altLang="en-US" sz="800" dirty="0" smtClean="0"/>
          </a:p>
          <a:p>
            <a:pPr>
              <a:tabLst>
                <a:tab pos="1828800" algn="l"/>
                <a:tab pos="2855913" algn="ctr"/>
              </a:tabLst>
            </a:pPr>
            <a:r>
              <a:rPr lang="en-US" altLang="en-US" b="1" dirty="0" smtClean="0">
                <a:solidFill>
                  <a:srgbClr val="3366FF"/>
                </a:solidFill>
              </a:rPr>
              <a:t>Segment table</a:t>
            </a:r>
            <a:r>
              <a:rPr lang="en-US" altLang="en-US" dirty="0" smtClean="0">
                <a:solidFill>
                  <a:srgbClr val="3366FF"/>
                </a:solidFill>
              </a:rPr>
              <a:t> </a:t>
            </a:r>
            <a:r>
              <a:rPr lang="en-US" altLang="en-US" dirty="0" smtClean="0"/>
              <a:t>– maps two-dimensional physical addresses; </a:t>
            </a:r>
          </a:p>
          <a:p>
            <a:pPr>
              <a:tabLst>
                <a:tab pos="1828800" algn="l"/>
                <a:tab pos="2855913" algn="ctr"/>
              </a:tabLst>
            </a:pPr>
            <a:r>
              <a:rPr lang="en-US" altLang="en-US" dirty="0" smtClean="0"/>
              <a:t>each table entry has:</a:t>
            </a:r>
          </a:p>
          <a:p>
            <a:pPr lvl="1">
              <a:tabLst>
                <a:tab pos="1828800" algn="l"/>
                <a:tab pos="2855913" algn="ctr"/>
              </a:tabLst>
            </a:pPr>
            <a:r>
              <a:rPr lang="en-US" altLang="en-US" b="1" dirty="0" smtClean="0">
                <a:solidFill>
                  <a:srgbClr val="3366FF"/>
                </a:solidFill>
              </a:rPr>
              <a:t>base</a:t>
            </a:r>
            <a:r>
              <a:rPr lang="en-US" altLang="en-US" dirty="0" smtClean="0">
                <a:solidFill>
                  <a:srgbClr val="3366FF"/>
                </a:solidFill>
              </a:rPr>
              <a:t> </a:t>
            </a:r>
            <a:r>
              <a:rPr lang="en-US" altLang="en-US" dirty="0" smtClean="0"/>
              <a:t>– contains the starting physical address where the segments reside in memory</a:t>
            </a:r>
          </a:p>
          <a:p>
            <a:pPr lvl="1">
              <a:tabLst>
                <a:tab pos="1828800" algn="l"/>
                <a:tab pos="2855913" algn="ctr"/>
              </a:tabLst>
            </a:pPr>
            <a:r>
              <a:rPr lang="en-US" altLang="en-US" b="1" dirty="0" smtClean="0">
                <a:solidFill>
                  <a:srgbClr val="3366FF"/>
                </a:solidFill>
              </a:rPr>
              <a:t>limit</a:t>
            </a:r>
            <a:r>
              <a:rPr lang="en-US" altLang="en-US" dirty="0" smtClean="0">
                <a:solidFill>
                  <a:srgbClr val="3366FF"/>
                </a:solidFill>
              </a:rPr>
              <a:t> </a:t>
            </a:r>
            <a:r>
              <a:rPr lang="en-US" altLang="en-US" dirty="0" smtClean="0"/>
              <a:t>– specifies the length of the segment</a:t>
            </a:r>
          </a:p>
          <a:p>
            <a:pPr lvl="1">
              <a:tabLst>
                <a:tab pos="1828800" algn="l"/>
                <a:tab pos="2855913" algn="ctr"/>
              </a:tabLst>
            </a:pPr>
            <a:endParaRPr lang="en-US" altLang="en-US" sz="800" dirty="0" smtClean="0"/>
          </a:p>
          <a:p>
            <a:pPr>
              <a:tabLst>
                <a:tab pos="1828800" algn="l"/>
                <a:tab pos="2855913" algn="ctr"/>
              </a:tabLst>
            </a:pPr>
            <a:r>
              <a:rPr lang="en-US" altLang="en-US" b="1" dirty="0" smtClean="0">
                <a:solidFill>
                  <a:srgbClr val="3366FF"/>
                </a:solidFill>
              </a:rPr>
              <a:t>Segment-table base register (STBR)</a:t>
            </a:r>
            <a:r>
              <a:rPr lang="en-US" altLang="en-US" dirty="0" smtClean="0">
                <a:solidFill>
                  <a:srgbClr val="3366FF"/>
                </a:solidFill>
              </a:rPr>
              <a:t> </a:t>
            </a:r>
            <a:r>
              <a:rPr lang="en-US" altLang="en-US" dirty="0" smtClean="0"/>
              <a:t>points to the segment table</a:t>
            </a:r>
            <a:r>
              <a:rPr lang="ja-JP" altLang="en-US" smtClean="0"/>
              <a:t>’</a:t>
            </a:r>
            <a:r>
              <a:rPr lang="en-US" altLang="ja-JP" dirty="0" smtClean="0"/>
              <a:t>s location in memory</a:t>
            </a:r>
          </a:p>
          <a:p>
            <a:pPr>
              <a:tabLst>
                <a:tab pos="1828800" algn="l"/>
                <a:tab pos="2855913" algn="ctr"/>
              </a:tabLst>
            </a:pPr>
            <a:endParaRPr lang="en-US" altLang="en-US" sz="800" dirty="0" smtClean="0"/>
          </a:p>
          <a:p>
            <a:pPr>
              <a:tabLst>
                <a:tab pos="1828800" algn="l"/>
                <a:tab pos="2855913" algn="ctr"/>
              </a:tabLst>
            </a:pPr>
            <a:r>
              <a:rPr lang="en-US" altLang="en-US" b="1" dirty="0" smtClean="0">
                <a:solidFill>
                  <a:srgbClr val="3366FF"/>
                </a:solidFill>
              </a:rPr>
              <a:t>Segment-table length register (STLR)</a:t>
            </a:r>
            <a:r>
              <a:rPr lang="en-US" altLang="en-US" dirty="0" smtClean="0">
                <a:solidFill>
                  <a:srgbClr val="3366FF"/>
                </a:solidFill>
              </a:rPr>
              <a:t> </a:t>
            </a:r>
            <a:r>
              <a:rPr lang="en-US" altLang="en-US" dirty="0" smtClean="0"/>
              <a:t>indicates number of segments used by a program;</a:t>
            </a:r>
          </a:p>
          <a:p>
            <a:pPr>
              <a:buFont typeface="Monotype Sorts" pitchFamily="-84" charset="2"/>
              <a:buNone/>
              <a:tabLst>
                <a:tab pos="1828800" algn="l"/>
                <a:tab pos="2855913" algn="ctr"/>
              </a:tabLst>
            </a:pPr>
            <a:r>
              <a:rPr lang="en-US" altLang="en-US" dirty="0" smtClean="0"/>
              <a:t>	                  segment number </a:t>
            </a:r>
            <a:r>
              <a:rPr lang="en-US" altLang="en-US" b="1" i="1" dirty="0" smtClean="0">
                <a:solidFill>
                  <a:srgbClr val="FF0000"/>
                </a:solidFill>
              </a:rPr>
              <a:t>s</a:t>
            </a:r>
            <a:r>
              <a:rPr lang="en-US" altLang="en-US" dirty="0" smtClean="0"/>
              <a:t> is legal if </a:t>
            </a:r>
            <a:r>
              <a:rPr lang="en-US" altLang="en-US" b="1" i="1" dirty="0" smtClean="0">
                <a:solidFill>
                  <a:srgbClr val="FF0000"/>
                </a:solidFill>
              </a:rPr>
              <a:t>s</a:t>
            </a:r>
            <a:r>
              <a:rPr lang="en-US" altLang="en-US" dirty="0" smtClean="0"/>
              <a:t> &lt; </a:t>
            </a:r>
            <a:r>
              <a:rPr lang="en-US" altLang="en-US" b="1" dirty="0" smtClean="0">
                <a:solidFill>
                  <a:srgbClr val="FF0000"/>
                </a:solidFill>
              </a:rPr>
              <a:t>STLR</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52500" y="214313"/>
            <a:ext cx="7829550" cy="576262"/>
          </a:xfrm>
        </p:spPr>
        <p:style>
          <a:lnRef idx="3">
            <a:schemeClr val="lt1"/>
          </a:lnRef>
          <a:fillRef idx="1">
            <a:schemeClr val="accent5"/>
          </a:fillRef>
          <a:effectRef idx="1">
            <a:schemeClr val="accent5"/>
          </a:effectRef>
          <a:fontRef idx="minor">
            <a:schemeClr val="lt1"/>
          </a:fontRef>
        </p:style>
        <p:txBody>
          <a:bodyPr>
            <a:normAutofit fontScale="90000"/>
          </a:bodyPr>
          <a:lstStyle/>
          <a:p>
            <a:pPr eaLnBrk="1" hangingPunct="1"/>
            <a:r>
              <a:rPr lang="en-US" altLang="en-US" dirty="0" smtClean="0"/>
              <a:t>Segmentation Architecture (Cont.)</a:t>
            </a:r>
          </a:p>
        </p:txBody>
      </p:sp>
      <p:sp>
        <p:nvSpPr>
          <p:cNvPr id="33795" name="Rectangle 3"/>
          <p:cNvSpPr>
            <a:spLocks noGrp="1" noChangeArrowheads="1"/>
          </p:cNvSpPr>
          <p:nvPr>
            <p:ph type="body" idx="1"/>
          </p:nvPr>
        </p:nvSpPr>
        <p:spPr>
          <a:xfrm>
            <a:off x="882650" y="928670"/>
            <a:ext cx="7904192" cy="5410222"/>
          </a:xfrm>
        </p:spPr>
        <p:txBody>
          <a:bodyPr>
            <a:normAutofit lnSpcReduction="10000"/>
          </a:bodyPr>
          <a:lstStyle/>
          <a:p>
            <a:r>
              <a:rPr lang="en-US" altLang="en-US" dirty="0" smtClean="0"/>
              <a:t>Protection</a:t>
            </a:r>
          </a:p>
          <a:p>
            <a:pPr lvl="1"/>
            <a:r>
              <a:rPr lang="en-US" altLang="en-US" dirty="0" smtClean="0"/>
              <a:t>With each entry in segment table associate:</a:t>
            </a:r>
          </a:p>
          <a:p>
            <a:pPr lvl="2"/>
            <a:r>
              <a:rPr lang="en-US" altLang="en-US" dirty="0" smtClean="0"/>
              <a:t>validation bit = 0 </a:t>
            </a:r>
            <a:r>
              <a:rPr lang="en-US" altLang="en-US" dirty="0" smtClean="0">
                <a:sym typeface="Symbol" pitchFamily="18" charset="2"/>
              </a:rPr>
              <a:t> illegal segment</a:t>
            </a:r>
          </a:p>
          <a:p>
            <a:pPr lvl="2"/>
            <a:r>
              <a:rPr lang="en-US" altLang="en-US" dirty="0" smtClean="0">
                <a:sym typeface="Symbol" pitchFamily="18" charset="2"/>
              </a:rPr>
              <a:t>read/write/execute privileges</a:t>
            </a:r>
          </a:p>
          <a:p>
            <a:r>
              <a:rPr lang="en-US" altLang="en-US" dirty="0" smtClean="0"/>
              <a:t>Protection bits associated with segments; code sharing occurs at segment level</a:t>
            </a:r>
          </a:p>
          <a:p>
            <a:r>
              <a:rPr lang="en-US" altLang="en-US" dirty="0" smtClean="0"/>
              <a:t>Since segments vary in length, memory allocation is a dynamic storage-allocation problem</a:t>
            </a:r>
          </a:p>
          <a:p>
            <a:r>
              <a:rPr lang="en-US" altLang="en-US" dirty="0" smtClean="0"/>
              <a:t>A segmentation example is shown in the following diagram</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dex.png"/>
          <p:cNvPicPr>
            <a:picLocks noChangeAspect="1"/>
          </p:cNvPicPr>
          <p:nvPr/>
        </p:nvPicPr>
        <p:blipFill>
          <a:blip r:embed="rId2"/>
          <a:stretch>
            <a:fillRect/>
          </a:stretch>
        </p:blipFill>
        <p:spPr>
          <a:xfrm>
            <a:off x="714348" y="142852"/>
            <a:ext cx="8429652" cy="642942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a:xfrm>
            <a:off x="857224" y="928670"/>
            <a:ext cx="6764338" cy="576262"/>
          </a:xfrm>
        </p:spPr>
        <p:txBody>
          <a:bodyPr>
            <a:normAutofit fontScale="90000"/>
          </a:bodyPr>
          <a:lstStyle/>
          <a:p>
            <a:pPr algn="l" eaLnBrk="1" hangingPunct="1"/>
            <a:r>
              <a:rPr lang="en-US" altLang="en-US" b="1" dirty="0" smtClean="0"/>
              <a:t>Background</a:t>
            </a:r>
          </a:p>
        </p:txBody>
      </p:sp>
      <p:sp>
        <p:nvSpPr>
          <p:cNvPr id="6147" name="Rectangle 1027"/>
          <p:cNvSpPr>
            <a:spLocks noGrp="1" noChangeArrowheads="1"/>
          </p:cNvSpPr>
          <p:nvPr>
            <p:ph type="body" idx="1"/>
          </p:nvPr>
        </p:nvSpPr>
        <p:spPr>
          <a:xfrm>
            <a:off x="714348" y="1500174"/>
            <a:ext cx="8001056" cy="4983166"/>
          </a:xfrm>
        </p:spPr>
        <p:txBody>
          <a:bodyPr>
            <a:normAutofit fontScale="85000" lnSpcReduction="10000"/>
          </a:bodyPr>
          <a:lstStyle/>
          <a:p>
            <a:r>
              <a:rPr lang="en-US" altLang="en-US" dirty="0" smtClean="0"/>
              <a:t>Program must be brought (from disk)  into memory and placed within a process for it to be run</a:t>
            </a:r>
            <a:endParaRPr lang="en-US" altLang="en-US" sz="800" dirty="0" smtClean="0"/>
          </a:p>
          <a:p>
            <a:r>
              <a:rPr lang="en-US" altLang="en-US" dirty="0" smtClean="0"/>
              <a:t>Main memory and registers are only storage CPU can access directly</a:t>
            </a:r>
          </a:p>
          <a:p>
            <a:r>
              <a:rPr lang="en-US" altLang="en-US" dirty="0" smtClean="0"/>
              <a:t>Memory unit only sees a stream of addresses + read requests, or address + data and write requests</a:t>
            </a:r>
            <a:endParaRPr lang="en-US" altLang="en-US" sz="800" dirty="0" smtClean="0"/>
          </a:p>
          <a:p>
            <a:r>
              <a:rPr lang="en-US" altLang="en-US" dirty="0" smtClean="0"/>
              <a:t>Register access in one CPU clock (or less)</a:t>
            </a:r>
            <a:endParaRPr lang="en-US" altLang="en-US" sz="800" dirty="0" smtClean="0"/>
          </a:p>
          <a:p>
            <a:r>
              <a:rPr lang="en-US" altLang="en-US" dirty="0" smtClean="0"/>
              <a:t>Main memory can take many cycles, causing a </a:t>
            </a:r>
            <a:r>
              <a:rPr lang="en-US" altLang="en-US" b="1" dirty="0" smtClean="0">
                <a:solidFill>
                  <a:srgbClr val="3366FF"/>
                </a:solidFill>
              </a:rPr>
              <a:t>stall</a:t>
            </a:r>
            <a:endParaRPr lang="en-US" altLang="en-US" sz="800" dirty="0" smtClean="0"/>
          </a:p>
          <a:p>
            <a:r>
              <a:rPr lang="en-US" altLang="en-US" b="1" dirty="0" smtClean="0">
                <a:solidFill>
                  <a:srgbClr val="3366FF"/>
                </a:solidFill>
              </a:rPr>
              <a:t>Cache</a:t>
            </a:r>
            <a:r>
              <a:rPr lang="en-US" altLang="en-US" dirty="0" smtClean="0">
                <a:solidFill>
                  <a:srgbClr val="3366FF"/>
                </a:solidFill>
              </a:rPr>
              <a:t> </a:t>
            </a:r>
            <a:r>
              <a:rPr lang="en-US" altLang="en-US" dirty="0" smtClean="0"/>
              <a:t>sits between main memory and CPU registers</a:t>
            </a:r>
            <a:endParaRPr lang="en-US" altLang="en-US" sz="800" dirty="0" smtClean="0"/>
          </a:p>
          <a:p>
            <a:r>
              <a:rPr lang="en-US" altLang="en-US" dirty="0" smtClean="0"/>
              <a:t>Protection of memory required to ensure correct operation</a:t>
            </a:r>
          </a:p>
          <a:p>
            <a:pPr>
              <a:buFont typeface="Monotype Sorts" pitchFamily="-84" charset="2"/>
              <a:buNone/>
            </a:pPr>
            <a:endParaRPr lang="en-US" altLang="en-US" b="1" dirty="0" smtClean="0"/>
          </a:p>
        </p:txBody>
      </p:sp>
      <p:sp>
        <p:nvSpPr>
          <p:cNvPr id="4" name="Rectangle 3"/>
          <p:cNvSpPr/>
          <p:nvPr/>
        </p:nvSpPr>
        <p:spPr>
          <a:xfrm>
            <a:off x="1785918" y="285728"/>
            <a:ext cx="6215106" cy="584775"/>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gn="ctr"/>
            <a:r>
              <a:rPr lang="en-IN" sz="3200" b="1" dirty="0" smtClean="0">
                <a:solidFill>
                  <a:schemeClr val="bg1"/>
                </a:solidFill>
              </a:rPr>
              <a:t>Memory Management</a:t>
            </a:r>
            <a:endParaRPr lang="en-IN" sz="3200" b="1" dirty="0">
              <a:solidFill>
                <a:schemeClr val="bg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4" descr="8"/>
          <p:cNvPicPr>
            <a:picLocks noChangeAspect="1" noChangeArrowheads="1"/>
          </p:cNvPicPr>
          <p:nvPr/>
        </p:nvPicPr>
        <p:blipFill>
          <a:blip r:embed="rId3"/>
          <a:srcRect/>
          <a:stretch>
            <a:fillRect/>
          </a:stretch>
        </p:blipFill>
        <p:spPr bwMode="auto">
          <a:xfrm>
            <a:off x="714348" y="1254124"/>
            <a:ext cx="7929618" cy="5032395"/>
          </a:xfrm>
          <a:prstGeom prst="rect">
            <a:avLst/>
          </a:prstGeom>
          <a:noFill/>
          <a:ln w="9525">
            <a:noFill/>
            <a:miter lim="800000"/>
            <a:headEnd/>
            <a:tailEnd/>
          </a:ln>
        </p:spPr>
      </p:pic>
      <p:sp>
        <p:nvSpPr>
          <p:cNvPr id="34818" name="Rectangle 2"/>
          <p:cNvSpPr>
            <a:spLocks noGrp="1" noChangeArrowheads="1"/>
          </p:cNvSpPr>
          <p:nvPr>
            <p:ph type="title"/>
          </p:nvPr>
        </p:nvSpPr>
        <p:spPr>
          <a:xfrm>
            <a:off x="457200" y="166688"/>
            <a:ext cx="8229600" cy="576262"/>
          </a:xfrm>
        </p:spPr>
        <p:style>
          <a:lnRef idx="3">
            <a:schemeClr val="lt1"/>
          </a:lnRef>
          <a:fillRef idx="1">
            <a:schemeClr val="accent5"/>
          </a:fillRef>
          <a:effectRef idx="1">
            <a:schemeClr val="accent5"/>
          </a:effectRef>
          <a:fontRef idx="minor">
            <a:schemeClr val="lt1"/>
          </a:fontRef>
        </p:style>
        <p:txBody>
          <a:bodyPr>
            <a:normAutofit fontScale="90000"/>
          </a:bodyPr>
          <a:lstStyle/>
          <a:p>
            <a:pPr eaLnBrk="1" hangingPunct="1"/>
            <a:r>
              <a:rPr lang="en-US" altLang="en-US" dirty="0" smtClean="0"/>
              <a:t>Segmentation Hardware</a:t>
            </a:r>
            <a:endParaRPr lang="en-US" altLang="en-US" sz="24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428596" y="1214422"/>
            <a:ext cx="8501122" cy="5500726"/>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en-US" sz="2400" b="1" i="0" u="none" strike="noStrike" kern="1200" cap="none" spc="0" normalizeH="0" baseline="0" noProof="0" dirty="0" smtClean="0">
                <a:ln>
                  <a:noFill/>
                </a:ln>
                <a:effectLst/>
                <a:uLnTx/>
                <a:uFillTx/>
                <a:latin typeface="+mn-lt"/>
                <a:ea typeface="+mn-ea"/>
                <a:cs typeface="+mn-cs"/>
              </a:rPr>
              <a:t>“Virtual Memory is a storage allocation scheme in which secondary memory can be addressed as though it were</a:t>
            </a:r>
            <a:r>
              <a:rPr kumimoji="0" lang="en-US" altLang="en-US" sz="2400" b="1" i="0" u="none" strike="noStrike" kern="1200" cap="none" spc="0" normalizeH="0" noProof="0" dirty="0" smtClean="0">
                <a:ln>
                  <a:noFill/>
                </a:ln>
                <a:effectLst/>
                <a:uLnTx/>
                <a:uFillTx/>
                <a:latin typeface="+mn-lt"/>
                <a:ea typeface="+mn-ea"/>
                <a:cs typeface="+mn-cs"/>
              </a:rPr>
              <a:t> part of main memory”</a:t>
            </a:r>
            <a:endParaRPr kumimoji="0" lang="en-US" altLang="en-US" sz="2400" b="1" i="0" u="none" strike="noStrike" kern="1200" cap="none" spc="0" normalizeH="0" baseline="0" noProof="0" dirty="0" smtClean="0">
              <a:ln>
                <a:noFill/>
              </a:ln>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none" strike="noStrike" kern="1200" cap="none" spc="0" normalizeH="0" baseline="0" noProof="0" dirty="0" smtClean="0">
                <a:ln>
                  <a:noFill/>
                </a:ln>
                <a:solidFill>
                  <a:srgbClr val="FF0000"/>
                </a:solidFill>
                <a:effectLst/>
                <a:uLnTx/>
                <a:uFillTx/>
                <a:latin typeface="+mn-lt"/>
                <a:ea typeface="+mn-ea"/>
                <a:cs typeface="+mn-cs"/>
              </a:rPr>
              <a:t>Code needs to be in memory to execute, but entire program rarely used</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none" strike="noStrike" kern="1200" cap="none" spc="0" normalizeH="0" baseline="0" noProof="0" dirty="0" smtClean="0">
                <a:ln>
                  <a:noFill/>
                </a:ln>
                <a:solidFill>
                  <a:schemeClr val="tx1"/>
                </a:solidFill>
                <a:effectLst/>
                <a:uLnTx/>
                <a:uFillTx/>
                <a:latin typeface="+mn-lt"/>
                <a:ea typeface="+mn-ea"/>
                <a:cs typeface="+mn-cs"/>
              </a:rPr>
              <a:t>Error code, unusual routines, large data structures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800" b="0" i="0" u="none" strike="noStrike" kern="1200" cap="none" spc="0" normalizeH="0" baseline="0" noProof="0" dirty="0" smtClean="0">
                <a:ln>
                  <a:noFill/>
                </a:ln>
                <a:solidFill>
                  <a:srgbClr val="0000FF"/>
                </a:solidFill>
                <a:effectLst/>
                <a:uLnTx/>
                <a:uFillTx/>
                <a:latin typeface="+mn-lt"/>
                <a:ea typeface="+mn-ea"/>
                <a:cs typeface="+mn-cs"/>
              </a:rPr>
              <a:t>Entire program </a:t>
            </a:r>
            <a:r>
              <a:rPr kumimoji="0" lang="en-US" altLang="en-US" sz="2400" b="0" i="0" u="none" strike="noStrike" kern="1200" cap="none" spc="0" normalizeH="0" baseline="0" noProof="0" dirty="0" smtClean="0">
                <a:ln>
                  <a:noFill/>
                </a:ln>
                <a:solidFill>
                  <a:srgbClr val="0000FF"/>
                </a:solidFill>
                <a:effectLst/>
                <a:uLnTx/>
                <a:uFillTx/>
                <a:latin typeface="+mn-lt"/>
                <a:ea typeface="+mn-ea"/>
                <a:cs typeface="+mn-cs"/>
              </a:rPr>
              <a:t>code </a:t>
            </a:r>
            <a:r>
              <a:rPr kumimoji="0" lang="en-US" altLang="en-US" sz="2800" b="0" i="0" u="none" strike="noStrike" kern="1200" cap="none" spc="0" normalizeH="0" baseline="0" noProof="0" dirty="0" smtClean="0">
                <a:ln>
                  <a:noFill/>
                </a:ln>
                <a:solidFill>
                  <a:srgbClr val="0000FF"/>
                </a:solidFill>
                <a:effectLst/>
                <a:uLnTx/>
                <a:uFillTx/>
                <a:latin typeface="+mn-lt"/>
                <a:ea typeface="+mn-ea"/>
                <a:cs typeface="+mn-cs"/>
              </a:rPr>
              <a:t>not needed </a:t>
            </a:r>
            <a:r>
              <a:rPr kumimoji="0" lang="en-US" altLang="en-US" sz="2400" b="0" i="0" u="none" strike="noStrike" kern="1200" cap="none" spc="0" normalizeH="0" baseline="0" noProof="0" dirty="0" smtClean="0">
                <a:ln>
                  <a:noFill/>
                </a:ln>
                <a:solidFill>
                  <a:srgbClr val="0000FF"/>
                </a:solidFill>
                <a:effectLst/>
                <a:uLnTx/>
                <a:uFillTx/>
                <a:latin typeface="+mn-lt"/>
                <a:ea typeface="+mn-ea"/>
                <a:cs typeface="+mn-cs"/>
              </a:rPr>
              <a:t>at same time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Rectangle 2"/>
          <p:cNvSpPr txBox="1">
            <a:spLocks noChangeArrowheads="1"/>
          </p:cNvSpPr>
          <p:nvPr/>
        </p:nvSpPr>
        <p:spPr>
          <a:xfrm>
            <a:off x="571472" y="285728"/>
            <a:ext cx="7772400" cy="609600"/>
          </a:xfrm>
          <a:prstGeom prst="rect">
            <a:avLst/>
          </a:prstGeom>
          <a:effectLst>
            <a:glow rad="228600">
              <a:schemeClr val="accent2">
                <a:satMod val="175000"/>
                <a:alpha val="40000"/>
              </a:schemeClr>
            </a:glow>
            <a:outerShdw blurRad="40000" dist="23000" dir="5400000" rotWithShape="0">
              <a:srgbClr val="000000">
                <a:alpha val="35000"/>
              </a:srgbClr>
            </a:outerShdw>
          </a:effectLst>
        </p:spPr>
        <p:style>
          <a:lnRef idx="1">
            <a:schemeClr val="accent4"/>
          </a:lnRef>
          <a:fillRef idx="3">
            <a:schemeClr val="accent4"/>
          </a:fillRef>
          <a:effectRef idx="2">
            <a:schemeClr val="accent4"/>
          </a:effectRef>
          <a:fontRef idx="minor">
            <a:schemeClr val="lt1"/>
          </a:fontRef>
        </p:style>
        <p:txBody>
          <a:bodyP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4400" b="1" i="0" u="none" strike="noStrike" kern="1200" cap="none" spc="0" normalizeH="0" baseline="0" noProof="0" dirty="0" smtClean="0">
                <a:ln>
                  <a:noFill/>
                </a:ln>
                <a:solidFill>
                  <a:schemeClr val="lt1"/>
                </a:solidFill>
                <a:effectLst/>
                <a:uLnTx/>
                <a:uFillTx/>
                <a:latin typeface="+mn-lt"/>
                <a:ea typeface="+mn-ea"/>
                <a:cs typeface="+mn-cs"/>
              </a:rPr>
              <a:t>Virtual</a:t>
            </a:r>
            <a:r>
              <a:rPr kumimoji="0" lang="en-US" altLang="en-US" sz="4400" b="1" i="0" u="none" strike="noStrike" kern="1200" cap="none" spc="0" normalizeH="0" noProof="0" dirty="0" smtClean="0">
                <a:ln>
                  <a:noFill/>
                </a:ln>
                <a:solidFill>
                  <a:schemeClr val="lt1"/>
                </a:solidFill>
                <a:effectLst/>
                <a:uLnTx/>
                <a:uFillTx/>
                <a:latin typeface="+mn-lt"/>
                <a:ea typeface="+mn-ea"/>
                <a:cs typeface="+mn-cs"/>
              </a:rPr>
              <a:t> Memory</a:t>
            </a:r>
            <a:endParaRPr kumimoji="0" lang="en-US" altLang="en-US" sz="4400" b="1" i="0" u="none" strike="noStrike" kern="1200" cap="none" spc="0" normalizeH="0" baseline="0" noProof="0" dirty="0" smtClean="0">
              <a:ln>
                <a:noFill/>
              </a:ln>
              <a:solidFill>
                <a:schemeClr val="lt1"/>
              </a:solidFill>
              <a:effectLst/>
              <a:uLnTx/>
              <a:uFillTx/>
              <a:latin typeface="+mn-lt"/>
              <a:ea typeface="+mn-ea"/>
              <a:cs typeface="+mn-cs"/>
            </a:endParaRPr>
          </a:p>
        </p:txBody>
      </p:sp>
      <p:pic>
        <p:nvPicPr>
          <p:cNvPr id="47106" name="Picture 2"/>
          <p:cNvPicPr>
            <a:picLocks noChangeAspect="1" noChangeArrowheads="1"/>
          </p:cNvPicPr>
          <p:nvPr/>
        </p:nvPicPr>
        <p:blipFill>
          <a:blip r:embed="rId2"/>
          <a:srcRect/>
          <a:stretch>
            <a:fillRect/>
          </a:stretch>
        </p:blipFill>
        <p:spPr bwMode="auto">
          <a:xfrm>
            <a:off x="6357950" y="4143380"/>
            <a:ext cx="2786050" cy="2495550"/>
          </a:xfrm>
          <a:prstGeom prst="rect">
            <a:avLst/>
          </a:prstGeom>
          <a:noFill/>
          <a:ln w="9525">
            <a:noFill/>
            <a:miter lim="800000"/>
            <a:headEnd/>
            <a:tailEnd/>
          </a:ln>
          <a:effectLst/>
        </p:spPr>
      </p:pic>
      <p:sp>
        <p:nvSpPr>
          <p:cNvPr id="7" name="Rectangle 6"/>
          <p:cNvSpPr/>
          <p:nvPr/>
        </p:nvSpPr>
        <p:spPr>
          <a:xfrm>
            <a:off x="357158" y="4714884"/>
            <a:ext cx="4572000" cy="181588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IN" sz="2800" dirty="0" smtClean="0"/>
              <a:t>Ever wondered how a </a:t>
            </a:r>
            <a:r>
              <a:rPr lang="en-IN" sz="2800" dirty="0" smtClean="0">
                <a:solidFill>
                  <a:srgbClr val="FF0000"/>
                </a:solidFill>
              </a:rPr>
              <a:t>10GB</a:t>
            </a:r>
            <a:r>
              <a:rPr lang="en-IN" sz="2800" dirty="0" smtClean="0"/>
              <a:t> Game like </a:t>
            </a:r>
            <a:r>
              <a:rPr lang="en-IN" sz="2800" b="1" dirty="0" smtClean="0"/>
              <a:t>God Of War </a:t>
            </a:r>
            <a:r>
              <a:rPr lang="en-IN" sz="2800" dirty="0" smtClean="0"/>
              <a:t>fits into your </a:t>
            </a:r>
            <a:r>
              <a:rPr lang="en-IN" sz="2800" dirty="0" smtClean="0">
                <a:solidFill>
                  <a:srgbClr val="0000FF"/>
                </a:solidFill>
              </a:rPr>
              <a:t>2GB RAM </a:t>
            </a:r>
            <a:r>
              <a:rPr lang="en-IN" sz="2800" dirty="0" smtClean="0"/>
              <a:t>computer? </a:t>
            </a:r>
            <a:endParaRPr lang="en-IN" sz="2800" dirty="0"/>
          </a:p>
        </p:txBody>
      </p:sp>
      <p:pic>
        <p:nvPicPr>
          <p:cNvPr id="8" name="Picture 4" descr="C:\Documents and Settings\dannellys\Local Settings\Temporary Internet Files\Content.IE5\FA16LC51\MCj00787110000[1].wmf"/>
          <p:cNvPicPr>
            <a:picLocks noChangeAspect="1" noChangeArrowheads="1"/>
          </p:cNvPicPr>
          <p:nvPr/>
        </p:nvPicPr>
        <p:blipFill>
          <a:blip r:embed="rId3"/>
          <a:srcRect/>
          <a:stretch>
            <a:fillRect/>
          </a:stretch>
        </p:blipFill>
        <p:spPr bwMode="auto">
          <a:xfrm>
            <a:off x="4857752" y="4071942"/>
            <a:ext cx="936625" cy="22701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71472" y="285728"/>
            <a:ext cx="7772400" cy="609600"/>
          </a:xfrm>
          <a:prstGeom prst="rect">
            <a:avLst/>
          </a:prstGeom>
          <a:effectLst>
            <a:glow rad="228600">
              <a:schemeClr val="accent2">
                <a:satMod val="175000"/>
                <a:alpha val="40000"/>
              </a:schemeClr>
            </a:glow>
            <a:outerShdw blurRad="40000" dist="23000" dir="5400000" rotWithShape="0">
              <a:srgbClr val="000000">
                <a:alpha val="35000"/>
              </a:srgbClr>
            </a:outerShdw>
          </a:effectLst>
        </p:spPr>
        <p:style>
          <a:lnRef idx="1">
            <a:schemeClr val="accent4"/>
          </a:lnRef>
          <a:fillRef idx="3">
            <a:schemeClr val="accent4"/>
          </a:fillRef>
          <a:effectRef idx="2">
            <a:schemeClr val="accent4"/>
          </a:effectRef>
          <a:fontRef idx="minor">
            <a:schemeClr val="lt1"/>
          </a:fontRef>
        </p:style>
        <p:txBody>
          <a:bodyP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4400" b="1" i="0" u="none" strike="noStrike" kern="1200" cap="none" spc="0" normalizeH="0" baseline="0" noProof="0" dirty="0" smtClean="0">
                <a:ln>
                  <a:noFill/>
                </a:ln>
                <a:solidFill>
                  <a:schemeClr val="lt1"/>
                </a:solidFill>
                <a:effectLst/>
                <a:uLnTx/>
                <a:uFillTx/>
                <a:latin typeface="+mn-lt"/>
                <a:ea typeface="+mn-ea"/>
                <a:cs typeface="+mn-cs"/>
              </a:rPr>
              <a:t>Virtual</a:t>
            </a:r>
            <a:r>
              <a:rPr kumimoji="0" lang="en-US" altLang="en-US" sz="4400" b="1" i="0" u="none" strike="noStrike" kern="1200" cap="none" spc="0" normalizeH="0" noProof="0" dirty="0" smtClean="0">
                <a:ln>
                  <a:noFill/>
                </a:ln>
                <a:solidFill>
                  <a:schemeClr val="lt1"/>
                </a:solidFill>
                <a:effectLst/>
                <a:uLnTx/>
                <a:uFillTx/>
                <a:latin typeface="+mn-lt"/>
                <a:ea typeface="+mn-ea"/>
                <a:cs typeface="+mn-cs"/>
              </a:rPr>
              <a:t> Memory</a:t>
            </a:r>
            <a:endParaRPr kumimoji="0" lang="en-US" altLang="en-US" sz="4400" b="1"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3" name="Rectangle 2"/>
          <p:cNvSpPr/>
          <p:nvPr/>
        </p:nvSpPr>
        <p:spPr>
          <a:xfrm>
            <a:off x="571472" y="1227295"/>
            <a:ext cx="8215370" cy="3773341"/>
          </a:xfrm>
          <a:prstGeom prst="rect">
            <a:avLst/>
          </a:prstGeom>
        </p:spPr>
        <p:txBody>
          <a:bodyPr wrap="square">
            <a:spAutoFit/>
          </a:bodyPr>
          <a:lstStyle/>
          <a:p>
            <a:pPr marL="342900" lvl="0" indent="-342900">
              <a:spcBef>
                <a:spcPct val="20000"/>
              </a:spcBef>
              <a:buFont typeface="Arial" pitchFamily="34" charset="0"/>
              <a:buChar char="•"/>
              <a:defRPr/>
            </a:pPr>
            <a:r>
              <a:rPr lang="en-US" altLang="en-US" sz="2800" dirty="0" smtClean="0">
                <a:solidFill>
                  <a:srgbClr val="FF0000"/>
                </a:solidFill>
              </a:rPr>
              <a:t>Consider ability to execute partially-loaded program</a:t>
            </a:r>
          </a:p>
          <a:p>
            <a:pPr marL="742950" lvl="1" indent="-285750">
              <a:spcBef>
                <a:spcPct val="20000"/>
              </a:spcBef>
              <a:buFont typeface="Arial" pitchFamily="34" charset="0"/>
              <a:buChar char="–"/>
              <a:defRPr/>
            </a:pPr>
            <a:r>
              <a:rPr lang="en-US" altLang="en-US" sz="2400" dirty="0" smtClean="0"/>
              <a:t>Program no longer constrained by limits of physical memory</a:t>
            </a:r>
          </a:p>
          <a:p>
            <a:pPr marL="742950" lvl="1" indent="-285750">
              <a:spcBef>
                <a:spcPct val="20000"/>
              </a:spcBef>
              <a:buFont typeface="Arial" pitchFamily="34" charset="0"/>
              <a:buChar char="–"/>
              <a:defRPr/>
            </a:pPr>
            <a:r>
              <a:rPr lang="en-US" altLang="en-US" sz="2400" dirty="0" smtClean="0"/>
              <a:t>Each program takes less memory while running -&gt; more programs run at the same time</a:t>
            </a:r>
          </a:p>
          <a:p>
            <a:pPr marL="1143000" lvl="2" indent="-228600">
              <a:spcBef>
                <a:spcPct val="20000"/>
              </a:spcBef>
              <a:buFont typeface="Arial" pitchFamily="34" charset="0"/>
              <a:buChar char="•"/>
              <a:defRPr/>
            </a:pPr>
            <a:r>
              <a:rPr lang="en-US" altLang="en-US" sz="2400" dirty="0" smtClean="0"/>
              <a:t>Increased CPU utilization and throughput with no increase in response time or turnaround time</a:t>
            </a:r>
          </a:p>
          <a:p>
            <a:pPr marL="742950" lvl="1" indent="-285750">
              <a:spcBef>
                <a:spcPct val="20000"/>
              </a:spcBef>
              <a:buFont typeface="Arial" pitchFamily="34" charset="0"/>
              <a:buChar char="–"/>
              <a:defRPr/>
            </a:pPr>
            <a:r>
              <a:rPr lang="en-US" altLang="en-US" sz="2400" dirty="0" smtClean="0"/>
              <a:t>Less I/O needed to load or swap programs into memory -&gt; each user program runs faster</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1"/>
          </p:nvPr>
        </p:nvSpPr>
        <p:spPr>
          <a:noFill/>
          <a:ln>
            <a:miter lim="800000"/>
            <a:headEnd/>
            <a:tailEnd/>
          </a:ln>
        </p:spPr>
        <p:txBody>
          <a:bodyPr/>
          <a:lstStyle/>
          <a:p>
            <a:fld id="{23DA8DF2-4652-422B-B829-165B2FDC1BAD}" type="slidenum">
              <a:rPr lang="en-US" altLang="en-US"/>
              <a:pPr/>
              <a:t>43</a:t>
            </a:fld>
            <a:endParaRPr lang="en-US" altLang="en-US"/>
          </a:p>
        </p:txBody>
      </p:sp>
      <p:sp>
        <p:nvSpPr>
          <p:cNvPr id="22533" name="Rectangle 30"/>
          <p:cNvSpPr>
            <a:spLocks noChangeArrowheads="1"/>
          </p:cNvSpPr>
          <p:nvPr/>
        </p:nvSpPr>
        <p:spPr bwMode="auto">
          <a:xfrm>
            <a:off x="3657600" y="4572000"/>
            <a:ext cx="304800" cy="304800"/>
          </a:xfrm>
          <a:prstGeom prst="rect">
            <a:avLst/>
          </a:prstGeom>
          <a:solidFill>
            <a:schemeClr val="bg1"/>
          </a:solidFill>
          <a:ln w="9525">
            <a:noFill/>
            <a:miter lim="800000"/>
            <a:headEnd/>
            <a:tailEnd/>
          </a:ln>
        </p:spPr>
        <p:txBody>
          <a:bodyPr wrap="none" anchor="ctr"/>
          <a:lstStyle/>
          <a:p>
            <a:endParaRPr lang="en-US"/>
          </a:p>
        </p:txBody>
      </p:sp>
      <p:sp>
        <p:nvSpPr>
          <p:cNvPr id="22534" name="Rectangle 26"/>
          <p:cNvSpPr>
            <a:spLocks noChangeArrowheads="1"/>
          </p:cNvSpPr>
          <p:nvPr/>
        </p:nvSpPr>
        <p:spPr bwMode="auto">
          <a:xfrm>
            <a:off x="1828800" y="2286000"/>
            <a:ext cx="304800" cy="228600"/>
          </a:xfrm>
          <a:prstGeom prst="rect">
            <a:avLst/>
          </a:prstGeom>
          <a:solidFill>
            <a:schemeClr val="accent1"/>
          </a:solidFill>
          <a:ln w="9525">
            <a:solidFill>
              <a:schemeClr val="tx1"/>
            </a:solidFill>
            <a:miter lim="800000"/>
            <a:headEnd/>
            <a:tailEnd/>
          </a:ln>
        </p:spPr>
        <p:txBody>
          <a:bodyPr wrap="none" anchor="ctr"/>
          <a:lstStyle/>
          <a:p>
            <a:endParaRPr lang="en-US"/>
          </a:p>
        </p:txBody>
      </p:sp>
      <p:cxnSp>
        <p:nvCxnSpPr>
          <p:cNvPr id="22535" name="AutoShape 22"/>
          <p:cNvCxnSpPr>
            <a:cxnSpLocks noChangeShapeType="1"/>
            <a:stCxn id="22549" idx="1"/>
            <a:endCxn id="22545" idx="1"/>
          </p:cNvCxnSpPr>
          <p:nvPr/>
        </p:nvCxnSpPr>
        <p:spPr bwMode="auto">
          <a:xfrm rot="-5400000">
            <a:off x="1504950" y="5314950"/>
            <a:ext cx="114300" cy="990600"/>
          </a:xfrm>
          <a:prstGeom prst="bentConnector2">
            <a:avLst/>
          </a:prstGeom>
          <a:noFill/>
          <a:ln w="38100">
            <a:solidFill>
              <a:schemeClr val="tx1"/>
            </a:solidFill>
            <a:miter lim="800000"/>
            <a:headEnd/>
            <a:tailEnd/>
          </a:ln>
        </p:spPr>
      </p:cxnSp>
      <p:cxnSp>
        <p:nvCxnSpPr>
          <p:cNvPr id="22536" name="AutoShape 17"/>
          <p:cNvCxnSpPr>
            <a:cxnSpLocks noChangeShapeType="1"/>
            <a:stCxn id="22541" idx="3"/>
            <a:endCxn id="22544" idx="3"/>
          </p:cNvCxnSpPr>
          <p:nvPr/>
        </p:nvCxnSpPr>
        <p:spPr bwMode="auto">
          <a:xfrm flipH="1">
            <a:off x="3429000" y="2286000"/>
            <a:ext cx="76200" cy="1752600"/>
          </a:xfrm>
          <a:prstGeom prst="bentConnector3">
            <a:avLst>
              <a:gd name="adj1" fmla="val -300000"/>
            </a:avLst>
          </a:prstGeom>
          <a:noFill/>
          <a:ln w="76200">
            <a:solidFill>
              <a:schemeClr val="tx1"/>
            </a:solidFill>
            <a:miter lim="800000"/>
            <a:headEnd/>
            <a:tailEnd/>
          </a:ln>
        </p:spPr>
      </p:cxnSp>
      <p:cxnSp>
        <p:nvCxnSpPr>
          <p:cNvPr id="22537" name="AutoShape 18"/>
          <p:cNvCxnSpPr>
            <a:cxnSpLocks noChangeShapeType="1"/>
            <a:stCxn id="22541" idx="3"/>
            <a:endCxn id="22545" idx="3"/>
          </p:cNvCxnSpPr>
          <p:nvPr/>
        </p:nvCxnSpPr>
        <p:spPr bwMode="auto">
          <a:xfrm flipH="1">
            <a:off x="3429000" y="2286000"/>
            <a:ext cx="76200" cy="3467100"/>
          </a:xfrm>
          <a:prstGeom prst="bentConnector3">
            <a:avLst>
              <a:gd name="adj1" fmla="val -300000"/>
            </a:avLst>
          </a:prstGeom>
          <a:noFill/>
          <a:ln w="76200">
            <a:solidFill>
              <a:schemeClr val="tx1"/>
            </a:solidFill>
            <a:miter lim="800000"/>
            <a:headEnd/>
            <a:tailEnd/>
          </a:ln>
        </p:spPr>
      </p:cxnSp>
      <p:cxnSp>
        <p:nvCxnSpPr>
          <p:cNvPr id="22538" name="AutoShape 16"/>
          <p:cNvCxnSpPr>
            <a:cxnSpLocks noChangeShapeType="1"/>
            <a:stCxn id="22546" idx="1"/>
            <a:endCxn id="22545" idx="1"/>
          </p:cNvCxnSpPr>
          <p:nvPr/>
        </p:nvCxnSpPr>
        <p:spPr bwMode="auto">
          <a:xfrm rot="-5400000">
            <a:off x="1809750" y="5619750"/>
            <a:ext cx="114300" cy="381000"/>
          </a:xfrm>
          <a:prstGeom prst="bentConnector2">
            <a:avLst/>
          </a:prstGeom>
          <a:noFill/>
          <a:ln w="38100">
            <a:solidFill>
              <a:schemeClr val="tx1"/>
            </a:solidFill>
            <a:miter lim="800000"/>
            <a:headEnd/>
            <a:tailEnd/>
          </a:ln>
        </p:spPr>
      </p:cxnSp>
      <p:sp>
        <p:nvSpPr>
          <p:cNvPr id="22539" name="Rectangle 2"/>
          <p:cNvSpPr>
            <a:spLocks noGrp="1" noChangeArrowheads="1"/>
          </p:cNvSpPr>
          <p:nvPr>
            <p:ph type="title"/>
          </p:nvPr>
        </p:nvSpPr>
        <p:spPr>
          <a:xfrm>
            <a:off x="714348" y="357166"/>
            <a:ext cx="7772400" cy="609600"/>
          </a:xfrm>
        </p:spPr>
        <p:style>
          <a:lnRef idx="2">
            <a:schemeClr val="accent2"/>
          </a:lnRef>
          <a:fillRef idx="1">
            <a:schemeClr val="lt1"/>
          </a:fillRef>
          <a:effectRef idx="0">
            <a:schemeClr val="accent2"/>
          </a:effectRef>
          <a:fontRef idx="minor">
            <a:schemeClr val="dk1"/>
          </a:fontRef>
        </p:style>
        <p:txBody>
          <a:bodyPr>
            <a:normAutofit fontScale="90000"/>
          </a:bodyPr>
          <a:lstStyle/>
          <a:p>
            <a:pPr eaLnBrk="1" hangingPunct="1"/>
            <a:r>
              <a:rPr lang="en-US" altLang="en-US" dirty="0" smtClean="0"/>
              <a:t>Virtual and physical addresses</a:t>
            </a:r>
          </a:p>
        </p:txBody>
      </p:sp>
      <p:sp>
        <p:nvSpPr>
          <p:cNvPr id="22540" name="Rectangle 3"/>
          <p:cNvSpPr>
            <a:spLocks noGrp="1" noChangeArrowheads="1"/>
          </p:cNvSpPr>
          <p:nvPr>
            <p:ph type="body" sz="half" idx="2"/>
          </p:nvPr>
        </p:nvSpPr>
        <p:spPr/>
        <p:txBody>
          <a:bodyPr>
            <a:normAutofit lnSpcReduction="10000"/>
          </a:bodyPr>
          <a:lstStyle/>
          <a:p>
            <a:pPr eaLnBrk="1" hangingPunct="1"/>
            <a:r>
              <a:rPr lang="en-US" altLang="en-US" sz="2400" smtClean="0"/>
              <a:t>Program uses </a:t>
            </a:r>
            <a:r>
              <a:rPr lang="en-US" altLang="en-US" sz="2400" i="1" smtClean="0"/>
              <a:t>virtual addresses</a:t>
            </a:r>
            <a:endParaRPr lang="en-US" altLang="en-US" sz="2400" smtClean="0"/>
          </a:p>
          <a:p>
            <a:pPr lvl="1" eaLnBrk="1" hangingPunct="1"/>
            <a:r>
              <a:rPr lang="en-US" altLang="en-US" sz="2000" smtClean="0"/>
              <a:t>Addresses local to the process</a:t>
            </a:r>
          </a:p>
          <a:p>
            <a:pPr lvl="1" eaLnBrk="1" hangingPunct="1"/>
            <a:r>
              <a:rPr lang="en-US" altLang="en-US" sz="2000" smtClean="0"/>
              <a:t>Hardware translates virtual address to </a:t>
            </a:r>
            <a:r>
              <a:rPr lang="en-US" altLang="en-US" sz="2000" i="1" smtClean="0"/>
              <a:t>physical address</a:t>
            </a:r>
            <a:endParaRPr lang="en-US" altLang="en-US" sz="2000" smtClean="0"/>
          </a:p>
          <a:p>
            <a:pPr eaLnBrk="1" hangingPunct="1"/>
            <a:r>
              <a:rPr lang="en-US" altLang="en-US" sz="2400" smtClean="0"/>
              <a:t>Translation done by the </a:t>
            </a:r>
            <a:r>
              <a:rPr lang="en-US" altLang="en-US" sz="2400" b="1" i="1" smtClean="0"/>
              <a:t>M</a:t>
            </a:r>
            <a:r>
              <a:rPr lang="en-US" altLang="en-US" sz="2400" i="1" smtClean="0"/>
              <a:t>emory </a:t>
            </a:r>
            <a:r>
              <a:rPr lang="en-US" altLang="en-US" sz="2400" b="1" i="1" smtClean="0"/>
              <a:t>M</a:t>
            </a:r>
            <a:r>
              <a:rPr lang="en-US" altLang="en-US" sz="2400" i="1" smtClean="0"/>
              <a:t>anagement </a:t>
            </a:r>
            <a:r>
              <a:rPr lang="en-US" altLang="en-US" sz="2400" b="1" i="1" smtClean="0"/>
              <a:t>U</a:t>
            </a:r>
            <a:r>
              <a:rPr lang="en-US" altLang="en-US" sz="2400" i="1" smtClean="0"/>
              <a:t>nit</a:t>
            </a:r>
            <a:endParaRPr lang="en-US" altLang="en-US" sz="2400" smtClean="0"/>
          </a:p>
          <a:p>
            <a:pPr lvl="1" eaLnBrk="1" hangingPunct="1"/>
            <a:r>
              <a:rPr lang="en-US" altLang="en-US" sz="2000" smtClean="0"/>
              <a:t>Usually on the same chip as the CPU</a:t>
            </a:r>
          </a:p>
          <a:p>
            <a:pPr lvl="1" eaLnBrk="1" hangingPunct="1"/>
            <a:r>
              <a:rPr lang="en-US" altLang="en-US" sz="2000" smtClean="0"/>
              <a:t>Only physical addresses leave the CPU/MMU chip</a:t>
            </a:r>
          </a:p>
          <a:p>
            <a:pPr eaLnBrk="1" hangingPunct="1"/>
            <a:r>
              <a:rPr lang="en-US" altLang="en-US" sz="2400" smtClean="0"/>
              <a:t>Physical memory indexed by physical addresses</a:t>
            </a:r>
          </a:p>
        </p:txBody>
      </p:sp>
      <p:sp>
        <p:nvSpPr>
          <p:cNvPr id="22541" name="Rectangle 5"/>
          <p:cNvSpPr>
            <a:spLocks noChangeArrowheads="1"/>
          </p:cNvSpPr>
          <p:nvPr/>
        </p:nvSpPr>
        <p:spPr bwMode="auto">
          <a:xfrm>
            <a:off x="609600" y="1752600"/>
            <a:ext cx="2895600" cy="1066800"/>
          </a:xfrm>
          <a:prstGeom prst="rect">
            <a:avLst/>
          </a:prstGeom>
          <a:solidFill>
            <a:srgbClr val="C0C0C0"/>
          </a:solidFill>
          <a:ln w="9525">
            <a:solidFill>
              <a:schemeClr val="tx1"/>
            </a:solidFill>
            <a:miter lim="800000"/>
            <a:headEnd/>
            <a:tailEnd/>
          </a:ln>
        </p:spPr>
        <p:txBody>
          <a:bodyPr wrap="none"/>
          <a:lstStyle/>
          <a:p>
            <a:pPr algn="ctr"/>
            <a:r>
              <a:rPr lang="en-US" altLang="en-US"/>
              <a:t>CPU chip</a:t>
            </a:r>
          </a:p>
        </p:txBody>
      </p:sp>
      <p:cxnSp>
        <p:nvCxnSpPr>
          <p:cNvPr id="22542" name="AutoShape 10"/>
          <p:cNvCxnSpPr>
            <a:cxnSpLocks noChangeShapeType="1"/>
            <a:stCxn id="22543" idx="3"/>
            <a:endCxn id="22548" idx="1"/>
          </p:cNvCxnSpPr>
          <p:nvPr/>
        </p:nvCxnSpPr>
        <p:spPr bwMode="auto">
          <a:xfrm>
            <a:off x="1524000" y="2476500"/>
            <a:ext cx="838200" cy="0"/>
          </a:xfrm>
          <a:prstGeom prst="straightConnector1">
            <a:avLst/>
          </a:prstGeom>
          <a:noFill/>
          <a:ln w="38100">
            <a:solidFill>
              <a:schemeClr val="tx1"/>
            </a:solidFill>
            <a:round/>
            <a:headEnd/>
            <a:tailEnd/>
          </a:ln>
        </p:spPr>
      </p:cxnSp>
      <p:sp>
        <p:nvSpPr>
          <p:cNvPr id="22543" name="Rectangle 6"/>
          <p:cNvSpPr>
            <a:spLocks noChangeArrowheads="1"/>
          </p:cNvSpPr>
          <p:nvPr/>
        </p:nvSpPr>
        <p:spPr bwMode="auto">
          <a:xfrm>
            <a:off x="762000" y="2209800"/>
            <a:ext cx="762000" cy="533400"/>
          </a:xfrm>
          <a:prstGeom prst="rect">
            <a:avLst/>
          </a:prstGeom>
          <a:solidFill>
            <a:srgbClr val="99CCFF"/>
          </a:solidFill>
          <a:ln w="9525">
            <a:solidFill>
              <a:schemeClr val="tx1"/>
            </a:solidFill>
            <a:miter lim="800000"/>
            <a:headEnd/>
            <a:tailEnd/>
          </a:ln>
        </p:spPr>
        <p:txBody>
          <a:bodyPr wrap="none" anchor="ctr"/>
          <a:lstStyle/>
          <a:p>
            <a:pPr algn="ctr"/>
            <a:r>
              <a:rPr lang="en-US" altLang="en-US" sz="2000"/>
              <a:t>CPU</a:t>
            </a:r>
          </a:p>
        </p:txBody>
      </p:sp>
      <p:sp>
        <p:nvSpPr>
          <p:cNvPr id="22544" name="Rectangle 11"/>
          <p:cNvSpPr>
            <a:spLocks noChangeArrowheads="1"/>
          </p:cNvSpPr>
          <p:nvPr/>
        </p:nvSpPr>
        <p:spPr bwMode="auto">
          <a:xfrm>
            <a:off x="2057400" y="3733800"/>
            <a:ext cx="1371600" cy="609600"/>
          </a:xfrm>
          <a:prstGeom prst="rect">
            <a:avLst/>
          </a:prstGeom>
          <a:solidFill>
            <a:srgbClr val="FF99CC"/>
          </a:solidFill>
          <a:ln w="9525">
            <a:solidFill>
              <a:schemeClr val="tx1"/>
            </a:solidFill>
            <a:miter lim="800000"/>
            <a:headEnd/>
            <a:tailEnd/>
          </a:ln>
        </p:spPr>
        <p:txBody>
          <a:bodyPr wrap="none" anchor="ctr"/>
          <a:lstStyle/>
          <a:p>
            <a:pPr algn="ctr"/>
            <a:r>
              <a:rPr lang="en-US" altLang="en-US"/>
              <a:t>Memory</a:t>
            </a:r>
          </a:p>
        </p:txBody>
      </p:sp>
      <p:sp>
        <p:nvSpPr>
          <p:cNvPr id="22545" name="Rectangle 13"/>
          <p:cNvSpPr>
            <a:spLocks noChangeArrowheads="1"/>
          </p:cNvSpPr>
          <p:nvPr/>
        </p:nvSpPr>
        <p:spPr bwMode="auto">
          <a:xfrm>
            <a:off x="2057400" y="5334000"/>
            <a:ext cx="1371600" cy="838200"/>
          </a:xfrm>
          <a:prstGeom prst="rect">
            <a:avLst/>
          </a:prstGeom>
          <a:solidFill>
            <a:srgbClr val="FFFF99"/>
          </a:solidFill>
          <a:ln w="9525">
            <a:solidFill>
              <a:schemeClr val="tx1"/>
            </a:solidFill>
            <a:miter lim="800000"/>
            <a:headEnd/>
            <a:tailEnd/>
          </a:ln>
        </p:spPr>
        <p:txBody>
          <a:bodyPr wrap="none" anchor="ctr"/>
          <a:lstStyle/>
          <a:p>
            <a:pPr algn="ctr"/>
            <a:r>
              <a:rPr lang="en-US" altLang="en-US"/>
              <a:t>Disk</a:t>
            </a:r>
            <a:br>
              <a:rPr lang="en-US" altLang="en-US"/>
            </a:br>
            <a:r>
              <a:rPr lang="en-US" altLang="en-US"/>
              <a:t>controller</a:t>
            </a:r>
          </a:p>
        </p:txBody>
      </p:sp>
      <p:sp>
        <p:nvSpPr>
          <p:cNvPr id="22546" name="AutoShape 15"/>
          <p:cNvSpPr>
            <a:spLocks noChangeArrowheads="1"/>
          </p:cNvSpPr>
          <p:nvPr/>
        </p:nvSpPr>
        <p:spPr bwMode="auto">
          <a:xfrm>
            <a:off x="1447800" y="5867400"/>
            <a:ext cx="457200" cy="457200"/>
          </a:xfrm>
          <a:prstGeom prst="can">
            <a:avLst>
              <a:gd name="adj" fmla="val 25000"/>
            </a:avLst>
          </a:prstGeom>
          <a:solidFill>
            <a:srgbClr val="969696"/>
          </a:solidFill>
          <a:ln w="9525">
            <a:solidFill>
              <a:schemeClr val="tx1"/>
            </a:solidFill>
            <a:round/>
            <a:headEnd/>
            <a:tailEnd/>
          </a:ln>
        </p:spPr>
        <p:txBody>
          <a:bodyPr wrap="none" anchor="ctr"/>
          <a:lstStyle/>
          <a:p>
            <a:endParaRPr lang="en-US"/>
          </a:p>
        </p:txBody>
      </p:sp>
      <p:cxnSp>
        <p:nvCxnSpPr>
          <p:cNvPr id="22547" name="AutoShape 20"/>
          <p:cNvCxnSpPr>
            <a:cxnSpLocks noChangeShapeType="1"/>
            <a:stCxn id="22548" idx="3"/>
            <a:endCxn id="22541" idx="3"/>
          </p:cNvCxnSpPr>
          <p:nvPr/>
        </p:nvCxnSpPr>
        <p:spPr bwMode="auto">
          <a:xfrm flipV="1">
            <a:off x="3124200" y="2286000"/>
            <a:ext cx="381000" cy="190500"/>
          </a:xfrm>
          <a:prstGeom prst="straightConnector1">
            <a:avLst/>
          </a:prstGeom>
          <a:noFill/>
          <a:ln w="76200">
            <a:solidFill>
              <a:schemeClr val="tx1"/>
            </a:solidFill>
            <a:round/>
            <a:headEnd/>
            <a:tailEnd/>
          </a:ln>
        </p:spPr>
      </p:cxnSp>
      <p:sp>
        <p:nvSpPr>
          <p:cNvPr id="22548" name="Rectangle 8"/>
          <p:cNvSpPr>
            <a:spLocks noChangeArrowheads="1"/>
          </p:cNvSpPr>
          <p:nvPr/>
        </p:nvSpPr>
        <p:spPr bwMode="auto">
          <a:xfrm>
            <a:off x="2362200" y="2209800"/>
            <a:ext cx="762000" cy="533400"/>
          </a:xfrm>
          <a:prstGeom prst="rect">
            <a:avLst/>
          </a:prstGeom>
          <a:solidFill>
            <a:srgbClr val="FFCC00"/>
          </a:solidFill>
          <a:ln w="9525">
            <a:solidFill>
              <a:schemeClr val="tx1"/>
            </a:solidFill>
            <a:miter lim="800000"/>
            <a:headEnd/>
            <a:tailEnd/>
          </a:ln>
        </p:spPr>
        <p:txBody>
          <a:bodyPr wrap="none" anchor="ctr"/>
          <a:lstStyle/>
          <a:p>
            <a:pPr algn="ctr"/>
            <a:r>
              <a:rPr lang="en-US" altLang="en-US" sz="2000"/>
              <a:t>MMU</a:t>
            </a:r>
          </a:p>
        </p:txBody>
      </p:sp>
      <p:sp>
        <p:nvSpPr>
          <p:cNvPr id="22549" name="AutoShape 21"/>
          <p:cNvSpPr>
            <a:spLocks noChangeArrowheads="1"/>
          </p:cNvSpPr>
          <p:nvPr/>
        </p:nvSpPr>
        <p:spPr bwMode="auto">
          <a:xfrm>
            <a:off x="838200" y="5867400"/>
            <a:ext cx="457200" cy="457200"/>
          </a:xfrm>
          <a:prstGeom prst="can">
            <a:avLst>
              <a:gd name="adj" fmla="val 25000"/>
            </a:avLst>
          </a:prstGeom>
          <a:solidFill>
            <a:srgbClr val="969696"/>
          </a:solidFill>
          <a:ln w="9525">
            <a:solidFill>
              <a:schemeClr val="tx1"/>
            </a:solidFill>
            <a:round/>
            <a:headEnd/>
            <a:tailEnd/>
          </a:ln>
        </p:spPr>
        <p:txBody>
          <a:bodyPr wrap="none" anchor="ctr"/>
          <a:lstStyle/>
          <a:p>
            <a:endParaRPr lang="en-US"/>
          </a:p>
        </p:txBody>
      </p:sp>
      <p:sp>
        <p:nvSpPr>
          <p:cNvPr id="22550" name="Text Box 23"/>
          <p:cNvSpPr txBox="1">
            <a:spLocks noChangeArrowheads="1"/>
          </p:cNvSpPr>
          <p:nvPr/>
        </p:nvSpPr>
        <p:spPr bwMode="auto">
          <a:xfrm>
            <a:off x="241300" y="3048000"/>
            <a:ext cx="1993900" cy="641350"/>
          </a:xfrm>
          <a:prstGeom prst="rect">
            <a:avLst/>
          </a:prstGeom>
          <a:noFill/>
          <a:ln w="9525">
            <a:noFill/>
            <a:miter lim="800000"/>
            <a:headEnd/>
            <a:tailEnd/>
          </a:ln>
        </p:spPr>
        <p:txBody>
          <a:bodyPr wrap="none">
            <a:spAutoFit/>
          </a:bodyPr>
          <a:lstStyle/>
          <a:p>
            <a:pPr algn="ctr"/>
            <a:r>
              <a:rPr lang="en-US" altLang="en-US" sz="1800"/>
              <a:t>Virtual addresses</a:t>
            </a:r>
            <a:br>
              <a:rPr lang="en-US" altLang="en-US" sz="1800"/>
            </a:br>
            <a:r>
              <a:rPr lang="en-US" altLang="en-US" sz="1800"/>
              <a:t>from CPU to MMU</a:t>
            </a:r>
          </a:p>
        </p:txBody>
      </p:sp>
      <p:cxnSp>
        <p:nvCxnSpPr>
          <p:cNvPr id="22551" name="AutoShape 27"/>
          <p:cNvCxnSpPr>
            <a:cxnSpLocks noChangeShapeType="1"/>
            <a:stCxn id="22550" idx="0"/>
            <a:endCxn id="22534" idx="2"/>
          </p:cNvCxnSpPr>
          <p:nvPr/>
        </p:nvCxnSpPr>
        <p:spPr bwMode="auto">
          <a:xfrm rot="-5400000">
            <a:off x="1343025" y="2409825"/>
            <a:ext cx="533400" cy="742950"/>
          </a:xfrm>
          <a:prstGeom prst="curvedConnector3">
            <a:avLst>
              <a:gd name="adj1" fmla="val 50000"/>
            </a:avLst>
          </a:prstGeom>
          <a:noFill/>
          <a:ln w="9525">
            <a:solidFill>
              <a:schemeClr val="tx1"/>
            </a:solidFill>
            <a:round/>
            <a:headEnd/>
            <a:tailEnd type="triangle" w="med" len="med"/>
          </a:ln>
        </p:spPr>
      </p:cxnSp>
      <p:sp>
        <p:nvSpPr>
          <p:cNvPr id="22552" name="Text Box 28"/>
          <p:cNvSpPr txBox="1">
            <a:spLocks noChangeArrowheads="1"/>
          </p:cNvSpPr>
          <p:nvPr/>
        </p:nvSpPr>
        <p:spPr bwMode="auto">
          <a:xfrm>
            <a:off x="152400" y="4800600"/>
            <a:ext cx="1898650" cy="641350"/>
          </a:xfrm>
          <a:prstGeom prst="rect">
            <a:avLst/>
          </a:prstGeom>
          <a:noFill/>
          <a:ln w="9525">
            <a:noFill/>
            <a:miter lim="800000"/>
            <a:headEnd/>
            <a:tailEnd/>
          </a:ln>
        </p:spPr>
        <p:txBody>
          <a:bodyPr wrap="none">
            <a:spAutoFit/>
          </a:bodyPr>
          <a:lstStyle/>
          <a:p>
            <a:pPr algn="ctr"/>
            <a:r>
              <a:rPr lang="en-US" altLang="en-US" sz="1800"/>
              <a:t>Physical addresses</a:t>
            </a:r>
            <a:br>
              <a:rPr lang="en-US" altLang="en-US" sz="1800"/>
            </a:br>
            <a:r>
              <a:rPr lang="en-US" altLang="en-US" sz="1800"/>
              <a:t>on bus, in memory</a:t>
            </a:r>
          </a:p>
        </p:txBody>
      </p:sp>
      <p:cxnSp>
        <p:nvCxnSpPr>
          <p:cNvPr id="22553" name="AutoShape 29"/>
          <p:cNvCxnSpPr>
            <a:cxnSpLocks noChangeShapeType="1"/>
            <a:stCxn id="22552" idx="0"/>
            <a:endCxn id="22544" idx="2"/>
          </p:cNvCxnSpPr>
          <p:nvPr/>
        </p:nvCxnSpPr>
        <p:spPr bwMode="auto">
          <a:xfrm rot="-5400000">
            <a:off x="1693863" y="3751262"/>
            <a:ext cx="457200" cy="1641475"/>
          </a:xfrm>
          <a:prstGeom prst="curvedConnector3">
            <a:avLst>
              <a:gd name="adj1" fmla="val 50000"/>
            </a:avLst>
          </a:prstGeom>
          <a:noFill/>
          <a:ln w="9525">
            <a:solidFill>
              <a:schemeClr val="tx1"/>
            </a:solidFill>
            <a:round/>
            <a:headEnd/>
            <a:tailEnd type="triangle" w="med" len="med"/>
          </a:ln>
        </p:spPr>
      </p:cxnSp>
      <p:cxnSp>
        <p:nvCxnSpPr>
          <p:cNvPr id="22554" name="AutoShape 31"/>
          <p:cNvCxnSpPr>
            <a:cxnSpLocks noChangeShapeType="1"/>
            <a:stCxn id="22552" idx="3"/>
            <a:endCxn id="22533" idx="1"/>
          </p:cNvCxnSpPr>
          <p:nvPr/>
        </p:nvCxnSpPr>
        <p:spPr bwMode="auto">
          <a:xfrm flipV="1">
            <a:off x="2051050" y="4724400"/>
            <a:ext cx="1606550" cy="396875"/>
          </a:xfrm>
          <a:prstGeom prst="curvedConnector3">
            <a:avLst>
              <a:gd name="adj1" fmla="val 50000"/>
            </a:avLst>
          </a:prstGeom>
          <a:noFill/>
          <a:ln w="9525">
            <a:solidFill>
              <a:schemeClr val="tx1"/>
            </a:solidFill>
            <a:round/>
            <a:headEnd/>
            <a:tailEnd type="triangle" w="med" len="med"/>
          </a:ln>
        </p:spPr>
      </p:cxn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1500166" y="214290"/>
            <a:ext cx="6043626" cy="571504"/>
          </a:xfrm>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altLang="zh-CN" b="1" dirty="0" smtClean="0">
                <a:ea typeface="SimSun" pitchFamily="2" charset="-122"/>
              </a:rPr>
              <a:t>Paging</a:t>
            </a:r>
          </a:p>
        </p:txBody>
      </p:sp>
      <p:sp>
        <p:nvSpPr>
          <p:cNvPr id="10243" name="Rectangle 3"/>
          <p:cNvSpPr>
            <a:spLocks noGrp="1" noChangeArrowheads="1"/>
          </p:cNvSpPr>
          <p:nvPr>
            <p:ph type="body" idx="4294967295"/>
          </p:nvPr>
        </p:nvSpPr>
        <p:spPr>
          <a:xfrm>
            <a:off x="500034" y="928670"/>
            <a:ext cx="8229600" cy="4525963"/>
          </a:xfrm>
        </p:spPr>
        <p:txBody>
          <a:bodyPr>
            <a:normAutofit/>
          </a:bodyPr>
          <a:lstStyle/>
          <a:p>
            <a:r>
              <a:rPr lang="en-US" altLang="zh-CN" sz="2800" dirty="0" smtClean="0">
                <a:solidFill>
                  <a:srgbClr val="0000FF"/>
                </a:solidFill>
                <a:ea typeface="SimSun" pitchFamily="2" charset="-122"/>
              </a:rPr>
              <a:t>Goal</a:t>
            </a:r>
          </a:p>
          <a:p>
            <a:pPr lvl="1"/>
            <a:r>
              <a:rPr lang="en-US" altLang="zh-CN" sz="2400" dirty="0" smtClean="0">
                <a:ea typeface="SimSun" pitchFamily="2" charset="-122"/>
              </a:rPr>
              <a:t>Eliminate external fragmentation</a:t>
            </a:r>
          </a:p>
          <a:p>
            <a:pPr lvl="1"/>
            <a:r>
              <a:rPr lang="en-US" altLang="zh-CN" sz="2400" dirty="0" smtClean="0">
                <a:ea typeface="SimSun" pitchFamily="2" charset="-122"/>
              </a:rPr>
              <a:t>Don’t allocate memory that will not be used</a:t>
            </a:r>
          </a:p>
          <a:p>
            <a:pPr lvl="1"/>
            <a:r>
              <a:rPr lang="en-US" altLang="zh-CN" sz="2400" dirty="0" smtClean="0">
                <a:ea typeface="SimSun" pitchFamily="2" charset="-122"/>
              </a:rPr>
              <a:t>Enable sharing</a:t>
            </a:r>
          </a:p>
          <a:p>
            <a:r>
              <a:rPr lang="en-US" altLang="zh-CN" sz="2800" dirty="0" smtClean="0">
                <a:solidFill>
                  <a:srgbClr val="0000FF"/>
                </a:solidFill>
                <a:ea typeface="SimSun" pitchFamily="2" charset="-122"/>
              </a:rPr>
              <a:t>Idea: </a:t>
            </a:r>
            <a:r>
              <a:rPr lang="en-US" altLang="zh-CN" sz="2800" dirty="0" smtClean="0">
                <a:ea typeface="SimSun" pitchFamily="2" charset="-122"/>
              </a:rPr>
              <a:t>Divide memory into fixed-sized </a:t>
            </a:r>
            <a:r>
              <a:rPr lang="en-US" altLang="zh-CN" sz="2800" dirty="0" smtClean="0">
                <a:solidFill>
                  <a:srgbClr val="00CC00"/>
                </a:solidFill>
                <a:ea typeface="SimSun" pitchFamily="2" charset="-122"/>
              </a:rPr>
              <a:t>pages</a:t>
            </a:r>
          </a:p>
          <a:p>
            <a:pPr lvl="1"/>
            <a:r>
              <a:rPr lang="en-US" altLang="zh-CN" sz="2400" dirty="0" smtClean="0">
                <a:ea typeface="SimSun" pitchFamily="2" charset="-122"/>
              </a:rPr>
              <a:t>Both virtual and physical memory are composed of pages</a:t>
            </a:r>
          </a:p>
          <a:p>
            <a:pPr lvl="1"/>
            <a:endParaRPr lang="en-US" altLang="zh-CN" sz="2400" dirty="0" smtClean="0">
              <a:ea typeface="SimSun" pitchFamily="2" charset="-122"/>
            </a:endParaRPr>
          </a:p>
          <a:p>
            <a:pPr lvl="1"/>
            <a:endParaRPr lang="en-US" altLang="zh-CN" sz="2400" dirty="0" smtClean="0">
              <a:ea typeface="SimSun" pitchFamily="2" charset="-122"/>
            </a:endParaRPr>
          </a:p>
          <a:p>
            <a:endParaRPr lang="zh-CN" altLang="en-US" sz="2800" dirty="0" smtClean="0">
              <a:ea typeface="SimSun" pitchFamily="2" charset="-122"/>
            </a:endParaRPr>
          </a:p>
        </p:txBody>
      </p:sp>
      <p:pic>
        <p:nvPicPr>
          <p:cNvPr id="48130" name="Picture 2"/>
          <p:cNvPicPr>
            <a:picLocks noChangeAspect="1" noChangeArrowheads="1"/>
          </p:cNvPicPr>
          <p:nvPr/>
        </p:nvPicPr>
        <p:blipFill>
          <a:blip r:embed="rId2"/>
          <a:srcRect/>
          <a:stretch>
            <a:fillRect/>
          </a:stretch>
        </p:blipFill>
        <p:spPr bwMode="auto">
          <a:xfrm>
            <a:off x="7715272" y="857232"/>
            <a:ext cx="857256" cy="1857388"/>
          </a:xfrm>
          <a:prstGeom prst="rect">
            <a:avLst/>
          </a:prstGeom>
          <a:noFill/>
          <a:ln w="9525">
            <a:noFill/>
            <a:miter lim="800000"/>
            <a:headEnd/>
            <a:tailEnd/>
          </a:ln>
          <a:effectLst/>
        </p:spPr>
      </p:pic>
      <p:grpSp>
        <p:nvGrpSpPr>
          <p:cNvPr id="5" name="Group 57"/>
          <p:cNvGrpSpPr>
            <a:grpSpLocks/>
          </p:cNvGrpSpPr>
          <p:nvPr/>
        </p:nvGrpSpPr>
        <p:grpSpPr bwMode="auto">
          <a:xfrm>
            <a:off x="3286116" y="3857628"/>
            <a:ext cx="4972050" cy="2786082"/>
            <a:chOff x="1113" y="2016"/>
            <a:chExt cx="3132" cy="1880"/>
          </a:xfrm>
        </p:grpSpPr>
        <p:sp>
          <p:nvSpPr>
            <p:cNvPr id="6" name="Rectangle 13"/>
            <p:cNvSpPr>
              <a:spLocks noChangeArrowheads="1"/>
            </p:cNvSpPr>
            <p:nvPr/>
          </p:nvSpPr>
          <p:spPr bwMode="auto">
            <a:xfrm>
              <a:off x="1584" y="3648"/>
              <a:ext cx="720" cy="248"/>
            </a:xfrm>
            <a:prstGeom prst="rect">
              <a:avLst/>
            </a:prstGeom>
            <a:solidFill>
              <a:srgbClr val="EBEBFF"/>
            </a:solidFill>
            <a:ln w="12700">
              <a:solidFill>
                <a:schemeClr val="tx1"/>
              </a:solidFill>
              <a:miter lim="800000"/>
              <a:headEnd/>
              <a:tailEnd/>
            </a:ln>
            <a:effectLst/>
          </p:spPr>
          <p:txBody>
            <a:bodyPr wrap="none" anchor="ctr"/>
            <a:lstStyle/>
            <a:p>
              <a:pPr algn="ctr" eaLnBrk="0" hangingPunct="0">
                <a:spcBef>
                  <a:spcPct val="10000"/>
                </a:spcBef>
              </a:pPr>
              <a:r>
                <a:rPr lang="en-US" sz="1800">
                  <a:latin typeface="Arial" pitchFamily="34" charset="0"/>
                </a:rPr>
                <a:t>page X</a:t>
              </a:r>
            </a:p>
          </p:txBody>
        </p:sp>
        <p:sp>
          <p:nvSpPr>
            <p:cNvPr id="7" name="Rectangle 41"/>
            <p:cNvSpPr>
              <a:spLocks noChangeArrowheads="1"/>
            </p:cNvSpPr>
            <p:nvPr/>
          </p:nvSpPr>
          <p:spPr bwMode="auto">
            <a:xfrm>
              <a:off x="3397" y="2504"/>
              <a:ext cx="720" cy="249"/>
            </a:xfrm>
            <a:prstGeom prst="rect">
              <a:avLst/>
            </a:prstGeom>
            <a:solidFill>
              <a:srgbClr val="EBEBFF"/>
            </a:solidFill>
            <a:ln w="12700">
              <a:solidFill>
                <a:schemeClr val="tx1"/>
              </a:solidFill>
              <a:miter lim="800000"/>
              <a:headEnd/>
              <a:tailEnd/>
            </a:ln>
            <a:effectLst/>
          </p:spPr>
          <p:txBody>
            <a:bodyPr wrap="none" anchor="ctr"/>
            <a:lstStyle/>
            <a:p>
              <a:pPr algn="ctr" eaLnBrk="0" hangingPunct="0">
                <a:spcBef>
                  <a:spcPct val="10000"/>
                </a:spcBef>
              </a:pPr>
              <a:r>
                <a:rPr lang="en-US" sz="1800">
                  <a:latin typeface="Arial" pitchFamily="34" charset="0"/>
                </a:rPr>
                <a:t>frame 0</a:t>
              </a:r>
            </a:p>
          </p:txBody>
        </p:sp>
        <p:sp>
          <p:nvSpPr>
            <p:cNvPr id="8" name="Rectangle 42"/>
            <p:cNvSpPr>
              <a:spLocks noChangeArrowheads="1"/>
            </p:cNvSpPr>
            <p:nvPr/>
          </p:nvSpPr>
          <p:spPr bwMode="auto">
            <a:xfrm>
              <a:off x="3397" y="2753"/>
              <a:ext cx="720" cy="248"/>
            </a:xfrm>
            <a:prstGeom prst="rect">
              <a:avLst/>
            </a:prstGeom>
            <a:solidFill>
              <a:srgbClr val="EBEBFF"/>
            </a:solidFill>
            <a:ln w="12700">
              <a:solidFill>
                <a:schemeClr val="tx1"/>
              </a:solidFill>
              <a:miter lim="800000"/>
              <a:headEnd/>
              <a:tailEnd/>
            </a:ln>
            <a:effectLst/>
          </p:spPr>
          <p:txBody>
            <a:bodyPr wrap="none" anchor="ctr"/>
            <a:lstStyle/>
            <a:p>
              <a:pPr algn="ctr" eaLnBrk="0" hangingPunct="0">
                <a:spcBef>
                  <a:spcPct val="10000"/>
                </a:spcBef>
              </a:pPr>
              <a:r>
                <a:rPr lang="en-US" sz="1800">
                  <a:latin typeface="Arial" pitchFamily="34" charset="0"/>
                </a:rPr>
                <a:t>frame 1</a:t>
              </a:r>
            </a:p>
          </p:txBody>
        </p:sp>
        <p:sp>
          <p:nvSpPr>
            <p:cNvPr id="9" name="Rectangle 43"/>
            <p:cNvSpPr>
              <a:spLocks noChangeArrowheads="1"/>
            </p:cNvSpPr>
            <p:nvPr/>
          </p:nvSpPr>
          <p:spPr bwMode="auto">
            <a:xfrm>
              <a:off x="3397" y="3001"/>
              <a:ext cx="720" cy="248"/>
            </a:xfrm>
            <a:prstGeom prst="rect">
              <a:avLst/>
            </a:prstGeom>
            <a:solidFill>
              <a:srgbClr val="EBEBFF"/>
            </a:solidFill>
            <a:ln w="12700">
              <a:solidFill>
                <a:schemeClr val="tx1"/>
              </a:solidFill>
              <a:miter lim="800000"/>
              <a:headEnd/>
              <a:tailEnd/>
            </a:ln>
            <a:effectLst/>
          </p:spPr>
          <p:txBody>
            <a:bodyPr wrap="none" anchor="ctr"/>
            <a:lstStyle/>
            <a:p>
              <a:pPr algn="ctr" eaLnBrk="0" hangingPunct="0">
                <a:spcBef>
                  <a:spcPct val="10000"/>
                </a:spcBef>
              </a:pPr>
              <a:r>
                <a:rPr lang="en-US" sz="1800">
                  <a:latin typeface="Arial" pitchFamily="34" charset="0"/>
                </a:rPr>
                <a:t>frame 2</a:t>
              </a:r>
            </a:p>
          </p:txBody>
        </p:sp>
        <p:sp>
          <p:nvSpPr>
            <p:cNvPr id="10" name="Rectangle 44"/>
            <p:cNvSpPr>
              <a:spLocks noChangeArrowheads="1"/>
            </p:cNvSpPr>
            <p:nvPr/>
          </p:nvSpPr>
          <p:spPr bwMode="auto">
            <a:xfrm>
              <a:off x="3397" y="3498"/>
              <a:ext cx="720" cy="248"/>
            </a:xfrm>
            <a:prstGeom prst="rect">
              <a:avLst/>
            </a:prstGeom>
            <a:solidFill>
              <a:srgbClr val="EBEBFF"/>
            </a:solidFill>
            <a:ln w="12700">
              <a:solidFill>
                <a:schemeClr val="tx1"/>
              </a:solidFill>
              <a:miter lim="800000"/>
              <a:headEnd/>
              <a:tailEnd/>
            </a:ln>
            <a:effectLst/>
          </p:spPr>
          <p:txBody>
            <a:bodyPr wrap="none" anchor="ctr"/>
            <a:lstStyle/>
            <a:p>
              <a:pPr algn="ctr" eaLnBrk="0" hangingPunct="0">
                <a:spcBef>
                  <a:spcPct val="10000"/>
                </a:spcBef>
              </a:pPr>
              <a:r>
                <a:rPr lang="en-US" sz="1800">
                  <a:latin typeface="Arial" pitchFamily="34" charset="0"/>
                </a:rPr>
                <a:t>frame Y</a:t>
              </a:r>
            </a:p>
          </p:txBody>
        </p:sp>
        <p:sp>
          <p:nvSpPr>
            <p:cNvPr id="11" name="Rectangle 45"/>
            <p:cNvSpPr>
              <a:spLocks noChangeArrowheads="1"/>
            </p:cNvSpPr>
            <p:nvPr/>
          </p:nvSpPr>
          <p:spPr bwMode="auto">
            <a:xfrm>
              <a:off x="3216" y="2327"/>
              <a:ext cx="1029" cy="192"/>
            </a:xfrm>
            <a:prstGeom prst="rect">
              <a:avLst/>
            </a:prstGeom>
            <a:noFill/>
            <a:ln w="12700">
              <a:noFill/>
              <a:miter lim="800000"/>
              <a:headEnd/>
              <a:tailEnd/>
            </a:ln>
            <a:effectLst/>
          </p:spPr>
          <p:txBody>
            <a:bodyPr wrap="none">
              <a:spAutoFit/>
            </a:bodyPr>
            <a:lstStyle/>
            <a:p>
              <a:pPr algn="ctr" eaLnBrk="0" hangingPunct="0">
                <a:spcBef>
                  <a:spcPct val="10000"/>
                </a:spcBef>
              </a:pPr>
              <a:r>
                <a:rPr lang="en-US" sz="1400" b="1">
                  <a:latin typeface="Arial" pitchFamily="34" charset="0"/>
                </a:rPr>
                <a:t>physical memory</a:t>
              </a:r>
            </a:p>
          </p:txBody>
        </p:sp>
        <p:sp>
          <p:nvSpPr>
            <p:cNvPr id="12" name="Rectangle 46"/>
            <p:cNvSpPr>
              <a:spLocks noChangeArrowheads="1"/>
            </p:cNvSpPr>
            <p:nvPr/>
          </p:nvSpPr>
          <p:spPr bwMode="auto">
            <a:xfrm rot="-5400000">
              <a:off x="3576" y="3261"/>
              <a:ext cx="276" cy="250"/>
            </a:xfrm>
            <a:prstGeom prst="rect">
              <a:avLst/>
            </a:prstGeom>
            <a:noFill/>
            <a:ln w="12700">
              <a:noFill/>
              <a:miter lim="800000"/>
              <a:headEnd/>
              <a:tailEnd/>
            </a:ln>
            <a:effectLst/>
          </p:spPr>
          <p:txBody>
            <a:bodyPr wrap="none">
              <a:spAutoFit/>
            </a:bodyPr>
            <a:lstStyle/>
            <a:p>
              <a:pPr algn="ctr" eaLnBrk="0" hangingPunct="0">
                <a:spcBef>
                  <a:spcPct val="10000"/>
                </a:spcBef>
              </a:pPr>
              <a:r>
                <a:rPr lang="en-US" sz="2000" b="1">
                  <a:latin typeface="Arial" pitchFamily="34" charset="0"/>
                </a:rPr>
                <a:t>…</a:t>
              </a:r>
            </a:p>
          </p:txBody>
        </p:sp>
        <p:sp>
          <p:nvSpPr>
            <p:cNvPr id="13" name="Rectangle 47"/>
            <p:cNvSpPr>
              <a:spLocks noChangeArrowheads="1"/>
            </p:cNvSpPr>
            <p:nvPr/>
          </p:nvSpPr>
          <p:spPr bwMode="auto">
            <a:xfrm>
              <a:off x="1584" y="2433"/>
              <a:ext cx="720" cy="249"/>
            </a:xfrm>
            <a:prstGeom prst="rect">
              <a:avLst/>
            </a:prstGeom>
            <a:solidFill>
              <a:srgbClr val="EBEBFF"/>
            </a:solidFill>
            <a:ln w="12700">
              <a:solidFill>
                <a:schemeClr val="tx1"/>
              </a:solidFill>
              <a:miter lim="800000"/>
              <a:headEnd/>
              <a:tailEnd/>
            </a:ln>
            <a:effectLst/>
          </p:spPr>
          <p:txBody>
            <a:bodyPr wrap="none" anchor="ctr"/>
            <a:lstStyle/>
            <a:p>
              <a:pPr algn="ctr" eaLnBrk="0" hangingPunct="0">
                <a:spcBef>
                  <a:spcPct val="10000"/>
                </a:spcBef>
              </a:pPr>
              <a:r>
                <a:rPr lang="en-US" sz="1800">
                  <a:latin typeface="Arial" pitchFamily="34" charset="0"/>
                </a:rPr>
                <a:t>page 0</a:t>
              </a:r>
            </a:p>
          </p:txBody>
        </p:sp>
        <p:sp>
          <p:nvSpPr>
            <p:cNvPr id="14" name="Rectangle 48"/>
            <p:cNvSpPr>
              <a:spLocks noChangeArrowheads="1"/>
            </p:cNvSpPr>
            <p:nvPr/>
          </p:nvSpPr>
          <p:spPr bwMode="auto">
            <a:xfrm>
              <a:off x="1584" y="2682"/>
              <a:ext cx="720" cy="248"/>
            </a:xfrm>
            <a:prstGeom prst="rect">
              <a:avLst/>
            </a:prstGeom>
            <a:solidFill>
              <a:srgbClr val="EBEBFF"/>
            </a:solidFill>
            <a:ln w="12700">
              <a:solidFill>
                <a:schemeClr val="tx1"/>
              </a:solidFill>
              <a:miter lim="800000"/>
              <a:headEnd/>
              <a:tailEnd/>
            </a:ln>
            <a:effectLst/>
          </p:spPr>
          <p:txBody>
            <a:bodyPr wrap="none" anchor="ctr"/>
            <a:lstStyle/>
            <a:p>
              <a:pPr algn="ctr" eaLnBrk="0" hangingPunct="0">
                <a:spcBef>
                  <a:spcPct val="10000"/>
                </a:spcBef>
              </a:pPr>
              <a:r>
                <a:rPr lang="en-US" sz="1800">
                  <a:latin typeface="Arial" pitchFamily="34" charset="0"/>
                </a:rPr>
                <a:t>page 1</a:t>
              </a:r>
            </a:p>
          </p:txBody>
        </p:sp>
        <p:sp>
          <p:nvSpPr>
            <p:cNvPr id="15" name="Rectangle 49"/>
            <p:cNvSpPr>
              <a:spLocks noChangeArrowheads="1"/>
            </p:cNvSpPr>
            <p:nvPr/>
          </p:nvSpPr>
          <p:spPr bwMode="auto">
            <a:xfrm>
              <a:off x="1584" y="2930"/>
              <a:ext cx="720" cy="248"/>
            </a:xfrm>
            <a:prstGeom prst="rect">
              <a:avLst/>
            </a:prstGeom>
            <a:solidFill>
              <a:srgbClr val="EBEBFF"/>
            </a:solidFill>
            <a:ln w="12700">
              <a:solidFill>
                <a:schemeClr val="tx1"/>
              </a:solidFill>
              <a:miter lim="800000"/>
              <a:headEnd/>
              <a:tailEnd/>
            </a:ln>
            <a:effectLst/>
          </p:spPr>
          <p:txBody>
            <a:bodyPr wrap="none" anchor="ctr"/>
            <a:lstStyle/>
            <a:p>
              <a:pPr algn="ctr" eaLnBrk="0" hangingPunct="0">
                <a:spcBef>
                  <a:spcPct val="10000"/>
                </a:spcBef>
              </a:pPr>
              <a:r>
                <a:rPr lang="en-US" sz="1800">
                  <a:latin typeface="Arial" pitchFamily="34" charset="0"/>
                </a:rPr>
                <a:t>page 2</a:t>
              </a:r>
            </a:p>
          </p:txBody>
        </p:sp>
        <p:sp>
          <p:nvSpPr>
            <p:cNvPr id="16" name="Rectangle 50"/>
            <p:cNvSpPr>
              <a:spLocks noChangeArrowheads="1"/>
            </p:cNvSpPr>
            <p:nvPr/>
          </p:nvSpPr>
          <p:spPr bwMode="auto">
            <a:xfrm>
              <a:off x="1113" y="2016"/>
              <a:ext cx="1584" cy="326"/>
            </a:xfrm>
            <a:prstGeom prst="rect">
              <a:avLst/>
            </a:prstGeom>
            <a:noFill/>
            <a:ln w="12700">
              <a:noFill/>
              <a:miter lim="800000"/>
              <a:headEnd/>
              <a:tailEnd/>
            </a:ln>
            <a:effectLst/>
          </p:spPr>
          <p:txBody>
            <a:bodyPr>
              <a:spAutoFit/>
            </a:bodyPr>
            <a:lstStyle/>
            <a:p>
              <a:pPr algn="ctr" eaLnBrk="0" hangingPunct="0">
                <a:spcBef>
                  <a:spcPct val="10000"/>
                </a:spcBef>
              </a:pPr>
              <a:r>
                <a:rPr lang="en-US" sz="1400" b="1">
                  <a:latin typeface="Arial" pitchFamily="34" charset="0"/>
                </a:rPr>
                <a:t>Logical Address Space (virtual memory)</a:t>
              </a:r>
            </a:p>
          </p:txBody>
        </p:sp>
        <p:sp>
          <p:nvSpPr>
            <p:cNvPr id="17" name="Rectangle 51"/>
            <p:cNvSpPr>
              <a:spLocks noChangeArrowheads="1"/>
            </p:cNvSpPr>
            <p:nvPr/>
          </p:nvSpPr>
          <p:spPr bwMode="auto">
            <a:xfrm rot="-5400000">
              <a:off x="1762" y="3412"/>
              <a:ext cx="276" cy="250"/>
            </a:xfrm>
            <a:prstGeom prst="rect">
              <a:avLst/>
            </a:prstGeom>
            <a:noFill/>
            <a:ln w="12700">
              <a:noFill/>
              <a:miter lim="800000"/>
              <a:headEnd/>
              <a:tailEnd/>
            </a:ln>
            <a:effectLst/>
          </p:spPr>
          <p:txBody>
            <a:bodyPr wrap="none">
              <a:spAutoFit/>
            </a:bodyPr>
            <a:lstStyle/>
            <a:p>
              <a:pPr algn="ctr" eaLnBrk="0" hangingPunct="0">
                <a:spcBef>
                  <a:spcPct val="10000"/>
                </a:spcBef>
              </a:pPr>
              <a:r>
                <a:rPr lang="en-US" sz="2000" b="1">
                  <a:latin typeface="Arial" pitchFamily="34" charset="0"/>
                </a:rPr>
                <a:t>…</a:t>
              </a:r>
            </a:p>
          </p:txBody>
        </p:sp>
        <p:sp>
          <p:nvSpPr>
            <p:cNvPr id="18" name="Rectangle 52"/>
            <p:cNvSpPr>
              <a:spLocks noChangeArrowheads="1"/>
            </p:cNvSpPr>
            <p:nvPr/>
          </p:nvSpPr>
          <p:spPr bwMode="auto">
            <a:xfrm>
              <a:off x="1584" y="3178"/>
              <a:ext cx="720" cy="249"/>
            </a:xfrm>
            <a:prstGeom prst="rect">
              <a:avLst/>
            </a:prstGeom>
            <a:solidFill>
              <a:srgbClr val="EBEBFF"/>
            </a:solidFill>
            <a:ln w="12700">
              <a:solidFill>
                <a:schemeClr val="tx1"/>
              </a:solidFill>
              <a:miter lim="800000"/>
              <a:headEnd/>
              <a:tailEnd/>
            </a:ln>
            <a:effectLst/>
          </p:spPr>
          <p:txBody>
            <a:bodyPr wrap="none" anchor="ctr"/>
            <a:lstStyle/>
            <a:p>
              <a:pPr algn="ctr" eaLnBrk="0" hangingPunct="0">
                <a:spcBef>
                  <a:spcPct val="10000"/>
                </a:spcBef>
              </a:pPr>
              <a:r>
                <a:rPr lang="en-US" sz="1800">
                  <a:latin typeface="Arial" pitchFamily="34" charset="0"/>
                </a:rPr>
                <a:t>page 3</a:t>
              </a:r>
            </a:p>
          </p:txBody>
        </p:sp>
        <p:sp>
          <p:nvSpPr>
            <p:cNvPr id="19" name="Line 53"/>
            <p:cNvSpPr>
              <a:spLocks noChangeShapeType="1"/>
            </p:cNvSpPr>
            <p:nvPr/>
          </p:nvSpPr>
          <p:spPr bwMode="auto">
            <a:xfrm flipV="1">
              <a:off x="2304" y="3107"/>
              <a:ext cx="1056" cy="213"/>
            </a:xfrm>
            <a:prstGeom prst="line">
              <a:avLst/>
            </a:prstGeom>
            <a:noFill/>
            <a:ln w="12700">
              <a:solidFill>
                <a:schemeClr val="tx1"/>
              </a:solidFill>
              <a:round/>
              <a:headEnd/>
              <a:tailEnd type="triangle" w="med" len="med"/>
            </a:ln>
            <a:effectLst/>
          </p:spPr>
          <p:txBody>
            <a:bodyPr wrap="none" anchor="ctr"/>
            <a:lstStyle/>
            <a:p>
              <a:endParaRPr lang="en-IN"/>
            </a:p>
          </p:txBody>
        </p:sp>
        <p:sp>
          <p:nvSpPr>
            <p:cNvPr id="20" name="Line 54"/>
            <p:cNvSpPr>
              <a:spLocks noChangeShapeType="1"/>
            </p:cNvSpPr>
            <p:nvPr/>
          </p:nvSpPr>
          <p:spPr bwMode="auto">
            <a:xfrm>
              <a:off x="2304" y="2824"/>
              <a:ext cx="1104" cy="816"/>
            </a:xfrm>
            <a:prstGeom prst="line">
              <a:avLst/>
            </a:prstGeom>
            <a:noFill/>
            <a:ln w="12700">
              <a:solidFill>
                <a:schemeClr val="tx1"/>
              </a:solidFill>
              <a:round/>
              <a:headEnd/>
              <a:tailEnd type="triangle" w="med" len="med"/>
            </a:ln>
            <a:effectLst/>
          </p:spPr>
          <p:txBody>
            <a:bodyPr wrap="none" anchor="ctr"/>
            <a:lstStyle/>
            <a:p>
              <a:endParaRPr lang="en-IN"/>
            </a:p>
          </p:txBody>
        </p:sp>
        <p:sp>
          <p:nvSpPr>
            <p:cNvPr id="21" name="Line 55"/>
            <p:cNvSpPr>
              <a:spLocks noChangeShapeType="1"/>
            </p:cNvSpPr>
            <p:nvPr/>
          </p:nvSpPr>
          <p:spPr bwMode="auto">
            <a:xfrm flipV="1">
              <a:off x="2304" y="2895"/>
              <a:ext cx="1056" cy="851"/>
            </a:xfrm>
            <a:prstGeom prst="line">
              <a:avLst/>
            </a:prstGeom>
            <a:noFill/>
            <a:ln w="12700">
              <a:solidFill>
                <a:schemeClr val="tx1"/>
              </a:solidFill>
              <a:round/>
              <a:headEnd/>
              <a:tailEnd type="triangle" w="med" len="med"/>
            </a:ln>
            <a:effectLst/>
          </p:spPr>
          <p:txBody>
            <a:bodyPr wrap="none" anchor="ctr"/>
            <a:lstStyle/>
            <a:p>
              <a:endParaRPr lang="en-IN"/>
            </a:p>
          </p:txBody>
        </p:sp>
        <p:sp>
          <p:nvSpPr>
            <p:cNvPr id="22" name="Text Box 56"/>
            <p:cNvSpPr txBox="1">
              <a:spLocks noChangeArrowheads="1"/>
            </p:cNvSpPr>
            <p:nvPr/>
          </p:nvSpPr>
          <p:spPr bwMode="auto">
            <a:xfrm>
              <a:off x="2601" y="3168"/>
              <a:ext cx="576" cy="256"/>
            </a:xfrm>
            <a:prstGeom prst="rect">
              <a:avLst/>
            </a:prstGeom>
            <a:noFill/>
            <a:ln w="9525">
              <a:solidFill>
                <a:schemeClr val="tx1"/>
              </a:solidFill>
              <a:prstDash val="sysDot"/>
              <a:miter lim="800000"/>
              <a:headEnd/>
              <a:tailEnd/>
            </a:ln>
            <a:effectLst/>
          </p:spPr>
          <p:txBody>
            <a:bodyPr>
              <a:spAutoFit/>
            </a:bodyPr>
            <a:lstStyle/>
            <a:p>
              <a:pPr>
                <a:spcBef>
                  <a:spcPct val="50000"/>
                </a:spcBef>
              </a:pPr>
              <a:r>
                <a:rPr lang="en-US" sz="2000" b="1"/>
                <a:t>MMU</a:t>
              </a:r>
            </a:p>
          </p:txBody>
        </p:sp>
      </p:gr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7" name="Rectangle 5"/>
          <p:cNvSpPr>
            <a:spLocks noGrp="1" noChangeArrowheads="1"/>
          </p:cNvSpPr>
          <p:nvPr>
            <p:ph type="body" idx="1"/>
          </p:nvPr>
        </p:nvSpPr>
        <p:spPr>
          <a:xfrm>
            <a:off x="457200" y="1000108"/>
            <a:ext cx="8229600" cy="5857892"/>
          </a:xfrm>
        </p:spPr>
        <p:txBody>
          <a:bodyPr>
            <a:normAutofit/>
          </a:bodyPr>
          <a:lstStyle/>
          <a:p>
            <a:pPr>
              <a:lnSpc>
                <a:spcPct val="80000"/>
              </a:lnSpc>
            </a:pPr>
            <a:r>
              <a:rPr lang="en-US" sz="2800" dirty="0">
                <a:solidFill>
                  <a:srgbClr val="0000FF"/>
                </a:solidFill>
              </a:rPr>
              <a:t>Processes see a contiguous virtual address </a:t>
            </a:r>
            <a:r>
              <a:rPr lang="en-US" sz="2800" dirty="0" smtClean="0">
                <a:solidFill>
                  <a:srgbClr val="0000FF"/>
                </a:solidFill>
              </a:rPr>
              <a:t>space</a:t>
            </a:r>
          </a:p>
          <a:p>
            <a:pPr>
              <a:lnSpc>
                <a:spcPct val="80000"/>
              </a:lnSpc>
            </a:pPr>
            <a:endParaRPr lang="en-US" sz="2800" dirty="0"/>
          </a:p>
          <a:p>
            <a:pPr>
              <a:lnSpc>
                <a:spcPct val="80000"/>
              </a:lnSpc>
            </a:pPr>
            <a:r>
              <a:rPr lang="en-US" sz="2800" dirty="0"/>
              <a:t>Memory Manager divides the </a:t>
            </a:r>
            <a:r>
              <a:rPr lang="en-US" sz="2800" dirty="0">
                <a:solidFill>
                  <a:srgbClr val="0000FF"/>
                </a:solidFill>
              </a:rPr>
              <a:t>virtual address space </a:t>
            </a:r>
            <a:r>
              <a:rPr lang="en-US" sz="2800" dirty="0"/>
              <a:t>into equal sized pieces called </a:t>
            </a:r>
            <a:r>
              <a:rPr lang="en-US" sz="3000" i="1" dirty="0" smtClean="0">
                <a:solidFill>
                  <a:srgbClr val="0000FF"/>
                </a:solidFill>
              </a:rPr>
              <a:t>pages</a:t>
            </a:r>
            <a:endParaRPr lang="en-US" sz="2800" i="1" dirty="0" smtClean="0">
              <a:solidFill>
                <a:srgbClr val="0000FF"/>
              </a:solidFill>
            </a:endParaRPr>
          </a:p>
          <a:p>
            <a:pPr>
              <a:lnSpc>
                <a:spcPct val="80000"/>
              </a:lnSpc>
            </a:pPr>
            <a:endParaRPr lang="en-US" sz="2800" i="1" dirty="0"/>
          </a:p>
          <a:p>
            <a:pPr>
              <a:lnSpc>
                <a:spcPct val="80000"/>
              </a:lnSpc>
            </a:pPr>
            <a:r>
              <a:rPr lang="en-US" sz="2800" dirty="0"/>
              <a:t>Memory Manager divides the </a:t>
            </a:r>
            <a:r>
              <a:rPr lang="en-US" sz="2800" dirty="0">
                <a:solidFill>
                  <a:srgbClr val="FF0000"/>
                </a:solidFill>
              </a:rPr>
              <a:t>physical address space </a:t>
            </a:r>
            <a:r>
              <a:rPr lang="en-US" sz="2800" dirty="0"/>
              <a:t>into equal sized pieces called </a:t>
            </a:r>
            <a:r>
              <a:rPr lang="en-US" sz="3000" i="1" dirty="0" smtClean="0">
                <a:solidFill>
                  <a:srgbClr val="FF0000"/>
                </a:solidFill>
              </a:rPr>
              <a:t>frames</a:t>
            </a:r>
            <a:endParaRPr lang="en-US" sz="2800" i="1" dirty="0" smtClean="0">
              <a:solidFill>
                <a:srgbClr val="FF0000"/>
              </a:solidFill>
            </a:endParaRPr>
          </a:p>
          <a:p>
            <a:pPr lvl="1">
              <a:lnSpc>
                <a:spcPct val="80000"/>
              </a:lnSpc>
            </a:pPr>
            <a:r>
              <a:rPr lang="en-US" sz="2400" dirty="0" smtClean="0"/>
              <a:t>Frame </a:t>
            </a:r>
            <a:r>
              <a:rPr lang="en-US" sz="2400" dirty="0"/>
              <a:t>size usually a power of 2 between 512 and 8192 bytes</a:t>
            </a:r>
          </a:p>
          <a:p>
            <a:pPr lvl="1">
              <a:lnSpc>
                <a:spcPct val="80000"/>
              </a:lnSpc>
            </a:pPr>
            <a:r>
              <a:rPr lang="en-US" sz="2400" dirty="0"/>
              <a:t>Frame </a:t>
            </a:r>
          </a:p>
          <a:p>
            <a:pPr lvl="2">
              <a:lnSpc>
                <a:spcPct val="80000"/>
              </a:lnSpc>
            </a:pPr>
            <a:r>
              <a:rPr lang="en-IN" sz="2000" dirty="0" smtClean="0"/>
              <a:t>Has same size as page</a:t>
            </a:r>
          </a:p>
          <a:p>
            <a:pPr lvl="2">
              <a:lnSpc>
                <a:spcPct val="80000"/>
              </a:lnSpc>
            </a:pPr>
            <a:r>
              <a:rPr lang="en-IN" sz="2000" dirty="0" smtClean="0"/>
              <a:t>is a place where a (logical) page can be (physically) placed</a:t>
            </a:r>
            <a:endParaRPr lang="en-US" sz="2000" dirty="0" smtClean="0"/>
          </a:p>
          <a:p>
            <a:pPr lvl="2">
              <a:lnSpc>
                <a:spcPct val="80000"/>
              </a:lnSpc>
              <a:buNone/>
            </a:pPr>
            <a:endParaRPr lang="en-US" sz="2000" dirty="0"/>
          </a:p>
          <a:p>
            <a:pPr>
              <a:lnSpc>
                <a:spcPct val="80000"/>
              </a:lnSpc>
            </a:pPr>
            <a:r>
              <a:rPr lang="en-US" sz="2400" b="1" dirty="0" err="1" smtClean="0">
                <a:solidFill>
                  <a:srgbClr val="FF0000"/>
                </a:solidFill>
                <a:latin typeface="Courier New" pitchFamily="49" charset="0"/>
              </a:rPr>
              <a:t>sizeof</a:t>
            </a:r>
            <a:r>
              <a:rPr lang="en-US" sz="2400" b="1" dirty="0" smtClean="0">
                <a:solidFill>
                  <a:srgbClr val="FF0000"/>
                </a:solidFill>
                <a:latin typeface="Courier New" pitchFamily="49" charset="0"/>
              </a:rPr>
              <a:t>(page</a:t>
            </a:r>
            <a:r>
              <a:rPr lang="en-US" sz="2400" b="1" dirty="0">
                <a:solidFill>
                  <a:srgbClr val="FF0000"/>
                </a:solidFill>
                <a:latin typeface="Courier New" pitchFamily="49" charset="0"/>
              </a:rPr>
              <a:t>) = </a:t>
            </a:r>
            <a:r>
              <a:rPr lang="en-US" sz="2400" b="1" dirty="0" err="1">
                <a:solidFill>
                  <a:srgbClr val="FF0000"/>
                </a:solidFill>
                <a:latin typeface="Courier New" pitchFamily="49" charset="0"/>
              </a:rPr>
              <a:t>sizeof</a:t>
            </a:r>
            <a:r>
              <a:rPr lang="en-US" sz="2400" b="1" dirty="0">
                <a:solidFill>
                  <a:srgbClr val="FF0000"/>
                </a:solidFill>
                <a:latin typeface="Courier New" pitchFamily="49" charset="0"/>
              </a:rPr>
              <a:t>(frame)</a:t>
            </a:r>
          </a:p>
        </p:txBody>
      </p:sp>
      <p:sp>
        <p:nvSpPr>
          <p:cNvPr id="6" name="Rectangle 2"/>
          <p:cNvSpPr>
            <a:spLocks noGrp="1" noChangeArrowheads="1"/>
          </p:cNvSpPr>
          <p:nvPr>
            <p:ph type="title" idx="4294967295"/>
          </p:nvPr>
        </p:nvSpPr>
        <p:spPr>
          <a:xfrm>
            <a:off x="1500166" y="214290"/>
            <a:ext cx="6043626" cy="571504"/>
          </a:xfrm>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altLang="zh-CN" b="1" dirty="0" smtClean="0">
                <a:ea typeface="SimSun" pitchFamily="2" charset="-122"/>
              </a:rPr>
              <a:t>Paging </a:t>
            </a:r>
            <a:r>
              <a:rPr lang="en-US" altLang="zh-CN" sz="3100" b="1" dirty="0" smtClean="0">
                <a:ea typeface="SimSun" pitchFamily="2" charset="-122"/>
              </a:rPr>
              <a:t>(cont…)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677">
                                            <p:txEl>
                                              <p:pRg st="0" end="0"/>
                                            </p:txEl>
                                          </p:spTgt>
                                        </p:tgtEl>
                                        <p:attrNameLst>
                                          <p:attrName>style.visibility</p:attrName>
                                        </p:attrNameLst>
                                      </p:cBhvr>
                                      <p:to>
                                        <p:strVal val="visible"/>
                                      </p:to>
                                    </p:set>
                                  </p:childTnLst>
                                  <p:subTnLst>
                                    <p:animClr>
                                      <p:cBhvr override="childStyle">
                                        <p:cTn dur="1" fill="hold" display="0" masterRel="nextClick" afterEffect="1"/>
                                        <p:tgtEl>
                                          <p:spTgt spid="156677">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6677">
                                            <p:txEl>
                                              <p:pRg st="2" end="2"/>
                                            </p:txEl>
                                          </p:spTgt>
                                        </p:tgtEl>
                                        <p:attrNameLst>
                                          <p:attrName>style.visibility</p:attrName>
                                        </p:attrNameLst>
                                      </p:cBhvr>
                                      <p:to>
                                        <p:strVal val="visible"/>
                                      </p:to>
                                    </p:set>
                                  </p:childTnLst>
                                  <p:subTnLst>
                                    <p:animClr>
                                      <p:cBhvr override="childStyle">
                                        <p:cTn dur="1" fill="hold" display="0" masterRel="nextClick" afterEffect="1"/>
                                        <p:tgtEl>
                                          <p:spTgt spid="156677">
                                            <p:txEl>
                                              <p:pRg st="2" end="2"/>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6677">
                                            <p:txEl>
                                              <p:pRg st="4" end="4"/>
                                            </p:txEl>
                                          </p:spTgt>
                                        </p:tgtEl>
                                        <p:attrNameLst>
                                          <p:attrName>style.visibility</p:attrName>
                                        </p:attrNameLst>
                                      </p:cBhvr>
                                      <p:to>
                                        <p:strVal val="visible"/>
                                      </p:to>
                                    </p:set>
                                  </p:childTnLst>
                                  <p:subTnLst>
                                    <p:animClr>
                                      <p:cBhvr override="childStyle">
                                        <p:cTn dur="1" fill="hold" display="0" masterRel="nextClick" afterEffect="1"/>
                                        <p:tgtEl>
                                          <p:spTgt spid="156677">
                                            <p:txEl>
                                              <p:pRg st="4" end="4"/>
                                            </p:txEl>
                                          </p:spTgt>
                                        </p:tgtEl>
                                        <p:attrNameLst>
                                          <p:attrName>ppt_c</p:attrName>
                                        </p:attrNameLst>
                                      </p:cBhvr>
                                      <p:to>
                                        <a:schemeClr val="bg2"/>
                                      </p:to>
                                    </p:animClr>
                                  </p:subTnLst>
                                </p:cTn>
                              </p:par>
                              <p:par>
                                <p:cTn id="15" presetID="1" presetClass="entr" presetSubtype="0" fill="hold" grpId="0" nodeType="withEffect">
                                  <p:stCondLst>
                                    <p:cond delay="0"/>
                                  </p:stCondLst>
                                  <p:childTnLst>
                                    <p:set>
                                      <p:cBhvr>
                                        <p:cTn id="16" dur="1" fill="hold">
                                          <p:stCondLst>
                                            <p:cond delay="0"/>
                                          </p:stCondLst>
                                        </p:cTn>
                                        <p:tgtEl>
                                          <p:spTgt spid="156677">
                                            <p:txEl>
                                              <p:pRg st="5" end="5"/>
                                            </p:txEl>
                                          </p:spTgt>
                                        </p:tgtEl>
                                        <p:attrNameLst>
                                          <p:attrName>style.visibility</p:attrName>
                                        </p:attrNameLst>
                                      </p:cBhvr>
                                      <p:to>
                                        <p:strVal val="visible"/>
                                      </p:to>
                                    </p:set>
                                  </p:childTnLst>
                                  <p:subTnLst>
                                    <p:animClr>
                                      <p:cBhvr override="childStyle">
                                        <p:cTn dur="1" fill="hold" display="0" masterRel="nextClick" afterEffect="1"/>
                                        <p:tgtEl>
                                          <p:spTgt spid="156677">
                                            <p:txEl>
                                              <p:pRg st="5" end="5"/>
                                            </p:txEl>
                                          </p:spTgt>
                                        </p:tgtEl>
                                        <p:attrNameLst>
                                          <p:attrName>ppt_c</p:attrName>
                                        </p:attrNameLst>
                                      </p:cBhvr>
                                      <p:to>
                                        <a:schemeClr val="bg2"/>
                                      </p:to>
                                    </p:animClr>
                                  </p:subTnLst>
                                </p:cTn>
                              </p:par>
                              <p:par>
                                <p:cTn id="17" presetID="1" presetClass="entr" presetSubtype="0" fill="hold" grpId="0" nodeType="withEffect">
                                  <p:stCondLst>
                                    <p:cond delay="0"/>
                                  </p:stCondLst>
                                  <p:childTnLst>
                                    <p:set>
                                      <p:cBhvr>
                                        <p:cTn id="18" dur="1" fill="hold">
                                          <p:stCondLst>
                                            <p:cond delay="0"/>
                                          </p:stCondLst>
                                        </p:cTn>
                                        <p:tgtEl>
                                          <p:spTgt spid="156677">
                                            <p:txEl>
                                              <p:pRg st="6" end="6"/>
                                            </p:txEl>
                                          </p:spTgt>
                                        </p:tgtEl>
                                        <p:attrNameLst>
                                          <p:attrName>style.visibility</p:attrName>
                                        </p:attrNameLst>
                                      </p:cBhvr>
                                      <p:to>
                                        <p:strVal val="visible"/>
                                      </p:to>
                                    </p:set>
                                  </p:childTnLst>
                                  <p:subTnLst>
                                    <p:animClr>
                                      <p:cBhvr override="childStyle">
                                        <p:cTn dur="1" fill="hold" display="0" masterRel="nextClick" afterEffect="1"/>
                                        <p:tgtEl>
                                          <p:spTgt spid="156677">
                                            <p:txEl>
                                              <p:pRg st="6" end="6"/>
                                            </p:txEl>
                                          </p:spTgt>
                                        </p:tgtEl>
                                        <p:attrNameLst>
                                          <p:attrName>ppt_c</p:attrName>
                                        </p:attrNameLst>
                                      </p:cBhvr>
                                      <p:to>
                                        <a:schemeClr val="bg2"/>
                                      </p:to>
                                    </p:animClr>
                                  </p:subTnLst>
                                </p:cTn>
                              </p:par>
                              <p:par>
                                <p:cTn id="19" presetID="1" presetClass="entr" presetSubtype="0" fill="hold" grpId="0" nodeType="withEffect">
                                  <p:stCondLst>
                                    <p:cond delay="0"/>
                                  </p:stCondLst>
                                  <p:childTnLst>
                                    <p:set>
                                      <p:cBhvr>
                                        <p:cTn id="20" dur="1" fill="hold">
                                          <p:stCondLst>
                                            <p:cond delay="0"/>
                                          </p:stCondLst>
                                        </p:cTn>
                                        <p:tgtEl>
                                          <p:spTgt spid="156677">
                                            <p:txEl>
                                              <p:pRg st="7" end="7"/>
                                            </p:txEl>
                                          </p:spTgt>
                                        </p:tgtEl>
                                        <p:attrNameLst>
                                          <p:attrName>style.visibility</p:attrName>
                                        </p:attrNameLst>
                                      </p:cBhvr>
                                      <p:to>
                                        <p:strVal val="visible"/>
                                      </p:to>
                                    </p:set>
                                  </p:childTnLst>
                                  <p:subTnLst>
                                    <p:animClr>
                                      <p:cBhvr override="childStyle">
                                        <p:cTn dur="1" fill="hold" display="0" masterRel="nextClick" afterEffect="1"/>
                                        <p:tgtEl>
                                          <p:spTgt spid="156677">
                                            <p:txEl>
                                              <p:pRg st="7" end="7"/>
                                            </p:txEl>
                                          </p:spTgt>
                                        </p:tgtEl>
                                        <p:attrNameLst>
                                          <p:attrName>ppt_c</p:attrName>
                                        </p:attrNameLst>
                                      </p:cBhvr>
                                      <p:to>
                                        <a:schemeClr val="bg2"/>
                                      </p:to>
                                    </p:animClr>
                                  </p:subTnLst>
                                </p:cTn>
                              </p:par>
                              <p:par>
                                <p:cTn id="21" presetID="1" presetClass="entr" presetSubtype="0" fill="hold" grpId="0" nodeType="withEffect">
                                  <p:stCondLst>
                                    <p:cond delay="0"/>
                                  </p:stCondLst>
                                  <p:childTnLst>
                                    <p:set>
                                      <p:cBhvr>
                                        <p:cTn id="22" dur="1" fill="hold">
                                          <p:stCondLst>
                                            <p:cond delay="0"/>
                                          </p:stCondLst>
                                        </p:cTn>
                                        <p:tgtEl>
                                          <p:spTgt spid="156677">
                                            <p:txEl>
                                              <p:pRg st="8" end="8"/>
                                            </p:txEl>
                                          </p:spTgt>
                                        </p:tgtEl>
                                        <p:attrNameLst>
                                          <p:attrName>style.visibility</p:attrName>
                                        </p:attrNameLst>
                                      </p:cBhvr>
                                      <p:to>
                                        <p:strVal val="visible"/>
                                      </p:to>
                                    </p:set>
                                  </p:childTnLst>
                                  <p:subTnLst>
                                    <p:animClr>
                                      <p:cBhvr override="childStyle">
                                        <p:cTn dur="1" fill="hold" display="0" masterRel="nextClick" afterEffect="1"/>
                                        <p:tgtEl>
                                          <p:spTgt spid="156677">
                                            <p:txEl>
                                              <p:pRg st="8" end="8"/>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6677">
                                            <p:txEl>
                                              <p:pRg st="10" end="10"/>
                                            </p:txEl>
                                          </p:spTgt>
                                        </p:tgtEl>
                                        <p:attrNameLst>
                                          <p:attrName>style.visibility</p:attrName>
                                        </p:attrNameLst>
                                      </p:cBhvr>
                                      <p:to>
                                        <p:strVal val="visible"/>
                                      </p:to>
                                    </p:set>
                                  </p:childTnLst>
                                  <p:subTnLst>
                                    <p:animClr>
                                      <p:cBhvr override="childStyle">
                                        <p:cTn dur="1" fill="hold" display="0" masterRel="nextClick" afterEffect="1"/>
                                        <p:tgtEl>
                                          <p:spTgt spid="156677">
                                            <p:txEl>
                                              <p:pRg st="10" end="1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457200" y="274638"/>
            <a:ext cx="7400948" cy="654032"/>
          </a:xfrm>
        </p:spPr>
        <p:style>
          <a:lnRef idx="1">
            <a:schemeClr val="accent6"/>
          </a:lnRef>
          <a:fillRef idx="3">
            <a:schemeClr val="accent6"/>
          </a:fillRef>
          <a:effectRef idx="2">
            <a:schemeClr val="accent6"/>
          </a:effectRef>
          <a:fontRef idx="minor">
            <a:schemeClr val="lt1"/>
          </a:fontRef>
        </p:style>
        <p:txBody>
          <a:bodyPr>
            <a:normAutofit fontScale="90000"/>
          </a:bodyPr>
          <a:lstStyle/>
          <a:p>
            <a:r>
              <a:rPr lang="en-US" altLang="zh-CN" dirty="0" smtClean="0">
                <a:ea typeface="SimSun" pitchFamily="2" charset="-122"/>
              </a:rPr>
              <a:t>Implementing paging</a:t>
            </a:r>
          </a:p>
        </p:txBody>
      </p:sp>
      <p:sp>
        <p:nvSpPr>
          <p:cNvPr id="11267" name="Rectangle 3"/>
          <p:cNvSpPr>
            <a:spLocks noGrp="1" noChangeArrowheads="1"/>
          </p:cNvSpPr>
          <p:nvPr>
            <p:ph type="body" idx="4294967295"/>
          </p:nvPr>
        </p:nvSpPr>
        <p:spPr/>
        <p:txBody>
          <a:bodyPr>
            <a:normAutofit fontScale="92500" lnSpcReduction="20000"/>
          </a:bodyPr>
          <a:lstStyle/>
          <a:p>
            <a:r>
              <a:rPr lang="en-US" altLang="zh-CN" dirty="0" smtClean="0">
                <a:ea typeface="SimSun" pitchFamily="2" charset="-122"/>
              </a:rPr>
              <a:t>Keep track of all free physical page frames</a:t>
            </a:r>
          </a:p>
          <a:p>
            <a:pPr lvl="4"/>
            <a:endParaRPr lang="en-US" altLang="zh-CN" dirty="0" smtClean="0">
              <a:ea typeface="SimSun" pitchFamily="2" charset="-122"/>
            </a:endParaRPr>
          </a:p>
          <a:p>
            <a:r>
              <a:rPr lang="en-US" altLang="zh-CN" dirty="0" smtClean="0">
                <a:ea typeface="SimSun" pitchFamily="2" charset="-122"/>
              </a:rPr>
              <a:t>To run a program of size n pages, need to find n free frames and load program</a:t>
            </a:r>
          </a:p>
          <a:p>
            <a:pPr lvl="1"/>
            <a:r>
              <a:rPr lang="en-US" altLang="zh-CN" dirty="0" smtClean="0">
                <a:ea typeface="SimSun" pitchFamily="2" charset="-122"/>
              </a:rPr>
              <a:t>Pages </a:t>
            </a:r>
            <a:r>
              <a:rPr lang="en-US" altLang="zh-CN" dirty="0" smtClean="0">
                <a:solidFill>
                  <a:srgbClr val="FF0000"/>
                </a:solidFill>
                <a:ea typeface="SimSun" pitchFamily="2" charset="-122"/>
              </a:rPr>
              <a:t>do not</a:t>
            </a:r>
            <a:r>
              <a:rPr lang="en-US" altLang="zh-CN" dirty="0" smtClean="0">
                <a:ea typeface="SimSun" pitchFamily="2" charset="-122"/>
              </a:rPr>
              <a:t> need to be contiguous!</a:t>
            </a:r>
          </a:p>
          <a:p>
            <a:pPr lvl="4"/>
            <a:endParaRPr lang="en-US" altLang="zh-CN" dirty="0" smtClean="0">
              <a:ea typeface="SimSun" pitchFamily="2" charset="-122"/>
            </a:endParaRPr>
          </a:p>
          <a:p>
            <a:r>
              <a:rPr lang="en-US" altLang="zh-CN" dirty="0" smtClean="0">
                <a:ea typeface="SimSun" pitchFamily="2" charset="-122"/>
              </a:rPr>
              <a:t>Set up mapping from virtual to physical in </a:t>
            </a:r>
            <a:r>
              <a:rPr lang="en-US" altLang="zh-CN" dirty="0" smtClean="0">
                <a:solidFill>
                  <a:srgbClr val="00CC00"/>
                </a:solidFill>
                <a:ea typeface="SimSun" pitchFamily="2" charset="-122"/>
              </a:rPr>
              <a:t>page table</a:t>
            </a:r>
          </a:p>
          <a:p>
            <a:pPr lvl="4"/>
            <a:endParaRPr lang="en-US" altLang="zh-CN" dirty="0" smtClean="0">
              <a:ea typeface="SimSun" pitchFamily="2" charset="-122"/>
            </a:endParaRPr>
          </a:p>
          <a:p>
            <a:r>
              <a:rPr lang="en-US" altLang="zh-CN" dirty="0" smtClean="0">
                <a:ea typeface="SimSun" pitchFamily="2" charset="-122"/>
              </a:rPr>
              <a:t>At memory reference time, translate virtual address to physical address using </a:t>
            </a:r>
            <a:r>
              <a:rPr lang="en-US" altLang="zh-CN" dirty="0" smtClean="0">
                <a:solidFill>
                  <a:srgbClr val="00CC00"/>
                </a:solidFill>
                <a:ea typeface="SimSun" pitchFamily="2" charset="-122"/>
              </a:rPr>
              <a:t>page table</a:t>
            </a:r>
          </a:p>
          <a:p>
            <a:endParaRPr lang="zh-CN" altLang="en-US" dirty="0" smtClean="0">
              <a:ea typeface="SimSun" pitchFamily="2" charset="-122"/>
            </a:endParaRPr>
          </a:p>
        </p:txBody>
      </p:sp>
      <p:pic>
        <p:nvPicPr>
          <p:cNvPr id="49154" name="Picture 2"/>
          <p:cNvPicPr>
            <a:picLocks noChangeAspect="1" noChangeArrowheads="1"/>
          </p:cNvPicPr>
          <p:nvPr/>
        </p:nvPicPr>
        <p:blipFill>
          <a:blip r:embed="rId2"/>
          <a:srcRect/>
          <a:stretch>
            <a:fillRect/>
          </a:stretch>
        </p:blipFill>
        <p:spPr bwMode="auto">
          <a:xfrm>
            <a:off x="7715272" y="5476875"/>
            <a:ext cx="1428728" cy="13811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a:srcRect/>
          <a:stretch>
            <a:fillRect/>
          </a:stretch>
        </p:blipFill>
        <p:spPr bwMode="auto">
          <a:xfrm>
            <a:off x="714348" y="803372"/>
            <a:ext cx="8001056" cy="5268833"/>
          </a:xfrm>
          <a:prstGeom prst="rect">
            <a:avLst/>
          </a:prstGeom>
          <a:noFill/>
          <a:ln w="9525">
            <a:noFill/>
            <a:miter lim="800000"/>
            <a:headEnd/>
            <a:tailEnd/>
          </a:ln>
          <a:effectLst/>
        </p:spPr>
      </p:pic>
      <p:sp>
        <p:nvSpPr>
          <p:cNvPr id="5" name="Rectangle 2"/>
          <p:cNvSpPr txBox="1">
            <a:spLocks noChangeArrowheads="1"/>
          </p:cNvSpPr>
          <p:nvPr/>
        </p:nvSpPr>
        <p:spPr>
          <a:xfrm>
            <a:off x="1500166" y="214290"/>
            <a:ext cx="6043626" cy="571504"/>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1" i="0" u="none" strike="noStrike" kern="1200" cap="none" spc="0" normalizeH="0" baseline="0" noProof="0" dirty="0" smtClean="0">
                <a:ln>
                  <a:noFill/>
                </a:ln>
                <a:solidFill>
                  <a:schemeClr val="lt1"/>
                </a:solidFill>
                <a:effectLst/>
                <a:uLnTx/>
                <a:uFillTx/>
                <a:latin typeface="+mn-lt"/>
                <a:ea typeface="SimSun" pitchFamily="2" charset="-122"/>
                <a:cs typeface="+mn-cs"/>
              </a:rPr>
              <a:t>Paging </a:t>
            </a:r>
            <a:r>
              <a:rPr kumimoji="0" lang="en-US" altLang="zh-CN" sz="3100" b="1" i="0" u="none" strike="noStrike" kern="1200" cap="none" spc="0" normalizeH="0" baseline="0" noProof="0" dirty="0" smtClean="0">
                <a:ln>
                  <a:noFill/>
                </a:ln>
                <a:solidFill>
                  <a:schemeClr val="lt1"/>
                </a:solidFill>
                <a:effectLst/>
                <a:uLnTx/>
                <a:uFillTx/>
                <a:latin typeface="+mn-lt"/>
                <a:ea typeface="SimSun" pitchFamily="2" charset="-122"/>
                <a:cs typeface="+mn-cs"/>
              </a:rPr>
              <a:t>(cont…)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r>
              <a:rPr lang="en-US" altLang="zh-CN" smtClean="0">
                <a:ea typeface="SimSun" pitchFamily="2" charset="-122"/>
              </a:rPr>
              <a:t>Free Frames</a:t>
            </a:r>
          </a:p>
        </p:txBody>
      </p:sp>
      <p:sp>
        <p:nvSpPr>
          <p:cNvPr id="15363" name="Text Box 3"/>
          <p:cNvSpPr txBox="1">
            <a:spLocks noChangeArrowheads="1"/>
          </p:cNvSpPr>
          <p:nvPr/>
        </p:nvSpPr>
        <p:spPr bwMode="auto">
          <a:xfrm>
            <a:off x="1000100" y="6286520"/>
            <a:ext cx="1885950" cy="366712"/>
          </a:xfrm>
          <a:prstGeom prst="rect">
            <a:avLst/>
          </a:prstGeom>
          <a:noFill/>
          <a:ln w="9525">
            <a:noFill/>
            <a:miter lim="800000"/>
            <a:headEnd/>
            <a:tailEnd/>
          </a:ln>
        </p:spPr>
        <p:txBody>
          <a:bodyPr wrap="none" anchor="ctr">
            <a:spAutoFit/>
          </a:bodyPr>
          <a:lstStyle/>
          <a:p>
            <a:pPr algn="ctr" eaLnBrk="0" hangingPunct="0"/>
            <a:r>
              <a:rPr lang="en-US" altLang="zh-CN" sz="1800" dirty="0">
                <a:latin typeface="Helvetica" pitchFamily="-84" charset="0"/>
              </a:rPr>
              <a:t>Before allocation</a:t>
            </a:r>
          </a:p>
        </p:txBody>
      </p:sp>
      <p:sp>
        <p:nvSpPr>
          <p:cNvPr id="15364" name="Text Box 4"/>
          <p:cNvSpPr txBox="1">
            <a:spLocks noChangeArrowheads="1"/>
          </p:cNvSpPr>
          <p:nvPr/>
        </p:nvSpPr>
        <p:spPr bwMode="auto">
          <a:xfrm>
            <a:off x="6215074" y="6215082"/>
            <a:ext cx="1695450" cy="366713"/>
          </a:xfrm>
          <a:prstGeom prst="rect">
            <a:avLst/>
          </a:prstGeom>
          <a:noFill/>
          <a:ln w="9525">
            <a:noFill/>
            <a:miter lim="800000"/>
            <a:headEnd/>
            <a:tailEnd/>
          </a:ln>
        </p:spPr>
        <p:txBody>
          <a:bodyPr wrap="none" anchor="ctr">
            <a:spAutoFit/>
          </a:bodyPr>
          <a:lstStyle/>
          <a:p>
            <a:pPr algn="ctr" eaLnBrk="0" hangingPunct="0"/>
            <a:r>
              <a:rPr lang="en-US" altLang="zh-CN" sz="1800" dirty="0">
                <a:latin typeface="Helvetica" pitchFamily="-84" charset="0"/>
              </a:rPr>
              <a:t>After allocation</a:t>
            </a:r>
          </a:p>
        </p:txBody>
      </p:sp>
      <p:pic>
        <p:nvPicPr>
          <p:cNvPr id="15365" name="Picture 5"/>
          <p:cNvPicPr>
            <a:picLocks noChangeAspect="1" noChangeArrowheads="1"/>
          </p:cNvPicPr>
          <p:nvPr/>
        </p:nvPicPr>
        <p:blipFill>
          <a:blip r:embed="rId2"/>
          <a:srcRect l="699" t="2477" r="699" b="3087"/>
          <a:stretch>
            <a:fillRect/>
          </a:stretch>
        </p:blipFill>
        <p:spPr bwMode="auto">
          <a:xfrm>
            <a:off x="357158" y="1272086"/>
            <a:ext cx="8572560" cy="4800120"/>
          </a:xfrm>
          <a:prstGeom prst="rect">
            <a:avLst/>
          </a:prstGeom>
          <a:noFill/>
          <a:ln w="38100" cmpd="dbl">
            <a:solidFill>
              <a:srgbClr val="CC6600"/>
            </a:solidFill>
            <a:miter lim="800000"/>
            <a:headEnd/>
            <a:tailEnd/>
          </a:ln>
        </p:spPr>
      </p:pic>
      <p:sp>
        <p:nvSpPr>
          <p:cNvPr id="6" name="Rectangle 2"/>
          <p:cNvSpPr txBox="1">
            <a:spLocks noChangeArrowheads="1"/>
          </p:cNvSpPr>
          <p:nvPr/>
        </p:nvSpPr>
        <p:spPr>
          <a:xfrm>
            <a:off x="1500166" y="71414"/>
            <a:ext cx="6043626" cy="571504"/>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1" i="0" u="none" strike="noStrike" kern="1200" cap="none" spc="0" normalizeH="0" baseline="0" noProof="0" dirty="0" smtClean="0">
                <a:ln>
                  <a:noFill/>
                </a:ln>
                <a:solidFill>
                  <a:schemeClr val="lt1"/>
                </a:solidFill>
                <a:effectLst/>
                <a:uLnTx/>
                <a:uFillTx/>
                <a:latin typeface="+mn-lt"/>
                <a:ea typeface="SimSun" pitchFamily="2" charset="-122"/>
                <a:cs typeface="+mn-cs"/>
              </a:rPr>
              <a:t>Paging </a:t>
            </a:r>
            <a:r>
              <a:rPr kumimoji="0" lang="en-US" altLang="zh-CN" sz="3100" b="1" i="0" u="none" strike="noStrike" kern="1200" cap="none" spc="0" normalizeH="0" baseline="0" noProof="0" dirty="0" smtClean="0">
                <a:ln>
                  <a:noFill/>
                </a:ln>
                <a:solidFill>
                  <a:schemeClr val="lt1"/>
                </a:solidFill>
                <a:effectLst/>
                <a:uLnTx/>
                <a:uFillTx/>
                <a:latin typeface="+mn-lt"/>
                <a:ea typeface="SimSun" pitchFamily="2" charset="-122"/>
                <a:cs typeface="+mn-cs"/>
              </a:rPr>
              <a:t>(cont…)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a:xfrm>
            <a:off x="1785918" y="571480"/>
            <a:ext cx="7158030" cy="645319"/>
          </a:xfrm>
        </p:spPr>
        <p:txBody>
          <a:bodyPr/>
          <a:lstStyle/>
          <a:p>
            <a:pPr algn="l" eaLnBrk="1" hangingPunct="1"/>
            <a:r>
              <a:rPr lang="en-US" sz="2500" dirty="0"/>
              <a:t>Paging Model of Logical and Physical Memory</a:t>
            </a:r>
            <a:endParaRPr lang="en-US" sz="2000" dirty="0"/>
          </a:p>
        </p:txBody>
      </p:sp>
      <p:pic>
        <p:nvPicPr>
          <p:cNvPr id="29699" name="Picture 1030"/>
          <p:cNvPicPr>
            <a:picLocks noChangeAspect="1" noChangeArrowheads="1"/>
          </p:cNvPicPr>
          <p:nvPr/>
        </p:nvPicPr>
        <p:blipFill>
          <a:blip r:embed="rId3"/>
          <a:srcRect/>
          <a:stretch>
            <a:fillRect/>
          </a:stretch>
        </p:blipFill>
        <p:spPr bwMode="auto">
          <a:xfrm>
            <a:off x="1929343" y="1203723"/>
            <a:ext cx="4938183" cy="4612481"/>
          </a:xfrm>
          <a:prstGeom prst="rect">
            <a:avLst/>
          </a:prstGeom>
          <a:noFill/>
          <a:ln w="9525">
            <a:noFill/>
            <a:miter lim="800000"/>
            <a:headEnd/>
            <a:tailEnd/>
          </a:ln>
        </p:spPr>
      </p:pic>
      <p:cxnSp>
        <p:nvCxnSpPr>
          <p:cNvPr id="3" name="Straight Arrow Connector 2"/>
          <p:cNvCxnSpPr/>
          <p:nvPr/>
        </p:nvCxnSpPr>
        <p:spPr>
          <a:xfrm>
            <a:off x="2895600" y="1905000"/>
            <a:ext cx="1066800" cy="133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4724400" y="2171700"/>
            <a:ext cx="11430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143000" y="4724400"/>
            <a:ext cx="4572000" cy="1569660"/>
          </a:xfrm>
          <a:prstGeom prst="rect">
            <a:avLst/>
          </a:prstGeom>
        </p:spPr>
        <p:txBody>
          <a:bodyPr>
            <a:spAutoFit/>
          </a:bodyPr>
          <a:lstStyle/>
          <a:p>
            <a:r>
              <a:rPr lang="en-US" sz="3200" b="1" dirty="0">
                <a:solidFill>
                  <a:srgbClr val="3366FF"/>
                </a:solidFill>
              </a:rPr>
              <a:t>page table</a:t>
            </a:r>
            <a:r>
              <a:rPr lang="en-US" sz="3200" dirty="0"/>
              <a:t> to translate </a:t>
            </a:r>
            <a:r>
              <a:rPr lang="en-US" sz="3200" dirty="0">
                <a:solidFill>
                  <a:srgbClr val="FF0000"/>
                </a:solidFill>
              </a:rPr>
              <a:t>logical </a:t>
            </a:r>
            <a:r>
              <a:rPr lang="en-US" sz="3200" dirty="0"/>
              <a:t>to </a:t>
            </a:r>
            <a:r>
              <a:rPr lang="en-US" sz="3200" dirty="0">
                <a:solidFill>
                  <a:srgbClr val="FF0000"/>
                </a:solidFill>
              </a:rPr>
              <a:t>physical addresses</a:t>
            </a:r>
          </a:p>
        </p:txBody>
      </p:sp>
      <p:sp>
        <p:nvSpPr>
          <p:cNvPr id="7" name="Rectangle 2"/>
          <p:cNvSpPr txBox="1">
            <a:spLocks noChangeArrowheads="1"/>
          </p:cNvSpPr>
          <p:nvPr/>
        </p:nvSpPr>
        <p:spPr>
          <a:xfrm>
            <a:off x="1500166" y="-24"/>
            <a:ext cx="6043626" cy="571504"/>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1" i="0" u="none" strike="noStrike" kern="1200" cap="none" spc="0" normalizeH="0" baseline="0" noProof="0" dirty="0" smtClean="0">
                <a:ln>
                  <a:noFill/>
                </a:ln>
                <a:solidFill>
                  <a:schemeClr val="lt1"/>
                </a:solidFill>
                <a:effectLst/>
                <a:uLnTx/>
                <a:uFillTx/>
                <a:latin typeface="+mn-lt"/>
                <a:ea typeface="SimSun" pitchFamily="2" charset="-122"/>
                <a:cs typeface="+mn-cs"/>
              </a:rPr>
              <a:t>Paging </a:t>
            </a:r>
            <a:r>
              <a:rPr kumimoji="0" lang="en-US" altLang="zh-CN" sz="3100" b="1" i="0" u="none" strike="noStrike" kern="1200" cap="none" spc="0" normalizeH="0" baseline="0" noProof="0" dirty="0" smtClean="0">
                <a:ln>
                  <a:noFill/>
                </a:ln>
                <a:solidFill>
                  <a:schemeClr val="lt1"/>
                </a:solidFill>
                <a:effectLst/>
                <a:uLnTx/>
                <a:uFillTx/>
                <a:latin typeface="+mn-lt"/>
                <a:ea typeface="SimSun" pitchFamily="2" charset="-122"/>
                <a:cs typeface="+mn-cs"/>
              </a:rPr>
              <a:t>(cont…)</a:t>
            </a:r>
          </a:p>
        </p:txBody>
      </p:sp>
    </p:spTree>
    <p:extLst>
      <p:ext uri="{BB962C8B-B14F-4D97-AF65-F5344CB8AC3E}">
        <p14:creationId xmlns="" xmlns:p14="http://schemas.microsoft.com/office/powerpoint/2010/main" val="1673073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642910" y="1142985"/>
            <a:ext cx="8285190" cy="4876816"/>
          </a:xfrm>
        </p:spPr>
        <p:txBody>
          <a:bodyPr>
            <a:normAutofit fontScale="92500"/>
          </a:bodyPr>
          <a:lstStyle/>
          <a:p>
            <a:r>
              <a:rPr lang="en-US" b="1" dirty="0"/>
              <a:t>Ideally programmers want memory that is</a:t>
            </a:r>
            <a:endParaRPr lang="en-US" sz="2800" b="1" dirty="0"/>
          </a:p>
          <a:p>
            <a:pPr lvl="1"/>
            <a:r>
              <a:rPr lang="en-US" sz="2400" dirty="0"/>
              <a:t>large</a:t>
            </a:r>
          </a:p>
          <a:p>
            <a:pPr lvl="1"/>
            <a:r>
              <a:rPr lang="en-US" sz="2400" dirty="0"/>
              <a:t>fast</a:t>
            </a:r>
          </a:p>
          <a:p>
            <a:pPr lvl="1"/>
            <a:r>
              <a:rPr lang="en-US" sz="2400" dirty="0"/>
              <a:t>non volatile</a:t>
            </a:r>
          </a:p>
          <a:p>
            <a:pPr lvl="1"/>
            <a:endParaRPr lang="en-US" sz="2400" dirty="0"/>
          </a:p>
          <a:p>
            <a:r>
              <a:rPr lang="en-US" b="1" dirty="0"/>
              <a:t>Memory hierarchy</a:t>
            </a:r>
            <a:r>
              <a:rPr lang="en-US" sz="2800" b="1" dirty="0"/>
              <a:t> </a:t>
            </a:r>
          </a:p>
          <a:p>
            <a:pPr lvl="1"/>
            <a:r>
              <a:rPr lang="en-US" sz="2400" dirty="0"/>
              <a:t>small amount of fast, expensive memory – </a:t>
            </a:r>
            <a:r>
              <a:rPr lang="en-US" sz="2400" b="1" dirty="0">
                <a:solidFill>
                  <a:srgbClr val="FF0000"/>
                </a:solidFill>
              </a:rPr>
              <a:t>cache </a:t>
            </a:r>
          </a:p>
          <a:p>
            <a:pPr lvl="1"/>
            <a:r>
              <a:rPr lang="en-US" sz="2400" dirty="0"/>
              <a:t>some medium-speed, medium price </a:t>
            </a:r>
            <a:r>
              <a:rPr lang="en-US" sz="2400" b="1" dirty="0">
                <a:solidFill>
                  <a:srgbClr val="FF0000"/>
                </a:solidFill>
              </a:rPr>
              <a:t>main memory</a:t>
            </a:r>
          </a:p>
          <a:p>
            <a:pPr lvl="1"/>
            <a:r>
              <a:rPr lang="en-US" sz="2400" dirty="0"/>
              <a:t>gigabytes of slow, cheap </a:t>
            </a:r>
            <a:r>
              <a:rPr lang="en-US" sz="2400" b="1" dirty="0">
                <a:solidFill>
                  <a:srgbClr val="FF0000"/>
                </a:solidFill>
              </a:rPr>
              <a:t>disk storage</a:t>
            </a:r>
          </a:p>
          <a:p>
            <a:pPr lvl="1"/>
            <a:endParaRPr lang="en-US" sz="2400" dirty="0"/>
          </a:p>
          <a:p>
            <a:r>
              <a:rPr lang="en-US" b="1" dirty="0">
                <a:solidFill>
                  <a:srgbClr val="0000FF"/>
                </a:solidFill>
              </a:rPr>
              <a:t>Memory manager handles the memory hierarchy</a:t>
            </a:r>
            <a:endParaRPr lang="en-US" sz="2800" b="1" dirty="0">
              <a:solidFill>
                <a:srgbClr val="0000FF"/>
              </a:solidFill>
            </a:endParaRPr>
          </a:p>
          <a:p>
            <a:endParaRPr lang="en-US" sz="2800" dirty="0"/>
          </a:p>
        </p:txBody>
      </p:sp>
      <p:sp>
        <p:nvSpPr>
          <p:cNvPr id="6" name="Rectangle 5"/>
          <p:cNvSpPr/>
          <p:nvPr/>
        </p:nvSpPr>
        <p:spPr>
          <a:xfrm>
            <a:off x="1785918" y="285728"/>
            <a:ext cx="6215106" cy="584775"/>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gn="ctr"/>
            <a:r>
              <a:rPr lang="en-IN" sz="3200" b="1" dirty="0" smtClean="0">
                <a:solidFill>
                  <a:schemeClr val="bg1"/>
                </a:solidFill>
              </a:rPr>
              <a:t>Memory Management</a:t>
            </a:r>
            <a:endParaRPr lang="en-IN" sz="3200" b="1" dirty="0">
              <a:solidFill>
                <a:schemeClr val="bg1"/>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3"/>
          <p:cNvSpPr>
            <a:spLocks noGrp="1"/>
          </p:cNvSpPr>
          <p:nvPr>
            <p:ph type="sldNum" sz="quarter" idx="11"/>
          </p:nvPr>
        </p:nvSpPr>
        <p:spPr>
          <a:noFill/>
          <a:ln>
            <a:miter lim="800000"/>
            <a:headEnd/>
            <a:tailEnd/>
          </a:ln>
        </p:spPr>
        <p:txBody>
          <a:bodyPr/>
          <a:lstStyle/>
          <a:p>
            <a:fld id="{ED57FBE1-EF01-46A8-BB84-E4B65DA91B29}" type="slidenum">
              <a:rPr lang="en-US" altLang="en-US"/>
              <a:pPr/>
              <a:t>50</a:t>
            </a:fld>
            <a:endParaRPr lang="en-US" altLang="en-US"/>
          </a:p>
        </p:txBody>
      </p:sp>
      <p:cxnSp>
        <p:nvCxnSpPr>
          <p:cNvPr id="27653" name="AutoShape 2"/>
          <p:cNvCxnSpPr>
            <a:cxnSpLocks noChangeShapeType="1"/>
            <a:stCxn id="27697" idx="0"/>
            <a:endCxn id="27695" idx="1"/>
          </p:cNvCxnSpPr>
          <p:nvPr/>
        </p:nvCxnSpPr>
        <p:spPr bwMode="auto">
          <a:xfrm rot="-5400000">
            <a:off x="6191250" y="2457450"/>
            <a:ext cx="952500" cy="1143000"/>
          </a:xfrm>
          <a:prstGeom prst="curvedConnector2">
            <a:avLst/>
          </a:prstGeom>
          <a:noFill/>
          <a:ln w="12700">
            <a:solidFill>
              <a:schemeClr val="tx2"/>
            </a:solidFill>
            <a:prstDash val="dash"/>
            <a:round/>
            <a:headEnd type="none" w="sm" len="sm"/>
            <a:tailEnd type="triangle" w="sm" len="sm"/>
          </a:ln>
        </p:spPr>
      </p:cxnSp>
      <p:cxnSp>
        <p:nvCxnSpPr>
          <p:cNvPr id="27654" name="AutoShape 3"/>
          <p:cNvCxnSpPr>
            <a:cxnSpLocks noChangeShapeType="1"/>
            <a:stCxn id="27697" idx="2"/>
            <a:endCxn id="27689" idx="1"/>
          </p:cNvCxnSpPr>
          <p:nvPr/>
        </p:nvCxnSpPr>
        <p:spPr bwMode="auto">
          <a:xfrm rot="16200000" flipH="1">
            <a:off x="6351587" y="3951288"/>
            <a:ext cx="631825" cy="1143000"/>
          </a:xfrm>
          <a:prstGeom prst="curvedConnector2">
            <a:avLst/>
          </a:prstGeom>
          <a:noFill/>
          <a:ln w="12700">
            <a:solidFill>
              <a:schemeClr val="tx2"/>
            </a:solidFill>
            <a:prstDash val="dash"/>
            <a:round/>
            <a:headEnd type="none" w="sm" len="sm"/>
            <a:tailEnd type="triangle" w="sm" len="sm"/>
          </a:ln>
        </p:spPr>
      </p:cxnSp>
      <p:cxnSp>
        <p:nvCxnSpPr>
          <p:cNvPr id="27655" name="AutoShape 4"/>
          <p:cNvCxnSpPr>
            <a:cxnSpLocks noChangeShapeType="1"/>
            <a:stCxn id="27697" idx="3"/>
            <a:endCxn id="27691" idx="1"/>
          </p:cNvCxnSpPr>
          <p:nvPr/>
        </p:nvCxnSpPr>
        <p:spPr bwMode="auto">
          <a:xfrm>
            <a:off x="6477000" y="3856038"/>
            <a:ext cx="762000" cy="220662"/>
          </a:xfrm>
          <a:prstGeom prst="curvedConnector3">
            <a:avLst>
              <a:gd name="adj1" fmla="val 50000"/>
            </a:avLst>
          </a:prstGeom>
          <a:noFill/>
          <a:ln w="12700">
            <a:solidFill>
              <a:schemeClr val="tx2"/>
            </a:solidFill>
            <a:prstDash val="dash"/>
            <a:round/>
            <a:headEnd type="none" w="sm" len="sm"/>
            <a:tailEnd type="triangle" w="sm" len="sm"/>
          </a:ln>
        </p:spPr>
      </p:cxnSp>
      <p:sp>
        <p:nvSpPr>
          <p:cNvPr id="27656" name="Text Box 6"/>
          <p:cNvSpPr txBox="1">
            <a:spLocks noChangeArrowheads="1"/>
          </p:cNvSpPr>
          <p:nvPr/>
        </p:nvSpPr>
        <p:spPr bwMode="auto">
          <a:xfrm>
            <a:off x="6781800" y="1981200"/>
            <a:ext cx="292100" cy="374650"/>
          </a:xfrm>
          <a:prstGeom prst="rect">
            <a:avLst/>
          </a:prstGeom>
          <a:noFill/>
          <a:ln w="9525">
            <a:noFill/>
            <a:miter lim="800000"/>
            <a:headEnd/>
            <a:tailEnd/>
          </a:ln>
        </p:spPr>
        <p:txBody>
          <a:bodyPr wrap="none" lIns="86493" tIns="43247" rIns="86493" bIns="43247">
            <a:spAutoFit/>
          </a:bodyPr>
          <a:lstStyle/>
          <a:p>
            <a:pPr algn="r" defTabSz="865188"/>
            <a:r>
              <a:rPr lang="en-US" altLang="en-US" sz="1900"/>
              <a:t>0</a:t>
            </a:r>
          </a:p>
        </p:txBody>
      </p:sp>
      <p:sp>
        <p:nvSpPr>
          <p:cNvPr id="27657" name="Text Box 7"/>
          <p:cNvSpPr txBox="1">
            <a:spLocks noChangeArrowheads="1"/>
          </p:cNvSpPr>
          <p:nvPr/>
        </p:nvSpPr>
        <p:spPr bwMode="auto">
          <a:xfrm>
            <a:off x="4846638" y="1371600"/>
            <a:ext cx="2058987" cy="374650"/>
          </a:xfrm>
          <a:prstGeom prst="rect">
            <a:avLst/>
          </a:prstGeom>
          <a:noFill/>
          <a:ln w="9525">
            <a:noFill/>
            <a:miter lim="800000"/>
            <a:headEnd/>
            <a:tailEnd/>
          </a:ln>
        </p:spPr>
        <p:txBody>
          <a:bodyPr wrap="none" lIns="86493" tIns="43247" rIns="86493" bIns="43247">
            <a:spAutoFit/>
          </a:bodyPr>
          <a:lstStyle/>
          <a:p>
            <a:pPr algn="ctr" defTabSz="865188"/>
            <a:r>
              <a:rPr lang="en-US" altLang="en-US" sz="1900"/>
              <a:t>Page frame number</a:t>
            </a:r>
          </a:p>
        </p:txBody>
      </p:sp>
      <p:sp>
        <p:nvSpPr>
          <p:cNvPr id="27658" name="AutoShape 8"/>
          <p:cNvSpPr>
            <a:spLocks noChangeArrowheads="1"/>
          </p:cNvSpPr>
          <p:nvPr/>
        </p:nvSpPr>
        <p:spPr bwMode="auto">
          <a:xfrm>
            <a:off x="6096000" y="1752600"/>
            <a:ext cx="290513" cy="857250"/>
          </a:xfrm>
          <a:prstGeom prst="downArrow">
            <a:avLst>
              <a:gd name="adj1" fmla="val 50000"/>
              <a:gd name="adj2" fmla="val 73770"/>
            </a:avLst>
          </a:prstGeom>
          <a:gradFill rotWithShape="0">
            <a:gsLst>
              <a:gs pos="0">
                <a:srgbClr val="C2C2CD"/>
              </a:gs>
              <a:gs pos="100000">
                <a:srgbClr val="5A5A5F"/>
              </a:gs>
            </a:gsLst>
            <a:lin ang="5400000" scaled="1"/>
          </a:gradFill>
          <a:ln w="9525">
            <a:solidFill>
              <a:schemeClr val="tx1"/>
            </a:solidFill>
            <a:miter lim="800000"/>
            <a:headEnd/>
            <a:tailEnd/>
          </a:ln>
        </p:spPr>
        <p:txBody>
          <a:bodyPr wrap="none" anchor="ctr"/>
          <a:lstStyle/>
          <a:p>
            <a:endParaRPr lang="en-US"/>
          </a:p>
        </p:txBody>
      </p:sp>
      <p:sp>
        <p:nvSpPr>
          <p:cNvPr id="27659" name="Text Box 9"/>
          <p:cNvSpPr txBox="1">
            <a:spLocks noChangeArrowheads="1"/>
          </p:cNvSpPr>
          <p:nvPr/>
        </p:nvSpPr>
        <p:spPr bwMode="auto">
          <a:xfrm>
            <a:off x="401638" y="3714750"/>
            <a:ext cx="2247900" cy="374650"/>
          </a:xfrm>
          <a:prstGeom prst="rect">
            <a:avLst/>
          </a:prstGeom>
          <a:noFill/>
          <a:ln w="9525">
            <a:noFill/>
            <a:miter lim="800000"/>
            <a:headEnd/>
            <a:tailEnd/>
          </a:ln>
        </p:spPr>
        <p:txBody>
          <a:bodyPr wrap="none" lIns="86493" tIns="43247" rIns="86493" bIns="43247">
            <a:spAutoFit/>
          </a:bodyPr>
          <a:lstStyle/>
          <a:p>
            <a:pPr algn="ctr" defTabSz="865188"/>
            <a:r>
              <a:rPr lang="en-US" altLang="en-US" sz="1900"/>
              <a:t>Logical memory (P0)</a:t>
            </a:r>
          </a:p>
        </p:txBody>
      </p:sp>
      <p:sp>
        <p:nvSpPr>
          <p:cNvPr id="27660" name="Text Box 10"/>
          <p:cNvSpPr txBox="1">
            <a:spLocks noChangeArrowheads="1"/>
          </p:cNvSpPr>
          <p:nvPr/>
        </p:nvSpPr>
        <p:spPr bwMode="auto">
          <a:xfrm>
            <a:off x="6781800" y="2370138"/>
            <a:ext cx="292100" cy="374650"/>
          </a:xfrm>
          <a:prstGeom prst="rect">
            <a:avLst/>
          </a:prstGeom>
          <a:noFill/>
          <a:ln w="9525">
            <a:noFill/>
            <a:miter lim="800000"/>
            <a:headEnd/>
            <a:tailEnd/>
          </a:ln>
        </p:spPr>
        <p:txBody>
          <a:bodyPr wrap="none" lIns="86493" tIns="43247" rIns="86493" bIns="43247">
            <a:spAutoFit/>
          </a:bodyPr>
          <a:lstStyle/>
          <a:p>
            <a:pPr algn="r" defTabSz="865188"/>
            <a:r>
              <a:rPr lang="en-US" altLang="en-US" sz="1900"/>
              <a:t>1</a:t>
            </a:r>
          </a:p>
        </p:txBody>
      </p:sp>
      <p:sp>
        <p:nvSpPr>
          <p:cNvPr id="27661" name="Text Box 11"/>
          <p:cNvSpPr txBox="1">
            <a:spLocks noChangeArrowheads="1"/>
          </p:cNvSpPr>
          <p:nvPr/>
        </p:nvSpPr>
        <p:spPr bwMode="auto">
          <a:xfrm>
            <a:off x="6781800" y="2759075"/>
            <a:ext cx="292100" cy="374650"/>
          </a:xfrm>
          <a:prstGeom prst="rect">
            <a:avLst/>
          </a:prstGeom>
          <a:noFill/>
          <a:ln w="9525">
            <a:noFill/>
            <a:miter lim="800000"/>
            <a:headEnd/>
            <a:tailEnd/>
          </a:ln>
        </p:spPr>
        <p:txBody>
          <a:bodyPr wrap="none" lIns="86493" tIns="43247" rIns="86493" bIns="43247">
            <a:spAutoFit/>
          </a:bodyPr>
          <a:lstStyle/>
          <a:p>
            <a:pPr algn="r" defTabSz="865188"/>
            <a:r>
              <a:rPr lang="en-US" altLang="en-US" sz="1900"/>
              <a:t>2</a:t>
            </a:r>
          </a:p>
        </p:txBody>
      </p:sp>
      <p:sp>
        <p:nvSpPr>
          <p:cNvPr id="27662" name="Text Box 12"/>
          <p:cNvSpPr txBox="1">
            <a:spLocks noChangeArrowheads="1"/>
          </p:cNvSpPr>
          <p:nvPr/>
        </p:nvSpPr>
        <p:spPr bwMode="auto">
          <a:xfrm>
            <a:off x="6781800" y="3149600"/>
            <a:ext cx="292100" cy="374650"/>
          </a:xfrm>
          <a:prstGeom prst="rect">
            <a:avLst/>
          </a:prstGeom>
          <a:noFill/>
          <a:ln w="9525">
            <a:noFill/>
            <a:miter lim="800000"/>
            <a:headEnd/>
            <a:tailEnd/>
          </a:ln>
        </p:spPr>
        <p:txBody>
          <a:bodyPr wrap="none" lIns="86493" tIns="43247" rIns="86493" bIns="43247">
            <a:spAutoFit/>
          </a:bodyPr>
          <a:lstStyle/>
          <a:p>
            <a:pPr algn="r" defTabSz="865188"/>
            <a:r>
              <a:rPr lang="en-US" altLang="en-US" sz="1900"/>
              <a:t>3</a:t>
            </a:r>
          </a:p>
        </p:txBody>
      </p:sp>
      <p:sp>
        <p:nvSpPr>
          <p:cNvPr id="27663" name="Text Box 13"/>
          <p:cNvSpPr txBox="1">
            <a:spLocks noChangeArrowheads="1"/>
          </p:cNvSpPr>
          <p:nvPr/>
        </p:nvSpPr>
        <p:spPr bwMode="auto">
          <a:xfrm>
            <a:off x="6781800" y="3538538"/>
            <a:ext cx="292100" cy="374650"/>
          </a:xfrm>
          <a:prstGeom prst="rect">
            <a:avLst/>
          </a:prstGeom>
          <a:noFill/>
          <a:ln w="9525">
            <a:noFill/>
            <a:miter lim="800000"/>
            <a:headEnd/>
            <a:tailEnd/>
          </a:ln>
        </p:spPr>
        <p:txBody>
          <a:bodyPr wrap="none" lIns="86493" tIns="43247" rIns="86493" bIns="43247">
            <a:spAutoFit/>
          </a:bodyPr>
          <a:lstStyle/>
          <a:p>
            <a:pPr algn="r" defTabSz="865188"/>
            <a:r>
              <a:rPr lang="en-US" altLang="en-US" sz="1900"/>
              <a:t>4</a:t>
            </a:r>
          </a:p>
        </p:txBody>
      </p:sp>
      <p:sp>
        <p:nvSpPr>
          <p:cNvPr id="27664" name="Text Box 14"/>
          <p:cNvSpPr txBox="1">
            <a:spLocks noChangeArrowheads="1"/>
          </p:cNvSpPr>
          <p:nvPr/>
        </p:nvSpPr>
        <p:spPr bwMode="auto">
          <a:xfrm>
            <a:off x="6781800" y="3927475"/>
            <a:ext cx="292100" cy="374650"/>
          </a:xfrm>
          <a:prstGeom prst="rect">
            <a:avLst/>
          </a:prstGeom>
          <a:noFill/>
          <a:ln w="9525">
            <a:noFill/>
            <a:miter lim="800000"/>
            <a:headEnd/>
            <a:tailEnd/>
          </a:ln>
        </p:spPr>
        <p:txBody>
          <a:bodyPr wrap="none" lIns="86493" tIns="43247" rIns="86493" bIns="43247">
            <a:spAutoFit/>
          </a:bodyPr>
          <a:lstStyle/>
          <a:p>
            <a:pPr algn="r" defTabSz="865188"/>
            <a:r>
              <a:rPr lang="en-US" altLang="en-US" sz="1900"/>
              <a:t>5</a:t>
            </a:r>
          </a:p>
        </p:txBody>
      </p:sp>
      <p:sp>
        <p:nvSpPr>
          <p:cNvPr id="27665" name="Text Box 15"/>
          <p:cNvSpPr txBox="1">
            <a:spLocks noChangeArrowheads="1"/>
          </p:cNvSpPr>
          <p:nvPr/>
        </p:nvSpPr>
        <p:spPr bwMode="auto">
          <a:xfrm>
            <a:off x="6781800" y="4318000"/>
            <a:ext cx="292100" cy="374650"/>
          </a:xfrm>
          <a:prstGeom prst="rect">
            <a:avLst/>
          </a:prstGeom>
          <a:noFill/>
          <a:ln w="9525">
            <a:noFill/>
            <a:miter lim="800000"/>
            <a:headEnd/>
            <a:tailEnd/>
          </a:ln>
        </p:spPr>
        <p:txBody>
          <a:bodyPr wrap="none" lIns="86493" tIns="43247" rIns="86493" bIns="43247">
            <a:spAutoFit/>
          </a:bodyPr>
          <a:lstStyle/>
          <a:p>
            <a:pPr algn="r" defTabSz="865188"/>
            <a:r>
              <a:rPr lang="en-US" altLang="en-US" sz="1900"/>
              <a:t>6</a:t>
            </a:r>
          </a:p>
        </p:txBody>
      </p:sp>
      <p:sp>
        <p:nvSpPr>
          <p:cNvPr id="27666" name="Text Box 16"/>
          <p:cNvSpPr txBox="1">
            <a:spLocks noChangeArrowheads="1"/>
          </p:cNvSpPr>
          <p:nvPr/>
        </p:nvSpPr>
        <p:spPr bwMode="auto">
          <a:xfrm>
            <a:off x="6781800" y="4706938"/>
            <a:ext cx="292100" cy="374650"/>
          </a:xfrm>
          <a:prstGeom prst="rect">
            <a:avLst/>
          </a:prstGeom>
          <a:noFill/>
          <a:ln w="9525">
            <a:noFill/>
            <a:miter lim="800000"/>
            <a:headEnd/>
            <a:tailEnd/>
          </a:ln>
        </p:spPr>
        <p:txBody>
          <a:bodyPr wrap="none" lIns="86493" tIns="43247" rIns="86493" bIns="43247">
            <a:spAutoFit/>
          </a:bodyPr>
          <a:lstStyle/>
          <a:p>
            <a:pPr algn="r" defTabSz="865188"/>
            <a:r>
              <a:rPr lang="en-US" altLang="en-US" sz="1900"/>
              <a:t>7</a:t>
            </a:r>
          </a:p>
        </p:txBody>
      </p:sp>
      <p:sp>
        <p:nvSpPr>
          <p:cNvPr id="27667" name="Text Box 17"/>
          <p:cNvSpPr txBox="1">
            <a:spLocks noChangeArrowheads="1"/>
          </p:cNvSpPr>
          <p:nvPr/>
        </p:nvSpPr>
        <p:spPr bwMode="auto">
          <a:xfrm>
            <a:off x="6781800" y="5095875"/>
            <a:ext cx="292100" cy="374650"/>
          </a:xfrm>
          <a:prstGeom prst="rect">
            <a:avLst/>
          </a:prstGeom>
          <a:noFill/>
          <a:ln w="9525">
            <a:noFill/>
            <a:miter lim="800000"/>
            <a:headEnd/>
            <a:tailEnd/>
          </a:ln>
        </p:spPr>
        <p:txBody>
          <a:bodyPr wrap="none" lIns="86493" tIns="43247" rIns="86493" bIns="43247">
            <a:spAutoFit/>
          </a:bodyPr>
          <a:lstStyle/>
          <a:p>
            <a:pPr algn="r" defTabSz="865188"/>
            <a:r>
              <a:rPr lang="en-US" altLang="en-US" sz="1900"/>
              <a:t>8</a:t>
            </a:r>
          </a:p>
        </p:txBody>
      </p:sp>
      <p:sp>
        <p:nvSpPr>
          <p:cNvPr id="27668" name="Text Box 18"/>
          <p:cNvSpPr txBox="1">
            <a:spLocks noChangeArrowheads="1"/>
          </p:cNvSpPr>
          <p:nvPr/>
        </p:nvSpPr>
        <p:spPr bwMode="auto">
          <a:xfrm>
            <a:off x="6781800" y="5486400"/>
            <a:ext cx="292100" cy="374650"/>
          </a:xfrm>
          <a:prstGeom prst="rect">
            <a:avLst/>
          </a:prstGeom>
          <a:noFill/>
          <a:ln w="9525">
            <a:noFill/>
            <a:miter lim="800000"/>
            <a:headEnd/>
            <a:tailEnd/>
          </a:ln>
        </p:spPr>
        <p:txBody>
          <a:bodyPr wrap="none" lIns="86493" tIns="43247" rIns="86493" bIns="43247">
            <a:spAutoFit/>
          </a:bodyPr>
          <a:lstStyle/>
          <a:p>
            <a:pPr algn="r" defTabSz="865188"/>
            <a:r>
              <a:rPr lang="en-US" altLang="en-US" sz="1900"/>
              <a:t>9</a:t>
            </a:r>
          </a:p>
        </p:txBody>
      </p:sp>
      <p:sp>
        <p:nvSpPr>
          <p:cNvPr id="27669" name="Text Box 19"/>
          <p:cNvSpPr txBox="1">
            <a:spLocks noChangeArrowheads="1"/>
          </p:cNvSpPr>
          <p:nvPr/>
        </p:nvSpPr>
        <p:spPr bwMode="auto">
          <a:xfrm>
            <a:off x="7239000" y="914400"/>
            <a:ext cx="1162050" cy="787400"/>
          </a:xfrm>
          <a:prstGeom prst="rect">
            <a:avLst/>
          </a:prstGeom>
          <a:noFill/>
          <a:ln w="9525">
            <a:noFill/>
            <a:miter lim="800000"/>
            <a:headEnd/>
            <a:tailEnd/>
          </a:ln>
        </p:spPr>
        <p:txBody>
          <a:bodyPr wrap="none" lIns="86493" tIns="43247" rIns="86493" bIns="43247">
            <a:spAutoFit/>
          </a:bodyPr>
          <a:lstStyle/>
          <a:p>
            <a:pPr algn="ctr" defTabSz="865188"/>
            <a:r>
              <a:rPr lang="en-US" altLang="en-US" sz="2300"/>
              <a:t>Physical</a:t>
            </a:r>
            <a:br>
              <a:rPr lang="en-US" altLang="en-US" sz="2300"/>
            </a:br>
            <a:r>
              <a:rPr lang="en-US" altLang="en-US" sz="2300"/>
              <a:t>memory</a:t>
            </a:r>
          </a:p>
        </p:txBody>
      </p:sp>
      <p:sp>
        <p:nvSpPr>
          <p:cNvPr id="27670" name="Text Box 20"/>
          <p:cNvSpPr txBox="1">
            <a:spLocks noChangeArrowheads="1"/>
          </p:cNvSpPr>
          <p:nvPr/>
        </p:nvSpPr>
        <p:spPr bwMode="auto">
          <a:xfrm>
            <a:off x="3505200" y="3733800"/>
            <a:ext cx="1644650" cy="374650"/>
          </a:xfrm>
          <a:prstGeom prst="rect">
            <a:avLst/>
          </a:prstGeom>
          <a:noFill/>
          <a:ln w="9525">
            <a:noFill/>
            <a:miter lim="800000"/>
            <a:headEnd/>
            <a:tailEnd/>
          </a:ln>
        </p:spPr>
        <p:txBody>
          <a:bodyPr wrap="none" lIns="86493" tIns="43247" rIns="86493" bIns="43247">
            <a:spAutoFit/>
          </a:bodyPr>
          <a:lstStyle/>
          <a:p>
            <a:pPr algn="ctr" defTabSz="865188"/>
            <a:r>
              <a:rPr lang="en-US" altLang="en-US" sz="1900"/>
              <a:t>Page table (P0)</a:t>
            </a:r>
          </a:p>
        </p:txBody>
      </p:sp>
      <p:sp>
        <p:nvSpPr>
          <p:cNvPr id="27671" name="Text Box 21"/>
          <p:cNvSpPr txBox="1">
            <a:spLocks noChangeArrowheads="1"/>
          </p:cNvSpPr>
          <p:nvPr/>
        </p:nvSpPr>
        <p:spPr bwMode="auto">
          <a:xfrm>
            <a:off x="401638" y="5572125"/>
            <a:ext cx="2247900" cy="374650"/>
          </a:xfrm>
          <a:prstGeom prst="rect">
            <a:avLst/>
          </a:prstGeom>
          <a:noFill/>
          <a:ln w="9525">
            <a:noFill/>
            <a:miter lim="800000"/>
            <a:headEnd/>
            <a:tailEnd/>
          </a:ln>
        </p:spPr>
        <p:txBody>
          <a:bodyPr wrap="none" lIns="86493" tIns="43247" rIns="86493" bIns="43247">
            <a:spAutoFit/>
          </a:bodyPr>
          <a:lstStyle/>
          <a:p>
            <a:pPr algn="ctr" defTabSz="865188"/>
            <a:r>
              <a:rPr lang="en-US" altLang="en-US" sz="1900"/>
              <a:t>Logical memory (P1)</a:t>
            </a:r>
          </a:p>
        </p:txBody>
      </p:sp>
      <p:sp>
        <p:nvSpPr>
          <p:cNvPr id="27672" name="Text Box 22"/>
          <p:cNvSpPr txBox="1">
            <a:spLocks noChangeArrowheads="1"/>
          </p:cNvSpPr>
          <p:nvPr/>
        </p:nvSpPr>
        <p:spPr bwMode="auto">
          <a:xfrm>
            <a:off x="3505200" y="5562600"/>
            <a:ext cx="1644650" cy="374650"/>
          </a:xfrm>
          <a:prstGeom prst="rect">
            <a:avLst/>
          </a:prstGeom>
          <a:noFill/>
          <a:ln w="9525">
            <a:noFill/>
            <a:miter lim="800000"/>
            <a:headEnd/>
            <a:tailEnd/>
          </a:ln>
        </p:spPr>
        <p:txBody>
          <a:bodyPr wrap="none" lIns="86493" tIns="43247" rIns="86493" bIns="43247">
            <a:spAutoFit/>
          </a:bodyPr>
          <a:lstStyle/>
          <a:p>
            <a:pPr algn="ctr" defTabSz="865188"/>
            <a:r>
              <a:rPr lang="en-US" altLang="en-US" sz="1900"/>
              <a:t>Page table (P1)</a:t>
            </a:r>
          </a:p>
        </p:txBody>
      </p:sp>
      <p:sp>
        <p:nvSpPr>
          <p:cNvPr id="27673" name="Rectangle 23"/>
          <p:cNvSpPr>
            <a:spLocks noChangeArrowheads="1"/>
          </p:cNvSpPr>
          <p:nvPr/>
        </p:nvSpPr>
        <p:spPr bwMode="auto">
          <a:xfrm>
            <a:off x="1219200" y="3200400"/>
            <a:ext cx="914400" cy="381000"/>
          </a:xfrm>
          <a:prstGeom prst="rect">
            <a:avLst/>
          </a:prstGeom>
          <a:solidFill>
            <a:srgbClr val="064804"/>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064804"/>
            </a:extrusionClr>
          </a:sp3d>
        </p:spPr>
        <p:txBody>
          <a:bodyPr wrap="none" anchor="ctr">
            <a:flatTx/>
          </a:bodyPr>
          <a:lstStyle/>
          <a:p>
            <a:pPr algn="ctr"/>
            <a:r>
              <a:rPr lang="en-US" altLang="en-US" sz="2000"/>
              <a:t>Page 4</a:t>
            </a:r>
          </a:p>
        </p:txBody>
      </p:sp>
      <p:sp>
        <p:nvSpPr>
          <p:cNvPr id="27674" name="Rectangle 24"/>
          <p:cNvSpPr>
            <a:spLocks noChangeArrowheads="1"/>
          </p:cNvSpPr>
          <p:nvPr/>
        </p:nvSpPr>
        <p:spPr bwMode="auto">
          <a:xfrm>
            <a:off x="1219200" y="2819400"/>
            <a:ext cx="914400" cy="381000"/>
          </a:xfrm>
          <a:prstGeom prst="rect">
            <a:avLst/>
          </a:prstGeom>
          <a:solidFill>
            <a:srgbClr val="0A7807"/>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0A7807"/>
            </a:extrusionClr>
          </a:sp3d>
        </p:spPr>
        <p:txBody>
          <a:bodyPr wrap="none" anchor="ctr">
            <a:flatTx/>
          </a:bodyPr>
          <a:lstStyle/>
          <a:p>
            <a:pPr algn="ctr"/>
            <a:r>
              <a:rPr lang="en-US" altLang="en-US" sz="2000"/>
              <a:t>Page 3</a:t>
            </a:r>
          </a:p>
        </p:txBody>
      </p:sp>
      <p:sp>
        <p:nvSpPr>
          <p:cNvPr id="27675" name="Rectangle 25"/>
          <p:cNvSpPr>
            <a:spLocks noChangeArrowheads="1"/>
          </p:cNvSpPr>
          <p:nvPr/>
        </p:nvSpPr>
        <p:spPr bwMode="auto">
          <a:xfrm>
            <a:off x="1219200" y="2438400"/>
            <a:ext cx="914400" cy="381000"/>
          </a:xfrm>
          <a:prstGeom prst="rect">
            <a:avLst/>
          </a:prstGeom>
          <a:solidFill>
            <a:srgbClr val="0FA90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0FA909"/>
            </a:extrusionClr>
          </a:sp3d>
        </p:spPr>
        <p:txBody>
          <a:bodyPr wrap="none" anchor="ctr">
            <a:flatTx/>
          </a:bodyPr>
          <a:lstStyle/>
          <a:p>
            <a:pPr algn="ctr"/>
            <a:r>
              <a:rPr lang="en-US" altLang="en-US" sz="2000"/>
              <a:t>Page 2</a:t>
            </a:r>
          </a:p>
        </p:txBody>
      </p:sp>
      <p:sp>
        <p:nvSpPr>
          <p:cNvPr id="27676" name="Rectangle 26"/>
          <p:cNvSpPr>
            <a:spLocks noChangeArrowheads="1"/>
          </p:cNvSpPr>
          <p:nvPr/>
        </p:nvSpPr>
        <p:spPr bwMode="auto">
          <a:xfrm>
            <a:off x="1219200" y="2057400"/>
            <a:ext cx="914400" cy="381000"/>
          </a:xfrm>
          <a:prstGeom prst="rect">
            <a:avLst/>
          </a:prstGeom>
          <a:solidFill>
            <a:srgbClr val="13D90C"/>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13D90C"/>
            </a:extrusionClr>
          </a:sp3d>
        </p:spPr>
        <p:txBody>
          <a:bodyPr wrap="none" anchor="ctr">
            <a:flatTx/>
          </a:bodyPr>
          <a:lstStyle/>
          <a:p>
            <a:pPr algn="ctr"/>
            <a:r>
              <a:rPr lang="en-US" altLang="en-US" sz="2000"/>
              <a:t>Page 1</a:t>
            </a:r>
          </a:p>
        </p:txBody>
      </p:sp>
      <p:sp>
        <p:nvSpPr>
          <p:cNvPr id="27677" name="Rectangle 27"/>
          <p:cNvSpPr>
            <a:spLocks noChangeArrowheads="1"/>
          </p:cNvSpPr>
          <p:nvPr/>
        </p:nvSpPr>
        <p:spPr bwMode="auto">
          <a:xfrm>
            <a:off x="1219200" y="1676400"/>
            <a:ext cx="914400" cy="381000"/>
          </a:xfrm>
          <a:prstGeom prst="rect">
            <a:avLst/>
          </a:prstGeom>
          <a:solidFill>
            <a:srgbClr val="2DF326"/>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2DF326"/>
            </a:extrusionClr>
          </a:sp3d>
        </p:spPr>
        <p:txBody>
          <a:bodyPr wrap="none" anchor="ctr">
            <a:flatTx/>
          </a:bodyPr>
          <a:lstStyle/>
          <a:p>
            <a:pPr algn="ctr"/>
            <a:r>
              <a:rPr lang="en-US" altLang="en-US" sz="2000"/>
              <a:t>Page 0</a:t>
            </a:r>
          </a:p>
        </p:txBody>
      </p:sp>
      <p:sp>
        <p:nvSpPr>
          <p:cNvPr id="27678" name="Rectangle 28"/>
          <p:cNvSpPr>
            <a:spLocks noChangeArrowheads="1"/>
          </p:cNvSpPr>
          <p:nvPr/>
        </p:nvSpPr>
        <p:spPr bwMode="auto">
          <a:xfrm>
            <a:off x="1219200" y="4876800"/>
            <a:ext cx="914400" cy="381000"/>
          </a:xfrm>
          <a:prstGeom prst="rect">
            <a:avLst/>
          </a:prstGeom>
          <a:solidFill>
            <a:srgbClr val="97631B"/>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7631B"/>
            </a:extrusionClr>
          </a:sp3d>
        </p:spPr>
        <p:txBody>
          <a:bodyPr wrap="none" anchor="ctr">
            <a:flatTx/>
          </a:bodyPr>
          <a:lstStyle/>
          <a:p>
            <a:pPr algn="ctr"/>
            <a:r>
              <a:rPr lang="en-US" altLang="en-US" sz="2000"/>
              <a:t>Page 1</a:t>
            </a:r>
          </a:p>
        </p:txBody>
      </p:sp>
      <p:sp>
        <p:nvSpPr>
          <p:cNvPr id="27679" name="Rectangle 29"/>
          <p:cNvSpPr>
            <a:spLocks noChangeArrowheads="1"/>
          </p:cNvSpPr>
          <p:nvPr/>
        </p:nvSpPr>
        <p:spPr bwMode="auto">
          <a:xfrm>
            <a:off x="1219200" y="4495800"/>
            <a:ext cx="914400" cy="381000"/>
          </a:xfrm>
          <a:prstGeom prst="rect">
            <a:avLst/>
          </a:prstGeom>
          <a:solidFill>
            <a:srgbClr val="ED9C2C"/>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ED9C2C"/>
            </a:extrusionClr>
          </a:sp3d>
        </p:spPr>
        <p:txBody>
          <a:bodyPr wrap="none" anchor="ctr">
            <a:flatTx/>
          </a:bodyPr>
          <a:lstStyle/>
          <a:p>
            <a:pPr algn="ctr"/>
            <a:r>
              <a:rPr lang="en-US" altLang="en-US" sz="2000"/>
              <a:t>Page 0</a:t>
            </a:r>
          </a:p>
        </p:txBody>
      </p:sp>
      <p:sp>
        <p:nvSpPr>
          <p:cNvPr id="27680" name="Rectangle 30"/>
          <p:cNvSpPr>
            <a:spLocks noChangeArrowheads="1"/>
          </p:cNvSpPr>
          <p:nvPr/>
        </p:nvSpPr>
        <p:spPr bwMode="auto">
          <a:xfrm>
            <a:off x="4038600" y="4876800"/>
            <a:ext cx="381000" cy="381000"/>
          </a:xfrm>
          <a:prstGeom prst="rect">
            <a:avLst/>
          </a:prstGeom>
          <a:solidFill>
            <a:srgbClr val="97631B"/>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7631B"/>
            </a:extrusionClr>
          </a:sp3d>
        </p:spPr>
        <p:txBody>
          <a:bodyPr wrap="none" anchor="ctr">
            <a:flatTx/>
          </a:bodyPr>
          <a:lstStyle/>
          <a:p>
            <a:pPr algn="ctr"/>
            <a:r>
              <a:rPr lang="en-US" altLang="en-US" sz="2000"/>
              <a:t>0</a:t>
            </a:r>
          </a:p>
        </p:txBody>
      </p:sp>
      <p:sp>
        <p:nvSpPr>
          <p:cNvPr id="27681" name="Rectangle 31"/>
          <p:cNvSpPr>
            <a:spLocks noChangeArrowheads="1"/>
          </p:cNvSpPr>
          <p:nvPr/>
        </p:nvSpPr>
        <p:spPr bwMode="auto">
          <a:xfrm>
            <a:off x="4038600" y="4495800"/>
            <a:ext cx="381000" cy="381000"/>
          </a:xfrm>
          <a:prstGeom prst="rect">
            <a:avLst/>
          </a:prstGeom>
          <a:solidFill>
            <a:srgbClr val="ED9C2C"/>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ED9C2C"/>
            </a:extrusionClr>
          </a:sp3d>
        </p:spPr>
        <p:txBody>
          <a:bodyPr wrap="none" anchor="ctr">
            <a:flatTx/>
          </a:bodyPr>
          <a:lstStyle/>
          <a:p>
            <a:pPr algn="ctr"/>
            <a:r>
              <a:rPr lang="en-US" altLang="en-US" sz="2000"/>
              <a:t>8</a:t>
            </a:r>
          </a:p>
        </p:txBody>
      </p:sp>
      <p:sp>
        <p:nvSpPr>
          <p:cNvPr id="27682" name="Rectangle 32"/>
          <p:cNvSpPr>
            <a:spLocks noChangeArrowheads="1"/>
          </p:cNvSpPr>
          <p:nvPr/>
        </p:nvSpPr>
        <p:spPr bwMode="auto">
          <a:xfrm>
            <a:off x="4038600" y="3200400"/>
            <a:ext cx="381000" cy="381000"/>
          </a:xfrm>
          <a:prstGeom prst="rect">
            <a:avLst/>
          </a:prstGeom>
          <a:solidFill>
            <a:srgbClr val="064804"/>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064804"/>
            </a:extrusionClr>
          </a:sp3d>
        </p:spPr>
        <p:txBody>
          <a:bodyPr wrap="none" anchor="ctr">
            <a:flatTx/>
          </a:bodyPr>
          <a:lstStyle/>
          <a:p>
            <a:pPr algn="ctr"/>
            <a:r>
              <a:rPr lang="en-US" altLang="en-US" sz="2000"/>
              <a:t>2</a:t>
            </a:r>
          </a:p>
        </p:txBody>
      </p:sp>
      <p:sp>
        <p:nvSpPr>
          <p:cNvPr id="27683" name="Rectangle 33"/>
          <p:cNvSpPr>
            <a:spLocks noChangeArrowheads="1"/>
          </p:cNvSpPr>
          <p:nvPr/>
        </p:nvSpPr>
        <p:spPr bwMode="auto">
          <a:xfrm>
            <a:off x="4038600" y="2819400"/>
            <a:ext cx="381000" cy="381000"/>
          </a:xfrm>
          <a:prstGeom prst="rect">
            <a:avLst/>
          </a:prstGeom>
          <a:solidFill>
            <a:srgbClr val="0A7807"/>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0A7807"/>
            </a:extrusionClr>
          </a:sp3d>
        </p:spPr>
        <p:txBody>
          <a:bodyPr wrap="none" anchor="ctr">
            <a:flatTx/>
          </a:bodyPr>
          <a:lstStyle/>
          <a:p>
            <a:pPr algn="ctr"/>
            <a:r>
              <a:rPr lang="en-US" altLang="en-US" sz="2000"/>
              <a:t>9</a:t>
            </a:r>
          </a:p>
        </p:txBody>
      </p:sp>
      <p:sp>
        <p:nvSpPr>
          <p:cNvPr id="27684" name="Rectangle 34"/>
          <p:cNvSpPr>
            <a:spLocks noChangeArrowheads="1"/>
          </p:cNvSpPr>
          <p:nvPr/>
        </p:nvSpPr>
        <p:spPr bwMode="auto">
          <a:xfrm>
            <a:off x="4038600" y="2438400"/>
            <a:ext cx="381000" cy="381000"/>
          </a:xfrm>
          <a:prstGeom prst="rect">
            <a:avLst/>
          </a:prstGeom>
          <a:solidFill>
            <a:srgbClr val="0FA90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0FA909"/>
            </a:extrusionClr>
          </a:sp3d>
        </p:spPr>
        <p:txBody>
          <a:bodyPr wrap="none" anchor="ctr">
            <a:flatTx/>
          </a:bodyPr>
          <a:lstStyle/>
          <a:p>
            <a:pPr algn="ctr"/>
            <a:r>
              <a:rPr lang="en-US" altLang="en-US" sz="2000"/>
              <a:t>4</a:t>
            </a:r>
          </a:p>
        </p:txBody>
      </p:sp>
      <p:sp>
        <p:nvSpPr>
          <p:cNvPr id="27685" name="Rectangle 35"/>
          <p:cNvSpPr>
            <a:spLocks noChangeArrowheads="1"/>
          </p:cNvSpPr>
          <p:nvPr/>
        </p:nvSpPr>
        <p:spPr bwMode="auto">
          <a:xfrm>
            <a:off x="4038600" y="2057400"/>
            <a:ext cx="381000" cy="381000"/>
          </a:xfrm>
          <a:prstGeom prst="rect">
            <a:avLst/>
          </a:prstGeom>
          <a:solidFill>
            <a:srgbClr val="13D90C"/>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13D90C"/>
            </a:extrusionClr>
          </a:sp3d>
        </p:spPr>
        <p:txBody>
          <a:bodyPr wrap="none" anchor="ctr">
            <a:flatTx/>
          </a:bodyPr>
          <a:lstStyle/>
          <a:p>
            <a:pPr algn="ctr"/>
            <a:r>
              <a:rPr lang="en-US" altLang="en-US" sz="2000"/>
              <a:t>3</a:t>
            </a:r>
          </a:p>
        </p:txBody>
      </p:sp>
      <p:sp>
        <p:nvSpPr>
          <p:cNvPr id="27686" name="Rectangle 36"/>
          <p:cNvSpPr>
            <a:spLocks noChangeArrowheads="1"/>
          </p:cNvSpPr>
          <p:nvPr/>
        </p:nvSpPr>
        <p:spPr bwMode="auto">
          <a:xfrm>
            <a:off x="4038600" y="1676400"/>
            <a:ext cx="381000" cy="381000"/>
          </a:xfrm>
          <a:prstGeom prst="rect">
            <a:avLst/>
          </a:prstGeom>
          <a:solidFill>
            <a:srgbClr val="2DF326"/>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2DF326"/>
            </a:extrusionClr>
          </a:sp3d>
        </p:spPr>
        <p:txBody>
          <a:bodyPr wrap="none" anchor="ctr">
            <a:flatTx/>
          </a:bodyPr>
          <a:lstStyle/>
          <a:p>
            <a:pPr algn="ctr"/>
            <a:r>
              <a:rPr lang="en-US" altLang="en-US" sz="2000"/>
              <a:t>6</a:t>
            </a:r>
          </a:p>
        </p:txBody>
      </p:sp>
      <p:sp>
        <p:nvSpPr>
          <p:cNvPr id="27687" name="Rectangle 37"/>
          <p:cNvSpPr>
            <a:spLocks noChangeArrowheads="1"/>
          </p:cNvSpPr>
          <p:nvPr/>
        </p:nvSpPr>
        <p:spPr bwMode="auto">
          <a:xfrm>
            <a:off x="7239000" y="5410200"/>
            <a:ext cx="1371600" cy="381000"/>
          </a:xfrm>
          <a:prstGeom prst="rect">
            <a:avLst/>
          </a:prstGeom>
          <a:solidFill>
            <a:srgbClr val="0A7807"/>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0A7807"/>
            </a:extrusionClr>
          </a:sp3d>
        </p:spPr>
        <p:txBody>
          <a:bodyPr wrap="none" anchor="ctr">
            <a:flatTx/>
          </a:bodyPr>
          <a:lstStyle/>
          <a:p>
            <a:pPr algn="ctr"/>
            <a:r>
              <a:rPr lang="en-US" altLang="en-US" sz="2000"/>
              <a:t>Page 3 (P0)</a:t>
            </a:r>
          </a:p>
        </p:txBody>
      </p:sp>
      <p:sp>
        <p:nvSpPr>
          <p:cNvPr id="27688" name="Rectangle 38"/>
          <p:cNvSpPr>
            <a:spLocks noChangeArrowheads="1"/>
          </p:cNvSpPr>
          <p:nvPr/>
        </p:nvSpPr>
        <p:spPr bwMode="auto">
          <a:xfrm>
            <a:off x="7239000" y="5029200"/>
            <a:ext cx="1371600" cy="381000"/>
          </a:xfrm>
          <a:prstGeom prst="rect">
            <a:avLst/>
          </a:prstGeom>
          <a:solidFill>
            <a:srgbClr val="ED9C2C"/>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ED9C2C"/>
            </a:extrusionClr>
          </a:sp3d>
        </p:spPr>
        <p:txBody>
          <a:bodyPr wrap="none" anchor="ctr">
            <a:flatTx/>
          </a:bodyPr>
          <a:lstStyle/>
          <a:p>
            <a:pPr algn="ctr"/>
            <a:r>
              <a:rPr lang="en-US" altLang="en-US" sz="2000"/>
              <a:t>Page 0 (P1)</a:t>
            </a:r>
          </a:p>
        </p:txBody>
      </p:sp>
      <p:sp>
        <p:nvSpPr>
          <p:cNvPr id="27689" name="Rectangle 39"/>
          <p:cNvSpPr>
            <a:spLocks noChangeArrowheads="1"/>
          </p:cNvSpPr>
          <p:nvPr/>
        </p:nvSpPr>
        <p:spPr bwMode="auto">
          <a:xfrm>
            <a:off x="7239000" y="4648200"/>
            <a:ext cx="1371600" cy="381000"/>
          </a:xfrm>
          <a:prstGeom prst="rect">
            <a:avLst/>
          </a:prstGeom>
          <a:solidFill>
            <a:srgbClr val="AAAAAA"/>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AAAAAA"/>
            </a:extrusionClr>
          </a:sp3d>
        </p:spPr>
        <p:txBody>
          <a:bodyPr wrap="none" anchor="ctr">
            <a:flatTx/>
          </a:bodyPr>
          <a:lstStyle/>
          <a:p>
            <a:pPr algn="ctr"/>
            <a:endParaRPr lang="en-US" altLang="en-US" sz="2000"/>
          </a:p>
        </p:txBody>
      </p:sp>
      <p:sp>
        <p:nvSpPr>
          <p:cNvPr id="27690" name="Rectangle 40"/>
          <p:cNvSpPr>
            <a:spLocks noChangeArrowheads="1"/>
          </p:cNvSpPr>
          <p:nvPr/>
        </p:nvSpPr>
        <p:spPr bwMode="auto">
          <a:xfrm>
            <a:off x="7239000" y="4267200"/>
            <a:ext cx="1371600" cy="381000"/>
          </a:xfrm>
          <a:prstGeom prst="rect">
            <a:avLst/>
          </a:prstGeom>
          <a:solidFill>
            <a:srgbClr val="2DF326"/>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2DF326"/>
            </a:extrusionClr>
          </a:sp3d>
        </p:spPr>
        <p:txBody>
          <a:bodyPr wrap="none" anchor="ctr">
            <a:flatTx/>
          </a:bodyPr>
          <a:lstStyle/>
          <a:p>
            <a:pPr algn="ctr"/>
            <a:r>
              <a:rPr lang="en-US" altLang="en-US" sz="2000"/>
              <a:t>Page 0 (P0)</a:t>
            </a:r>
          </a:p>
        </p:txBody>
      </p:sp>
      <p:sp>
        <p:nvSpPr>
          <p:cNvPr id="27691" name="Rectangle 41"/>
          <p:cNvSpPr>
            <a:spLocks noChangeArrowheads="1"/>
          </p:cNvSpPr>
          <p:nvPr/>
        </p:nvSpPr>
        <p:spPr bwMode="auto">
          <a:xfrm>
            <a:off x="7239000" y="3886200"/>
            <a:ext cx="1371600" cy="381000"/>
          </a:xfrm>
          <a:prstGeom prst="rect">
            <a:avLst/>
          </a:prstGeom>
          <a:solidFill>
            <a:srgbClr val="AAAAAA"/>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AAAAAA"/>
            </a:extrusionClr>
          </a:sp3d>
        </p:spPr>
        <p:txBody>
          <a:bodyPr wrap="none" anchor="ctr">
            <a:flatTx/>
          </a:bodyPr>
          <a:lstStyle/>
          <a:p>
            <a:pPr algn="ctr"/>
            <a:endParaRPr lang="en-US" altLang="en-US" sz="2000"/>
          </a:p>
        </p:txBody>
      </p:sp>
      <p:sp>
        <p:nvSpPr>
          <p:cNvPr id="27692" name="Rectangle 42"/>
          <p:cNvSpPr>
            <a:spLocks noChangeArrowheads="1"/>
          </p:cNvSpPr>
          <p:nvPr/>
        </p:nvSpPr>
        <p:spPr bwMode="auto">
          <a:xfrm>
            <a:off x="7239000" y="3505200"/>
            <a:ext cx="1371600" cy="381000"/>
          </a:xfrm>
          <a:prstGeom prst="rect">
            <a:avLst/>
          </a:prstGeom>
          <a:solidFill>
            <a:srgbClr val="0FA909"/>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0FA909"/>
            </a:extrusionClr>
          </a:sp3d>
        </p:spPr>
        <p:txBody>
          <a:bodyPr wrap="none" anchor="ctr">
            <a:flatTx/>
          </a:bodyPr>
          <a:lstStyle/>
          <a:p>
            <a:pPr algn="ctr"/>
            <a:r>
              <a:rPr lang="en-US" altLang="en-US" sz="2000"/>
              <a:t>Page 2 (P0)</a:t>
            </a:r>
          </a:p>
        </p:txBody>
      </p:sp>
      <p:sp>
        <p:nvSpPr>
          <p:cNvPr id="27693" name="Rectangle 43"/>
          <p:cNvSpPr>
            <a:spLocks noChangeArrowheads="1"/>
          </p:cNvSpPr>
          <p:nvPr/>
        </p:nvSpPr>
        <p:spPr bwMode="auto">
          <a:xfrm>
            <a:off x="7239000" y="3124200"/>
            <a:ext cx="1371600" cy="381000"/>
          </a:xfrm>
          <a:prstGeom prst="rect">
            <a:avLst/>
          </a:prstGeom>
          <a:solidFill>
            <a:srgbClr val="13D90C"/>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13D90C"/>
            </a:extrusionClr>
          </a:sp3d>
        </p:spPr>
        <p:txBody>
          <a:bodyPr wrap="none" anchor="ctr">
            <a:flatTx/>
          </a:bodyPr>
          <a:lstStyle/>
          <a:p>
            <a:pPr algn="ctr"/>
            <a:r>
              <a:rPr lang="en-US" altLang="en-US" sz="2000"/>
              <a:t>Page 1 (P0)</a:t>
            </a:r>
          </a:p>
        </p:txBody>
      </p:sp>
      <p:sp>
        <p:nvSpPr>
          <p:cNvPr id="27694" name="Rectangle 44"/>
          <p:cNvSpPr>
            <a:spLocks noChangeArrowheads="1"/>
          </p:cNvSpPr>
          <p:nvPr/>
        </p:nvSpPr>
        <p:spPr bwMode="auto">
          <a:xfrm>
            <a:off x="7239000" y="2743200"/>
            <a:ext cx="1371600" cy="381000"/>
          </a:xfrm>
          <a:prstGeom prst="rect">
            <a:avLst/>
          </a:prstGeom>
          <a:solidFill>
            <a:srgbClr val="064804"/>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064804"/>
            </a:extrusionClr>
          </a:sp3d>
        </p:spPr>
        <p:txBody>
          <a:bodyPr wrap="none" anchor="ctr">
            <a:flatTx/>
          </a:bodyPr>
          <a:lstStyle/>
          <a:p>
            <a:pPr algn="ctr"/>
            <a:r>
              <a:rPr lang="en-US" altLang="en-US" sz="2000"/>
              <a:t>Page 4 (P0)</a:t>
            </a:r>
          </a:p>
        </p:txBody>
      </p:sp>
      <p:sp>
        <p:nvSpPr>
          <p:cNvPr id="27695" name="Rectangle 45"/>
          <p:cNvSpPr>
            <a:spLocks noChangeArrowheads="1"/>
          </p:cNvSpPr>
          <p:nvPr/>
        </p:nvSpPr>
        <p:spPr bwMode="auto">
          <a:xfrm>
            <a:off x="7239000" y="2362200"/>
            <a:ext cx="1371600" cy="381000"/>
          </a:xfrm>
          <a:prstGeom prst="rect">
            <a:avLst/>
          </a:prstGeom>
          <a:solidFill>
            <a:srgbClr val="AAAAAA"/>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AAAAAA"/>
            </a:extrusionClr>
          </a:sp3d>
        </p:spPr>
        <p:txBody>
          <a:bodyPr wrap="none" anchor="ctr">
            <a:flatTx/>
          </a:bodyPr>
          <a:lstStyle/>
          <a:p>
            <a:pPr algn="ctr"/>
            <a:endParaRPr lang="en-US" altLang="en-US" sz="2000"/>
          </a:p>
        </p:txBody>
      </p:sp>
      <p:sp>
        <p:nvSpPr>
          <p:cNvPr id="27696" name="Rectangle 46"/>
          <p:cNvSpPr>
            <a:spLocks noChangeArrowheads="1"/>
          </p:cNvSpPr>
          <p:nvPr/>
        </p:nvSpPr>
        <p:spPr bwMode="auto">
          <a:xfrm>
            <a:off x="7239000" y="1981200"/>
            <a:ext cx="1371600" cy="381000"/>
          </a:xfrm>
          <a:prstGeom prst="rect">
            <a:avLst/>
          </a:prstGeom>
          <a:solidFill>
            <a:srgbClr val="97631B"/>
          </a:solidFill>
          <a:ln w="9525">
            <a:miter lim="800000"/>
            <a:headEnd/>
            <a:tailEnd/>
          </a:ln>
          <a:scene3d>
            <a:camera prst="legacyObliqueTopRight"/>
            <a:lightRig rig="legacyFlat3" dir="b"/>
          </a:scene3d>
          <a:sp3d extrusionH="201600" prstMaterial="legacyMatte">
            <a:bevelT w="13500" h="13500" prst="angle"/>
            <a:bevelB w="13500" h="13500" prst="angle"/>
            <a:extrusionClr>
              <a:srgbClr val="97631B"/>
            </a:extrusionClr>
          </a:sp3d>
        </p:spPr>
        <p:txBody>
          <a:bodyPr wrap="none" anchor="ctr">
            <a:flatTx/>
          </a:bodyPr>
          <a:lstStyle/>
          <a:p>
            <a:pPr algn="ctr"/>
            <a:r>
              <a:rPr lang="en-US" altLang="en-US" sz="2000"/>
              <a:t>Page 1 (P1)</a:t>
            </a:r>
          </a:p>
        </p:txBody>
      </p:sp>
      <p:sp>
        <p:nvSpPr>
          <p:cNvPr id="27697" name="Text Box 47"/>
          <p:cNvSpPr txBox="1">
            <a:spLocks noChangeArrowheads="1"/>
          </p:cNvSpPr>
          <p:nvPr/>
        </p:nvSpPr>
        <p:spPr bwMode="auto">
          <a:xfrm>
            <a:off x="5715000" y="3505200"/>
            <a:ext cx="762000" cy="701675"/>
          </a:xfrm>
          <a:prstGeom prst="rect">
            <a:avLst/>
          </a:prstGeom>
          <a:noFill/>
          <a:ln w="12700">
            <a:noFill/>
            <a:miter lim="800000"/>
            <a:headEnd type="none" w="sm" len="sm"/>
            <a:tailEnd type="none" w="sm" len="sm"/>
          </a:ln>
        </p:spPr>
        <p:txBody>
          <a:bodyPr wrap="none">
            <a:spAutoFit/>
          </a:bodyPr>
          <a:lstStyle/>
          <a:p>
            <a:pPr algn="ctr"/>
            <a:r>
              <a:rPr lang="en-US" altLang="en-US" sz="2000">
                <a:latin typeface="Times New Roman" pitchFamily="18" charset="0"/>
              </a:rPr>
              <a:t>Free</a:t>
            </a:r>
          </a:p>
          <a:p>
            <a:pPr algn="ctr"/>
            <a:r>
              <a:rPr lang="en-US" altLang="en-US" sz="2000">
                <a:latin typeface="Times New Roman" pitchFamily="18" charset="0"/>
              </a:rPr>
              <a:t>pages</a:t>
            </a:r>
          </a:p>
        </p:txBody>
      </p:sp>
      <p:sp>
        <p:nvSpPr>
          <p:cNvPr id="27698" name="Rectangle 48"/>
          <p:cNvSpPr>
            <a:spLocks noGrp="1" noChangeArrowheads="1"/>
          </p:cNvSpPr>
          <p:nvPr>
            <p:ph type="title"/>
          </p:nvPr>
        </p:nvSpPr>
        <p:spPr>
          <a:xfrm>
            <a:off x="0" y="571480"/>
            <a:ext cx="7000892" cy="582594"/>
          </a:xfrm>
        </p:spPr>
        <p:txBody>
          <a:bodyPr>
            <a:noAutofit/>
          </a:bodyPr>
          <a:lstStyle/>
          <a:p>
            <a:pPr eaLnBrk="1" hangingPunct="1"/>
            <a:r>
              <a:rPr lang="en-US" altLang="en-US" sz="2800" dirty="0" smtClean="0"/>
              <a:t>Memory &amp; paging structures</a:t>
            </a:r>
          </a:p>
        </p:txBody>
      </p:sp>
      <p:sp>
        <p:nvSpPr>
          <p:cNvPr id="51" name="Rectangle 2"/>
          <p:cNvSpPr txBox="1">
            <a:spLocks noChangeArrowheads="1"/>
          </p:cNvSpPr>
          <p:nvPr/>
        </p:nvSpPr>
        <p:spPr>
          <a:xfrm>
            <a:off x="1571604" y="0"/>
            <a:ext cx="6043626" cy="571504"/>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1" i="0" u="none" strike="noStrike" kern="1200" cap="none" spc="0" normalizeH="0" baseline="0" noProof="0" dirty="0" smtClean="0">
                <a:ln>
                  <a:noFill/>
                </a:ln>
                <a:solidFill>
                  <a:schemeClr val="lt1"/>
                </a:solidFill>
                <a:effectLst/>
                <a:uLnTx/>
                <a:uFillTx/>
                <a:latin typeface="+mn-lt"/>
                <a:ea typeface="SimSun" pitchFamily="2" charset="-122"/>
                <a:cs typeface="+mn-cs"/>
              </a:rPr>
              <a:t>Paging </a:t>
            </a:r>
            <a:r>
              <a:rPr kumimoji="0" lang="en-US" altLang="zh-CN" sz="3100" b="1" i="0" u="none" strike="noStrike" kern="1200" cap="none" spc="0" normalizeH="0" baseline="0" noProof="0" dirty="0" smtClean="0">
                <a:ln>
                  <a:noFill/>
                </a:ln>
                <a:solidFill>
                  <a:schemeClr val="lt1"/>
                </a:solidFill>
                <a:effectLst/>
                <a:uLnTx/>
                <a:uFillTx/>
                <a:latin typeface="+mn-lt"/>
                <a:ea typeface="SimSun" pitchFamily="2" charset="-122"/>
                <a:cs typeface="+mn-cs"/>
              </a:rPr>
              <a:t>(cont…)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a:srcRect/>
          <a:stretch>
            <a:fillRect/>
          </a:stretch>
        </p:blipFill>
        <p:spPr bwMode="auto">
          <a:xfrm>
            <a:off x="857224" y="742724"/>
            <a:ext cx="7715304" cy="5472358"/>
          </a:xfrm>
          <a:prstGeom prst="rect">
            <a:avLst/>
          </a:prstGeom>
          <a:noFill/>
          <a:ln w="9525">
            <a:noFill/>
            <a:miter lim="800000"/>
            <a:headEnd/>
            <a:tailEnd/>
          </a:ln>
          <a:effectLst/>
        </p:spPr>
      </p:pic>
      <p:sp>
        <p:nvSpPr>
          <p:cNvPr id="3" name="Rectangle 2"/>
          <p:cNvSpPr txBox="1">
            <a:spLocks noChangeArrowheads="1"/>
          </p:cNvSpPr>
          <p:nvPr/>
        </p:nvSpPr>
        <p:spPr>
          <a:xfrm>
            <a:off x="1500166" y="214290"/>
            <a:ext cx="6043626" cy="571504"/>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1" i="0" u="none" strike="noStrike" kern="1200" cap="none" spc="0" normalizeH="0" baseline="0" noProof="0" dirty="0" smtClean="0">
                <a:ln>
                  <a:noFill/>
                </a:ln>
                <a:solidFill>
                  <a:schemeClr val="lt1"/>
                </a:solidFill>
                <a:effectLst/>
                <a:uLnTx/>
                <a:uFillTx/>
                <a:latin typeface="+mn-lt"/>
                <a:ea typeface="SimSun" pitchFamily="2" charset="-122"/>
                <a:cs typeface="+mn-cs"/>
              </a:rPr>
              <a:t>Paging </a:t>
            </a:r>
            <a:r>
              <a:rPr kumimoji="0" lang="en-US" altLang="zh-CN" sz="3100" b="1" i="0" u="none" strike="noStrike" kern="1200" cap="none" spc="0" normalizeH="0" baseline="0" noProof="0" dirty="0" smtClean="0">
                <a:ln>
                  <a:noFill/>
                </a:ln>
                <a:solidFill>
                  <a:schemeClr val="lt1"/>
                </a:solidFill>
                <a:effectLst/>
                <a:uLnTx/>
                <a:uFillTx/>
                <a:latin typeface="+mn-lt"/>
                <a:ea typeface="SimSun" pitchFamily="2" charset="-122"/>
                <a:cs typeface="+mn-cs"/>
              </a:rPr>
              <a:t>(cont…)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457200" y="714356"/>
            <a:ext cx="8229600" cy="703282"/>
          </a:xfrm>
        </p:spPr>
        <p:txBody>
          <a:bodyPr>
            <a:normAutofit fontScale="90000"/>
          </a:bodyPr>
          <a:lstStyle/>
          <a:p>
            <a:r>
              <a:rPr lang="en-US" altLang="zh-CN" dirty="0" smtClean="0">
                <a:ea typeface="SimSun" pitchFamily="2" charset="-122"/>
              </a:rPr>
              <a:t>Address Translation Scheme</a:t>
            </a:r>
          </a:p>
        </p:txBody>
      </p:sp>
      <p:sp>
        <p:nvSpPr>
          <p:cNvPr id="12291" name="Rectangle 3"/>
          <p:cNvSpPr>
            <a:spLocks noGrp="1" noChangeArrowheads="1"/>
          </p:cNvSpPr>
          <p:nvPr>
            <p:ph type="body" idx="4294967295"/>
          </p:nvPr>
        </p:nvSpPr>
        <p:spPr>
          <a:xfrm>
            <a:off x="642910" y="1498622"/>
            <a:ext cx="8001000" cy="5073650"/>
          </a:xfrm>
        </p:spPr>
        <p:txBody>
          <a:bodyPr/>
          <a:lstStyle/>
          <a:p>
            <a:r>
              <a:rPr lang="en-US" altLang="zh-CN" sz="2400" dirty="0" smtClean="0">
                <a:ea typeface="SimSun" pitchFamily="2" charset="-122"/>
              </a:rPr>
              <a:t>Address generated by CPU is divided into:</a:t>
            </a:r>
          </a:p>
          <a:p>
            <a:pPr lvl="1"/>
            <a:r>
              <a:rPr lang="en-US" altLang="zh-CN" sz="2400" b="1" dirty="0" smtClean="0">
                <a:ea typeface="SimSun" pitchFamily="2" charset="-122"/>
              </a:rPr>
              <a:t>Page number (</a:t>
            </a:r>
            <a:r>
              <a:rPr lang="en-US" altLang="zh-CN" sz="2400" b="1" i="1" dirty="0" smtClean="0">
                <a:ea typeface="SimSun" pitchFamily="2" charset="-122"/>
              </a:rPr>
              <a:t>p</a:t>
            </a:r>
            <a:r>
              <a:rPr lang="en-US" altLang="zh-CN" sz="2400" b="1" dirty="0" smtClean="0">
                <a:ea typeface="SimSun" pitchFamily="2" charset="-122"/>
              </a:rPr>
              <a:t>)</a:t>
            </a:r>
            <a:r>
              <a:rPr lang="en-US" altLang="zh-CN" sz="2400" dirty="0" smtClean="0">
                <a:ea typeface="SimSun" pitchFamily="2" charset="-122"/>
              </a:rPr>
              <a:t> </a:t>
            </a:r>
            <a:r>
              <a:rPr lang="en-US" altLang="zh-CN" sz="2400" dirty="0" smtClean="0">
                <a:latin typeface="Arial" pitchFamily="34" charset="0"/>
                <a:ea typeface="SimSun" pitchFamily="2" charset="-122"/>
              </a:rPr>
              <a:t>–</a:t>
            </a:r>
            <a:r>
              <a:rPr lang="en-US" altLang="zh-CN" sz="2400" dirty="0" smtClean="0">
                <a:ea typeface="SimSun" pitchFamily="2" charset="-122"/>
              </a:rPr>
              <a:t> used as an </a:t>
            </a:r>
            <a:r>
              <a:rPr lang="en-US" altLang="zh-CN" sz="2400" dirty="0" smtClean="0">
                <a:solidFill>
                  <a:srgbClr val="FF0000"/>
                </a:solidFill>
                <a:ea typeface="SimSun" pitchFamily="2" charset="-122"/>
              </a:rPr>
              <a:t>index into a </a:t>
            </a:r>
            <a:r>
              <a:rPr lang="en-US" altLang="zh-CN" sz="2400" i="1" dirty="0" smtClean="0">
                <a:solidFill>
                  <a:srgbClr val="FF0000"/>
                </a:solidFill>
                <a:ea typeface="SimSun" pitchFamily="2" charset="-122"/>
              </a:rPr>
              <a:t>page</a:t>
            </a:r>
            <a:r>
              <a:rPr lang="en-US" altLang="zh-CN" sz="2400" dirty="0" smtClean="0">
                <a:solidFill>
                  <a:srgbClr val="FF0000"/>
                </a:solidFill>
                <a:ea typeface="SimSun" pitchFamily="2" charset="-122"/>
              </a:rPr>
              <a:t> </a:t>
            </a:r>
            <a:r>
              <a:rPr lang="en-US" altLang="zh-CN" sz="2400" i="1" dirty="0" smtClean="0">
                <a:solidFill>
                  <a:srgbClr val="FF0000"/>
                </a:solidFill>
                <a:ea typeface="SimSun" pitchFamily="2" charset="-122"/>
              </a:rPr>
              <a:t>table</a:t>
            </a:r>
            <a:r>
              <a:rPr lang="en-US" altLang="zh-CN" sz="2400" dirty="0" smtClean="0">
                <a:solidFill>
                  <a:srgbClr val="FF0000"/>
                </a:solidFill>
                <a:ea typeface="SimSun" pitchFamily="2" charset="-122"/>
              </a:rPr>
              <a:t> </a:t>
            </a:r>
            <a:r>
              <a:rPr lang="en-US" altLang="zh-CN" sz="2400" dirty="0" smtClean="0">
                <a:ea typeface="SimSun" pitchFamily="2" charset="-122"/>
              </a:rPr>
              <a:t>which contains base address of each page in physical memory</a:t>
            </a:r>
          </a:p>
          <a:p>
            <a:pPr lvl="1"/>
            <a:r>
              <a:rPr lang="en-US" altLang="zh-CN" sz="2400" b="1" dirty="0" smtClean="0">
                <a:ea typeface="SimSun" pitchFamily="2" charset="-122"/>
              </a:rPr>
              <a:t>Page offset (d)</a:t>
            </a:r>
            <a:r>
              <a:rPr lang="en-US" altLang="zh-CN" sz="2400" dirty="0" smtClean="0">
                <a:ea typeface="SimSun" pitchFamily="2" charset="-122"/>
              </a:rPr>
              <a:t> </a:t>
            </a:r>
            <a:r>
              <a:rPr lang="en-US" altLang="zh-CN" sz="2400" dirty="0" smtClean="0">
                <a:latin typeface="Arial" pitchFamily="34" charset="0"/>
                <a:ea typeface="SimSun" pitchFamily="2" charset="-122"/>
              </a:rPr>
              <a:t>–</a:t>
            </a:r>
            <a:r>
              <a:rPr lang="en-US" altLang="zh-CN" sz="2400" dirty="0" smtClean="0">
                <a:ea typeface="SimSun" pitchFamily="2" charset="-122"/>
              </a:rPr>
              <a:t> </a:t>
            </a:r>
            <a:r>
              <a:rPr lang="en-US" altLang="zh-CN" sz="2400" dirty="0" smtClean="0">
                <a:solidFill>
                  <a:srgbClr val="FF0000"/>
                </a:solidFill>
                <a:ea typeface="SimSun" pitchFamily="2" charset="-122"/>
              </a:rPr>
              <a:t>combined with base address</a:t>
            </a:r>
            <a:r>
              <a:rPr lang="en-US" altLang="zh-CN" sz="2400" dirty="0" smtClean="0">
                <a:ea typeface="SimSun" pitchFamily="2" charset="-122"/>
              </a:rPr>
              <a:t> to define the physical memory address that is sent to the memory unit</a:t>
            </a:r>
          </a:p>
          <a:p>
            <a:pPr lvl="1"/>
            <a:endParaRPr lang="en-US" altLang="zh-CN" sz="2400" dirty="0" smtClean="0">
              <a:ea typeface="SimSun" pitchFamily="2" charset="-122"/>
            </a:endParaRPr>
          </a:p>
          <a:p>
            <a:pPr lvl="1"/>
            <a:endParaRPr lang="en-US" altLang="zh-CN" sz="2000" dirty="0" smtClean="0">
              <a:ea typeface="SimSun" pitchFamily="2" charset="-122"/>
            </a:endParaRPr>
          </a:p>
          <a:p>
            <a:pPr lvl="1"/>
            <a:endParaRPr lang="en-US" altLang="zh-CN" sz="2000" dirty="0" smtClean="0">
              <a:ea typeface="SimSun" pitchFamily="2" charset="-122"/>
            </a:endParaRPr>
          </a:p>
          <a:p>
            <a:pPr lvl="1"/>
            <a:endParaRPr lang="en-US" altLang="zh-CN" sz="2000" dirty="0" smtClean="0">
              <a:ea typeface="SimSun" pitchFamily="2" charset="-122"/>
            </a:endParaRPr>
          </a:p>
          <a:p>
            <a:pPr lvl="1"/>
            <a:r>
              <a:rPr lang="en-US" altLang="zh-CN" sz="2400" dirty="0" smtClean="0">
                <a:ea typeface="SimSun" pitchFamily="2" charset="-122"/>
              </a:rPr>
              <a:t>For given logical address space 2</a:t>
            </a:r>
            <a:r>
              <a:rPr lang="en-US" altLang="zh-CN" sz="2400" i="1" baseline="30000" dirty="0" smtClean="0">
                <a:ea typeface="SimSun" pitchFamily="2" charset="-122"/>
              </a:rPr>
              <a:t>m </a:t>
            </a:r>
            <a:r>
              <a:rPr lang="en-US" altLang="zh-CN" sz="2400" i="1" dirty="0" smtClean="0">
                <a:ea typeface="SimSun" pitchFamily="2" charset="-122"/>
              </a:rPr>
              <a:t>and page size</a:t>
            </a:r>
            <a:r>
              <a:rPr lang="en-US" altLang="zh-CN" sz="2400" i="1" baseline="30000" dirty="0" smtClean="0">
                <a:ea typeface="SimSun" pitchFamily="2" charset="-122"/>
              </a:rPr>
              <a:t> </a:t>
            </a:r>
            <a:r>
              <a:rPr lang="en-US" altLang="zh-CN" sz="2400" i="1" dirty="0" smtClean="0">
                <a:ea typeface="SimSun" pitchFamily="2" charset="-122"/>
              </a:rPr>
              <a:t>2</a:t>
            </a:r>
            <a:r>
              <a:rPr lang="en-US" altLang="zh-CN" sz="2400" baseline="30000" dirty="0" smtClean="0">
                <a:ea typeface="SimSun" pitchFamily="2" charset="-122"/>
              </a:rPr>
              <a:t>n</a:t>
            </a:r>
          </a:p>
        </p:txBody>
      </p:sp>
      <p:sp>
        <p:nvSpPr>
          <p:cNvPr id="12292" name="Rectangle 4"/>
          <p:cNvSpPr>
            <a:spLocks noChangeArrowheads="1"/>
          </p:cNvSpPr>
          <p:nvPr/>
        </p:nvSpPr>
        <p:spPr bwMode="auto">
          <a:xfrm>
            <a:off x="2562225" y="4559314"/>
            <a:ext cx="3105150" cy="43815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2293" name="Line 5"/>
          <p:cNvSpPr>
            <a:spLocks noChangeShapeType="1"/>
          </p:cNvSpPr>
          <p:nvPr/>
        </p:nvSpPr>
        <p:spPr bwMode="auto">
          <a:xfrm>
            <a:off x="4195763" y="4559314"/>
            <a:ext cx="0" cy="762000"/>
          </a:xfrm>
          <a:prstGeom prst="line">
            <a:avLst/>
          </a:prstGeom>
          <a:noFill/>
          <a:ln w="9525">
            <a:solidFill>
              <a:schemeClr val="tx1"/>
            </a:solidFill>
            <a:round/>
            <a:headEnd/>
            <a:tailEnd/>
          </a:ln>
        </p:spPr>
        <p:txBody>
          <a:bodyPr wrap="none" anchor="ctr"/>
          <a:lstStyle/>
          <a:p>
            <a:endParaRPr lang="en-IN"/>
          </a:p>
        </p:txBody>
      </p:sp>
      <p:sp>
        <p:nvSpPr>
          <p:cNvPr id="12294" name="Text Box 6"/>
          <p:cNvSpPr txBox="1">
            <a:spLocks noChangeArrowheads="1"/>
          </p:cNvSpPr>
          <p:nvPr/>
        </p:nvSpPr>
        <p:spPr bwMode="auto">
          <a:xfrm>
            <a:off x="2574925" y="4113226"/>
            <a:ext cx="1530350" cy="366713"/>
          </a:xfrm>
          <a:prstGeom prst="rect">
            <a:avLst/>
          </a:prstGeom>
          <a:noFill/>
          <a:ln w="9525">
            <a:noFill/>
            <a:miter lim="800000"/>
            <a:headEnd/>
            <a:tailEnd/>
          </a:ln>
        </p:spPr>
        <p:txBody>
          <a:bodyPr wrap="none" anchor="ctr">
            <a:spAutoFit/>
          </a:bodyPr>
          <a:lstStyle/>
          <a:p>
            <a:pPr algn="ctr" eaLnBrk="0" hangingPunct="0"/>
            <a:r>
              <a:rPr lang="en-US" altLang="zh-CN" sz="1800" dirty="0">
                <a:latin typeface="Helvetica" pitchFamily="-84" charset="0"/>
              </a:rPr>
              <a:t>page number</a:t>
            </a:r>
          </a:p>
        </p:txBody>
      </p:sp>
      <p:sp>
        <p:nvSpPr>
          <p:cNvPr id="12295" name="Text Box 7"/>
          <p:cNvSpPr txBox="1">
            <a:spLocks noChangeArrowheads="1"/>
          </p:cNvSpPr>
          <p:nvPr/>
        </p:nvSpPr>
        <p:spPr bwMode="auto">
          <a:xfrm>
            <a:off x="4267200" y="4097351"/>
            <a:ext cx="1314450" cy="366713"/>
          </a:xfrm>
          <a:prstGeom prst="rect">
            <a:avLst/>
          </a:prstGeom>
          <a:noFill/>
          <a:ln w="9525">
            <a:noFill/>
            <a:miter lim="800000"/>
            <a:headEnd/>
            <a:tailEnd/>
          </a:ln>
        </p:spPr>
        <p:txBody>
          <a:bodyPr wrap="none" anchor="ctr">
            <a:spAutoFit/>
          </a:bodyPr>
          <a:lstStyle/>
          <a:p>
            <a:pPr algn="ctr" eaLnBrk="0" hangingPunct="0"/>
            <a:r>
              <a:rPr lang="en-US" altLang="zh-CN" sz="1800" dirty="0">
                <a:latin typeface="Helvetica" pitchFamily="-84" charset="0"/>
              </a:rPr>
              <a:t>page offset</a:t>
            </a:r>
          </a:p>
        </p:txBody>
      </p:sp>
      <p:sp>
        <p:nvSpPr>
          <p:cNvPr id="12296" name="Text Box 8"/>
          <p:cNvSpPr txBox="1">
            <a:spLocks noChangeArrowheads="1"/>
          </p:cNvSpPr>
          <p:nvPr/>
        </p:nvSpPr>
        <p:spPr bwMode="auto">
          <a:xfrm>
            <a:off x="3116263" y="4572014"/>
            <a:ext cx="311150" cy="366712"/>
          </a:xfrm>
          <a:prstGeom prst="rect">
            <a:avLst/>
          </a:prstGeom>
          <a:noFill/>
          <a:ln w="9525">
            <a:noFill/>
            <a:miter lim="800000"/>
            <a:headEnd/>
            <a:tailEnd/>
          </a:ln>
        </p:spPr>
        <p:txBody>
          <a:bodyPr wrap="none" anchor="ctr">
            <a:spAutoFit/>
          </a:bodyPr>
          <a:lstStyle/>
          <a:p>
            <a:pPr algn="ctr" eaLnBrk="0" hangingPunct="0"/>
            <a:r>
              <a:rPr lang="en-US" altLang="zh-CN" sz="1800" i="1" dirty="0">
                <a:latin typeface="Helvetica" pitchFamily="-84" charset="0"/>
              </a:rPr>
              <a:t>p</a:t>
            </a:r>
            <a:endParaRPr lang="en-US" altLang="zh-CN" sz="1800" dirty="0">
              <a:latin typeface="Helvetica" pitchFamily="-84" charset="0"/>
            </a:endParaRPr>
          </a:p>
        </p:txBody>
      </p:sp>
      <p:sp>
        <p:nvSpPr>
          <p:cNvPr id="12297" name="Text Box 9"/>
          <p:cNvSpPr txBox="1">
            <a:spLocks noChangeArrowheads="1"/>
          </p:cNvSpPr>
          <p:nvPr/>
        </p:nvSpPr>
        <p:spPr bwMode="auto">
          <a:xfrm>
            <a:off x="4565650" y="4573601"/>
            <a:ext cx="311150" cy="366713"/>
          </a:xfrm>
          <a:prstGeom prst="rect">
            <a:avLst/>
          </a:prstGeom>
          <a:noFill/>
          <a:ln w="9525">
            <a:noFill/>
            <a:miter lim="800000"/>
            <a:headEnd/>
            <a:tailEnd/>
          </a:ln>
        </p:spPr>
        <p:txBody>
          <a:bodyPr wrap="none" anchor="ctr">
            <a:spAutoFit/>
          </a:bodyPr>
          <a:lstStyle/>
          <a:p>
            <a:pPr algn="ctr" eaLnBrk="0" hangingPunct="0"/>
            <a:r>
              <a:rPr lang="en-US" altLang="zh-CN" sz="1800" i="1">
                <a:latin typeface="Helvetica" pitchFamily="-84" charset="0"/>
              </a:rPr>
              <a:t>d</a:t>
            </a:r>
            <a:endParaRPr lang="en-US" altLang="zh-CN" sz="1800">
              <a:latin typeface="Helvetica" pitchFamily="-84" charset="0"/>
            </a:endParaRPr>
          </a:p>
        </p:txBody>
      </p:sp>
      <p:sp>
        <p:nvSpPr>
          <p:cNvPr id="12298" name="Text Box 10"/>
          <p:cNvSpPr txBox="1">
            <a:spLocks noChangeArrowheads="1"/>
          </p:cNvSpPr>
          <p:nvPr/>
        </p:nvSpPr>
        <p:spPr bwMode="auto">
          <a:xfrm>
            <a:off x="2922588" y="5062551"/>
            <a:ext cx="793750" cy="366713"/>
          </a:xfrm>
          <a:prstGeom prst="rect">
            <a:avLst/>
          </a:prstGeom>
          <a:noFill/>
          <a:ln w="9525">
            <a:noFill/>
            <a:miter lim="800000"/>
            <a:headEnd/>
            <a:tailEnd/>
          </a:ln>
        </p:spPr>
        <p:txBody>
          <a:bodyPr anchor="ctr">
            <a:spAutoFit/>
          </a:bodyPr>
          <a:lstStyle/>
          <a:p>
            <a:pPr algn="ctr" eaLnBrk="0" hangingPunct="0"/>
            <a:r>
              <a:rPr lang="en-US" altLang="zh-CN" sz="1800" i="1">
                <a:latin typeface="Helvetica" pitchFamily="-84" charset="0"/>
              </a:rPr>
              <a:t>m - n</a:t>
            </a:r>
          </a:p>
        </p:txBody>
      </p:sp>
      <p:sp>
        <p:nvSpPr>
          <p:cNvPr id="12299" name="Text Box 11"/>
          <p:cNvSpPr txBox="1">
            <a:spLocks noChangeArrowheads="1"/>
          </p:cNvSpPr>
          <p:nvPr/>
        </p:nvSpPr>
        <p:spPr bwMode="auto">
          <a:xfrm>
            <a:off x="4519613" y="5057789"/>
            <a:ext cx="438150" cy="366712"/>
          </a:xfrm>
          <a:prstGeom prst="rect">
            <a:avLst/>
          </a:prstGeom>
          <a:noFill/>
          <a:ln w="9525">
            <a:noFill/>
            <a:miter lim="800000"/>
            <a:headEnd/>
            <a:tailEnd/>
          </a:ln>
        </p:spPr>
        <p:txBody>
          <a:bodyPr anchor="ctr">
            <a:spAutoFit/>
          </a:bodyPr>
          <a:lstStyle/>
          <a:p>
            <a:pPr algn="ctr" eaLnBrk="0" hangingPunct="0"/>
            <a:r>
              <a:rPr lang="en-US" altLang="zh-CN" sz="1800" i="1">
                <a:latin typeface="Helvetica" pitchFamily="-84" charset="0"/>
              </a:rPr>
              <a:t>n</a:t>
            </a:r>
          </a:p>
        </p:txBody>
      </p:sp>
      <p:sp>
        <p:nvSpPr>
          <p:cNvPr id="12" name="Rectangle 2"/>
          <p:cNvSpPr txBox="1">
            <a:spLocks noChangeArrowheads="1"/>
          </p:cNvSpPr>
          <p:nvPr/>
        </p:nvSpPr>
        <p:spPr>
          <a:xfrm>
            <a:off x="1500166" y="214290"/>
            <a:ext cx="6043626" cy="571504"/>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1" i="0" u="none" strike="noStrike" kern="1200" cap="none" spc="0" normalizeH="0" baseline="0" noProof="0" dirty="0" smtClean="0">
                <a:ln>
                  <a:noFill/>
                </a:ln>
                <a:solidFill>
                  <a:schemeClr val="lt1"/>
                </a:solidFill>
                <a:effectLst/>
                <a:uLnTx/>
                <a:uFillTx/>
                <a:latin typeface="+mn-lt"/>
                <a:ea typeface="SimSun" pitchFamily="2" charset="-122"/>
                <a:cs typeface="+mn-cs"/>
              </a:rPr>
              <a:t>Paging </a:t>
            </a:r>
            <a:r>
              <a:rPr kumimoji="0" lang="en-US" altLang="zh-CN" sz="3100" b="1" i="0" u="none" strike="noStrike" kern="1200" cap="none" spc="0" normalizeH="0" baseline="0" noProof="0" dirty="0" smtClean="0">
                <a:ln>
                  <a:noFill/>
                </a:ln>
                <a:solidFill>
                  <a:schemeClr val="lt1"/>
                </a:solidFill>
                <a:effectLst/>
                <a:uLnTx/>
                <a:uFillTx/>
                <a:latin typeface="+mn-lt"/>
                <a:ea typeface="SimSun" pitchFamily="2" charset="-122"/>
                <a:cs typeface="+mn-cs"/>
              </a:rPr>
              <a:t>(cont…)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1"/>
          </p:nvPr>
        </p:nvSpPr>
        <p:spPr>
          <a:noFill/>
          <a:ln>
            <a:miter lim="800000"/>
            <a:headEnd/>
            <a:tailEnd/>
          </a:ln>
        </p:spPr>
        <p:txBody>
          <a:bodyPr/>
          <a:lstStyle/>
          <a:p>
            <a:fld id="{4DB61C1F-87AC-4C26-8273-4E1BF7F51EB3}" type="slidenum">
              <a:rPr lang="en-US" altLang="en-US"/>
              <a:pPr/>
              <a:t>53</a:t>
            </a:fld>
            <a:endParaRPr lang="en-US" altLang="en-US"/>
          </a:p>
        </p:txBody>
      </p:sp>
      <p:sp>
        <p:nvSpPr>
          <p:cNvPr id="23557" name="Rectangle 71"/>
          <p:cNvSpPr>
            <a:spLocks noChangeArrowheads="1"/>
          </p:cNvSpPr>
          <p:nvPr/>
        </p:nvSpPr>
        <p:spPr bwMode="auto">
          <a:xfrm>
            <a:off x="8001000" y="5029200"/>
            <a:ext cx="685800" cy="228600"/>
          </a:xfrm>
          <a:prstGeom prst="rect">
            <a:avLst/>
          </a:prstGeom>
          <a:solidFill>
            <a:schemeClr val="bg1"/>
          </a:solidFill>
          <a:ln w="9525">
            <a:noFill/>
            <a:miter lim="800000"/>
            <a:headEnd/>
            <a:tailEnd/>
          </a:ln>
        </p:spPr>
        <p:txBody>
          <a:bodyPr wrap="none" anchor="ctr"/>
          <a:lstStyle/>
          <a:p>
            <a:r>
              <a:rPr lang="en-US" altLang="en-US" sz="1600"/>
              <a:t>0–4K</a:t>
            </a:r>
          </a:p>
        </p:txBody>
      </p:sp>
      <p:sp>
        <p:nvSpPr>
          <p:cNvPr id="23558" name="Rectangle 73"/>
          <p:cNvSpPr>
            <a:spLocks noChangeArrowheads="1"/>
          </p:cNvSpPr>
          <p:nvPr/>
        </p:nvSpPr>
        <p:spPr bwMode="auto">
          <a:xfrm>
            <a:off x="8001000" y="4800600"/>
            <a:ext cx="685800" cy="228600"/>
          </a:xfrm>
          <a:prstGeom prst="rect">
            <a:avLst/>
          </a:prstGeom>
          <a:solidFill>
            <a:schemeClr val="bg1"/>
          </a:solidFill>
          <a:ln w="9525">
            <a:noFill/>
            <a:miter lim="800000"/>
            <a:headEnd/>
            <a:tailEnd/>
          </a:ln>
        </p:spPr>
        <p:txBody>
          <a:bodyPr wrap="none" anchor="ctr"/>
          <a:lstStyle/>
          <a:p>
            <a:r>
              <a:rPr lang="en-US" altLang="en-US" sz="1600"/>
              <a:t>4–8K</a:t>
            </a:r>
          </a:p>
        </p:txBody>
      </p:sp>
      <p:sp>
        <p:nvSpPr>
          <p:cNvPr id="23559" name="Rectangle 75"/>
          <p:cNvSpPr>
            <a:spLocks noChangeArrowheads="1"/>
          </p:cNvSpPr>
          <p:nvPr/>
        </p:nvSpPr>
        <p:spPr bwMode="auto">
          <a:xfrm>
            <a:off x="8001000" y="4572000"/>
            <a:ext cx="685800" cy="228600"/>
          </a:xfrm>
          <a:prstGeom prst="rect">
            <a:avLst/>
          </a:prstGeom>
          <a:solidFill>
            <a:schemeClr val="bg1"/>
          </a:solidFill>
          <a:ln w="9525">
            <a:noFill/>
            <a:miter lim="800000"/>
            <a:headEnd/>
            <a:tailEnd/>
          </a:ln>
        </p:spPr>
        <p:txBody>
          <a:bodyPr wrap="none" anchor="ctr"/>
          <a:lstStyle/>
          <a:p>
            <a:r>
              <a:rPr lang="en-US" altLang="en-US" sz="1600"/>
              <a:t>8–12K</a:t>
            </a:r>
          </a:p>
        </p:txBody>
      </p:sp>
      <p:sp>
        <p:nvSpPr>
          <p:cNvPr id="23560" name="Rectangle 77"/>
          <p:cNvSpPr>
            <a:spLocks noChangeArrowheads="1"/>
          </p:cNvSpPr>
          <p:nvPr/>
        </p:nvSpPr>
        <p:spPr bwMode="auto">
          <a:xfrm>
            <a:off x="8001000" y="4343400"/>
            <a:ext cx="685800" cy="228600"/>
          </a:xfrm>
          <a:prstGeom prst="rect">
            <a:avLst/>
          </a:prstGeom>
          <a:solidFill>
            <a:schemeClr val="bg1"/>
          </a:solidFill>
          <a:ln w="9525">
            <a:noFill/>
            <a:miter lim="800000"/>
            <a:headEnd/>
            <a:tailEnd/>
          </a:ln>
        </p:spPr>
        <p:txBody>
          <a:bodyPr wrap="none" anchor="ctr"/>
          <a:lstStyle/>
          <a:p>
            <a:r>
              <a:rPr lang="en-US" altLang="en-US" sz="1600"/>
              <a:t>12–16K</a:t>
            </a:r>
          </a:p>
        </p:txBody>
      </p:sp>
      <p:sp>
        <p:nvSpPr>
          <p:cNvPr id="23561" name="Rectangle 79"/>
          <p:cNvSpPr>
            <a:spLocks noChangeArrowheads="1"/>
          </p:cNvSpPr>
          <p:nvPr/>
        </p:nvSpPr>
        <p:spPr bwMode="auto">
          <a:xfrm>
            <a:off x="8001000" y="4114800"/>
            <a:ext cx="685800" cy="228600"/>
          </a:xfrm>
          <a:prstGeom prst="rect">
            <a:avLst/>
          </a:prstGeom>
          <a:solidFill>
            <a:schemeClr val="bg1"/>
          </a:solidFill>
          <a:ln w="9525">
            <a:noFill/>
            <a:miter lim="800000"/>
            <a:headEnd/>
            <a:tailEnd/>
          </a:ln>
        </p:spPr>
        <p:txBody>
          <a:bodyPr wrap="none" anchor="ctr"/>
          <a:lstStyle/>
          <a:p>
            <a:r>
              <a:rPr lang="en-US" altLang="en-US" sz="1600"/>
              <a:t>16–20K</a:t>
            </a:r>
          </a:p>
        </p:txBody>
      </p:sp>
      <p:sp>
        <p:nvSpPr>
          <p:cNvPr id="23562" name="Rectangle 81"/>
          <p:cNvSpPr>
            <a:spLocks noChangeArrowheads="1"/>
          </p:cNvSpPr>
          <p:nvPr/>
        </p:nvSpPr>
        <p:spPr bwMode="auto">
          <a:xfrm>
            <a:off x="8001000" y="3886200"/>
            <a:ext cx="685800" cy="228600"/>
          </a:xfrm>
          <a:prstGeom prst="rect">
            <a:avLst/>
          </a:prstGeom>
          <a:solidFill>
            <a:schemeClr val="bg1"/>
          </a:solidFill>
          <a:ln w="9525">
            <a:noFill/>
            <a:miter lim="800000"/>
            <a:headEnd/>
            <a:tailEnd/>
          </a:ln>
        </p:spPr>
        <p:txBody>
          <a:bodyPr wrap="none" anchor="ctr"/>
          <a:lstStyle/>
          <a:p>
            <a:r>
              <a:rPr lang="en-US" altLang="en-US" sz="1600"/>
              <a:t>20–24K</a:t>
            </a:r>
          </a:p>
        </p:txBody>
      </p:sp>
      <p:sp>
        <p:nvSpPr>
          <p:cNvPr id="23563" name="Rectangle 83"/>
          <p:cNvSpPr>
            <a:spLocks noChangeArrowheads="1"/>
          </p:cNvSpPr>
          <p:nvPr/>
        </p:nvSpPr>
        <p:spPr bwMode="auto">
          <a:xfrm>
            <a:off x="8001000" y="3657600"/>
            <a:ext cx="685800" cy="228600"/>
          </a:xfrm>
          <a:prstGeom prst="rect">
            <a:avLst/>
          </a:prstGeom>
          <a:solidFill>
            <a:schemeClr val="bg1"/>
          </a:solidFill>
          <a:ln w="9525">
            <a:noFill/>
            <a:miter lim="800000"/>
            <a:headEnd/>
            <a:tailEnd/>
          </a:ln>
        </p:spPr>
        <p:txBody>
          <a:bodyPr wrap="none" anchor="ctr"/>
          <a:lstStyle/>
          <a:p>
            <a:r>
              <a:rPr lang="en-US" altLang="en-US" sz="1600"/>
              <a:t>24–28K</a:t>
            </a:r>
          </a:p>
        </p:txBody>
      </p:sp>
      <p:sp>
        <p:nvSpPr>
          <p:cNvPr id="23564" name="Rectangle 85"/>
          <p:cNvSpPr>
            <a:spLocks noChangeArrowheads="1"/>
          </p:cNvSpPr>
          <p:nvPr/>
        </p:nvSpPr>
        <p:spPr bwMode="auto">
          <a:xfrm>
            <a:off x="8001000" y="3429000"/>
            <a:ext cx="685800" cy="228600"/>
          </a:xfrm>
          <a:prstGeom prst="rect">
            <a:avLst/>
          </a:prstGeom>
          <a:solidFill>
            <a:schemeClr val="bg1"/>
          </a:solidFill>
          <a:ln w="9525">
            <a:noFill/>
            <a:miter lim="800000"/>
            <a:headEnd/>
            <a:tailEnd/>
          </a:ln>
        </p:spPr>
        <p:txBody>
          <a:bodyPr wrap="none" anchor="ctr"/>
          <a:lstStyle/>
          <a:p>
            <a:r>
              <a:rPr lang="en-US" altLang="en-US" sz="1600"/>
              <a:t>28–32K</a:t>
            </a:r>
          </a:p>
        </p:txBody>
      </p:sp>
      <p:sp>
        <p:nvSpPr>
          <p:cNvPr id="23565" name="Rectangle 2"/>
          <p:cNvSpPr>
            <a:spLocks noGrp="1" noChangeArrowheads="1"/>
          </p:cNvSpPr>
          <p:nvPr>
            <p:ph type="title"/>
          </p:nvPr>
        </p:nvSpPr>
        <p:spPr>
          <a:xfrm>
            <a:off x="642910" y="214290"/>
            <a:ext cx="7772400" cy="609600"/>
          </a:xfrm>
        </p:spPr>
        <p:style>
          <a:lnRef idx="1">
            <a:schemeClr val="accent6"/>
          </a:lnRef>
          <a:fillRef idx="2">
            <a:schemeClr val="accent6"/>
          </a:fillRef>
          <a:effectRef idx="1">
            <a:schemeClr val="accent6"/>
          </a:effectRef>
          <a:fontRef idx="minor">
            <a:schemeClr val="dk1"/>
          </a:fontRef>
        </p:style>
        <p:txBody>
          <a:bodyPr>
            <a:normAutofit fontScale="90000"/>
          </a:bodyPr>
          <a:lstStyle/>
          <a:p>
            <a:pPr eaLnBrk="1" hangingPunct="1"/>
            <a:r>
              <a:rPr lang="en-US" altLang="en-US" dirty="0" smtClean="0"/>
              <a:t>Paging and page tables</a:t>
            </a:r>
          </a:p>
        </p:txBody>
      </p:sp>
      <p:sp>
        <p:nvSpPr>
          <p:cNvPr id="23566" name="Rectangle 3"/>
          <p:cNvSpPr>
            <a:spLocks noGrp="1" noChangeArrowheads="1"/>
          </p:cNvSpPr>
          <p:nvPr>
            <p:ph type="body" sz="half" idx="1"/>
          </p:nvPr>
        </p:nvSpPr>
        <p:spPr>
          <a:xfrm>
            <a:off x="571472" y="1142984"/>
            <a:ext cx="4248178" cy="5257816"/>
          </a:xfrm>
        </p:spPr>
        <p:txBody>
          <a:bodyPr/>
          <a:lstStyle/>
          <a:p>
            <a:pPr eaLnBrk="1" hangingPunct="1">
              <a:lnSpc>
                <a:spcPct val="90000"/>
              </a:lnSpc>
            </a:pPr>
            <a:r>
              <a:rPr lang="en-US" altLang="en-US" sz="2000" dirty="0" smtClean="0"/>
              <a:t>Virtual addresses mapped to physical addresses</a:t>
            </a:r>
          </a:p>
          <a:p>
            <a:pPr lvl="1" eaLnBrk="1" hangingPunct="1">
              <a:lnSpc>
                <a:spcPct val="90000"/>
              </a:lnSpc>
            </a:pPr>
            <a:r>
              <a:rPr lang="en-US" altLang="en-US" sz="1800" dirty="0" smtClean="0"/>
              <a:t>Unit of mapping is called a </a:t>
            </a:r>
            <a:r>
              <a:rPr lang="en-US" altLang="en-US" sz="1800" i="1" dirty="0" smtClean="0"/>
              <a:t>page</a:t>
            </a:r>
            <a:endParaRPr lang="en-US" altLang="en-US" sz="1800" dirty="0" smtClean="0"/>
          </a:p>
          <a:p>
            <a:pPr lvl="1" eaLnBrk="1" hangingPunct="1">
              <a:lnSpc>
                <a:spcPct val="90000"/>
              </a:lnSpc>
            </a:pPr>
            <a:r>
              <a:rPr lang="en-US" altLang="en-US" sz="1800" dirty="0" smtClean="0"/>
              <a:t>All addresses in the same virtual page are in the same physical page</a:t>
            </a:r>
          </a:p>
          <a:p>
            <a:pPr lvl="1" eaLnBrk="1" hangingPunct="1">
              <a:lnSpc>
                <a:spcPct val="90000"/>
              </a:lnSpc>
            </a:pPr>
            <a:r>
              <a:rPr lang="en-US" altLang="en-US" sz="1800" i="1" dirty="0" smtClean="0"/>
              <a:t>Page table entry</a:t>
            </a:r>
            <a:r>
              <a:rPr lang="en-US" altLang="en-US" sz="1800" dirty="0" smtClean="0"/>
              <a:t> (PTE) contains translation for a single page</a:t>
            </a:r>
          </a:p>
          <a:p>
            <a:pPr eaLnBrk="1" hangingPunct="1">
              <a:lnSpc>
                <a:spcPct val="90000"/>
              </a:lnSpc>
            </a:pPr>
            <a:r>
              <a:rPr lang="en-US" altLang="en-US" sz="2000" dirty="0" smtClean="0"/>
              <a:t>Table translates virtual page number to physical page number</a:t>
            </a:r>
          </a:p>
          <a:p>
            <a:pPr lvl="1" eaLnBrk="1" hangingPunct="1">
              <a:lnSpc>
                <a:spcPct val="90000"/>
              </a:lnSpc>
            </a:pPr>
            <a:r>
              <a:rPr lang="en-US" altLang="en-US" sz="1800" dirty="0" smtClean="0"/>
              <a:t>Not all virtual memory has a physical page</a:t>
            </a:r>
          </a:p>
          <a:p>
            <a:pPr lvl="1" eaLnBrk="1" hangingPunct="1">
              <a:lnSpc>
                <a:spcPct val="90000"/>
              </a:lnSpc>
            </a:pPr>
            <a:r>
              <a:rPr lang="en-US" altLang="en-US" sz="1800" dirty="0" smtClean="0"/>
              <a:t>Not every physical page need be used</a:t>
            </a:r>
          </a:p>
          <a:p>
            <a:pPr eaLnBrk="1" hangingPunct="1">
              <a:lnSpc>
                <a:spcPct val="90000"/>
              </a:lnSpc>
            </a:pPr>
            <a:r>
              <a:rPr lang="en-US" altLang="en-US" sz="2000" dirty="0" smtClean="0"/>
              <a:t>Example:</a:t>
            </a:r>
          </a:p>
          <a:p>
            <a:pPr lvl="1" eaLnBrk="1" hangingPunct="1">
              <a:lnSpc>
                <a:spcPct val="90000"/>
              </a:lnSpc>
            </a:pPr>
            <a:r>
              <a:rPr lang="en-US" altLang="en-US" sz="1800" dirty="0" smtClean="0"/>
              <a:t>64 KB virtual memory</a:t>
            </a:r>
          </a:p>
          <a:p>
            <a:pPr lvl="1" eaLnBrk="1" hangingPunct="1">
              <a:lnSpc>
                <a:spcPct val="90000"/>
              </a:lnSpc>
            </a:pPr>
            <a:r>
              <a:rPr lang="en-US" altLang="en-US" sz="1800" dirty="0" smtClean="0"/>
              <a:t>32 KB physical memory</a:t>
            </a:r>
          </a:p>
        </p:txBody>
      </p:sp>
      <p:sp>
        <p:nvSpPr>
          <p:cNvPr id="23567" name="Rectangle 5"/>
          <p:cNvSpPr>
            <a:spLocks noChangeArrowheads="1"/>
          </p:cNvSpPr>
          <p:nvPr/>
        </p:nvSpPr>
        <p:spPr bwMode="auto">
          <a:xfrm>
            <a:off x="5867400" y="5029200"/>
            <a:ext cx="457200" cy="228600"/>
          </a:xfrm>
          <a:prstGeom prst="rect">
            <a:avLst/>
          </a:prstGeom>
          <a:solidFill>
            <a:srgbClr val="FFFF99"/>
          </a:solidFill>
          <a:ln w="9525">
            <a:solidFill>
              <a:schemeClr val="tx1"/>
            </a:solidFill>
            <a:miter lim="800000"/>
            <a:headEnd/>
            <a:tailEnd/>
          </a:ln>
        </p:spPr>
        <p:txBody>
          <a:bodyPr wrap="none" anchor="ctr"/>
          <a:lstStyle/>
          <a:p>
            <a:pPr algn="ctr"/>
            <a:r>
              <a:rPr lang="en-US" altLang="en-US" sz="1600"/>
              <a:t>7</a:t>
            </a:r>
          </a:p>
        </p:txBody>
      </p:sp>
      <p:sp>
        <p:nvSpPr>
          <p:cNvPr id="23568" name="Rectangle 7"/>
          <p:cNvSpPr>
            <a:spLocks noChangeArrowheads="1"/>
          </p:cNvSpPr>
          <p:nvPr/>
        </p:nvSpPr>
        <p:spPr bwMode="auto">
          <a:xfrm>
            <a:off x="4953000" y="5029200"/>
            <a:ext cx="914400" cy="228600"/>
          </a:xfrm>
          <a:prstGeom prst="rect">
            <a:avLst/>
          </a:prstGeom>
          <a:solidFill>
            <a:schemeClr val="bg1"/>
          </a:solidFill>
          <a:ln w="9525">
            <a:noFill/>
            <a:miter lim="800000"/>
            <a:headEnd/>
            <a:tailEnd/>
          </a:ln>
        </p:spPr>
        <p:txBody>
          <a:bodyPr wrap="none" anchor="ctr"/>
          <a:lstStyle/>
          <a:p>
            <a:pPr algn="r"/>
            <a:r>
              <a:rPr lang="en-US" altLang="en-US" sz="1600"/>
              <a:t>0–4K</a:t>
            </a:r>
          </a:p>
        </p:txBody>
      </p:sp>
      <p:sp>
        <p:nvSpPr>
          <p:cNvPr id="23569" name="Rectangle 39"/>
          <p:cNvSpPr>
            <a:spLocks noChangeArrowheads="1"/>
          </p:cNvSpPr>
          <p:nvPr/>
        </p:nvSpPr>
        <p:spPr bwMode="auto">
          <a:xfrm>
            <a:off x="5867400" y="4800600"/>
            <a:ext cx="457200" cy="228600"/>
          </a:xfrm>
          <a:prstGeom prst="rect">
            <a:avLst/>
          </a:prstGeom>
          <a:solidFill>
            <a:srgbClr val="FFFF99"/>
          </a:solidFill>
          <a:ln w="9525">
            <a:solidFill>
              <a:schemeClr val="tx1"/>
            </a:solidFill>
            <a:miter lim="800000"/>
            <a:headEnd/>
            <a:tailEnd/>
          </a:ln>
        </p:spPr>
        <p:txBody>
          <a:bodyPr wrap="none" anchor="ctr"/>
          <a:lstStyle/>
          <a:p>
            <a:pPr algn="ctr"/>
            <a:r>
              <a:rPr lang="en-US" altLang="en-US" sz="1600"/>
              <a:t>4</a:t>
            </a:r>
          </a:p>
        </p:txBody>
      </p:sp>
      <p:sp>
        <p:nvSpPr>
          <p:cNvPr id="23570" name="Rectangle 40"/>
          <p:cNvSpPr>
            <a:spLocks noChangeArrowheads="1"/>
          </p:cNvSpPr>
          <p:nvPr/>
        </p:nvSpPr>
        <p:spPr bwMode="auto">
          <a:xfrm>
            <a:off x="4953000" y="4800600"/>
            <a:ext cx="914400" cy="228600"/>
          </a:xfrm>
          <a:prstGeom prst="rect">
            <a:avLst/>
          </a:prstGeom>
          <a:solidFill>
            <a:schemeClr val="bg1"/>
          </a:solidFill>
          <a:ln w="9525">
            <a:noFill/>
            <a:miter lim="800000"/>
            <a:headEnd/>
            <a:tailEnd/>
          </a:ln>
        </p:spPr>
        <p:txBody>
          <a:bodyPr wrap="none" anchor="ctr"/>
          <a:lstStyle/>
          <a:p>
            <a:pPr algn="r"/>
            <a:r>
              <a:rPr lang="en-US" altLang="en-US" sz="1600"/>
              <a:t>4–8K</a:t>
            </a:r>
          </a:p>
        </p:txBody>
      </p:sp>
      <p:sp>
        <p:nvSpPr>
          <p:cNvPr id="23571" name="Rectangle 42"/>
          <p:cNvSpPr>
            <a:spLocks noChangeArrowheads="1"/>
          </p:cNvSpPr>
          <p:nvPr/>
        </p:nvSpPr>
        <p:spPr bwMode="auto">
          <a:xfrm>
            <a:off x="4953000" y="4572000"/>
            <a:ext cx="914400" cy="228600"/>
          </a:xfrm>
          <a:prstGeom prst="rect">
            <a:avLst/>
          </a:prstGeom>
          <a:solidFill>
            <a:schemeClr val="bg1"/>
          </a:solidFill>
          <a:ln w="9525">
            <a:noFill/>
            <a:miter lim="800000"/>
            <a:headEnd/>
            <a:tailEnd/>
          </a:ln>
        </p:spPr>
        <p:txBody>
          <a:bodyPr wrap="none" anchor="ctr"/>
          <a:lstStyle/>
          <a:p>
            <a:pPr algn="r"/>
            <a:r>
              <a:rPr lang="en-US" altLang="en-US" sz="1600"/>
              <a:t>8–12K</a:t>
            </a:r>
          </a:p>
        </p:txBody>
      </p:sp>
      <p:sp>
        <p:nvSpPr>
          <p:cNvPr id="23572" name="Rectangle 44"/>
          <p:cNvSpPr>
            <a:spLocks noChangeArrowheads="1"/>
          </p:cNvSpPr>
          <p:nvPr/>
        </p:nvSpPr>
        <p:spPr bwMode="auto">
          <a:xfrm>
            <a:off x="4953000" y="4343400"/>
            <a:ext cx="914400" cy="228600"/>
          </a:xfrm>
          <a:prstGeom prst="rect">
            <a:avLst/>
          </a:prstGeom>
          <a:solidFill>
            <a:schemeClr val="bg1"/>
          </a:solidFill>
          <a:ln w="9525">
            <a:noFill/>
            <a:miter lim="800000"/>
            <a:headEnd/>
            <a:tailEnd/>
          </a:ln>
        </p:spPr>
        <p:txBody>
          <a:bodyPr wrap="none" anchor="ctr"/>
          <a:lstStyle/>
          <a:p>
            <a:pPr algn="r"/>
            <a:r>
              <a:rPr lang="en-US" altLang="en-US" sz="1600"/>
              <a:t>12–16K</a:t>
            </a:r>
          </a:p>
        </p:txBody>
      </p:sp>
      <p:sp>
        <p:nvSpPr>
          <p:cNvPr id="23573" name="Rectangle 45"/>
          <p:cNvSpPr>
            <a:spLocks noChangeArrowheads="1"/>
          </p:cNvSpPr>
          <p:nvPr/>
        </p:nvSpPr>
        <p:spPr bwMode="auto">
          <a:xfrm>
            <a:off x="5867400" y="4114800"/>
            <a:ext cx="457200" cy="228600"/>
          </a:xfrm>
          <a:prstGeom prst="rect">
            <a:avLst/>
          </a:prstGeom>
          <a:solidFill>
            <a:srgbClr val="FFFF99"/>
          </a:solidFill>
          <a:ln w="9525">
            <a:solidFill>
              <a:schemeClr val="tx1"/>
            </a:solidFill>
            <a:miter lim="800000"/>
            <a:headEnd/>
            <a:tailEnd/>
          </a:ln>
        </p:spPr>
        <p:txBody>
          <a:bodyPr wrap="none" anchor="ctr"/>
          <a:lstStyle/>
          <a:p>
            <a:pPr algn="ctr"/>
            <a:r>
              <a:rPr lang="en-US" altLang="en-US" sz="1600"/>
              <a:t>0</a:t>
            </a:r>
          </a:p>
        </p:txBody>
      </p:sp>
      <p:sp>
        <p:nvSpPr>
          <p:cNvPr id="23574" name="Rectangle 46"/>
          <p:cNvSpPr>
            <a:spLocks noChangeArrowheads="1"/>
          </p:cNvSpPr>
          <p:nvPr/>
        </p:nvSpPr>
        <p:spPr bwMode="auto">
          <a:xfrm>
            <a:off x="4953000" y="4114800"/>
            <a:ext cx="914400" cy="228600"/>
          </a:xfrm>
          <a:prstGeom prst="rect">
            <a:avLst/>
          </a:prstGeom>
          <a:solidFill>
            <a:schemeClr val="bg1"/>
          </a:solidFill>
          <a:ln w="9525">
            <a:noFill/>
            <a:miter lim="800000"/>
            <a:headEnd/>
            <a:tailEnd/>
          </a:ln>
        </p:spPr>
        <p:txBody>
          <a:bodyPr wrap="none" anchor="ctr"/>
          <a:lstStyle/>
          <a:p>
            <a:pPr algn="r"/>
            <a:r>
              <a:rPr lang="en-US" altLang="en-US" sz="1600"/>
              <a:t>16–20K</a:t>
            </a:r>
          </a:p>
        </p:txBody>
      </p:sp>
      <p:sp>
        <p:nvSpPr>
          <p:cNvPr id="23575" name="Rectangle 48"/>
          <p:cNvSpPr>
            <a:spLocks noChangeArrowheads="1"/>
          </p:cNvSpPr>
          <p:nvPr/>
        </p:nvSpPr>
        <p:spPr bwMode="auto">
          <a:xfrm>
            <a:off x="4953000" y="3886200"/>
            <a:ext cx="914400" cy="228600"/>
          </a:xfrm>
          <a:prstGeom prst="rect">
            <a:avLst/>
          </a:prstGeom>
          <a:solidFill>
            <a:schemeClr val="bg1"/>
          </a:solidFill>
          <a:ln w="9525">
            <a:noFill/>
            <a:miter lim="800000"/>
            <a:headEnd/>
            <a:tailEnd/>
          </a:ln>
        </p:spPr>
        <p:txBody>
          <a:bodyPr wrap="none" anchor="ctr"/>
          <a:lstStyle/>
          <a:p>
            <a:pPr algn="r"/>
            <a:r>
              <a:rPr lang="en-US" altLang="en-US" sz="1600"/>
              <a:t>20–24K</a:t>
            </a:r>
          </a:p>
        </p:txBody>
      </p:sp>
      <p:sp>
        <p:nvSpPr>
          <p:cNvPr id="23576" name="Rectangle 50"/>
          <p:cNvSpPr>
            <a:spLocks noChangeArrowheads="1"/>
          </p:cNvSpPr>
          <p:nvPr/>
        </p:nvSpPr>
        <p:spPr bwMode="auto">
          <a:xfrm>
            <a:off x="4953000" y="3657600"/>
            <a:ext cx="914400" cy="228600"/>
          </a:xfrm>
          <a:prstGeom prst="rect">
            <a:avLst/>
          </a:prstGeom>
          <a:solidFill>
            <a:schemeClr val="bg1"/>
          </a:solidFill>
          <a:ln w="9525">
            <a:noFill/>
            <a:miter lim="800000"/>
            <a:headEnd/>
            <a:tailEnd/>
          </a:ln>
        </p:spPr>
        <p:txBody>
          <a:bodyPr wrap="none" anchor="ctr"/>
          <a:lstStyle/>
          <a:p>
            <a:pPr algn="r"/>
            <a:r>
              <a:rPr lang="en-US" altLang="en-US" sz="1600"/>
              <a:t>24–28K</a:t>
            </a:r>
          </a:p>
        </p:txBody>
      </p:sp>
      <p:sp>
        <p:nvSpPr>
          <p:cNvPr id="23577" name="Rectangle 51"/>
          <p:cNvSpPr>
            <a:spLocks noChangeArrowheads="1"/>
          </p:cNvSpPr>
          <p:nvPr/>
        </p:nvSpPr>
        <p:spPr bwMode="auto">
          <a:xfrm>
            <a:off x="5867400" y="3429000"/>
            <a:ext cx="457200" cy="228600"/>
          </a:xfrm>
          <a:prstGeom prst="rect">
            <a:avLst/>
          </a:prstGeom>
          <a:solidFill>
            <a:srgbClr val="FFFF99"/>
          </a:solidFill>
          <a:ln w="9525">
            <a:solidFill>
              <a:schemeClr val="tx1"/>
            </a:solidFill>
            <a:miter lim="800000"/>
            <a:headEnd/>
            <a:tailEnd/>
          </a:ln>
        </p:spPr>
        <p:txBody>
          <a:bodyPr wrap="none" anchor="ctr"/>
          <a:lstStyle/>
          <a:p>
            <a:pPr algn="ctr"/>
            <a:r>
              <a:rPr lang="en-US" altLang="en-US" sz="1600"/>
              <a:t>3</a:t>
            </a:r>
          </a:p>
        </p:txBody>
      </p:sp>
      <p:sp>
        <p:nvSpPr>
          <p:cNvPr id="23578" name="Rectangle 52"/>
          <p:cNvSpPr>
            <a:spLocks noChangeArrowheads="1"/>
          </p:cNvSpPr>
          <p:nvPr/>
        </p:nvSpPr>
        <p:spPr bwMode="auto">
          <a:xfrm>
            <a:off x="4953000" y="3429000"/>
            <a:ext cx="914400" cy="228600"/>
          </a:xfrm>
          <a:prstGeom prst="rect">
            <a:avLst/>
          </a:prstGeom>
          <a:solidFill>
            <a:schemeClr val="bg1"/>
          </a:solidFill>
          <a:ln w="9525">
            <a:noFill/>
            <a:miter lim="800000"/>
            <a:headEnd/>
            <a:tailEnd/>
          </a:ln>
        </p:spPr>
        <p:txBody>
          <a:bodyPr wrap="none" anchor="ctr"/>
          <a:lstStyle/>
          <a:p>
            <a:pPr algn="r"/>
            <a:r>
              <a:rPr lang="en-US" altLang="en-US" sz="1600"/>
              <a:t>28–32K</a:t>
            </a:r>
          </a:p>
        </p:txBody>
      </p:sp>
      <p:sp>
        <p:nvSpPr>
          <p:cNvPr id="23579" name="Rectangle 54"/>
          <p:cNvSpPr>
            <a:spLocks noChangeArrowheads="1"/>
          </p:cNvSpPr>
          <p:nvPr/>
        </p:nvSpPr>
        <p:spPr bwMode="auto">
          <a:xfrm>
            <a:off x="4953000" y="3200400"/>
            <a:ext cx="914400" cy="228600"/>
          </a:xfrm>
          <a:prstGeom prst="rect">
            <a:avLst/>
          </a:prstGeom>
          <a:solidFill>
            <a:schemeClr val="bg1"/>
          </a:solidFill>
          <a:ln w="9525">
            <a:noFill/>
            <a:miter lim="800000"/>
            <a:headEnd/>
            <a:tailEnd/>
          </a:ln>
        </p:spPr>
        <p:txBody>
          <a:bodyPr wrap="none" anchor="ctr"/>
          <a:lstStyle/>
          <a:p>
            <a:pPr algn="r"/>
            <a:r>
              <a:rPr lang="en-US" altLang="en-US" sz="1600"/>
              <a:t>32–36K</a:t>
            </a:r>
          </a:p>
        </p:txBody>
      </p:sp>
      <p:sp>
        <p:nvSpPr>
          <p:cNvPr id="23580" name="Rectangle 56"/>
          <p:cNvSpPr>
            <a:spLocks noChangeArrowheads="1"/>
          </p:cNvSpPr>
          <p:nvPr/>
        </p:nvSpPr>
        <p:spPr bwMode="auto">
          <a:xfrm>
            <a:off x="4953000" y="2971800"/>
            <a:ext cx="914400" cy="228600"/>
          </a:xfrm>
          <a:prstGeom prst="rect">
            <a:avLst/>
          </a:prstGeom>
          <a:solidFill>
            <a:schemeClr val="bg1"/>
          </a:solidFill>
          <a:ln w="9525">
            <a:noFill/>
            <a:miter lim="800000"/>
            <a:headEnd/>
            <a:tailEnd/>
          </a:ln>
        </p:spPr>
        <p:txBody>
          <a:bodyPr wrap="none" anchor="ctr"/>
          <a:lstStyle/>
          <a:p>
            <a:pPr algn="r"/>
            <a:r>
              <a:rPr lang="en-US" altLang="en-US" sz="1600"/>
              <a:t>36–40K</a:t>
            </a:r>
          </a:p>
        </p:txBody>
      </p:sp>
      <p:sp>
        <p:nvSpPr>
          <p:cNvPr id="23581" name="Rectangle 57"/>
          <p:cNvSpPr>
            <a:spLocks noChangeArrowheads="1"/>
          </p:cNvSpPr>
          <p:nvPr/>
        </p:nvSpPr>
        <p:spPr bwMode="auto">
          <a:xfrm>
            <a:off x="5867400" y="2743200"/>
            <a:ext cx="457200" cy="228600"/>
          </a:xfrm>
          <a:prstGeom prst="rect">
            <a:avLst/>
          </a:prstGeom>
          <a:solidFill>
            <a:srgbClr val="FFFF99"/>
          </a:solidFill>
          <a:ln w="9525">
            <a:solidFill>
              <a:schemeClr val="tx1"/>
            </a:solidFill>
            <a:miter lim="800000"/>
            <a:headEnd/>
            <a:tailEnd/>
          </a:ln>
        </p:spPr>
        <p:txBody>
          <a:bodyPr wrap="none" anchor="ctr"/>
          <a:lstStyle/>
          <a:p>
            <a:pPr algn="ctr"/>
            <a:r>
              <a:rPr lang="en-US" altLang="en-US" sz="1600"/>
              <a:t>1</a:t>
            </a:r>
          </a:p>
        </p:txBody>
      </p:sp>
      <p:sp>
        <p:nvSpPr>
          <p:cNvPr id="23582" name="Rectangle 58"/>
          <p:cNvSpPr>
            <a:spLocks noChangeArrowheads="1"/>
          </p:cNvSpPr>
          <p:nvPr/>
        </p:nvSpPr>
        <p:spPr bwMode="auto">
          <a:xfrm>
            <a:off x="4953000" y="2743200"/>
            <a:ext cx="914400" cy="228600"/>
          </a:xfrm>
          <a:prstGeom prst="rect">
            <a:avLst/>
          </a:prstGeom>
          <a:solidFill>
            <a:schemeClr val="bg1"/>
          </a:solidFill>
          <a:ln w="9525">
            <a:noFill/>
            <a:miter lim="800000"/>
            <a:headEnd/>
            <a:tailEnd/>
          </a:ln>
        </p:spPr>
        <p:txBody>
          <a:bodyPr wrap="none" anchor="ctr"/>
          <a:lstStyle/>
          <a:p>
            <a:pPr algn="r"/>
            <a:r>
              <a:rPr lang="en-US" altLang="en-US" sz="1600"/>
              <a:t>40–44K</a:t>
            </a:r>
          </a:p>
        </p:txBody>
      </p:sp>
      <p:sp>
        <p:nvSpPr>
          <p:cNvPr id="23583" name="Rectangle 59"/>
          <p:cNvSpPr>
            <a:spLocks noChangeArrowheads="1"/>
          </p:cNvSpPr>
          <p:nvPr/>
        </p:nvSpPr>
        <p:spPr bwMode="auto">
          <a:xfrm>
            <a:off x="5867400" y="2514600"/>
            <a:ext cx="457200" cy="228600"/>
          </a:xfrm>
          <a:prstGeom prst="rect">
            <a:avLst/>
          </a:prstGeom>
          <a:solidFill>
            <a:srgbClr val="FFFF99"/>
          </a:solidFill>
          <a:ln w="9525">
            <a:solidFill>
              <a:schemeClr val="tx1"/>
            </a:solidFill>
            <a:miter lim="800000"/>
            <a:headEnd/>
            <a:tailEnd/>
          </a:ln>
        </p:spPr>
        <p:txBody>
          <a:bodyPr wrap="none" anchor="ctr"/>
          <a:lstStyle/>
          <a:p>
            <a:pPr algn="ctr"/>
            <a:r>
              <a:rPr lang="en-US" altLang="en-US" sz="1600"/>
              <a:t>5</a:t>
            </a:r>
          </a:p>
        </p:txBody>
      </p:sp>
      <p:sp>
        <p:nvSpPr>
          <p:cNvPr id="23584" name="Rectangle 60"/>
          <p:cNvSpPr>
            <a:spLocks noChangeArrowheads="1"/>
          </p:cNvSpPr>
          <p:nvPr/>
        </p:nvSpPr>
        <p:spPr bwMode="auto">
          <a:xfrm>
            <a:off x="4953000" y="2514600"/>
            <a:ext cx="914400" cy="228600"/>
          </a:xfrm>
          <a:prstGeom prst="rect">
            <a:avLst/>
          </a:prstGeom>
          <a:solidFill>
            <a:schemeClr val="bg1"/>
          </a:solidFill>
          <a:ln w="9525">
            <a:noFill/>
            <a:miter lim="800000"/>
            <a:headEnd/>
            <a:tailEnd/>
          </a:ln>
        </p:spPr>
        <p:txBody>
          <a:bodyPr wrap="none" anchor="ctr"/>
          <a:lstStyle/>
          <a:p>
            <a:pPr algn="r"/>
            <a:r>
              <a:rPr lang="en-US" altLang="en-US" sz="1600"/>
              <a:t>44–48K</a:t>
            </a:r>
          </a:p>
        </p:txBody>
      </p:sp>
      <p:sp>
        <p:nvSpPr>
          <p:cNvPr id="23585" name="Rectangle 61"/>
          <p:cNvSpPr>
            <a:spLocks noChangeArrowheads="1"/>
          </p:cNvSpPr>
          <p:nvPr/>
        </p:nvSpPr>
        <p:spPr bwMode="auto">
          <a:xfrm>
            <a:off x="5867400" y="2286000"/>
            <a:ext cx="457200" cy="228600"/>
          </a:xfrm>
          <a:prstGeom prst="rect">
            <a:avLst/>
          </a:prstGeom>
          <a:solidFill>
            <a:srgbClr val="FFFF99"/>
          </a:solidFill>
          <a:ln w="9525">
            <a:solidFill>
              <a:schemeClr val="tx1"/>
            </a:solidFill>
            <a:miter lim="800000"/>
            <a:headEnd/>
            <a:tailEnd/>
          </a:ln>
        </p:spPr>
        <p:txBody>
          <a:bodyPr wrap="none" anchor="ctr"/>
          <a:lstStyle/>
          <a:p>
            <a:pPr algn="ctr"/>
            <a:r>
              <a:rPr lang="en-US" altLang="en-US" sz="1600"/>
              <a:t>6</a:t>
            </a:r>
          </a:p>
        </p:txBody>
      </p:sp>
      <p:sp>
        <p:nvSpPr>
          <p:cNvPr id="23586" name="Rectangle 62"/>
          <p:cNvSpPr>
            <a:spLocks noChangeArrowheads="1"/>
          </p:cNvSpPr>
          <p:nvPr/>
        </p:nvSpPr>
        <p:spPr bwMode="auto">
          <a:xfrm>
            <a:off x="4953000" y="2286000"/>
            <a:ext cx="914400" cy="228600"/>
          </a:xfrm>
          <a:prstGeom prst="rect">
            <a:avLst/>
          </a:prstGeom>
          <a:solidFill>
            <a:schemeClr val="bg1"/>
          </a:solidFill>
          <a:ln w="9525">
            <a:noFill/>
            <a:miter lim="800000"/>
            <a:headEnd/>
            <a:tailEnd/>
          </a:ln>
        </p:spPr>
        <p:txBody>
          <a:bodyPr wrap="none" anchor="ctr"/>
          <a:lstStyle/>
          <a:p>
            <a:pPr algn="r"/>
            <a:r>
              <a:rPr lang="en-US" altLang="en-US" sz="1600"/>
              <a:t>48–52K</a:t>
            </a:r>
          </a:p>
        </p:txBody>
      </p:sp>
      <p:sp>
        <p:nvSpPr>
          <p:cNvPr id="23587" name="Rectangle 63"/>
          <p:cNvSpPr>
            <a:spLocks noChangeArrowheads="1"/>
          </p:cNvSpPr>
          <p:nvPr/>
        </p:nvSpPr>
        <p:spPr bwMode="auto">
          <a:xfrm>
            <a:off x="5867400" y="2057400"/>
            <a:ext cx="457200" cy="228600"/>
          </a:xfrm>
          <a:prstGeom prst="rect">
            <a:avLst/>
          </a:prstGeom>
          <a:solidFill>
            <a:srgbClr val="FFFF99"/>
          </a:solidFill>
          <a:ln w="9525">
            <a:solidFill>
              <a:schemeClr val="tx1"/>
            </a:solidFill>
            <a:miter lim="800000"/>
            <a:headEnd/>
            <a:tailEnd/>
          </a:ln>
        </p:spPr>
        <p:txBody>
          <a:bodyPr wrap="none" anchor="ctr"/>
          <a:lstStyle/>
          <a:p>
            <a:pPr algn="ctr"/>
            <a:r>
              <a:rPr lang="en-US" altLang="en-US"/>
              <a:t>-</a:t>
            </a:r>
          </a:p>
        </p:txBody>
      </p:sp>
      <p:sp>
        <p:nvSpPr>
          <p:cNvPr id="23588" name="Rectangle 64"/>
          <p:cNvSpPr>
            <a:spLocks noChangeArrowheads="1"/>
          </p:cNvSpPr>
          <p:nvPr/>
        </p:nvSpPr>
        <p:spPr bwMode="auto">
          <a:xfrm>
            <a:off x="4953000" y="2057400"/>
            <a:ext cx="914400" cy="228600"/>
          </a:xfrm>
          <a:prstGeom prst="rect">
            <a:avLst/>
          </a:prstGeom>
          <a:solidFill>
            <a:schemeClr val="bg1"/>
          </a:solidFill>
          <a:ln w="9525">
            <a:noFill/>
            <a:miter lim="800000"/>
            <a:headEnd/>
            <a:tailEnd/>
          </a:ln>
        </p:spPr>
        <p:txBody>
          <a:bodyPr wrap="none" anchor="ctr"/>
          <a:lstStyle/>
          <a:p>
            <a:pPr algn="r"/>
            <a:r>
              <a:rPr lang="en-US" altLang="en-US" sz="1600"/>
              <a:t>52–56K</a:t>
            </a:r>
          </a:p>
        </p:txBody>
      </p:sp>
      <p:sp>
        <p:nvSpPr>
          <p:cNvPr id="23589" name="Rectangle 66"/>
          <p:cNvSpPr>
            <a:spLocks noChangeArrowheads="1"/>
          </p:cNvSpPr>
          <p:nvPr/>
        </p:nvSpPr>
        <p:spPr bwMode="auto">
          <a:xfrm>
            <a:off x="4953000" y="1828800"/>
            <a:ext cx="914400" cy="228600"/>
          </a:xfrm>
          <a:prstGeom prst="rect">
            <a:avLst/>
          </a:prstGeom>
          <a:solidFill>
            <a:schemeClr val="bg1"/>
          </a:solidFill>
          <a:ln w="9525">
            <a:noFill/>
            <a:miter lim="800000"/>
            <a:headEnd/>
            <a:tailEnd/>
          </a:ln>
        </p:spPr>
        <p:txBody>
          <a:bodyPr wrap="none" anchor="ctr"/>
          <a:lstStyle/>
          <a:p>
            <a:pPr algn="r"/>
            <a:r>
              <a:rPr lang="en-US" altLang="en-US" sz="1600"/>
              <a:t>56–60K</a:t>
            </a:r>
          </a:p>
        </p:txBody>
      </p:sp>
      <p:sp>
        <p:nvSpPr>
          <p:cNvPr id="23590" name="Rectangle 67"/>
          <p:cNvSpPr>
            <a:spLocks noChangeArrowheads="1"/>
          </p:cNvSpPr>
          <p:nvPr/>
        </p:nvSpPr>
        <p:spPr bwMode="auto">
          <a:xfrm>
            <a:off x="5867400" y="1600200"/>
            <a:ext cx="457200" cy="228600"/>
          </a:xfrm>
          <a:prstGeom prst="rect">
            <a:avLst/>
          </a:prstGeom>
          <a:solidFill>
            <a:srgbClr val="FFFF99"/>
          </a:solidFill>
          <a:ln w="9525">
            <a:solidFill>
              <a:schemeClr val="tx1"/>
            </a:solidFill>
            <a:miter lim="800000"/>
            <a:headEnd/>
            <a:tailEnd/>
          </a:ln>
        </p:spPr>
        <p:txBody>
          <a:bodyPr wrap="none" anchor="ctr"/>
          <a:lstStyle/>
          <a:p>
            <a:pPr algn="ctr"/>
            <a:r>
              <a:rPr lang="en-US" altLang="en-US"/>
              <a:t>-</a:t>
            </a:r>
          </a:p>
        </p:txBody>
      </p:sp>
      <p:sp>
        <p:nvSpPr>
          <p:cNvPr id="23591" name="Rectangle 68"/>
          <p:cNvSpPr>
            <a:spLocks noChangeArrowheads="1"/>
          </p:cNvSpPr>
          <p:nvPr/>
        </p:nvSpPr>
        <p:spPr bwMode="auto">
          <a:xfrm>
            <a:off x="4953000" y="1600200"/>
            <a:ext cx="914400" cy="228600"/>
          </a:xfrm>
          <a:prstGeom prst="rect">
            <a:avLst/>
          </a:prstGeom>
          <a:solidFill>
            <a:schemeClr val="bg1"/>
          </a:solidFill>
          <a:ln w="9525">
            <a:noFill/>
            <a:miter lim="800000"/>
            <a:headEnd/>
            <a:tailEnd/>
          </a:ln>
        </p:spPr>
        <p:txBody>
          <a:bodyPr wrap="none" anchor="ctr"/>
          <a:lstStyle/>
          <a:p>
            <a:pPr algn="r"/>
            <a:r>
              <a:rPr lang="en-US" altLang="en-US" sz="1600"/>
              <a:t>60–64K</a:t>
            </a:r>
          </a:p>
        </p:txBody>
      </p:sp>
      <p:sp>
        <p:nvSpPr>
          <p:cNvPr id="23592" name="Text Box 69"/>
          <p:cNvSpPr txBox="1">
            <a:spLocks noChangeArrowheads="1"/>
          </p:cNvSpPr>
          <p:nvPr/>
        </p:nvSpPr>
        <p:spPr bwMode="auto">
          <a:xfrm>
            <a:off x="5257800" y="5257800"/>
            <a:ext cx="944563" cy="1006475"/>
          </a:xfrm>
          <a:prstGeom prst="rect">
            <a:avLst/>
          </a:prstGeom>
          <a:noFill/>
          <a:ln w="9525">
            <a:noFill/>
            <a:miter lim="800000"/>
            <a:headEnd/>
            <a:tailEnd/>
          </a:ln>
        </p:spPr>
        <p:txBody>
          <a:bodyPr wrap="none">
            <a:spAutoFit/>
          </a:bodyPr>
          <a:lstStyle/>
          <a:p>
            <a:pPr algn="ctr"/>
            <a:r>
              <a:rPr lang="en-US" altLang="en-US" sz="2000"/>
              <a:t>Virtual</a:t>
            </a:r>
            <a:br>
              <a:rPr lang="en-US" altLang="en-US" sz="2000"/>
            </a:br>
            <a:r>
              <a:rPr lang="en-US" altLang="en-US" sz="2000"/>
              <a:t>address</a:t>
            </a:r>
            <a:br>
              <a:rPr lang="en-US" altLang="en-US" sz="2000"/>
            </a:br>
            <a:r>
              <a:rPr lang="en-US" altLang="en-US" sz="2000"/>
              <a:t>space</a:t>
            </a:r>
          </a:p>
        </p:txBody>
      </p:sp>
      <p:sp>
        <p:nvSpPr>
          <p:cNvPr id="23593" name="Rectangle 70"/>
          <p:cNvSpPr>
            <a:spLocks noChangeArrowheads="1"/>
          </p:cNvSpPr>
          <p:nvPr/>
        </p:nvSpPr>
        <p:spPr bwMode="auto">
          <a:xfrm>
            <a:off x="7543800" y="5029200"/>
            <a:ext cx="457200" cy="228600"/>
          </a:xfrm>
          <a:prstGeom prst="rect">
            <a:avLst/>
          </a:prstGeom>
          <a:solidFill>
            <a:srgbClr val="FF99CC"/>
          </a:solidFill>
          <a:ln w="9525">
            <a:solidFill>
              <a:schemeClr val="tx1"/>
            </a:solidFill>
            <a:miter lim="800000"/>
            <a:headEnd/>
            <a:tailEnd/>
          </a:ln>
        </p:spPr>
        <p:txBody>
          <a:bodyPr wrap="none" anchor="ctr"/>
          <a:lstStyle/>
          <a:p>
            <a:endParaRPr lang="en-US"/>
          </a:p>
        </p:txBody>
      </p:sp>
      <p:sp>
        <p:nvSpPr>
          <p:cNvPr id="23594" name="Rectangle 72"/>
          <p:cNvSpPr>
            <a:spLocks noChangeArrowheads="1"/>
          </p:cNvSpPr>
          <p:nvPr/>
        </p:nvSpPr>
        <p:spPr bwMode="auto">
          <a:xfrm>
            <a:off x="7543800" y="4800600"/>
            <a:ext cx="457200" cy="228600"/>
          </a:xfrm>
          <a:prstGeom prst="rect">
            <a:avLst/>
          </a:prstGeom>
          <a:solidFill>
            <a:srgbClr val="FF99CC"/>
          </a:solidFill>
          <a:ln w="9525">
            <a:solidFill>
              <a:schemeClr val="tx1"/>
            </a:solidFill>
            <a:miter lim="800000"/>
            <a:headEnd/>
            <a:tailEnd/>
          </a:ln>
        </p:spPr>
        <p:txBody>
          <a:bodyPr wrap="none" anchor="ctr"/>
          <a:lstStyle/>
          <a:p>
            <a:endParaRPr lang="en-US"/>
          </a:p>
        </p:txBody>
      </p:sp>
      <p:sp>
        <p:nvSpPr>
          <p:cNvPr id="23595" name="Rectangle 74"/>
          <p:cNvSpPr>
            <a:spLocks noChangeArrowheads="1"/>
          </p:cNvSpPr>
          <p:nvPr/>
        </p:nvSpPr>
        <p:spPr bwMode="auto">
          <a:xfrm>
            <a:off x="7543800" y="4572000"/>
            <a:ext cx="457200" cy="228600"/>
          </a:xfrm>
          <a:prstGeom prst="rect">
            <a:avLst/>
          </a:prstGeom>
          <a:solidFill>
            <a:srgbClr val="FF99CC"/>
          </a:solidFill>
          <a:ln w="9525">
            <a:solidFill>
              <a:schemeClr val="tx1"/>
            </a:solidFill>
            <a:miter lim="800000"/>
            <a:headEnd/>
            <a:tailEnd/>
          </a:ln>
        </p:spPr>
        <p:txBody>
          <a:bodyPr wrap="none" anchor="ctr"/>
          <a:lstStyle/>
          <a:p>
            <a:endParaRPr lang="en-US"/>
          </a:p>
        </p:txBody>
      </p:sp>
      <p:sp>
        <p:nvSpPr>
          <p:cNvPr id="23596" name="Rectangle 76"/>
          <p:cNvSpPr>
            <a:spLocks noChangeArrowheads="1"/>
          </p:cNvSpPr>
          <p:nvPr/>
        </p:nvSpPr>
        <p:spPr bwMode="auto">
          <a:xfrm>
            <a:off x="7543800" y="4343400"/>
            <a:ext cx="457200" cy="228600"/>
          </a:xfrm>
          <a:prstGeom prst="rect">
            <a:avLst/>
          </a:prstGeom>
          <a:solidFill>
            <a:srgbClr val="FF99CC"/>
          </a:solidFill>
          <a:ln w="9525">
            <a:solidFill>
              <a:schemeClr val="tx1"/>
            </a:solidFill>
            <a:miter lim="800000"/>
            <a:headEnd/>
            <a:tailEnd/>
          </a:ln>
        </p:spPr>
        <p:txBody>
          <a:bodyPr wrap="none" anchor="ctr"/>
          <a:lstStyle/>
          <a:p>
            <a:endParaRPr lang="en-US"/>
          </a:p>
        </p:txBody>
      </p:sp>
      <p:sp>
        <p:nvSpPr>
          <p:cNvPr id="23597" name="Rectangle 78"/>
          <p:cNvSpPr>
            <a:spLocks noChangeArrowheads="1"/>
          </p:cNvSpPr>
          <p:nvPr/>
        </p:nvSpPr>
        <p:spPr bwMode="auto">
          <a:xfrm>
            <a:off x="7543800" y="4114800"/>
            <a:ext cx="457200" cy="228600"/>
          </a:xfrm>
          <a:prstGeom prst="rect">
            <a:avLst/>
          </a:prstGeom>
          <a:solidFill>
            <a:srgbClr val="FF99CC"/>
          </a:solidFill>
          <a:ln w="9525">
            <a:solidFill>
              <a:schemeClr val="tx1"/>
            </a:solidFill>
            <a:miter lim="800000"/>
            <a:headEnd/>
            <a:tailEnd/>
          </a:ln>
        </p:spPr>
        <p:txBody>
          <a:bodyPr wrap="none" anchor="ctr"/>
          <a:lstStyle/>
          <a:p>
            <a:endParaRPr lang="en-US"/>
          </a:p>
        </p:txBody>
      </p:sp>
      <p:sp>
        <p:nvSpPr>
          <p:cNvPr id="23598" name="Rectangle 80"/>
          <p:cNvSpPr>
            <a:spLocks noChangeArrowheads="1"/>
          </p:cNvSpPr>
          <p:nvPr/>
        </p:nvSpPr>
        <p:spPr bwMode="auto">
          <a:xfrm>
            <a:off x="7543800" y="3886200"/>
            <a:ext cx="457200" cy="228600"/>
          </a:xfrm>
          <a:prstGeom prst="rect">
            <a:avLst/>
          </a:prstGeom>
          <a:solidFill>
            <a:srgbClr val="FF99CC"/>
          </a:solidFill>
          <a:ln w="9525">
            <a:solidFill>
              <a:schemeClr val="tx1"/>
            </a:solidFill>
            <a:miter lim="800000"/>
            <a:headEnd/>
            <a:tailEnd/>
          </a:ln>
        </p:spPr>
        <p:txBody>
          <a:bodyPr wrap="none" anchor="ctr"/>
          <a:lstStyle/>
          <a:p>
            <a:endParaRPr lang="en-US"/>
          </a:p>
        </p:txBody>
      </p:sp>
      <p:sp>
        <p:nvSpPr>
          <p:cNvPr id="23599" name="Rectangle 82"/>
          <p:cNvSpPr>
            <a:spLocks noChangeArrowheads="1"/>
          </p:cNvSpPr>
          <p:nvPr/>
        </p:nvSpPr>
        <p:spPr bwMode="auto">
          <a:xfrm>
            <a:off x="7543800" y="3657600"/>
            <a:ext cx="457200" cy="228600"/>
          </a:xfrm>
          <a:prstGeom prst="rect">
            <a:avLst/>
          </a:prstGeom>
          <a:solidFill>
            <a:srgbClr val="FF99CC"/>
          </a:solidFill>
          <a:ln w="9525">
            <a:solidFill>
              <a:schemeClr val="tx1"/>
            </a:solidFill>
            <a:miter lim="800000"/>
            <a:headEnd/>
            <a:tailEnd/>
          </a:ln>
        </p:spPr>
        <p:txBody>
          <a:bodyPr wrap="none" anchor="ctr"/>
          <a:lstStyle/>
          <a:p>
            <a:endParaRPr lang="en-US"/>
          </a:p>
        </p:txBody>
      </p:sp>
      <p:sp>
        <p:nvSpPr>
          <p:cNvPr id="23600" name="Rectangle 84"/>
          <p:cNvSpPr>
            <a:spLocks noChangeArrowheads="1"/>
          </p:cNvSpPr>
          <p:nvPr/>
        </p:nvSpPr>
        <p:spPr bwMode="auto">
          <a:xfrm>
            <a:off x="7543800" y="3429000"/>
            <a:ext cx="457200" cy="228600"/>
          </a:xfrm>
          <a:prstGeom prst="rect">
            <a:avLst/>
          </a:prstGeom>
          <a:solidFill>
            <a:srgbClr val="FF99CC"/>
          </a:solidFill>
          <a:ln w="9525">
            <a:solidFill>
              <a:schemeClr val="tx1"/>
            </a:solidFill>
            <a:miter lim="800000"/>
            <a:headEnd/>
            <a:tailEnd/>
          </a:ln>
        </p:spPr>
        <p:txBody>
          <a:bodyPr wrap="none" anchor="ctr"/>
          <a:lstStyle/>
          <a:p>
            <a:endParaRPr lang="en-US"/>
          </a:p>
        </p:txBody>
      </p:sp>
      <p:sp>
        <p:nvSpPr>
          <p:cNvPr id="23601" name="Text Box 86"/>
          <p:cNvSpPr txBox="1">
            <a:spLocks noChangeArrowheads="1"/>
          </p:cNvSpPr>
          <p:nvPr/>
        </p:nvSpPr>
        <p:spPr bwMode="auto">
          <a:xfrm>
            <a:off x="7543800" y="5257800"/>
            <a:ext cx="1042988" cy="701675"/>
          </a:xfrm>
          <a:prstGeom prst="rect">
            <a:avLst/>
          </a:prstGeom>
          <a:noFill/>
          <a:ln w="9525">
            <a:noFill/>
            <a:miter lim="800000"/>
            <a:headEnd/>
            <a:tailEnd/>
          </a:ln>
        </p:spPr>
        <p:txBody>
          <a:bodyPr wrap="none">
            <a:spAutoFit/>
          </a:bodyPr>
          <a:lstStyle/>
          <a:p>
            <a:pPr algn="ctr"/>
            <a:r>
              <a:rPr lang="en-US" altLang="en-US" sz="2000"/>
              <a:t>Physical</a:t>
            </a:r>
            <a:br>
              <a:rPr lang="en-US" altLang="en-US" sz="2000"/>
            </a:br>
            <a:r>
              <a:rPr lang="en-US" altLang="en-US" sz="2000"/>
              <a:t>memory</a:t>
            </a:r>
          </a:p>
        </p:txBody>
      </p:sp>
      <p:cxnSp>
        <p:nvCxnSpPr>
          <p:cNvPr id="23602" name="AutoShape 100"/>
          <p:cNvCxnSpPr>
            <a:cxnSpLocks noChangeShapeType="1"/>
            <a:stCxn id="23573" idx="3"/>
            <a:endCxn id="23593" idx="1"/>
          </p:cNvCxnSpPr>
          <p:nvPr/>
        </p:nvCxnSpPr>
        <p:spPr bwMode="auto">
          <a:xfrm>
            <a:off x="6324600" y="4229100"/>
            <a:ext cx="1219200" cy="914400"/>
          </a:xfrm>
          <a:prstGeom prst="straightConnector1">
            <a:avLst/>
          </a:prstGeom>
          <a:noFill/>
          <a:ln w="9525">
            <a:solidFill>
              <a:schemeClr val="tx1"/>
            </a:solidFill>
            <a:round/>
            <a:headEnd/>
            <a:tailEnd type="triangle" w="med" len="med"/>
          </a:ln>
        </p:spPr>
      </p:cxnSp>
      <p:cxnSp>
        <p:nvCxnSpPr>
          <p:cNvPr id="23603" name="AutoShape 101"/>
          <p:cNvCxnSpPr>
            <a:cxnSpLocks noChangeShapeType="1"/>
            <a:stCxn id="23581" idx="3"/>
            <a:endCxn id="23594" idx="1"/>
          </p:cNvCxnSpPr>
          <p:nvPr/>
        </p:nvCxnSpPr>
        <p:spPr bwMode="auto">
          <a:xfrm>
            <a:off x="6324600" y="2857500"/>
            <a:ext cx="1219200" cy="2057400"/>
          </a:xfrm>
          <a:prstGeom prst="straightConnector1">
            <a:avLst/>
          </a:prstGeom>
          <a:noFill/>
          <a:ln w="9525">
            <a:solidFill>
              <a:schemeClr val="tx1"/>
            </a:solidFill>
            <a:round/>
            <a:headEnd/>
            <a:tailEnd type="triangle" w="med" len="med"/>
          </a:ln>
        </p:spPr>
      </p:cxnSp>
      <p:cxnSp>
        <p:nvCxnSpPr>
          <p:cNvPr id="23604" name="AutoShape 102"/>
          <p:cNvCxnSpPr>
            <a:cxnSpLocks noChangeShapeType="1"/>
            <a:stCxn id="23577" idx="3"/>
            <a:endCxn id="23596" idx="1"/>
          </p:cNvCxnSpPr>
          <p:nvPr/>
        </p:nvCxnSpPr>
        <p:spPr bwMode="auto">
          <a:xfrm>
            <a:off x="6324600" y="3543300"/>
            <a:ext cx="1219200" cy="914400"/>
          </a:xfrm>
          <a:prstGeom prst="straightConnector1">
            <a:avLst/>
          </a:prstGeom>
          <a:noFill/>
          <a:ln w="9525">
            <a:solidFill>
              <a:schemeClr val="tx1"/>
            </a:solidFill>
            <a:round/>
            <a:headEnd/>
            <a:tailEnd type="triangle" w="med" len="med"/>
          </a:ln>
        </p:spPr>
      </p:cxnSp>
      <p:cxnSp>
        <p:nvCxnSpPr>
          <p:cNvPr id="23605" name="AutoShape 103"/>
          <p:cNvCxnSpPr>
            <a:cxnSpLocks noChangeShapeType="1"/>
            <a:stCxn id="23569" idx="3"/>
            <a:endCxn id="23597" idx="1"/>
          </p:cNvCxnSpPr>
          <p:nvPr/>
        </p:nvCxnSpPr>
        <p:spPr bwMode="auto">
          <a:xfrm flipV="1">
            <a:off x="6324600" y="4229100"/>
            <a:ext cx="1219200" cy="685800"/>
          </a:xfrm>
          <a:prstGeom prst="straightConnector1">
            <a:avLst/>
          </a:prstGeom>
          <a:noFill/>
          <a:ln w="9525">
            <a:solidFill>
              <a:schemeClr val="tx1"/>
            </a:solidFill>
            <a:round/>
            <a:headEnd/>
            <a:tailEnd type="triangle" w="med" len="med"/>
          </a:ln>
        </p:spPr>
      </p:cxnSp>
      <p:cxnSp>
        <p:nvCxnSpPr>
          <p:cNvPr id="23606" name="AutoShape 104"/>
          <p:cNvCxnSpPr>
            <a:cxnSpLocks noChangeShapeType="1"/>
            <a:stCxn id="23583" idx="3"/>
            <a:endCxn id="23598" idx="1"/>
          </p:cNvCxnSpPr>
          <p:nvPr/>
        </p:nvCxnSpPr>
        <p:spPr bwMode="auto">
          <a:xfrm>
            <a:off x="6324600" y="2628900"/>
            <a:ext cx="1219200" cy="1371600"/>
          </a:xfrm>
          <a:prstGeom prst="straightConnector1">
            <a:avLst/>
          </a:prstGeom>
          <a:noFill/>
          <a:ln w="9525">
            <a:solidFill>
              <a:schemeClr val="tx1"/>
            </a:solidFill>
            <a:round/>
            <a:headEnd/>
            <a:tailEnd type="triangle" w="med" len="med"/>
          </a:ln>
        </p:spPr>
      </p:cxnSp>
      <p:cxnSp>
        <p:nvCxnSpPr>
          <p:cNvPr id="23607" name="AutoShape 105"/>
          <p:cNvCxnSpPr>
            <a:cxnSpLocks noChangeShapeType="1"/>
            <a:stCxn id="23585" idx="3"/>
            <a:endCxn id="23599" idx="1"/>
          </p:cNvCxnSpPr>
          <p:nvPr/>
        </p:nvCxnSpPr>
        <p:spPr bwMode="auto">
          <a:xfrm>
            <a:off x="6324600" y="2400300"/>
            <a:ext cx="1219200" cy="1371600"/>
          </a:xfrm>
          <a:prstGeom prst="straightConnector1">
            <a:avLst/>
          </a:prstGeom>
          <a:noFill/>
          <a:ln w="9525">
            <a:solidFill>
              <a:schemeClr val="tx1"/>
            </a:solidFill>
            <a:round/>
            <a:headEnd/>
            <a:tailEnd type="triangle" w="med" len="med"/>
          </a:ln>
        </p:spPr>
      </p:cxnSp>
      <p:cxnSp>
        <p:nvCxnSpPr>
          <p:cNvPr id="23608" name="AutoShape 107"/>
          <p:cNvCxnSpPr>
            <a:cxnSpLocks noChangeShapeType="1"/>
            <a:stCxn id="23567" idx="3"/>
            <a:endCxn id="23600" idx="1"/>
          </p:cNvCxnSpPr>
          <p:nvPr/>
        </p:nvCxnSpPr>
        <p:spPr bwMode="auto">
          <a:xfrm flipV="1">
            <a:off x="6324600" y="3543300"/>
            <a:ext cx="1219200" cy="1600200"/>
          </a:xfrm>
          <a:prstGeom prst="straightConnector1">
            <a:avLst/>
          </a:prstGeom>
          <a:noFill/>
          <a:ln w="9525">
            <a:solidFill>
              <a:schemeClr val="tx1"/>
            </a:solidFill>
            <a:round/>
            <a:headEnd/>
            <a:tailEnd type="triangle" w="med" len="med"/>
          </a:ln>
        </p:spPr>
      </p:cxnSp>
      <p:sp>
        <p:nvSpPr>
          <p:cNvPr id="23609" name="Rectangle 114"/>
          <p:cNvSpPr>
            <a:spLocks noChangeArrowheads="1"/>
          </p:cNvSpPr>
          <p:nvPr/>
        </p:nvSpPr>
        <p:spPr bwMode="auto">
          <a:xfrm>
            <a:off x="5867400" y="1828800"/>
            <a:ext cx="457200" cy="228600"/>
          </a:xfrm>
          <a:prstGeom prst="rect">
            <a:avLst/>
          </a:prstGeom>
          <a:solidFill>
            <a:srgbClr val="FFFF99"/>
          </a:solidFill>
          <a:ln w="9525">
            <a:solidFill>
              <a:schemeClr val="tx1"/>
            </a:solidFill>
            <a:miter lim="800000"/>
            <a:headEnd/>
            <a:tailEnd/>
          </a:ln>
        </p:spPr>
        <p:txBody>
          <a:bodyPr wrap="none" anchor="ctr"/>
          <a:lstStyle/>
          <a:p>
            <a:pPr algn="ctr"/>
            <a:r>
              <a:rPr lang="en-US" altLang="en-US"/>
              <a:t>-</a:t>
            </a:r>
          </a:p>
        </p:txBody>
      </p:sp>
      <p:sp>
        <p:nvSpPr>
          <p:cNvPr id="23610" name="Rectangle 115"/>
          <p:cNvSpPr>
            <a:spLocks noChangeArrowheads="1"/>
          </p:cNvSpPr>
          <p:nvPr/>
        </p:nvSpPr>
        <p:spPr bwMode="auto">
          <a:xfrm>
            <a:off x="5867400" y="2971800"/>
            <a:ext cx="457200" cy="228600"/>
          </a:xfrm>
          <a:prstGeom prst="rect">
            <a:avLst/>
          </a:prstGeom>
          <a:solidFill>
            <a:srgbClr val="FFFF99"/>
          </a:solidFill>
          <a:ln w="9525">
            <a:solidFill>
              <a:schemeClr val="tx1"/>
            </a:solidFill>
            <a:miter lim="800000"/>
            <a:headEnd/>
            <a:tailEnd/>
          </a:ln>
        </p:spPr>
        <p:txBody>
          <a:bodyPr wrap="none" anchor="ctr"/>
          <a:lstStyle/>
          <a:p>
            <a:pPr algn="ctr"/>
            <a:r>
              <a:rPr lang="en-US" altLang="en-US"/>
              <a:t>-</a:t>
            </a:r>
          </a:p>
        </p:txBody>
      </p:sp>
      <p:sp>
        <p:nvSpPr>
          <p:cNvPr id="23611" name="Rectangle 116"/>
          <p:cNvSpPr>
            <a:spLocks noChangeArrowheads="1"/>
          </p:cNvSpPr>
          <p:nvPr/>
        </p:nvSpPr>
        <p:spPr bwMode="auto">
          <a:xfrm>
            <a:off x="5867400" y="3200400"/>
            <a:ext cx="457200" cy="228600"/>
          </a:xfrm>
          <a:prstGeom prst="rect">
            <a:avLst/>
          </a:prstGeom>
          <a:solidFill>
            <a:srgbClr val="FFFF99"/>
          </a:solidFill>
          <a:ln w="9525">
            <a:solidFill>
              <a:schemeClr val="tx1"/>
            </a:solidFill>
            <a:miter lim="800000"/>
            <a:headEnd/>
            <a:tailEnd/>
          </a:ln>
        </p:spPr>
        <p:txBody>
          <a:bodyPr wrap="none" anchor="ctr"/>
          <a:lstStyle/>
          <a:p>
            <a:pPr algn="ctr"/>
            <a:r>
              <a:rPr lang="en-US" altLang="en-US"/>
              <a:t>-</a:t>
            </a:r>
          </a:p>
        </p:txBody>
      </p:sp>
      <p:sp>
        <p:nvSpPr>
          <p:cNvPr id="23612" name="Rectangle 120"/>
          <p:cNvSpPr>
            <a:spLocks noChangeArrowheads="1"/>
          </p:cNvSpPr>
          <p:nvPr/>
        </p:nvSpPr>
        <p:spPr bwMode="auto">
          <a:xfrm>
            <a:off x="5867400" y="3657600"/>
            <a:ext cx="457200" cy="228600"/>
          </a:xfrm>
          <a:prstGeom prst="rect">
            <a:avLst/>
          </a:prstGeom>
          <a:solidFill>
            <a:srgbClr val="FFFF99"/>
          </a:solidFill>
          <a:ln w="9525">
            <a:solidFill>
              <a:schemeClr val="tx1"/>
            </a:solidFill>
            <a:miter lim="800000"/>
            <a:headEnd/>
            <a:tailEnd/>
          </a:ln>
        </p:spPr>
        <p:txBody>
          <a:bodyPr wrap="none" anchor="ctr"/>
          <a:lstStyle/>
          <a:p>
            <a:pPr algn="ctr"/>
            <a:r>
              <a:rPr lang="en-US" altLang="en-US"/>
              <a:t>-</a:t>
            </a:r>
          </a:p>
        </p:txBody>
      </p:sp>
      <p:sp>
        <p:nvSpPr>
          <p:cNvPr id="23613" name="Rectangle 121"/>
          <p:cNvSpPr>
            <a:spLocks noChangeArrowheads="1"/>
          </p:cNvSpPr>
          <p:nvPr/>
        </p:nvSpPr>
        <p:spPr bwMode="auto">
          <a:xfrm>
            <a:off x="5867400" y="3886200"/>
            <a:ext cx="457200" cy="228600"/>
          </a:xfrm>
          <a:prstGeom prst="rect">
            <a:avLst/>
          </a:prstGeom>
          <a:solidFill>
            <a:srgbClr val="FFFF99"/>
          </a:solidFill>
          <a:ln w="9525">
            <a:solidFill>
              <a:schemeClr val="tx1"/>
            </a:solidFill>
            <a:miter lim="800000"/>
            <a:headEnd/>
            <a:tailEnd/>
          </a:ln>
        </p:spPr>
        <p:txBody>
          <a:bodyPr wrap="none" anchor="ctr"/>
          <a:lstStyle/>
          <a:p>
            <a:pPr algn="ctr"/>
            <a:r>
              <a:rPr lang="en-US" altLang="en-US"/>
              <a:t>-</a:t>
            </a:r>
          </a:p>
        </p:txBody>
      </p:sp>
      <p:sp>
        <p:nvSpPr>
          <p:cNvPr id="23614" name="Rectangle 122"/>
          <p:cNvSpPr>
            <a:spLocks noChangeArrowheads="1"/>
          </p:cNvSpPr>
          <p:nvPr/>
        </p:nvSpPr>
        <p:spPr bwMode="auto">
          <a:xfrm>
            <a:off x="5867400" y="4343400"/>
            <a:ext cx="457200" cy="228600"/>
          </a:xfrm>
          <a:prstGeom prst="rect">
            <a:avLst/>
          </a:prstGeom>
          <a:solidFill>
            <a:srgbClr val="FFFF99"/>
          </a:solidFill>
          <a:ln w="9525">
            <a:solidFill>
              <a:schemeClr val="tx1"/>
            </a:solidFill>
            <a:miter lim="800000"/>
            <a:headEnd/>
            <a:tailEnd/>
          </a:ln>
        </p:spPr>
        <p:txBody>
          <a:bodyPr wrap="none" anchor="ctr"/>
          <a:lstStyle/>
          <a:p>
            <a:pPr algn="ctr"/>
            <a:r>
              <a:rPr lang="en-US" altLang="en-US"/>
              <a:t>-</a:t>
            </a:r>
          </a:p>
        </p:txBody>
      </p:sp>
      <p:sp>
        <p:nvSpPr>
          <p:cNvPr id="23615" name="Rectangle 123"/>
          <p:cNvSpPr>
            <a:spLocks noChangeArrowheads="1"/>
          </p:cNvSpPr>
          <p:nvPr/>
        </p:nvSpPr>
        <p:spPr bwMode="auto">
          <a:xfrm>
            <a:off x="5867400" y="4572000"/>
            <a:ext cx="457200" cy="228600"/>
          </a:xfrm>
          <a:prstGeom prst="rect">
            <a:avLst/>
          </a:prstGeom>
          <a:solidFill>
            <a:srgbClr val="FFFF99"/>
          </a:solidFill>
          <a:ln w="9525">
            <a:solidFill>
              <a:schemeClr val="tx1"/>
            </a:solidFill>
            <a:miter lim="800000"/>
            <a:headEnd/>
            <a:tailEnd/>
          </a:ln>
        </p:spPr>
        <p:txBody>
          <a:bodyPr wrap="none" anchor="ctr"/>
          <a:lstStyle/>
          <a:p>
            <a:pPr algn="ctr"/>
            <a:r>
              <a:rPr lang="en-US" altLang="en-US"/>
              <a:t>-</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5"/>
          <p:cNvSpPr>
            <a:spLocks noGrp="1"/>
          </p:cNvSpPr>
          <p:nvPr>
            <p:ph type="sldNum" sz="quarter" idx="11"/>
          </p:nvPr>
        </p:nvSpPr>
        <p:spPr>
          <a:noFill/>
          <a:ln>
            <a:miter lim="800000"/>
            <a:headEnd/>
            <a:tailEnd/>
          </a:ln>
        </p:spPr>
        <p:txBody>
          <a:bodyPr/>
          <a:lstStyle/>
          <a:p>
            <a:fld id="{242C512A-2018-4295-9501-20E477AAD142}" type="slidenum">
              <a:rPr lang="en-US" altLang="en-US"/>
              <a:pPr/>
              <a:t>54</a:t>
            </a:fld>
            <a:endParaRPr lang="en-US" altLang="en-US"/>
          </a:p>
        </p:txBody>
      </p:sp>
      <p:sp>
        <p:nvSpPr>
          <p:cNvPr id="24581" name="Rectangle 2"/>
          <p:cNvSpPr>
            <a:spLocks noGrp="1" noChangeArrowheads="1"/>
          </p:cNvSpPr>
          <p:nvPr>
            <p:ph type="title"/>
          </p:nvPr>
        </p:nvSpPr>
        <p:spPr>
          <a:xfrm>
            <a:off x="928662" y="1000108"/>
            <a:ext cx="7772400" cy="357190"/>
          </a:xfrm>
        </p:spPr>
        <p:txBody>
          <a:bodyPr>
            <a:noAutofit/>
          </a:bodyPr>
          <a:lstStyle/>
          <a:p>
            <a:pPr eaLnBrk="1" hangingPunct="1"/>
            <a:r>
              <a:rPr lang="en-US" altLang="en-US" sz="3200" dirty="0" smtClean="0"/>
              <a:t>What’s in a page table entry?</a:t>
            </a:r>
          </a:p>
        </p:txBody>
      </p:sp>
      <p:sp>
        <p:nvSpPr>
          <p:cNvPr id="24582" name="Rectangle 3"/>
          <p:cNvSpPr>
            <a:spLocks noGrp="1" noChangeArrowheads="1"/>
          </p:cNvSpPr>
          <p:nvPr>
            <p:ph type="body" sz="half" idx="1"/>
          </p:nvPr>
        </p:nvSpPr>
        <p:spPr/>
        <p:txBody>
          <a:bodyPr/>
          <a:lstStyle/>
          <a:p>
            <a:pPr eaLnBrk="1" hangingPunct="1">
              <a:lnSpc>
                <a:spcPct val="90000"/>
              </a:lnSpc>
            </a:pPr>
            <a:r>
              <a:rPr lang="en-US" altLang="en-US" sz="2000" dirty="0" smtClean="0"/>
              <a:t>Each entry in the page table contains</a:t>
            </a:r>
          </a:p>
          <a:p>
            <a:pPr lvl="1" eaLnBrk="1" hangingPunct="1">
              <a:lnSpc>
                <a:spcPct val="90000"/>
              </a:lnSpc>
            </a:pPr>
            <a:r>
              <a:rPr lang="en-US" altLang="en-US" sz="1800" dirty="0" smtClean="0"/>
              <a:t>Valid bit: set if this logical page number has a corresponding physical frame in memory</a:t>
            </a:r>
          </a:p>
          <a:p>
            <a:pPr lvl="2" eaLnBrk="1" hangingPunct="1">
              <a:lnSpc>
                <a:spcPct val="90000"/>
              </a:lnSpc>
            </a:pPr>
            <a:r>
              <a:rPr lang="en-US" altLang="en-US" sz="1600" dirty="0" smtClean="0"/>
              <a:t>If not valid, remainder of PTE is irrelevant</a:t>
            </a:r>
          </a:p>
          <a:p>
            <a:pPr lvl="1" eaLnBrk="1" hangingPunct="1">
              <a:lnSpc>
                <a:spcPct val="90000"/>
              </a:lnSpc>
            </a:pPr>
            <a:r>
              <a:rPr lang="en-US" altLang="en-US" sz="1800" dirty="0" smtClean="0"/>
              <a:t>Page frame number: page in physical memory</a:t>
            </a:r>
          </a:p>
          <a:p>
            <a:pPr lvl="1" eaLnBrk="1" hangingPunct="1">
              <a:lnSpc>
                <a:spcPct val="90000"/>
              </a:lnSpc>
            </a:pPr>
            <a:r>
              <a:rPr lang="en-US" altLang="en-US" sz="1800" dirty="0" smtClean="0"/>
              <a:t>Referenced bit: set if data on the page has been accessed</a:t>
            </a:r>
          </a:p>
          <a:p>
            <a:pPr lvl="1" eaLnBrk="1" hangingPunct="1">
              <a:lnSpc>
                <a:spcPct val="90000"/>
              </a:lnSpc>
            </a:pPr>
            <a:r>
              <a:rPr lang="en-US" altLang="en-US" sz="1800" dirty="0" smtClean="0"/>
              <a:t>Dirty (modified) bit :set if data on the page has been modified</a:t>
            </a:r>
          </a:p>
          <a:p>
            <a:pPr lvl="1" eaLnBrk="1" hangingPunct="1">
              <a:lnSpc>
                <a:spcPct val="90000"/>
              </a:lnSpc>
            </a:pPr>
            <a:r>
              <a:rPr lang="en-US" altLang="en-US" sz="1800" dirty="0" smtClean="0"/>
              <a:t>Protection information</a:t>
            </a:r>
          </a:p>
        </p:txBody>
      </p:sp>
      <p:sp>
        <p:nvSpPr>
          <p:cNvPr id="24583" name="Rectangle 5"/>
          <p:cNvSpPr>
            <a:spLocks noChangeArrowheads="1"/>
          </p:cNvSpPr>
          <p:nvPr/>
        </p:nvSpPr>
        <p:spPr bwMode="auto">
          <a:xfrm>
            <a:off x="4495800" y="4343400"/>
            <a:ext cx="3657600" cy="533400"/>
          </a:xfrm>
          <a:prstGeom prst="rect">
            <a:avLst/>
          </a:prstGeom>
          <a:solidFill>
            <a:srgbClr val="FFFF99"/>
          </a:solidFill>
          <a:ln w="9525">
            <a:solidFill>
              <a:schemeClr val="tx1"/>
            </a:solidFill>
            <a:miter lim="800000"/>
            <a:headEnd/>
            <a:tailEnd/>
          </a:ln>
        </p:spPr>
        <p:txBody>
          <a:bodyPr wrap="none" anchor="ctr"/>
          <a:lstStyle/>
          <a:p>
            <a:pPr algn="ctr"/>
            <a:r>
              <a:rPr lang="en-US" altLang="en-US" sz="2000"/>
              <a:t>Page frame number</a:t>
            </a:r>
          </a:p>
        </p:txBody>
      </p:sp>
      <p:sp>
        <p:nvSpPr>
          <p:cNvPr id="24584" name="Rectangle 7"/>
          <p:cNvSpPr>
            <a:spLocks noChangeArrowheads="1"/>
          </p:cNvSpPr>
          <p:nvPr/>
        </p:nvSpPr>
        <p:spPr bwMode="auto">
          <a:xfrm>
            <a:off x="4038600" y="4343400"/>
            <a:ext cx="457200" cy="533400"/>
          </a:xfrm>
          <a:prstGeom prst="rect">
            <a:avLst/>
          </a:prstGeom>
          <a:solidFill>
            <a:srgbClr val="FFCC99"/>
          </a:solidFill>
          <a:ln w="9525">
            <a:solidFill>
              <a:schemeClr val="tx1"/>
            </a:solidFill>
            <a:miter lim="800000"/>
            <a:headEnd/>
            <a:tailEnd/>
          </a:ln>
        </p:spPr>
        <p:txBody>
          <a:bodyPr wrap="none" anchor="ctr"/>
          <a:lstStyle/>
          <a:p>
            <a:pPr algn="ctr"/>
            <a:r>
              <a:rPr lang="en-US" altLang="en-US" sz="2000"/>
              <a:t>V</a:t>
            </a:r>
          </a:p>
        </p:txBody>
      </p:sp>
      <p:sp>
        <p:nvSpPr>
          <p:cNvPr id="24585" name="Rectangle 8"/>
          <p:cNvSpPr>
            <a:spLocks noChangeArrowheads="1"/>
          </p:cNvSpPr>
          <p:nvPr/>
        </p:nvSpPr>
        <p:spPr bwMode="auto">
          <a:xfrm>
            <a:off x="3581400" y="4343400"/>
            <a:ext cx="457200" cy="533400"/>
          </a:xfrm>
          <a:prstGeom prst="rect">
            <a:avLst/>
          </a:prstGeom>
          <a:solidFill>
            <a:srgbClr val="FFCC99"/>
          </a:solidFill>
          <a:ln w="9525">
            <a:solidFill>
              <a:schemeClr val="tx1"/>
            </a:solidFill>
            <a:miter lim="800000"/>
            <a:headEnd/>
            <a:tailEnd/>
          </a:ln>
        </p:spPr>
        <p:txBody>
          <a:bodyPr wrap="none" anchor="ctr"/>
          <a:lstStyle/>
          <a:p>
            <a:pPr algn="ctr"/>
            <a:r>
              <a:rPr lang="en-US" altLang="en-US" sz="2000"/>
              <a:t>R</a:t>
            </a:r>
          </a:p>
        </p:txBody>
      </p:sp>
      <p:sp>
        <p:nvSpPr>
          <p:cNvPr id="24586" name="Rectangle 9"/>
          <p:cNvSpPr>
            <a:spLocks noChangeArrowheads="1"/>
          </p:cNvSpPr>
          <p:nvPr/>
        </p:nvSpPr>
        <p:spPr bwMode="auto">
          <a:xfrm>
            <a:off x="3124200" y="4343400"/>
            <a:ext cx="457200" cy="533400"/>
          </a:xfrm>
          <a:prstGeom prst="rect">
            <a:avLst/>
          </a:prstGeom>
          <a:solidFill>
            <a:srgbClr val="FFCC99"/>
          </a:solidFill>
          <a:ln w="9525">
            <a:solidFill>
              <a:schemeClr val="tx1"/>
            </a:solidFill>
            <a:miter lim="800000"/>
            <a:headEnd/>
            <a:tailEnd/>
          </a:ln>
        </p:spPr>
        <p:txBody>
          <a:bodyPr wrap="none" anchor="ctr"/>
          <a:lstStyle/>
          <a:p>
            <a:pPr algn="ctr"/>
            <a:r>
              <a:rPr lang="en-US" altLang="en-US" sz="2000"/>
              <a:t>D</a:t>
            </a:r>
          </a:p>
        </p:txBody>
      </p:sp>
      <p:sp>
        <p:nvSpPr>
          <p:cNvPr id="24587" name="Rectangle 10"/>
          <p:cNvSpPr>
            <a:spLocks noChangeArrowheads="1"/>
          </p:cNvSpPr>
          <p:nvPr/>
        </p:nvSpPr>
        <p:spPr bwMode="auto">
          <a:xfrm>
            <a:off x="1600200" y="4343400"/>
            <a:ext cx="1524000" cy="533400"/>
          </a:xfrm>
          <a:prstGeom prst="rect">
            <a:avLst/>
          </a:prstGeom>
          <a:solidFill>
            <a:srgbClr val="99CCFF"/>
          </a:solidFill>
          <a:ln w="9525">
            <a:solidFill>
              <a:schemeClr val="tx1"/>
            </a:solidFill>
            <a:miter lim="800000"/>
            <a:headEnd/>
            <a:tailEnd/>
          </a:ln>
        </p:spPr>
        <p:txBody>
          <a:bodyPr wrap="none" anchor="ctr"/>
          <a:lstStyle/>
          <a:p>
            <a:pPr algn="ctr"/>
            <a:r>
              <a:rPr lang="en-US" altLang="en-US" sz="2000"/>
              <a:t>Protection</a:t>
            </a:r>
          </a:p>
        </p:txBody>
      </p:sp>
      <p:sp>
        <p:nvSpPr>
          <p:cNvPr id="24588" name="Text Box 11"/>
          <p:cNvSpPr txBox="1">
            <a:spLocks noChangeArrowheads="1"/>
          </p:cNvSpPr>
          <p:nvPr/>
        </p:nvSpPr>
        <p:spPr bwMode="auto">
          <a:xfrm>
            <a:off x="5334000" y="5638800"/>
            <a:ext cx="1077913" cy="396875"/>
          </a:xfrm>
          <a:prstGeom prst="rect">
            <a:avLst/>
          </a:prstGeom>
          <a:noFill/>
          <a:ln w="9525">
            <a:noFill/>
            <a:miter lim="800000"/>
            <a:headEnd/>
            <a:tailEnd/>
          </a:ln>
        </p:spPr>
        <p:txBody>
          <a:bodyPr wrap="none">
            <a:spAutoFit/>
          </a:bodyPr>
          <a:lstStyle/>
          <a:p>
            <a:pPr algn="ctr"/>
            <a:r>
              <a:rPr lang="en-US" altLang="en-US" sz="2000"/>
              <a:t>Valid bit</a:t>
            </a:r>
          </a:p>
        </p:txBody>
      </p:sp>
      <p:sp>
        <p:nvSpPr>
          <p:cNvPr id="24589" name="Text Box 12"/>
          <p:cNvSpPr txBox="1">
            <a:spLocks noChangeArrowheads="1"/>
          </p:cNvSpPr>
          <p:nvPr/>
        </p:nvSpPr>
        <p:spPr bwMode="auto">
          <a:xfrm>
            <a:off x="3352800" y="5638800"/>
            <a:ext cx="1670050" cy="396875"/>
          </a:xfrm>
          <a:prstGeom prst="rect">
            <a:avLst/>
          </a:prstGeom>
          <a:noFill/>
          <a:ln w="9525">
            <a:noFill/>
            <a:miter lim="800000"/>
            <a:headEnd/>
            <a:tailEnd/>
          </a:ln>
        </p:spPr>
        <p:txBody>
          <a:bodyPr wrap="none">
            <a:spAutoFit/>
          </a:bodyPr>
          <a:lstStyle/>
          <a:p>
            <a:pPr algn="ctr"/>
            <a:r>
              <a:rPr lang="en-US" altLang="en-US" sz="2000"/>
              <a:t>Referenced bit</a:t>
            </a:r>
          </a:p>
        </p:txBody>
      </p:sp>
      <p:sp>
        <p:nvSpPr>
          <p:cNvPr id="24590" name="Text Box 13"/>
          <p:cNvSpPr txBox="1">
            <a:spLocks noChangeArrowheads="1"/>
          </p:cNvSpPr>
          <p:nvPr/>
        </p:nvSpPr>
        <p:spPr bwMode="auto">
          <a:xfrm>
            <a:off x="2133600" y="5638800"/>
            <a:ext cx="1049338" cy="396875"/>
          </a:xfrm>
          <a:prstGeom prst="rect">
            <a:avLst/>
          </a:prstGeom>
          <a:noFill/>
          <a:ln w="9525">
            <a:noFill/>
            <a:miter lim="800000"/>
            <a:headEnd/>
            <a:tailEnd/>
          </a:ln>
        </p:spPr>
        <p:txBody>
          <a:bodyPr wrap="none">
            <a:spAutoFit/>
          </a:bodyPr>
          <a:lstStyle/>
          <a:p>
            <a:pPr algn="ctr"/>
            <a:r>
              <a:rPr lang="en-US" altLang="en-US" sz="2000"/>
              <a:t>Dirty bit</a:t>
            </a:r>
          </a:p>
        </p:txBody>
      </p:sp>
      <p:cxnSp>
        <p:nvCxnSpPr>
          <p:cNvPr id="24591" name="AutoShape 14"/>
          <p:cNvCxnSpPr>
            <a:cxnSpLocks noChangeShapeType="1"/>
            <a:stCxn id="24590" idx="0"/>
            <a:endCxn id="24586" idx="2"/>
          </p:cNvCxnSpPr>
          <p:nvPr/>
        </p:nvCxnSpPr>
        <p:spPr bwMode="auto">
          <a:xfrm flipV="1">
            <a:off x="2659063" y="4876800"/>
            <a:ext cx="693737" cy="762000"/>
          </a:xfrm>
          <a:prstGeom prst="straightConnector1">
            <a:avLst/>
          </a:prstGeom>
          <a:noFill/>
          <a:ln w="19050">
            <a:solidFill>
              <a:schemeClr val="tx1"/>
            </a:solidFill>
            <a:round/>
            <a:headEnd/>
            <a:tailEnd type="triangle" w="med" len="med"/>
          </a:ln>
        </p:spPr>
      </p:cxnSp>
      <p:cxnSp>
        <p:nvCxnSpPr>
          <p:cNvPr id="24592" name="AutoShape 15"/>
          <p:cNvCxnSpPr>
            <a:cxnSpLocks noChangeShapeType="1"/>
            <a:stCxn id="24589" idx="0"/>
            <a:endCxn id="24585" idx="2"/>
          </p:cNvCxnSpPr>
          <p:nvPr/>
        </p:nvCxnSpPr>
        <p:spPr bwMode="auto">
          <a:xfrm flipH="1" flipV="1">
            <a:off x="3810000" y="4876800"/>
            <a:ext cx="377825" cy="762000"/>
          </a:xfrm>
          <a:prstGeom prst="straightConnector1">
            <a:avLst/>
          </a:prstGeom>
          <a:noFill/>
          <a:ln w="19050">
            <a:solidFill>
              <a:schemeClr val="tx1"/>
            </a:solidFill>
            <a:round/>
            <a:headEnd/>
            <a:tailEnd type="triangle" w="med" len="med"/>
          </a:ln>
        </p:spPr>
      </p:cxnSp>
      <p:cxnSp>
        <p:nvCxnSpPr>
          <p:cNvPr id="24593" name="AutoShape 16"/>
          <p:cNvCxnSpPr>
            <a:cxnSpLocks noChangeShapeType="1"/>
            <a:stCxn id="24588" idx="0"/>
            <a:endCxn id="24584" idx="2"/>
          </p:cNvCxnSpPr>
          <p:nvPr/>
        </p:nvCxnSpPr>
        <p:spPr bwMode="auto">
          <a:xfrm flipH="1" flipV="1">
            <a:off x="4267200" y="4876800"/>
            <a:ext cx="1606550" cy="762000"/>
          </a:xfrm>
          <a:prstGeom prst="straightConnector1">
            <a:avLst/>
          </a:prstGeom>
          <a:noFill/>
          <a:ln w="19050">
            <a:solidFill>
              <a:schemeClr val="tx1"/>
            </a:solidFill>
            <a:round/>
            <a:headEnd/>
            <a:tailEnd type="triangle" w="med" len="med"/>
          </a:ln>
        </p:spPr>
      </p:cxnSp>
      <p:sp>
        <p:nvSpPr>
          <p:cNvPr id="18" name="Rectangle 2"/>
          <p:cNvSpPr txBox="1">
            <a:spLocks noChangeArrowheads="1"/>
          </p:cNvSpPr>
          <p:nvPr/>
        </p:nvSpPr>
        <p:spPr>
          <a:xfrm>
            <a:off x="1500166" y="214290"/>
            <a:ext cx="6043626" cy="571504"/>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1" i="0" u="none" strike="noStrike" kern="1200" cap="none" spc="0" normalizeH="0" baseline="0" noProof="0" dirty="0" smtClean="0">
                <a:ln>
                  <a:noFill/>
                </a:ln>
                <a:solidFill>
                  <a:schemeClr val="lt1"/>
                </a:solidFill>
                <a:effectLst/>
                <a:uLnTx/>
                <a:uFillTx/>
                <a:latin typeface="+mn-lt"/>
                <a:ea typeface="SimSun" pitchFamily="2" charset="-122"/>
                <a:cs typeface="+mn-cs"/>
              </a:rPr>
              <a:t>Paging </a:t>
            </a:r>
            <a:r>
              <a:rPr kumimoji="0" lang="en-US" altLang="zh-CN" sz="3100" b="1" i="0" u="none" strike="noStrike" kern="1200" cap="none" spc="0" normalizeH="0" baseline="0" noProof="0" dirty="0" smtClean="0">
                <a:ln>
                  <a:noFill/>
                </a:ln>
                <a:solidFill>
                  <a:schemeClr val="lt1"/>
                </a:solidFill>
                <a:effectLst/>
                <a:uLnTx/>
                <a:uFillTx/>
                <a:latin typeface="+mn-lt"/>
                <a:ea typeface="SimSun" pitchFamily="2" charset="-122"/>
                <a:cs typeface="+mn-cs"/>
              </a:rPr>
              <a:t>(cont…)</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Text Box 4"/>
          <p:cNvSpPr txBox="1">
            <a:spLocks noChangeArrowheads="1"/>
          </p:cNvSpPr>
          <p:nvPr/>
        </p:nvSpPr>
        <p:spPr bwMode="auto">
          <a:xfrm>
            <a:off x="5105400" y="1524000"/>
            <a:ext cx="3303588" cy="1138238"/>
          </a:xfrm>
          <a:prstGeom prst="rect">
            <a:avLst/>
          </a:prstGeom>
          <a:noFill/>
          <a:ln w="9525">
            <a:noFill/>
            <a:miter lim="800000"/>
            <a:headEnd/>
            <a:tailEnd/>
          </a:ln>
        </p:spPr>
        <p:txBody>
          <a:bodyPr wrap="none" lIns="86493" tIns="43247" rIns="86493" bIns="43247">
            <a:spAutoFit/>
          </a:bodyPr>
          <a:lstStyle/>
          <a:p>
            <a:pPr defTabSz="865188"/>
            <a:r>
              <a:rPr lang="en-US" altLang="en-US" sz="2300"/>
              <a:t>Example:</a:t>
            </a:r>
          </a:p>
          <a:p>
            <a:pPr defTabSz="865188"/>
            <a:r>
              <a:rPr lang="en-US" altLang="en-US" sz="2300"/>
              <a:t>• 4 KB (=4096 byte) pages</a:t>
            </a:r>
          </a:p>
          <a:p>
            <a:pPr defTabSz="865188"/>
            <a:r>
              <a:rPr lang="en-US" altLang="en-US" sz="2300"/>
              <a:t>• 32 bit logical addresses</a:t>
            </a:r>
          </a:p>
        </p:txBody>
      </p:sp>
      <p:sp>
        <p:nvSpPr>
          <p:cNvPr id="25606" name="Rectangle 5"/>
          <p:cNvSpPr>
            <a:spLocks noChangeArrowheads="1"/>
          </p:cNvSpPr>
          <p:nvPr/>
        </p:nvSpPr>
        <p:spPr bwMode="auto">
          <a:xfrm>
            <a:off x="5613400" y="4738688"/>
            <a:ext cx="1670050" cy="500062"/>
          </a:xfrm>
          <a:prstGeom prst="rect">
            <a:avLst/>
          </a:prstGeom>
          <a:solidFill>
            <a:srgbClr val="DA456B"/>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DA456B"/>
            </a:extrusionClr>
          </a:sp3d>
        </p:spPr>
        <p:txBody>
          <a:bodyPr wrap="none" anchor="ctr">
            <a:flatTx/>
          </a:bodyPr>
          <a:lstStyle/>
          <a:p>
            <a:pPr algn="ctr"/>
            <a:r>
              <a:rPr lang="en-US" altLang="en-US" i="1">
                <a:latin typeface="Times New Roman" pitchFamily="18" charset="0"/>
              </a:rPr>
              <a:t>p</a:t>
            </a:r>
            <a:endParaRPr lang="en-US" altLang="en-US">
              <a:latin typeface="Times New Roman" pitchFamily="18" charset="0"/>
            </a:endParaRPr>
          </a:p>
        </p:txBody>
      </p:sp>
      <p:sp>
        <p:nvSpPr>
          <p:cNvPr id="25607" name="Rectangle 6"/>
          <p:cNvSpPr>
            <a:spLocks noChangeArrowheads="1"/>
          </p:cNvSpPr>
          <p:nvPr/>
        </p:nvSpPr>
        <p:spPr bwMode="auto">
          <a:xfrm>
            <a:off x="7246938" y="4738688"/>
            <a:ext cx="1016000" cy="500062"/>
          </a:xfrm>
          <a:prstGeom prst="rect">
            <a:avLst/>
          </a:prstGeom>
          <a:solidFill>
            <a:srgbClr val="62D6AC"/>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62D6AC"/>
            </a:extrusionClr>
          </a:sp3d>
        </p:spPr>
        <p:txBody>
          <a:bodyPr wrap="none" anchor="ctr">
            <a:flatTx/>
          </a:bodyPr>
          <a:lstStyle/>
          <a:p>
            <a:pPr algn="ctr"/>
            <a:r>
              <a:rPr lang="en-US" altLang="en-US" i="1">
                <a:latin typeface="Times New Roman" pitchFamily="18" charset="0"/>
              </a:rPr>
              <a:t>d</a:t>
            </a:r>
            <a:endParaRPr lang="en-US" altLang="en-US">
              <a:latin typeface="Times New Roman" pitchFamily="18" charset="0"/>
            </a:endParaRPr>
          </a:p>
        </p:txBody>
      </p:sp>
      <p:sp>
        <p:nvSpPr>
          <p:cNvPr id="25608" name="AutoShape 7"/>
          <p:cNvSpPr>
            <a:spLocks/>
          </p:cNvSpPr>
          <p:nvPr/>
        </p:nvSpPr>
        <p:spPr bwMode="auto">
          <a:xfrm rot="5400000">
            <a:off x="6376987" y="3752851"/>
            <a:ext cx="142875" cy="1670050"/>
          </a:xfrm>
          <a:prstGeom prst="leftBrace">
            <a:avLst>
              <a:gd name="adj1" fmla="val 97407"/>
              <a:gd name="adj2" fmla="val 50000"/>
            </a:avLst>
          </a:prstGeom>
          <a:noFill/>
          <a:ln w="9525">
            <a:solidFill>
              <a:schemeClr val="tx1"/>
            </a:solidFill>
            <a:round/>
            <a:headEnd/>
            <a:tailEnd/>
          </a:ln>
        </p:spPr>
        <p:txBody>
          <a:bodyPr wrap="none" anchor="ctr"/>
          <a:lstStyle/>
          <a:p>
            <a:endParaRPr lang="en-US"/>
          </a:p>
        </p:txBody>
      </p:sp>
      <p:sp>
        <p:nvSpPr>
          <p:cNvPr id="25609" name="AutoShape 8"/>
          <p:cNvSpPr>
            <a:spLocks/>
          </p:cNvSpPr>
          <p:nvPr/>
        </p:nvSpPr>
        <p:spPr bwMode="auto">
          <a:xfrm rot="5400000">
            <a:off x="7688262" y="4048126"/>
            <a:ext cx="206375" cy="1016000"/>
          </a:xfrm>
          <a:prstGeom prst="leftBrace">
            <a:avLst>
              <a:gd name="adj1" fmla="val 41026"/>
              <a:gd name="adj2" fmla="val 50000"/>
            </a:avLst>
          </a:prstGeom>
          <a:noFill/>
          <a:ln w="9525">
            <a:solidFill>
              <a:schemeClr val="tx1"/>
            </a:solidFill>
            <a:round/>
            <a:headEnd/>
            <a:tailEnd/>
          </a:ln>
        </p:spPr>
        <p:txBody>
          <a:bodyPr wrap="none" anchor="ctr"/>
          <a:lstStyle/>
          <a:p>
            <a:endParaRPr lang="en-US"/>
          </a:p>
        </p:txBody>
      </p:sp>
      <p:sp>
        <p:nvSpPr>
          <p:cNvPr id="25610" name="Text Box 9"/>
          <p:cNvSpPr txBox="1">
            <a:spLocks noChangeArrowheads="1"/>
          </p:cNvSpPr>
          <p:nvPr/>
        </p:nvSpPr>
        <p:spPr bwMode="auto">
          <a:xfrm>
            <a:off x="5251450" y="2751138"/>
            <a:ext cx="1308100" cy="436562"/>
          </a:xfrm>
          <a:prstGeom prst="rect">
            <a:avLst/>
          </a:prstGeom>
          <a:noFill/>
          <a:ln w="9525">
            <a:noFill/>
            <a:miter lim="800000"/>
            <a:headEnd/>
            <a:tailEnd/>
          </a:ln>
        </p:spPr>
        <p:txBody>
          <a:bodyPr wrap="none" lIns="86493" tIns="43247" rIns="86493" bIns="43247">
            <a:spAutoFit/>
          </a:bodyPr>
          <a:lstStyle/>
          <a:p>
            <a:pPr defTabSz="865188"/>
            <a:r>
              <a:rPr lang="en-US" altLang="en-US" sz="2300"/>
              <a:t>2</a:t>
            </a:r>
            <a:r>
              <a:rPr lang="en-US" altLang="en-US" sz="2300" baseline="30000"/>
              <a:t>d</a:t>
            </a:r>
            <a:r>
              <a:rPr lang="en-US" altLang="en-US" sz="2300"/>
              <a:t> = 4096</a:t>
            </a:r>
          </a:p>
        </p:txBody>
      </p:sp>
      <p:sp>
        <p:nvSpPr>
          <p:cNvPr id="25611" name="Text Box 10"/>
          <p:cNvSpPr txBox="1">
            <a:spLocks noChangeArrowheads="1"/>
          </p:cNvSpPr>
          <p:nvPr/>
        </p:nvSpPr>
        <p:spPr bwMode="auto">
          <a:xfrm>
            <a:off x="7427913" y="2755900"/>
            <a:ext cx="920750" cy="436563"/>
          </a:xfrm>
          <a:prstGeom prst="rect">
            <a:avLst/>
          </a:prstGeom>
          <a:noFill/>
          <a:ln w="9525">
            <a:noFill/>
            <a:miter lim="800000"/>
            <a:headEnd/>
            <a:tailEnd/>
          </a:ln>
        </p:spPr>
        <p:txBody>
          <a:bodyPr wrap="none" lIns="86493" tIns="43247" rIns="86493" bIns="43247">
            <a:spAutoFit/>
          </a:bodyPr>
          <a:lstStyle/>
          <a:p>
            <a:pPr defTabSz="865188"/>
            <a:r>
              <a:rPr lang="en-US" altLang="en-US" sz="2300"/>
              <a:t>d = 12</a:t>
            </a:r>
          </a:p>
        </p:txBody>
      </p:sp>
      <p:sp>
        <p:nvSpPr>
          <p:cNvPr id="25612" name="AutoShape 11"/>
          <p:cNvSpPr>
            <a:spLocks noChangeArrowheads="1"/>
          </p:cNvSpPr>
          <p:nvPr/>
        </p:nvSpPr>
        <p:spPr bwMode="auto">
          <a:xfrm>
            <a:off x="6557963" y="2846388"/>
            <a:ext cx="869950" cy="214312"/>
          </a:xfrm>
          <a:prstGeom prst="rightArrow">
            <a:avLst>
              <a:gd name="adj1" fmla="val 50000"/>
              <a:gd name="adj2" fmla="val 101482"/>
            </a:avLst>
          </a:prstGeom>
          <a:gradFill rotWithShape="0">
            <a:gsLst>
              <a:gs pos="0">
                <a:srgbClr val="C2C2CD"/>
              </a:gs>
              <a:gs pos="100000">
                <a:srgbClr val="5A5A5F"/>
              </a:gs>
            </a:gsLst>
            <a:lin ang="0" scaled="1"/>
          </a:gradFill>
          <a:ln w="9525">
            <a:solidFill>
              <a:schemeClr val="tx1"/>
            </a:solidFill>
            <a:miter lim="800000"/>
            <a:headEnd/>
            <a:tailEnd/>
          </a:ln>
        </p:spPr>
        <p:txBody>
          <a:bodyPr wrap="none" anchor="ctr"/>
          <a:lstStyle/>
          <a:p>
            <a:endParaRPr lang="en-US"/>
          </a:p>
        </p:txBody>
      </p:sp>
      <p:sp>
        <p:nvSpPr>
          <p:cNvPr id="25613" name="AutoShape 12"/>
          <p:cNvSpPr>
            <a:spLocks/>
          </p:cNvSpPr>
          <p:nvPr/>
        </p:nvSpPr>
        <p:spPr bwMode="auto">
          <a:xfrm rot="16200000" flipV="1">
            <a:off x="6849268" y="4145757"/>
            <a:ext cx="214313" cy="2686050"/>
          </a:xfrm>
          <a:prstGeom prst="leftBrace">
            <a:avLst>
              <a:gd name="adj1" fmla="val 104444"/>
              <a:gd name="adj2" fmla="val 50000"/>
            </a:avLst>
          </a:prstGeom>
          <a:noFill/>
          <a:ln w="9525">
            <a:solidFill>
              <a:schemeClr val="tx1"/>
            </a:solidFill>
            <a:round/>
            <a:headEnd/>
            <a:tailEnd/>
          </a:ln>
        </p:spPr>
        <p:txBody>
          <a:bodyPr wrap="none" anchor="ctr"/>
          <a:lstStyle/>
          <a:p>
            <a:endParaRPr lang="en-US"/>
          </a:p>
        </p:txBody>
      </p:sp>
      <p:sp>
        <p:nvSpPr>
          <p:cNvPr id="25614" name="Text Box 13"/>
          <p:cNvSpPr txBox="1">
            <a:spLocks noChangeArrowheads="1"/>
          </p:cNvSpPr>
          <p:nvPr/>
        </p:nvSpPr>
        <p:spPr bwMode="auto">
          <a:xfrm>
            <a:off x="7427913" y="4041775"/>
            <a:ext cx="958850" cy="436563"/>
          </a:xfrm>
          <a:prstGeom prst="rect">
            <a:avLst/>
          </a:prstGeom>
          <a:noFill/>
          <a:ln w="9525">
            <a:noFill/>
            <a:miter lim="800000"/>
            <a:headEnd/>
            <a:tailEnd/>
          </a:ln>
        </p:spPr>
        <p:txBody>
          <a:bodyPr wrap="none" lIns="86493" tIns="43247" rIns="86493" bIns="43247">
            <a:spAutoFit/>
          </a:bodyPr>
          <a:lstStyle/>
          <a:p>
            <a:pPr algn="ctr" defTabSz="865188"/>
            <a:r>
              <a:rPr lang="en-US" altLang="en-US" sz="2300"/>
              <a:t>12 bits</a:t>
            </a:r>
          </a:p>
        </p:txBody>
      </p:sp>
      <p:sp>
        <p:nvSpPr>
          <p:cNvPr id="25615" name="Text Box 14"/>
          <p:cNvSpPr txBox="1">
            <a:spLocks noChangeArrowheads="1"/>
          </p:cNvSpPr>
          <p:nvPr/>
        </p:nvSpPr>
        <p:spPr bwMode="auto">
          <a:xfrm>
            <a:off x="5611813" y="5684838"/>
            <a:ext cx="2663825" cy="436562"/>
          </a:xfrm>
          <a:prstGeom prst="rect">
            <a:avLst/>
          </a:prstGeom>
          <a:noFill/>
          <a:ln w="9525">
            <a:noFill/>
            <a:miter lim="800000"/>
            <a:headEnd/>
            <a:tailEnd/>
          </a:ln>
        </p:spPr>
        <p:txBody>
          <a:bodyPr wrap="none" lIns="86493" tIns="43247" rIns="86493" bIns="43247">
            <a:spAutoFit/>
          </a:bodyPr>
          <a:lstStyle/>
          <a:p>
            <a:pPr algn="ctr" defTabSz="865188"/>
            <a:r>
              <a:rPr lang="en-US" altLang="en-US" sz="2300"/>
              <a:t>32 bit logical address</a:t>
            </a:r>
          </a:p>
        </p:txBody>
      </p:sp>
      <p:sp>
        <p:nvSpPr>
          <p:cNvPr id="25616" name="Text Box 15"/>
          <p:cNvSpPr txBox="1">
            <a:spLocks noChangeArrowheads="1"/>
          </p:cNvSpPr>
          <p:nvPr/>
        </p:nvSpPr>
        <p:spPr bwMode="auto">
          <a:xfrm>
            <a:off x="5319713" y="4041775"/>
            <a:ext cx="1951037" cy="436563"/>
          </a:xfrm>
          <a:prstGeom prst="rect">
            <a:avLst/>
          </a:prstGeom>
          <a:noFill/>
          <a:ln w="9525">
            <a:noFill/>
            <a:miter lim="800000"/>
            <a:headEnd/>
            <a:tailEnd/>
          </a:ln>
        </p:spPr>
        <p:txBody>
          <a:bodyPr wrap="none" lIns="86493" tIns="43247" rIns="86493" bIns="43247">
            <a:spAutoFit/>
          </a:bodyPr>
          <a:lstStyle/>
          <a:p>
            <a:pPr algn="ctr" defTabSz="865188"/>
            <a:r>
              <a:rPr lang="en-US" altLang="en-US" sz="2300"/>
              <a:t>32-12 = 20 bits</a:t>
            </a:r>
          </a:p>
        </p:txBody>
      </p:sp>
      <p:sp>
        <p:nvSpPr>
          <p:cNvPr id="25617" name="AutoShape 16"/>
          <p:cNvSpPr>
            <a:spLocks noChangeArrowheads="1"/>
          </p:cNvSpPr>
          <p:nvPr/>
        </p:nvSpPr>
        <p:spPr bwMode="auto">
          <a:xfrm rot="5400000">
            <a:off x="7435057" y="3450431"/>
            <a:ext cx="857250" cy="290513"/>
          </a:xfrm>
          <a:prstGeom prst="rightArrow">
            <a:avLst>
              <a:gd name="adj1" fmla="val 50000"/>
              <a:gd name="adj2" fmla="val 73770"/>
            </a:avLst>
          </a:prstGeom>
          <a:gradFill rotWithShape="0">
            <a:gsLst>
              <a:gs pos="0">
                <a:srgbClr val="C2C2CD"/>
              </a:gs>
              <a:gs pos="100000">
                <a:srgbClr val="5A5A5F"/>
              </a:gs>
            </a:gsLst>
            <a:lin ang="5400000" scaled="1"/>
          </a:gradFill>
          <a:ln w="9525">
            <a:solidFill>
              <a:schemeClr val="tx1"/>
            </a:solidFill>
            <a:miter lim="800000"/>
            <a:headEnd/>
            <a:tailEnd/>
          </a:ln>
        </p:spPr>
        <p:txBody>
          <a:bodyPr wrap="none" anchor="ctr"/>
          <a:lstStyle/>
          <a:p>
            <a:endParaRPr lang="en-US"/>
          </a:p>
        </p:txBody>
      </p:sp>
      <p:sp>
        <p:nvSpPr>
          <p:cNvPr id="25618" name="Rectangle 17"/>
          <p:cNvSpPr>
            <a:spLocks noGrp="1" noChangeArrowheads="1"/>
          </p:cNvSpPr>
          <p:nvPr>
            <p:ph type="title"/>
          </p:nvPr>
        </p:nvSpPr>
        <p:spPr>
          <a:xfrm>
            <a:off x="785786" y="857232"/>
            <a:ext cx="7772400" cy="538162"/>
          </a:xfrm>
        </p:spPr>
        <p:style>
          <a:lnRef idx="2">
            <a:schemeClr val="accent2"/>
          </a:lnRef>
          <a:fillRef idx="1">
            <a:schemeClr val="lt1"/>
          </a:fillRef>
          <a:effectRef idx="0">
            <a:schemeClr val="accent2"/>
          </a:effectRef>
          <a:fontRef idx="minor">
            <a:schemeClr val="dk1"/>
          </a:fontRef>
        </p:style>
        <p:txBody>
          <a:bodyPr>
            <a:noAutofit/>
          </a:bodyPr>
          <a:lstStyle/>
          <a:p>
            <a:pPr eaLnBrk="1" hangingPunct="1"/>
            <a:r>
              <a:rPr lang="en-US" altLang="en-US" sz="3200" dirty="0" smtClean="0"/>
              <a:t>Mapping logical =&gt; physical address</a:t>
            </a:r>
          </a:p>
        </p:txBody>
      </p:sp>
      <p:sp>
        <p:nvSpPr>
          <p:cNvPr id="25619" name="Rectangle 18"/>
          <p:cNvSpPr>
            <a:spLocks noGrp="1" noChangeArrowheads="1"/>
          </p:cNvSpPr>
          <p:nvPr>
            <p:ph type="body" sz="half" idx="1"/>
          </p:nvPr>
        </p:nvSpPr>
        <p:spPr/>
        <p:txBody>
          <a:bodyPr>
            <a:normAutofit lnSpcReduction="10000"/>
          </a:bodyPr>
          <a:lstStyle/>
          <a:p>
            <a:pPr eaLnBrk="1" hangingPunct="1"/>
            <a:r>
              <a:rPr lang="en-US" altLang="en-US" sz="2400" dirty="0" smtClean="0"/>
              <a:t>Split address from CPU into two pieces</a:t>
            </a:r>
          </a:p>
          <a:p>
            <a:pPr lvl="1" eaLnBrk="1" hangingPunct="1"/>
            <a:r>
              <a:rPr lang="en-US" altLang="en-US" sz="2000" dirty="0" smtClean="0"/>
              <a:t>Page number (</a:t>
            </a:r>
            <a:r>
              <a:rPr lang="en-US" altLang="en-US" sz="2000" i="1" dirty="0" smtClean="0"/>
              <a:t>p</a:t>
            </a:r>
            <a:r>
              <a:rPr lang="en-US" altLang="en-US" sz="2000" dirty="0" smtClean="0"/>
              <a:t>)</a:t>
            </a:r>
          </a:p>
          <a:p>
            <a:pPr lvl="1" eaLnBrk="1" hangingPunct="1"/>
            <a:r>
              <a:rPr lang="en-US" altLang="en-US" sz="2000" dirty="0" smtClean="0"/>
              <a:t>Page offset (</a:t>
            </a:r>
            <a:r>
              <a:rPr lang="en-US" altLang="en-US" sz="2000" i="1" dirty="0" smtClean="0"/>
              <a:t>d</a:t>
            </a:r>
            <a:r>
              <a:rPr lang="en-US" altLang="en-US" sz="2000" dirty="0" smtClean="0"/>
              <a:t>)</a:t>
            </a:r>
          </a:p>
          <a:p>
            <a:pPr eaLnBrk="1" hangingPunct="1"/>
            <a:r>
              <a:rPr lang="en-US" altLang="en-US" sz="2400" dirty="0" smtClean="0"/>
              <a:t>Page number</a:t>
            </a:r>
          </a:p>
          <a:p>
            <a:pPr lvl="1" eaLnBrk="1" hangingPunct="1"/>
            <a:r>
              <a:rPr lang="en-US" altLang="en-US" sz="2000" dirty="0" smtClean="0"/>
              <a:t>Index into page table</a:t>
            </a:r>
          </a:p>
          <a:p>
            <a:pPr lvl="1" eaLnBrk="1" hangingPunct="1"/>
            <a:r>
              <a:rPr lang="en-US" altLang="en-US" sz="2000" dirty="0" smtClean="0"/>
              <a:t>Page table contains base address of page in physical memory</a:t>
            </a:r>
          </a:p>
          <a:p>
            <a:pPr eaLnBrk="1" hangingPunct="1"/>
            <a:r>
              <a:rPr lang="en-US" altLang="en-US" sz="2400" dirty="0" smtClean="0"/>
              <a:t>Page offset</a:t>
            </a:r>
          </a:p>
          <a:p>
            <a:pPr lvl="1" eaLnBrk="1" hangingPunct="1"/>
            <a:r>
              <a:rPr lang="en-US" altLang="en-US" sz="2000" dirty="0" smtClean="0"/>
              <a:t>Added to base address to get actual physical memory address</a:t>
            </a:r>
          </a:p>
          <a:p>
            <a:pPr eaLnBrk="1" hangingPunct="1"/>
            <a:r>
              <a:rPr lang="en-US" altLang="en-US" sz="2400" dirty="0" smtClean="0"/>
              <a:t>Page size = 2</a:t>
            </a:r>
            <a:r>
              <a:rPr lang="en-US" altLang="en-US" sz="2400" i="1" baseline="30000" dirty="0" smtClean="0"/>
              <a:t>d</a:t>
            </a:r>
            <a:r>
              <a:rPr lang="en-US" altLang="en-US" sz="2400" dirty="0" smtClean="0"/>
              <a:t> bytes</a:t>
            </a:r>
          </a:p>
        </p:txBody>
      </p:sp>
      <p:sp>
        <p:nvSpPr>
          <p:cNvPr id="20" name="Rectangle 2"/>
          <p:cNvSpPr txBox="1">
            <a:spLocks noChangeArrowheads="1"/>
          </p:cNvSpPr>
          <p:nvPr/>
        </p:nvSpPr>
        <p:spPr>
          <a:xfrm>
            <a:off x="1500166" y="214290"/>
            <a:ext cx="6043626" cy="571504"/>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1" i="0" u="none" strike="noStrike" kern="1200" cap="none" spc="0" normalizeH="0" baseline="0" noProof="0" dirty="0" smtClean="0">
                <a:ln>
                  <a:noFill/>
                </a:ln>
                <a:solidFill>
                  <a:schemeClr val="lt1"/>
                </a:solidFill>
                <a:effectLst/>
                <a:uLnTx/>
                <a:uFillTx/>
                <a:latin typeface="+mn-lt"/>
                <a:ea typeface="SimSun" pitchFamily="2" charset="-122"/>
                <a:cs typeface="+mn-cs"/>
              </a:rPr>
              <a:t>Paging </a:t>
            </a:r>
            <a:r>
              <a:rPr kumimoji="0" lang="en-US" altLang="zh-CN" sz="3100" b="1" i="0" u="none" strike="noStrike" kern="1200" cap="none" spc="0" normalizeH="0" baseline="0" noProof="0" dirty="0" smtClean="0">
                <a:ln>
                  <a:noFill/>
                </a:ln>
                <a:solidFill>
                  <a:schemeClr val="lt1"/>
                </a:solidFill>
                <a:effectLst/>
                <a:uLnTx/>
                <a:uFillTx/>
                <a:latin typeface="+mn-lt"/>
                <a:ea typeface="SimSun" pitchFamily="2" charset="-122"/>
                <a:cs typeface="+mn-cs"/>
              </a:rPr>
              <a:t>(cont…)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3"/>
          <p:cNvSpPr>
            <a:spLocks noGrp="1"/>
          </p:cNvSpPr>
          <p:nvPr>
            <p:ph type="sldNum" sz="quarter" idx="11"/>
          </p:nvPr>
        </p:nvSpPr>
        <p:spPr>
          <a:noFill/>
          <a:ln>
            <a:miter lim="800000"/>
            <a:headEnd/>
            <a:tailEnd/>
          </a:ln>
        </p:spPr>
        <p:txBody>
          <a:bodyPr/>
          <a:lstStyle/>
          <a:p>
            <a:fld id="{6BD2BC5D-2A16-4063-B8B6-0EC81427610B}" type="slidenum">
              <a:rPr lang="en-US" altLang="en-US"/>
              <a:pPr/>
              <a:t>56</a:t>
            </a:fld>
            <a:endParaRPr lang="en-US" altLang="en-US"/>
          </a:p>
        </p:txBody>
      </p:sp>
      <p:sp>
        <p:nvSpPr>
          <p:cNvPr id="26629" name="Rectangle 3"/>
          <p:cNvSpPr>
            <a:spLocks noChangeArrowheads="1"/>
          </p:cNvSpPr>
          <p:nvPr/>
        </p:nvSpPr>
        <p:spPr bwMode="auto">
          <a:xfrm>
            <a:off x="1958975" y="2798763"/>
            <a:ext cx="798513" cy="342900"/>
          </a:xfrm>
          <a:prstGeom prst="rect">
            <a:avLst/>
          </a:prstGeom>
          <a:solidFill>
            <a:srgbClr val="DA456B"/>
          </a:solidFill>
          <a:ln w="9525">
            <a:solidFill>
              <a:schemeClr val="tx1"/>
            </a:solidFill>
            <a:miter lim="800000"/>
            <a:headEnd/>
            <a:tailEnd/>
          </a:ln>
        </p:spPr>
        <p:txBody>
          <a:bodyPr wrap="none" anchor="ctr"/>
          <a:lstStyle/>
          <a:p>
            <a:endParaRPr lang="en-US"/>
          </a:p>
        </p:txBody>
      </p:sp>
      <p:sp>
        <p:nvSpPr>
          <p:cNvPr id="26630" name="Text Box 4"/>
          <p:cNvSpPr txBox="1">
            <a:spLocks noChangeArrowheads="1"/>
          </p:cNvSpPr>
          <p:nvPr/>
        </p:nvSpPr>
        <p:spPr bwMode="auto">
          <a:xfrm>
            <a:off x="1527175" y="1571625"/>
            <a:ext cx="1422400" cy="374650"/>
          </a:xfrm>
          <a:prstGeom prst="rect">
            <a:avLst/>
          </a:prstGeom>
          <a:noFill/>
          <a:ln w="9525">
            <a:noFill/>
            <a:miter lim="800000"/>
            <a:headEnd/>
            <a:tailEnd/>
          </a:ln>
        </p:spPr>
        <p:txBody>
          <a:bodyPr wrap="none" lIns="86493" tIns="43247" rIns="86493" bIns="43247">
            <a:spAutoFit/>
          </a:bodyPr>
          <a:lstStyle/>
          <a:p>
            <a:pPr algn="ctr" defTabSz="865188"/>
            <a:r>
              <a:rPr lang="en-US" altLang="en-US" sz="1900"/>
              <a:t>page number</a:t>
            </a:r>
          </a:p>
        </p:txBody>
      </p:sp>
      <p:sp>
        <p:nvSpPr>
          <p:cNvPr id="26631" name="Text Box 5"/>
          <p:cNvSpPr txBox="1">
            <a:spLocks noChangeArrowheads="1"/>
          </p:cNvSpPr>
          <p:nvPr/>
        </p:nvSpPr>
        <p:spPr bwMode="auto">
          <a:xfrm>
            <a:off x="2211388" y="2782888"/>
            <a:ext cx="292100" cy="374650"/>
          </a:xfrm>
          <a:prstGeom prst="rect">
            <a:avLst/>
          </a:prstGeom>
          <a:noFill/>
          <a:ln w="9525">
            <a:noFill/>
            <a:miter lim="800000"/>
            <a:headEnd/>
            <a:tailEnd/>
          </a:ln>
        </p:spPr>
        <p:txBody>
          <a:bodyPr wrap="none" lIns="86493" tIns="43247" rIns="86493" bIns="43247">
            <a:spAutoFit/>
          </a:bodyPr>
          <a:lstStyle/>
          <a:p>
            <a:pPr algn="ctr" defTabSz="865188"/>
            <a:r>
              <a:rPr lang="en-US" altLang="en-US" sz="1900"/>
              <a:t>p</a:t>
            </a:r>
          </a:p>
        </p:txBody>
      </p:sp>
      <p:sp>
        <p:nvSpPr>
          <p:cNvPr id="26632" name="Rectangle 6"/>
          <p:cNvSpPr>
            <a:spLocks noChangeArrowheads="1"/>
          </p:cNvSpPr>
          <p:nvPr/>
        </p:nvSpPr>
        <p:spPr bwMode="auto">
          <a:xfrm>
            <a:off x="2760663" y="2798763"/>
            <a:ext cx="581025" cy="342900"/>
          </a:xfrm>
          <a:prstGeom prst="rect">
            <a:avLst/>
          </a:prstGeom>
          <a:solidFill>
            <a:srgbClr val="62D6AC"/>
          </a:solidFill>
          <a:ln w="9525">
            <a:solidFill>
              <a:schemeClr val="tx1"/>
            </a:solidFill>
            <a:miter lim="800000"/>
            <a:headEnd/>
            <a:tailEnd/>
          </a:ln>
        </p:spPr>
        <p:txBody>
          <a:bodyPr wrap="none" anchor="ctr"/>
          <a:lstStyle/>
          <a:p>
            <a:endParaRPr lang="en-US"/>
          </a:p>
        </p:txBody>
      </p:sp>
      <p:sp>
        <p:nvSpPr>
          <p:cNvPr id="26633" name="Text Box 7"/>
          <p:cNvSpPr txBox="1">
            <a:spLocks noChangeArrowheads="1"/>
          </p:cNvSpPr>
          <p:nvPr/>
        </p:nvSpPr>
        <p:spPr bwMode="auto">
          <a:xfrm>
            <a:off x="2905125" y="2782888"/>
            <a:ext cx="292100" cy="374650"/>
          </a:xfrm>
          <a:prstGeom prst="rect">
            <a:avLst/>
          </a:prstGeom>
          <a:noFill/>
          <a:ln w="9525">
            <a:noFill/>
            <a:miter lim="800000"/>
            <a:headEnd/>
            <a:tailEnd/>
          </a:ln>
        </p:spPr>
        <p:txBody>
          <a:bodyPr wrap="none" lIns="86493" tIns="43247" rIns="86493" bIns="43247">
            <a:spAutoFit/>
          </a:bodyPr>
          <a:lstStyle/>
          <a:p>
            <a:pPr algn="ctr" defTabSz="865188"/>
            <a:r>
              <a:rPr lang="en-US" altLang="en-US" sz="1900"/>
              <a:t>d</a:t>
            </a:r>
          </a:p>
        </p:txBody>
      </p:sp>
      <p:sp>
        <p:nvSpPr>
          <p:cNvPr id="26634" name="Text Box 8"/>
          <p:cNvSpPr txBox="1">
            <a:spLocks noChangeArrowheads="1"/>
          </p:cNvSpPr>
          <p:nvPr/>
        </p:nvSpPr>
        <p:spPr bwMode="auto">
          <a:xfrm>
            <a:off x="2833688" y="1785938"/>
            <a:ext cx="1235075" cy="374650"/>
          </a:xfrm>
          <a:prstGeom prst="rect">
            <a:avLst/>
          </a:prstGeom>
          <a:noFill/>
          <a:ln w="9525">
            <a:noFill/>
            <a:miter lim="800000"/>
            <a:headEnd/>
            <a:tailEnd/>
          </a:ln>
        </p:spPr>
        <p:txBody>
          <a:bodyPr wrap="none" lIns="86493" tIns="43247" rIns="86493" bIns="43247">
            <a:spAutoFit/>
          </a:bodyPr>
          <a:lstStyle/>
          <a:p>
            <a:pPr algn="ctr" defTabSz="865188"/>
            <a:r>
              <a:rPr lang="en-US" altLang="en-US" sz="1900"/>
              <a:t>page offset</a:t>
            </a:r>
          </a:p>
        </p:txBody>
      </p:sp>
      <p:cxnSp>
        <p:nvCxnSpPr>
          <p:cNvPr id="26635" name="AutoShape 9"/>
          <p:cNvCxnSpPr>
            <a:cxnSpLocks noChangeShapeType="1"/>
            <a:stCxn id="26630" idx="2"/>
            <a:endCxn id="26629" idx="0"/>
          </p:cNvCxnSpPr>
          <p:nvPr/>
        </p:nvCxnSpPr>
        <p:spPr bwMode="auto">
          <a:xfrm>
            <a:off x="2238375" y="1946275"/>
            <a:ext cx="120650" cy="852488"/>
          </a:xfrm>
          <a:prstGeom prst="straightConnector1">
            <a:avLst/>
          </a:prstGeom>
          <a:noFill/>
          <a:ln w="19050">
            <a:solidFill>
              <a:schemeClr val="tx1"/>
            </a:solidFill>
            <a:prstDash val="sysDot"/>
            <a:round/>
            <a:headEnd/>
            <a:tailEnd type="triangle" w="med" len="med"/>
          </a:ln>
        </p:spPr>
      </p:cxnSp>
      <p:cxnSp>
        <p:nvCxnSpPr>
          <p:cNvPr id="26636" name="AutoShape 10"/>
          <p:cNvCxnSpPr>
            <a:cxnSpLocks noChangeShapeType="1"/>
            <a:stCxn id="26634" idx="2"/>
            <a:endCxn id="26632" idx="0"/>
          </p:cNvCxnSpPr>
          <p:nvPr/>
        </p:nvCxnSpPr>
        <p:spPr bwMode="auto">
          <a:xfrm flipH="1">
            <a:off x="3051175" y="2160588"/>
            <a:ext cx="400050" cy="638175"/>
          </a:xfrm>
          <a:prstGeom prst="straightConnector1">
            <a:avLst/>
          </a:prstGeom>
          <a:noFill/>
          <a:ln w="19050">
            <a:solidFill>
              <a:schemeClr val="tx1"/>
            </a:solidFill>
            <a:prstDash val="sysDot"/>
            <a:round/>
            <a:headEnd/>
            <a:tailEnd type="triangle" w="med" len="med"/>
          </a:ln>
        </p:spPr>
      </p:cxnSp>
      <p:sp>
        <p:nvSpPr>
          <p:cNvPr id="26637" name="Rectangle 11"/>
          <p:cNvSpPr>
            <a:spLocks noChangeArrowheads="1"/>
          </p:cNvSpPr>
          <p:nvPr/>
        </p:nvSpPr>
        <p:spPr bwMode="auto">
          <a:xfrm>
            <a:off x="3265488" y="3643313"/>
            <a:ext cx="1016000" cy="357187"/>
          </a:xfrm>
          <a:prstGeom prst="rect">
            <a:avLst/>
          </a:prstGeom>
          <a:solidFill>
            <a:srgbClr val="DA456B"/>
          </a:solidFill>
          <a:ln w="9525">
            <a:solidFill>
              <a:schemeClr val="tx1"/>
            </a:solidFill>
            <a:miter lim="800000"/>
            <a:headEnd/>
            <a:tailEnd/>
          </a:ln>
        </p:spPr>
        <p:txBody>
          <a:bodyPr wrap="none" anchor="ctr"/>
          <a:lstStyle/>
          <a:p>
            <a:endParaRPr lang="en-US"/>
          </a:p>
        </p:txBody>
      </p:sp>
      <p:sp>
        <p:nvSpPr>
          <p:cNvPr id="26638" name="Rectangle 12"/>
          <p:cNvSpPr>
            <a:spLocks noChangeArrowheads="1"/>
          </p:cNvSpPr>
          <p:nvPr/>
        </p:nvSpPr>
        <p:spPr bwMode="auto">
          <a:xfrm>
            <a:off x="3265488" y="4000500"/>
            <a:ext cx="1016000" cy="357188"/>
          </a:xfrm>
          <a:prstGeom prst="rect">
            <a:avLst/>
          </a:prstGeom>
          <a:solidFill>
            <a:srgbClr val="DA456B"/>
          </a:solidFill>
          <a:ln w="9525">
            <a:solidFill>
              <a:schemeClr val="tx1"/>
            </a:solidFill>
            <a:miter lim="800000"/>
            <a:headEnd/>
            <a:tailEnd/>
          </a:ln>
        </p:spPr>
        <p:txBody>
          <a:bodyPr wrap="none" anchor="ctr"/>
          <a:lstStyle/>
          <a:p>
            <a:endParaRPr lang="en-US"/>
          </a:p>
        </p:txBody>
      </p:sp>
      <p:sp>
        <p:nvSpPr>
          <p:cNvPr id="26639" name="Rectangle 13"/>
          <p:cNvSpPr>
            <a:spLocks noChangeArrowheads="1"/>
          </p:cNvSpPr>
          <p:nvPr/>
        </p:nvSpPr>
        <p:spPr bwMode="auto">
          <a:xfrm>
            <a:off x="3265488" y="4857750"/>
            <a:ext cx="1016000" cy="357188"/>
          </a:xfrm>
          <a:prstGeom prst="rect">
            <a:avLst/>
          </a:prstGeom>
          <a:solidFill>
            <a:srgbClr val="DA456B"/>
          </a:solidFill>
          <a:ln w="9525">
            <a:solidFill>
              <a:schemeClr val="tx1"/>
            </a:solidFill>
            <a:miter lim="800000"/>
            <a:headEnd/>
            <a:tailEnd/>
          </a:ln>
        </p:spPr>
        <p:txBody>
          <a:bodyPr wrap="none" anchor="ctr"/>
          <a:lstStyle/>
          <a:p>
            <a:endParaRPr lang="en-US"/>
          </a:p>
        </p:txBody>
      </p:sp>
      <p:sp>
        <p:nvSpPr>
          <p:cNvPr id="26640" name="Rectangle 14"/>
          <p:cNvSpPr>
            <a:spLocks noChangeArrowheads="1"/>
          </p:cNvSpPr>
          <p:nvPr/>
        </p:nvSpPr>
        <p:spPr bwMode="auto">
          <a:xfrm>
            <a:off x="3265488" y="5214938"/>
            <a:ext cx="1016000" cy="357187"/>
          </a:xfrm>
          <a:prstGeom prst="rect">
            <a:avLst/>
          </a:prstGeom>
          <a:solidFill>
            <a:srgbClr val="DA456B"/>
          </a:solidFill>
          <a:ln w="9525">
            <a:solidFill>
              <a:schemeClr val="tx1"/>
            </a:solidFill>
            <a:miter lim="800000"/>
            <a:headEnd/>
            <a:tailEnd/>
          </a:ln>
        </p:spPr>
        <p:txBody>
          <a:bodyPr wrap="none" anchor="ctr"/>
          <a:lstStyle/>
          <a:p>
            <a:endParaRPr lang="en-US"/>
          </a:p>
        </p:txBody>
      </p:sp>
      <p:sp>
        <p:nvSpPr>
          <p:cNvPr id="26641" name="Rectangle 15"/>
          <p:cNvSpPr>
            <a:spLocks noChangeArrowheads="1"/>
          </p:cNvSpPr>
          <p:nvPr/>
        </p:nvSpPr>
        <p:spPr bwMode="auto">
          <a:xfrm>
            <a:off x="3265488" y="5572125"/>
            <a:ext cx="1016000" cy="357188"/>
          </a:xfrm>
          <a:prstGeom prst="rect">
            <a:avLst/>
          </a:prstGeom>
          <a:solidFill>
            <a:srgbClr val="DA456B"/>
          </a:solidFill>
          <a:ln w="9525">
            <a:solidFill>
              <a:schemeClr val="tx1"/>
            </a:solidFill>
            <a:miter lim="800000"/>
            <a:headEnd/>
            <a:tailEnd/>
          </a:ln>
        </p:spPr>
        <p:txBody>
          <a:bodyPr wrap="none" anchor="ctr"/>
          <a:lstStyle/>
          <a:p>
            <a:endParaRPr lang="en-US"/>
          </a:p>
        </p:txBody>
      </p:sp>
      <p:sp>
        <p:nvSpPr>
          <p:cNvPr id="26642" name="Text Box 16"/>
          <p:cNvSpPr txBox="1">
            <a:spLocks noChangeArrowheads="1"/>
          </p:cNvSpPr>
          <p:nvPr/>
        </p:nvSpPr>
        <p:spPr bwMode="auto">
          <a:xfrm>
            <a:off x="2976563" y="3643313"/>
            <a:ext cx="292100" cy="374650"/>
          </a:xfrm>
          <a:prstGeom prst="rect">
            <a:avLst/>
          </a:prstGeom>
          <a:noFill/>
          <a:ln w="9525">
            <a:noFill/>
            <a:miter lim="800000"/>
            <a:headEnd/>
            <a:tailEnd/>
          </a:ln>
        </p:spPr>
        <p:txBody>
          <a:bodyPr wrap="none" lIns="86493" tIns="43247" rIns="86493" bIns="43247">
            <a:spAutoFit/>
          </a:bodyPr>
          <a:lstStyle/>
          <a:p>
            <a:pPr algn="ctr" defTabSz="865188"/>
            <a:r>
              <a:rPr lang="en-US" altLang="en-US" sz="1900"/>
              <a:t>0</a:t>
            </a:r>
          </a:p>
        </p:txBody>
      </p:sp>
      <p:sp>
        <p:nvSpPr>
          <p:cNvPr id="26643" name="Text Box 17"/>
          <p:cNvSpPr txBox="1">
            <a:spLocks noChangeArrowheads="1"/>
          </p:cNvSpPr>
          <p:nvPr/>
        </p:nvSpPr>
        <p:spPr bwMode="auto">
          <a:xfrm>
            <a:off x="2976563" y="4000500"/>
            <a:ext cx="292100" cy="374650"/>
          </a:xfrm>
          <a:prstGeom prst="rect">
            <a:avLst/>
          </a:prstGeom>
          <a:noFill/>
          <a:ln w="9525">
            <a:noFill/>
            <a:miter lim="800000"/>
            <a:headEnd/>
            <a:tailEnd/>
          </a:ln>
        </p:spPr>
        <p:txBody>
          <a:bodyPr wrap="none" lIns="86493" tIns="43247" rIns="86493" bIns="43247">
            <a:spAutoFit/>
          </a:bodyPr>
          <a:lstStyle/>
          <a:p>
            <a:pPr algn="ctr" defTabSz="865188"/>
            <a:r>
              <a:rPr lang="en-US" altLang="en-US" sz="1900"/>
              <a:t>1</a:t>
            </a:r>
          </a:p>
        </p:txBody>
      </p:sp>
      <p:sp>
        <p:nvSpPr>
          <p:cNvPr id="26644" name="Text Box 18"/>
          <p:cNvSpPr txBox="1">
            <a:spLocks noChangeArrowheads="1"/>
          </p:cNvSpPr>
          <p:nvPr/>
        </p:nvSpPr>
        <p:spPr bwMode="auto">
          <a:xfrm>
            <a:off x="2759075" y="4857750"/>
            <a:ext cx="493713" cy="374650"/>
          </a:xfrm>
          <a:prstGeom prst="rect">
            <a:avLst/>
          </a:prstGeom>
          <a:noFill/>
          <a:ln w="9525">
            <a:noFill/>
            <a:miter lim="800000"/>
            <a:headEnd/>
            <a:tailEnd/>
          </a:ln>
        </p:spPr>
        <p:txBody>
          <a:bodyPr wrap="none" lIns="86493" tIns="43247" rIns="86493" bIns="43247">
            <a:spAutoFit/>
          </a:bodyPr>
          <a:lstStyle/>
          <a:p>
            <a:pPr algn="ctr" defTabSz="865188"/>
            <a:r>
              <a:rPr lang="en-US" altLang="en-US" sz="1900"/>
              <a:t>p-1</a:t>
            </a:r>
          </a:p>
        </p:txBody>
      </p:sp>
      <p:sp>
        <p:nvSpPr>
          <p:cNvPr id="26645" name="Text Box 19"/>
          <p:cNvSpPr txBox="1">
            <a:spLocks noChangeArrowheads="1"/>
          </p:cNvSpPr>
          <p:nvPr/>
        </p:nvSpPr>
        <p:spPr bwMode="auto">
          <a:xfrm>
            <a:off x="2859088" y="5214938"/>
            <a:ext cx="292100" cy="374650"/>
          </a:xfrm>
          <a:prstGeom prst="rect">
            <a:avLst/>
          </a:prstGeom>
          <a:noFill/>
          <a:ln w="9525">
            <a:noFill/>
            <a:miter lim="800000"/>
            <a:headEnd/>
            <a:tailEnd/>
          </a:ln>
        </p:spPr>
        <p:txBody>
          <a:bodyPr wrap="none" lIns="86493" tIns="43247" rIns="86493" bIns="43247">
            <a:spAutoFit/>
          </a:bodyPr>
          <a:lstStyle/>
          <a:p>
            <a:pPr algn="ctr" defTabSz="865188"/>
            <a:r>
              <a:rPr lang="en-US" altLang="en-US" sz="1900"/>
              <a:t>p</a:t>
            </a:r>
          </a:p>
        </p:txBody>
      </p:sp>
      <p:sp>
        <p:nvSpPr>
          <p:cNvPr id="26646" name="Text Box 20"/>
          <p:cNvSpPr txBox="1">
            <a:spLocks noChangeArrowheads="1"/>
          </p:cNvSpPr>
          <p:nvPr/>
        </p:nvSpPr>
        <p:spPr bwMode="auto">
          <a:xfrm>
            <a:off x="2730500" y="5572125"/>
            <a:ext cx="549275" cy="374650"/>
          </a:xfrm>
          <a:prstGeom prst="rect">
            <a:avLst/>
          </a:prstGeom>
          <a:noFill/>
          <a:ln w="9525">
            <a:noFill/>
            <a:miter lim="800000"/>
            <a:headEnd/>
            <a:tailEnd/>
          </a:ln>
        </p:spPr>
        <p:txBody>
          <a:bodyPr wrap="none" lIns="86493" tIns="43247" rIns="86493" bIns="43247">
            <a:spAutoFit/>
          </a:bodyPr>
          <a:lstStyle/>
          <a:p>
            <a:pPr algn="ctr" defTabSz="865188"/>
            <a:r>
              <a:rPr lang="en-US" altLang="en-US" sz="1900"/>
              <a:t>p+1</a:t>
            </a:r>
          </a:p>
        </p:txBody>
      </p:sp>
      <p:cxnSp>
        <p:nvCxnSpPr>
          <p:cNvPr id="26647" name="AutoShape 21"/>
          <p:cNvCxnSpPr>
            <a:cxnSpLocks noChangeShapeType="1"/>
            <a:stCxn id="26629" idx="2"/>
            <a:endCxn id="26640" idx="1"/>
          </p:cNvCxnSpPr>
          <p:nvPr/>
        </p:nvCxnSpPr>
        <p:spPr bwMode="auto">
          <a:xfrm rot="16200000" flipH="1">
            <a:off x="1685926" y="3814762"/>
            <a:ext cx="2252662" cy="906463"/>
          </a:xfrm>
          <a:prstGeom prst="bentConnector2">
            <a:avLst/>
          </a:prstGeom>
          <a:noFill/>
          <a:ln w="28575">
            <a:solidFill>
              <a:schemeClr val="tx1"/>
            </a:solidFill>
            <a:miter lim="800000"/>
            <a:headEnd/>
            <a:tailEnd type="triangle" w="med" len="med"/>
          </a:ln>
        </p:spPr>
      </p:cxnSp>
      <p:sp>
        <p:nvSpPr>
          <p:cNvPr id="26648" name="Text Box 22"/>
          <p:cNvSpPr txBox="1">
            <a:spLocks noChangeArrowheads="1"/>
          </p:cNvSpPr>
          <p:nvPr/>
        </p:nvSpPr>
        <p:spPr bwMode="auto">
          <a:xfrm>
            <a:off x="3630613" y="5214938"/>
            <a:ext cx="252412" cy="374650"/>
          </a:xfrm>
          <a:prstGeom prst="rect">
            <a:avLst/>
          </a:prstGeom>
          <a:noFill/>
          <a:ln w="9525">
            <a:noFill/>
            <a:miter lim="800000"/>
            <a:headEnd/>
            <a:tailEnd/>
          </a:ln>
        </p:spPr>
        <p:txBody>
          <a:bodyPr wrap="none" lIns="86493" tIns="43247" rIns="86493" bIns="43247">
            <a:spAutoFit/>
          </a:bodyPr>
          <a:lstStyle/>
          <a:p>
            <a:pPr algn="ctr" defTabSz="865188"/>
            <a:r>
              <a:rPr lang="en-US" altLang="en-US" sz="1900"/>
              <a:t>f</a:t>
            </a:r>
          </a:p>
        </p:txBody>
      </p:sp>
      <p:sp>
        <p:nvSpPr>
          <p:cNvPr id="26649" name="Rectangle 23"/>
          <p:cNvSpPr>
            <a:spLocks noChangeArrowheads="1"/>
          </p:cNvSpPr>
          <p:nvPr/>
        </p:nvSpPr>
        <p:spPr bwMode="auto">
          <a:xfrm>
            <a:off x="4645025" y="2798763"/>
            <a:ext cx="798513" cy="342900"/>
          </a:xfrm>
          <a:prstGeom prst="rect">
            <a:avLst/>
          </a:prstGeom>
          <a:solidFill>
            <a:srgbClr val="184B81"/>
          </a:solidFill>
          <a:ln w="9525">
            <a:solidFill>
              <a:schemeClr val="tx1"/>
            </a:solidFill>
            <a:miter lim="800000"/>
            <a:headEnd/>
            <a:tailEnd/>
          </a:ln>
        </p:spPr>
        <p:txBody>
          <a:bodyPr wrap="none" anchor="ctr"/>
          <a:lstStyle/>
          <a:p>
            <a:endParaRPr lang="en-US"/>
          </a:p>
        </p:txBody>
      </p:sp>
      <p:sp>
        <p:nvSpPr>
          <p:cNvPr id="26650" name="Text Box 24"/>
          <p:cNvSpPr txBox="1">
            <a:spLocks noChangeArrowheads="1"/>
          </p:cNvSpPr>
          <p:nvPr/>
        </p:nvSpPr>
        <p:spPr bwMode="auto">
          <a:xfrm>
            <a:off x="4916488" y="2784475"/>
            <a:ext cx="252412" cy="374650"/>
          </a:xfrm>
          <a:prstGeom prst="rect">
            <a:avLst/>
          </a:prstGeom>
          <a:noFill/>
          <a:ln w="9525">
            <a:noFill/>
            <a:miter lim="800000"/>
            <a:headEnd/>
            <a:tailEnd/>
          </a:ln>
        </p:spPr>
        <p:txBody>
          <a:bodyPr wrap="none" lIns="86493" tIns="43247" rIns="86493" bIns="43247">
            <a:spAutoFit/>
          </a:bodyPr>
          <a:lstStyle/>
          <a:p>
            <a:pPr algn="ctr" defTabSz="865188"/>
            <a:r>
              <a:rPr lang="en-US" altLang="en-US" sz="1900"/>
              <a:t>f</a:t>
            </a:r>
          </a:p>
        </p:txBody>
      </p:sp>
      <p:sp>
        <p:nvSpPr>
          <p:cNvPr id="26651" name="Rectangle 25"/>
          <p:cNvSpPr>
            <a:spLocks noChangeArrowheads="1"/>
          </p:cNvSpPr>
          <p:nvPr/>
        </p:nvSpPr>
        <p:spPr bwMode="auto">
          <a:xfrm>
            <a:off x="5445125" y="2798763"/>
            <a:ext cx="581025" cy="342900"/>
          </a:xfrm>
          <a:prstGeom prst="rect">
            <a:avLst/>
          </a:prstGeom>
          <a:solidFill>
            <a:srgbClr val="62D6AC"/>
          </a:solidFill>
          <a:ln w="9525">
            <a:solidFill>
              <a:schemeClr val="tx1"/>
            </a:solidFill>
            <a:miter lim="800000"/>
            <a:headEnd/>
            <a:tailEnd/>
          </a:ln>
        </p:spPr>
        <p:txBody>
          <a:bodyPr wrap="none" anchor="ctr"/>
          <a:lstStyle/>
          <a:p>
            <a:endParaRPr lang="en-US"/>
          </a:p>
        </p:txBody>
      </p:sp>
      <p:sp>
        <p:nvSpPr>
          <p:cNvPr id="26652" name="Text Box 26"/>
          <p:cNvSpPr txBox="1">
            <a:spLocks noChangeArrowheads="1"/>
          </p:cNvSpPr>
          <p:nvPr/>
        </p:nvSpPr>
        <p:spPr bwMode="auto">
          <a:xfrm>
            <a:off x="5589588" y="2784475"/>
            <a:ext cx="292100" cy="374650"/>
          </a:xfrm>
          <a:prstGeom prst="rect">
            <a:avLst/>
          </a:prstGeom>
          <a:noFill/>
          <a:ln w="9525">
            <a:noFill/>
            <a:miter lim="800000"/>
            <a:headEnd/>
            <a:tailEnd/>
          </a:ln>
        </p:spPr>
        <p:txBody>
          <a:bodyPr wrap="none" lIns="86493" tIns="43247" rIns="86493" bIns="43247">
            <a:spAutoFit/>
          </a:bodyPr>
          <a:lstStyle/>
          <a:p>
            <a:pPr algn="ctr" defTabSz="865188"/>
            <a:r>
              <a:rPr lang="en-US" altLang="en-US" sz="1900"/>
              <a:t>d</a:t>
            </a:r>
          </a:p>
        </p:txBody>
      </p:sp>
      <p:cxnSp>
        <p:nvCxnSpPr>
          <p:cNvPr id="26653" name="AutoShape 27"/>
          <p:cNvCxnSpPr>
            <a:cxnSpLocks noChangeShapeType="1"/>
            <a:stCxn id="26640" idx="3"/>
            <a:endCxn id="26649" idx="2"/>
          </p:cNvCxnSpPr>
          <p:nvPr/>
        </p:nvCxnSpPr>
        <p:spPr bwMode="auto">
          <a:xfrm flipV="1">
            <a:off x="4281488" y="3141663"/>
            <a:ext cx="763587" cy="2252662"/>
          </a:xfrm>
          <a:prstGeom prst="bentConnector2">
            <a:avLst/>
          </a:prstGeom>
          <a:noFill/>
          <a:ln w="28575">
            <a:solidFill>
              <a:schemeClr val="tx1"/>
            </a:solidFill>
            <a:miter lim="800000"/>
            <a:headEnd/>
            <a:tailEnd type="triangle" w="med" len="med"/>
          </a:ln>
        </p:spPr>
      </p:cxnSp>
      <p:sp>
        <p:nvSpPr>
          <p:cNvPr id="26654" name="Text Box 28"/>
          <p:cNvSpPr txBox="1">
            <a:spLocks noChangeArrowheads="1"/>
          </p:cNvSpPr>
          <p:nvPr/>
        </p:nvSpPr>
        <p:spPr bwMode="auto">
          <a:xfrm>
            <a:off x="4232275" y="1447800"/>
            <a:ext cx="2058988" cy="374650"/>
          </a:xfrm>
          <a:prstGeom prst="rect">
            <a:avLst/>
          </a:prstGeom>
          <a:noFill/>
          <a:ln w="9525">
            <a:noFill/>
            <a:miter lim="800000"/>
            <a:headEnd/>
            <a:tailEnd/>
          </a:ln>
        </p:spPr>
        <p:txBody>
          <a:bodyPr wrap="none" lIns="86493" tIns="43247" rIns="86493" bIns="43247">
            <a:spAutoFit/>
          </a:bodyPr>
          <a:lstStyle/>
          <a:p>
            <a:pPr algn="ctr" defTabSz="865188"/>
            <a:r>
              <a:rPr lang="en-US" altLang="en-US" sz="1900"/>
              <a:t>Page frame number</a:t>
            </a:r>
          </a:p>
        </p:txBody>
      </p:sp>
      <p:cxnSp>
        <p:nvCxnSpPr>
          <p:cNvPr id="26655" name="AutoShape 29"/>
          <p:cNvCxnSpPr>
            <a:cxnSpLocks noChangeShapeType="1"/>
            <a:stCxn id="26654" idx="2"/>
            <a:endCxn id="26649" idx="0"/>
          </p:cNvCxnSpPr>
          <p:nvPr/>
        </p:nvCxnSpPr>
        <p:spPr bwMode="auto">
          <a:xfrm flipH="1">
            <a:off x="5045075" y="1822450"/>
            <a:ext cx="217488" cy="976313"/>
          </a:xfrm>
          <a:prstGeom prst="straightConnector1">
            <a:avLst/>
          </a:prstGeom>
          <a:noFill/>
          <a:ln w="19050">
            <a:solidFill>
              <a:schemeClr val="tx1"/>
            </a:solidFill>
            <a:prstDash val="sysDot"/>
            <a:round/>
            <a:headEnd/>
            <a:tailEnd type="triangle" w="med" len="med"/>
          </a:ln>
        </p:spPr>
      </p:cxnSp>
      <p:cxnSp>
        <p:nvCxnSpPr>
          <p:cNvPr id="26656" name="AutoShape 30"/>
          <p:cNvCxnSpPr>
            <a:cxnSpLocks noChangeShapeType="1"/>
            <a:stCxn id="26633" idx="2"/>
            <a:endCxn id="26651" idx="0"/>
          </p:cNvCxnSpPr>
          <p:nvPr/>
        </p:nvCxnSpPr>
        <p:spPr bwMode="auto">
          <a:xfrm rot="5400000" flipH="1" flipV="1">
            <a:off x="4214019" y="1635919"/>
            <a:ext cx="358775" cy="2684463"/>
          </a:xfrm>
          <a:prstGeom prst="bentConnector5">
            <a:avLst>
              <a:gd name="adj1" fmla="val -63718"/>
              <a:gd name="adj2" fmla="val 47310"/>
              <a:gd name="adj3" fmla="val 163718"/>
            </a:avLst>
          </a:prstGeom>
          <a:noFill/>
          <a:ln w="28575">
            <a:solidFill>
              <a:schemeClr val="tx1"/>
            </a:solidFill>
            <a:miter lim="800000"/>
            <a:headEnd/>
            <a:tailEnd type="triangle" w="med" len="med"/>
          </a:ln>
        </p:spPr>
      </p:cxnSp>
      <p:sp>
        <p:nvSpPr>
          <p:cNvPr id="26657" name="Text Box 31"/>
          <p:cNvSpPr txBox="1">
            <a:spLocks noChangeArrowheads="1"/>
          </p:cNvSpPr>
          <p:nvPr/>
        </p:nvSpPr>
        <p:spPr bwMode="auto">
          <a:xfrm>
            <a:off x="3629025" y="4357688"/>
            <a:ext cx="244475" cy="504825"/>
          </a:xfrm>
          <a:prstGeom prst="rect">
            <a:avLst/>
          </a:prstGeom>
          <a:noFill/>
          <a:ln w="9525">
            <a:noFill/>
            <a:miter lim="800000"/>
            <a:headEnd/>
            <a:tailEnd/>
          </a:ln>
        </p:spPr>
        <p:txBody>
          <a:bodyPr wrap="none" lIns="86493" tIns="43247" rIns="86493" bIns="43247">
            <a:spAutoFit/>
          </a:bodyPr>
          <a:lstStyle/>
          <a:p>
            <a:pPr defTabSz="865188">
              <a:lnSpc>
                <a:spcPct val="40000"/>
              </a:lnSpc>
            </a:pPr>
            <a:r>
              <a:rPr lang="en-US" altLang="en-US" sz="2300" b="1"/>
              <a:t>.</a:t>
            </a:r>
            <a:br>
              <a:rPr lang="en-US" altLang="en-US" sz="2300" b="1"/>
            </a:br>
            <a:r>
              <a:rPr lang="en-US" altLang="en-US" sz="2300" b="1"/>
              <a:t>.</a:t>
            </a:r>
            <a:br>
              <a:rPr lang="en-US" altLang="en-US" sz="2300" b="1"/>
            </a:br>
            <a:r>
              <a:rPr lang="en-US" altLang="en-US" sz="2300" b="1"/>
              <a:t>.</a:t>
            </a:r>
          </a:p>
        </p:txBody>
      </p:sp>
      <p:sp>
        <p:nvSpPr>
          <p:cNvPr id="26658" name="Rectangle 32"/>
          <p:cNvSpPr>
            <a:spLocks noChangeArrowheads="1"/>
          </p:cNvSpPr>
          <p:nvPr/>
        </p:nvSpPr>
        <p:spPr bwMode="auto">
          <a:xfrm>
            <a:off x="7038975" y="2357438"/>
            <a:ext cx="1016000" cy="357187"/>
          </a:xfrm>
          <a:prstGeom prst="rect">
            <a:avLst/>
          </a:prstGeom>
          <a:solidFill>
            <a:srgbClr val="FFBF56"/>
          </a:solidFill>
          <a:ln w="9525">
            <a:solidFill>
              <a:schemeClr val="tx1"/>
            </a:solidFill>
            <a:miter lim="800000"/>
            <a:headEnd/>
            <a:tailEnd/>
          </a:ln>
        </p:spPr>
        <p:txBody>
          <a:bodyPr wrap="none" anchor="ctr"/>
          <a:lstStyle/>
          <a:p>
            <a:endParaRPr lang="en-US"/>
          </a:p>
        </p:txBody>
      </p:sp>
      <p:sp>
        <p:nvSpPr>
          <p:cNvPr id="26659" name="Rectangle 33"/>
          <p:cNvSpPr>
            <a:spLocks noChangeArrowheads="1"/>
          </p:cNvSpPr>
          <p:nvPr/>
        </p:nvSpPr>
        <p:spPr bwMode="auto">
          <a:xfrm>
            <a:off x="7038975" y="2714625"/>
            <a:ext cx="1016000" cy="357188"/>
          </a:xfrm>
          <a:prstGeom prst="rect">
            <a:avLst/>
          </a:prstGeom>
          <a:solidFill>
            <a:srgbClr val="FFBF56"/>
          </a:solidFill>
          <a:ln w="9525">
            <a:solidFill>
              <a:schemeClr val="tx1"/>
            </a:solidFill>
            <a:miter lim="800000"/>
            <a:headEnd/>
            <a:tailEnd/>
          </a:ln>
        </p:spPr>
        <p:txBody>
          <a:bodyPr wrap="none" anchor="ctr"/>
          <a:lstStyle/>
          <a:p>
            <a:endParaRPr lang="en-US"/>
          </a:p>
        </p:txBody>
      </p:sp>
      <p:sp>
        <p:nvSpPr>
          <p:cNvPr id="26660" name="Rectangle 34"/>
          <p:cNvSpPr>
            <a:spLocks noChangeArrowheads="1"/>
          </p:cNvSpPr>
          <p:nvPr/>
        </p:nvSpPr>
        <p:spPr bwMode="auto">
          <a:xfrm>
            <a:off x="7038975" y="3786188"/>
            <a:ext cx="1016000" cy="357187"/>
          </a:xfrm>
          <a:prstGeom prst="rect">
            <a:avLst/>
          </a:prstGeom>
          <a:solidFill>
            <a:srgbClr val="FFBF56"/>
          </a:solidFill>
          <a:ln w="9525">
            <a:solidFill>
              <a:schemeClr val="tx1"/>
            </a:solidFill>
            <a:miter lim="800000"/>
            <a:headEnd/>
            <a:tailEnd/>
          </a:ln>
        </p:spPr>
        <p:txBody>
          <a:bodyPr wrap="none" anchor="ctr"/>
          <a:lstStyle/>
          <a:p>
            <a:endParaRPr lang="en-US"/>
          </a:p>
        </p:txBody>
      </p:sp>
      <p:sp>
        <p:nvSpPr>
          <p:cNvPr id="26661" name="Rectangle 35"/>
          <p:cNvSpPr>
            <a:spLocks noChangeArrowheads="1"/>
          </p:cNvSpPr>
          <p:nvPr/>
        </p:nvSpPr>
        <p:spPr bwMode="auto">
          <a:xfrm>
            <a:off x="7038975" y="4143375"/>
            <a:ext cx="1016000" cy="357188"/>
          </a:xfrm>
          <a:prstGeom prst="rect">
            <a:avLst/>
          </a:prstGeom>
          <a:solidFill>
            <a:srgbClr val="FFBF56"/>
          </a:solidFill>
          <a:ln w="9525">
            <a:solidFill>
              <a:schemeClr val="tx1"/>
            </a:solidFill>
            <a:miter lim="800000"/>
            <a:headEnd/>
            <a:tailEnd/>
          </a:ln>
        </p:spPr>
        <p:txBody>
          <a:bodyPr wrap="none" anchor="ctr"/>
          <a:lstStyle/>
          <a:p>
            <a:endParaRPr lang="en-US"/>
          </a:p>
        </p:txBody>
      </p:sp>
      <p:sp>
        <p:nvSpPr>
          <p:cNvPr id="26662" name="Rectangle 36"/>
          <p:cNvSpPr>
            <a:spLocks noChangeArrowheads="1"/>
          </p:cNvSpPr>
          <p:nvPr/>
        </p:nvSpPr>
        <p:spPr bwMode="auto">
          <a:xfrm>
            <a:off x="7038975" y="4500563"/>
            <a:ext cx="1016000" cy="357187"/>
          </a:xfrm>
          <a:prstGeom prst="rect">
            <a:avLst/>
          </a:prstGeom>
          <a:solidFill>
            <a:srgbClr val="FFBF56"/>
          </a:solidFill>
          <a:ln w="9525">
            <a:solidFill>
              <a:schemeClr val="tx1"/>
            </a:solidFill>
            <a:miter lim="800000"/>
            <a:headEnd/>
            <a:tailEnd/>
          </a:ln>
        </p:spPr>
        <p:txBody>
          <a:bodyPr wrap="none" anchor="ctr"/>
          <a:lstStyle/>
          <a:p>
            <a:endParaRPr lang="en-US"/>
          </a:p>
        </p:txBody>
      </p:sp>
      <p:sp>
        <p:nvSpPr>
          <p:cNvPr id="26663" name="Rectangle 37"/>
          <p:cNvSpPr>
            <a:spLocks noChangeArrowheads="1"/>
          </p:cNvSpPr>
          <p:nvPr/>
        </p:nvSpPr>
        <p:spPr bwMode="auto">
          <a:xfrm>
            <a:off x="7038975" y="4857750"/>
            <a:ext cx="1016000" cy="357188"/>
          </a:xfrm>
          <a:prstGeom prst="rect">
            <a:avLst/>
          </a:prstGeom>
          <a:solidFill>
            <a:srgbClr val="FFBF56"/>
          </a:solidFill>
          <a:ln w="9525">
            <a:solidFill>
              <a:schemeClr val="tx1"/>
            </a:solidFill>
            <a:miter lim="800000"/>
            <a:headEnd/>
            <a:tailEnd/>
          </a:ln>
        </p:spPr>
        <p:txBody>
          <a:bodyPr wrap="none" anchor="ctr"/>
          <a:lstStyle/>
          <a:p>
            <a:endParaRPr lang="en-US"/>
          </a:p>
        </p:txBody>
      </p:sp>
      <p:sp>
        <p:nvSpPr>
          <p:cNvPr id="26664" name="Text Box 38"/>
          <p:cNvSpPr txBox="1">
            <a:spLocks noChangeArrowheads="1"/>
          </p:cNvSpPr>
          <p:nvPr/>
        </p:nvSpPr>
        <p:spPr bwMode="auto">
          <a:xfrm>
            <a:off x="3238500" y="6000750"/>
            <a:ext cx="1152525" cy="374650"/>
          </a:xfrm>
          <a:prstGeom prst="rect">
            <a:avLst/>
          </a:prstGeom>
          <a:noFill/>
          <a:ln w="9525">
            <a:noFill/>
            <a:miter lim="800000"/>
            <a:headEnd/>
            <a:tailEnd/>
          </a:ln>
        </p:spPr>
        <p:txBody>
          <a:bodyPr wrap="none" lIns="86493" tIns="43247" rIns="86493" bIns="43247">
            <a:spAutoFit/>
          </a:bodyPr>
          <a:lstStyle/>
          <a:p>
            <a:pPr algn="ctr" defTabSz="865188"/>
            <a:r>
              <a:rPr lang="en-US" altLang="en-US" sz="1900"/>
              <a:t>page table</a:t>
            </a:r>
          </a:p>
        </p:txBody>
      </p:sp>
      <p:sp>
        <p:nvSpPr>
          <p:cNvPr id="26665" name="Text Box 39"/>
          <p:cNvSpPr txBox="1">
            <a:spLocks noChangeArrowheads="1"/>
          </p:cNvSpPr>
          <p:nvPr/>
        </p:nvSpPr>
        <p:spPr bwMode="auto">
          <a:xfrm>
            <a:off x="6607175" y="5643563"/>
            <a:ext cx="1836738" cy="374650"/>
          </a:xfrm>
          <a:prstGeom prst="rect">
            <a:avLst/>
          </a:prstGeom>
          <a:noFill/>
          <a:ln w="9525">
            <a:noFill/>
            <a:miter lim="800000"/>
            <a:headEnd/>
            <a:tailEnd/>
          </a:ln>
        </p:spPr>
        <p:txBody>
          <a:bodyPr wrap="none" lIns="86493" tIns="43247" rIns="86493" bIns="43247">
            <a:spAutoFit/>
          </a:bodyPr>
          <a:lstStyle/>
          <a:p>
            <a:pPr algn="ctr" defTabSz="865188"/>
            <a:r>
              <a:rPr lang="en-US" altLang="en-US" sz="1900"/>
              <a:t>physical memory</a:t>
            </a:r>
          </a:p>
        </p:txBody>
      </p:sp>
      <p:sp>
        <p:nvSpPr>
          <p:cNvPr id="26666" name="Text Box 40"/>
          <p:cNvSpPr txBox="1">
            <a:spLocks noChangeArrowheads="1"/>
          </p:cNvSpPr>
          <p:nvPr/>
        </p:nvSpPr>
        <p:spPr bwMode="auto">
          <a:xfrm>
            <a:off x="8056563" y="2357438"/>
            <a:ext cx="292100" cy="374650"/>
          </a:xfrm>
          <a:prstGeom prst="rect">
            <a:avLst/>
          </a:prstGeom>
          <a:noFill/>
          <a:ln w="9525">
            <a:noFill/>
            <a:miter lim="800000"/>
            <a:headEnd/>
            <a:tailEnd/>
          </a:ln>
        </p:spPr>
        <p:txBody>
          <a:bodyPr wrap="none" lIns="86493" tIns="43247" rIns="86493" bIns="43247">
            <a:spAutoFit/>
          </a:bodyPr>
          <a:lstStyle/>
          <a:p>
            <a:pPr algn="ctr" defTabSz="865188"/>
            <a:r>
              <a:rPr lang="en-US" altLang="en-US" sz="1900"/>
              <a:t>0</a:t>
            </a:r>
          </a:p>
        </p:txBody>
      </p:sp>
      <p:sp>
        <p:nvSpPr>
          <p:cNvPr id="26667" name="Text Box 41"/>
          <p:cNvSpPr txBox="1">
            <a:spLocks noChangeArrowheads="1"/>
          </p:cNvSpPr>
          <p:nvPr/>
        </p:nvSpPr>
        <p:spPr bwMode="auto">
          <a:xfrm>
            <a:off x="8056563" y="2714625"/>
            <a:ext cx="292100" cy="374650"/>
          </a:xfrm>
          <a:prstGeom prst="rect">
            <a:avLst/>
          </a:prstGeom>
          <a:noFill/>
          <a:ln w="9525">
            <a:noFill/>
            <a:miter lim="800000"/>
            <a:headEnd/>
            <a:tailEnd/>
          </a:ln>
        </p:spPr>
        <p:txBody>
          <a:bodyPr wrap="none" lIns="86493" tIns="43247" rIns="86493" bIns="43247">
            <a:spAutoFit/>
          </a:bodyPr>
          <a:lstStyle/>
          <a:p>
            <a:pPr algn="ctr" defTabSz="865188"/>
            <a:r>
              <a:rPr lang="en-US" altLang="en-US" sz="1900"/>
              <a:t>1</a:t>
            </a:r>
          </a:p>
        </p:txBody>
      </p:sp>
      <p:sp>
        <p:nvSpPr>
          <p:cNvPr id="26668" name="Text Box 42"/>
          <p:cNvSpPr txBox="1">
            <a:spLocks noChangeArrowheads="1"/>
          </p:cNvSpPr>
          <p:nvPr/>
        </p:nvSpPr>
        <p:spPr bwMode="auto">
          <a:xfrm>
            <a:off x="7402513" y="3143250"/>
            <a:ext cx="244475" cy="504825"/>
          </a:xfrm>
          <a:prstGeom prst="rect">
            <a:avLst/>
          </a:prstGeom>
          <a:noFill/>
          <a:ln w="9525">
            <a:noFill/>
            <a:miter lim="800000"/>
            <a:headEnd/>
            <a:tailEnd/>
          </a:ln>
        </p:spPr>
        <p:txBody>
          <a:bodyPr wrap="none" lIns="86493" tIns="43247" rIns="86493" bIns="43247">
            <a:spAutoFit/>
          </a:bodyPr>
          <a:lstStyle/>
          <a:p>
            <a:pPr defTabSz="865188">
              <a:lnSpc>
                <a:spcPct val="40000"/>
              </a:lnSpc>
            </a:pPr>
            <a:r>
              <a:rPr lang="en-US" altLang="en-US" sz="2300" b="1"/>
              <a:t>.</a:t>
            </a:r>
            <a:br>
              <a:rPr lang="en-US" altLang="en-US" sz="2300" b="1"/>
            </a:br>
            <a:r>
              <a:rPr lang="en-US" altLang="en-US" sz="2300" b="1"/>
              <a:t>.</a:t>
            </a:r>
            <a:br>
              <a:rPr lang="en-US" altLang="en-US" sz="2300" b="1"/>
            </a:br>
            <a:r>
              <a:rPr lang="en-US" altLang="en-US" sz="2300" b="1"/>
              <a:t>.</a:t>
            </a:r>
          </a:p>
        </p:txBody>
      </p:sp>
      <p:sp>
        <p:nvSpPr>
          <p:cNvPr id="26669" name="Text Box 43"/>
          <p:cNvSpPr txBox="1">
            <a:spLocks noChangeArrowheads="1"/>
          </p:cNvSpPr>
          <p:nvPr/>
        </p:nvSpPr>
        <p:spPr bwMode="auto">
          <a:xfrm>
            <a:off x="8077200" y="3786188"/>
            <a:ext cx="454025" cy="374650"/>
          </a:xfrm>
          <a:prstGeom prst="rect">
            <a:avLst/>
          </a:prstGeom>
          <a:noFill/>
          <a:ln w="9525">
            <a:noFill/>
            <a:miter lim="800000"/>
            <a:headEnd/>
            <a:tailEnd/>
          </a:ln>
        </p:spPr>
        <p:txBody>
          <a:bodyPr wrap="none" lIns="86493" tIns="43247" rIns="86493" bIns="43247">
            <a:spAutoFit/>
          </a:bodyPr>
          <a:lstStyle/>
          <a:p>
            <a:pPr algn="ctr" defTabSz="865188"/>
            <a:r>
              <a:rPr lang="en-US" altLang="en-US" sz="1900"/>
              <a:t>f-1</a:t>
            </a:r>
          </a:p>
        </p:txBody>
      </p:sp>
      <p:sp>
        <p:nvSpPr>
          <p:cNvPr id="26670" name="Text Box 44"/>
          <p:cNvSpPr txBox="1">
            <a:spLocks noChangeArrowheads="1"/>
          </p:cNvSpPr>
          <p:nvPr/>
        </p:nvSpPr>
        <p:spPr bwMode="auto">
          <a:xfrm>
            <a:off x="8177213" y="4143375"/>
            <a:ext cx="252412" cy="374650"/>
          </a:xfrm>
          <a:prstGeom prst="rect">
            <a:avLst/>
          </a:prstGeom>
          <a:noFill/>
          <a:ln w="9525">
            <a:noFill/>
            <a:miter lim="800000"/>
            <a:headEnd/>
            <a:tailEnd/>
          </a:ln>
        </p:spPr>
        <p:txBody>
          <a:bodyPr wrap="none" lIns="86493" tIns="43247" rIns="86493" bIns="43247">
            <a:spAutoFit/>
          </a:bodyPr>
          <a:lstStyle/>
          <a:p>
            <a:pPr algn="ctr" defTabSz="865188"/>
            <a:r>
              <a:rPr lang="en-US" altLang="en-US" sz="1900"/>
              <a:t>f</a:t>
            </a:r>
          </a:p>
        </p:txBody>
      </p:sp>
      <p:sp>
        <p:nvSpPr>
          <p:cNvPr id="26671" name="Text Box 45"/>
          <p:cNvSpPr txBox="1">
            <a:spLocks noChangeArrowheads="1"/>
          </p:cNvSpPr>
          <p:nvPr/>
        </p:nvSpPr>
        <p:spPr bwMode="auto">
          <a:xfrm>
            <a:off x="8048625" y="4500563"/>
            <a:ext cx="509588" cy="374650"/>
          </a:xfrm>
          <a:prstGeom prst="rect">
            <a:avLst/>
          </a:prstGeom>
          <a:noFill/>
          <a:ln w="9525">
            <a:noFill/>
            <a:miter lim="800000"/>
            <a:headEnd/>
            <a:tailEnd/>
          </a:ln>
        </p:spPr>
        <p:txBody>
          <a:bodyPr wrap="none" lIns="86493" tIns="43247" rIns="86493" bIns="43247">
            <a:spAutoFit/>
          </a:bodyPr>
          <a:lstStyle/>
          <a:p>
            <a:pPr algn="ctr" defTabSz="865188"/>
            <a:r>
              <a:rPr lang="en-US" altLang="en-US" sz="1900"/>
              <a:t>f+1</a:t>
            </a:r>
          </a:p>
        </p:txBody>
      </p:sp>
      <p:sp>
        <p:nvSpPr>
          <p:cNvPr id="26672" name="Text Box 46"/>
          <p:cNvSpPr txBox="1">
            <a:spLocks noChangeArrowheads="1"/>
          </p:cNvSpPr>
          <p:nvPr/>
        </p:nvSpPr>
        <p:spPr bwMode="auto">
          <a:xfrm>
            <a:off x="8056563" y="4857750"/>
            <a:ext cx="509587" cy="374650"/>
          </a:xfrm>
          <a:prstGeom prst="rect">
            <a:avLst/>
          </a:prstGeom>
          <a:noFill/>
          <a:ln w="9525">
            <a:noFill/>
            <a:miter lim="800000"/>
            <a:headEnd/>
            <a:tailEnd/>
          </a:ln>
        </p:spPr>
        <p:txBody>
          <a:bodyPr wrap="none" lIns="86493" tIns="43247" rIns="86493" bIns="43247">
            <a:spAutoFit/>
          </a:bodyPr>
          <a:lstStyle/>
          <a:p>
            <a:pPr algn="ctr" defTabSz="865188"/>
            <a:r>
              <a:rPr lang="en-US" altLang="en-US" sz="1900"/>
              <a:t>f+2</a:t>
            </a:r>
          </a:p>
        </p:txBody>
      </p:sp>
      <p:sp>
        <p:nvSpPr>
          <p:cNvPr id="26673" name="Text Box 47"/>
          <p:cNvSpPr txBox="1">
            <a:spLocks noChangeArrowheads="1"/>
          </p:cNvSpPr>
          <p:nvPr/>
        </p:nvSpPr>
        <p:spPr bwMode="auto">
          <a:xfrm>
            <a:off x="7402513" y="5214938"/>
            <a:ext cx="244475" cy="504825"/>
          </a:xfrm>
          <a:prstGeom prst="rect">
            <a:avLst/>
          </a:prstGeom>
          <a:noFill/>
          <a:ln w="9525">
            <a:noFill/>
            <a:miter lim="800000"/>
            <a:headEnd/>
            <a:tailEnd/>
          </a:ln>
        </p:spPr>
        <p:txBody>
          <a:bodyPr wrap="none" lIns="86493" tIns="43247" rIns="86493" bIns="43247">
            <a:spAutoFit/>
          </a:bodyPr>
          <a:lstStyle/>
          <a:p>
            <a:pPr defTabSz="865188">
              <a:lnSpc>
                <a:spcPct val="40000"/>
              </a:lnSpc>
            </a:pPr>
            <a:r>
              <a:rPr lang="en-US" altLang="en-US" sz="2300" b="1"/>
              <a:t>.</a:t>
            </a:r>
            <a:br>
              <a:rPr lang="en-US" altLang="en-US" sz="2300" b="1"/>
            </a:br>
            <a:r>
              <a:rPr lang="en-US" altLang="en-US" sz="2300" b="1"/>
              <a:t>.</a:t>
            </a:r>
            <a:br>
              <a:rPr lang="en-US" altLang="en-US" sz="2300" b="1"/>
            </a:br>
            <a:r>
              <a:rPr lang="en-US" altLang="en-US" sz="2300" b="1"/>
              <a:t>.</a:t>
            </a:r>
          </a:p>
        </p:txBody>
      </p:sp>
      <p:cxnSp>
        <p:nvCxnSpPr>
          <p:cNvPr id="26674" name="AutoShape 48"/>
          <p:cNvCxnSpPr>
            <a:cxnSpLocks noChangeShapeType="1"/>
            <a:stCxn id="26651" idx="3"/>
            <a:endCxn id="26661" idx="1"/>
          </p:cNvCxnSpPr>
          <p:nvPr/>
        </p:nvCxnSpPr>
        <p:spPr bwMode="auto">
          <a:xfrm>
            <a:off x="6026150" y="2970213"/>
            <a:ext cx="1012825" cy="1352550"/>
          </a:xfrm>
          <a:prstGeom prst="bentConnector3">
            <a:avLst>
              <a:gd name="adj1" fmla="val 50000"/>
            </a:avLst>
          </a:prstGeom>
          <a:noFill/>
          <a:ln w="28575">
            <a:solidFill>
              <a:schemeClr val="tx1"/>
            </a:solidFill>
            <a:miter lim="800000"/>
            <a:headEnd/>
            <a:tailEnd type="triangle" w="med" len="med"/>
          </a:ln>
        </p:spPr>
      </p:cxnSp>
      <p:sp>
        <p:nvSpPr>
          <p:cNvPr id="26675" name="Text Box 49"/>
          <p:cNvSpPr txBox="1">
            <a:spLocks noChangeArrowheads="1"/>
          </p:cNvSpPr>
          <p:nvPr/>
        </p:nvSpPr>
        <p:spPr bwMode="auto">
          <a:xfrm>
            <a:off x="6675438" y="1447800"/>
            <a:ext cx="2058987" cy="374650"/>
          </a:xfrm>
          <a:prstGeom prst="rect">
            <a:avLst/>
          </a:prstGeom>
          <a:noFill/>
          <a:ln w="9525">
            <a:noFill/>
            <a:miter lim="800000"/>
            <a:headEnd/>
            <a:tailEnd/>
          </a:ln>
        </p:spPr>
        <p:txBody>
          <a:bodyPr wrap="none" lIns="86493" tIns="43247" rIns="86493" bIns="43247">
            <a:spAutoFit/>
          </a:bodyPr>
          <a:lstStyle/>
          <a:p>
            <a:pPr algn="ctr" defTabSz="865188"/>
            <a:r>
              <a:rPr lang="en-US" altLang="en-US" sz="1900"/>
              <a:t>Page frame number</a:t>
            </a:r>
          </a:p>
        </p:txBody>
      </p:sp>
      <p:cxnSp>
        <p:nvCxnSpPr>
          <p:cNvPr id="26676" name="AutoShape 50"/>
          <p:cNvCxnSpPr>
            <a:cxnSpLocks noChangeShapeType="1"/>
            <a:stCxn id="26675" idx="2"/>
            <a:endCxn id="26666" idx="0"/>
          </p:cNvCxnSpPr>
          <p:nvPr/>
        </p:nvCxnSpPr>
        <p:spPr bwMode="auto">
          <a:xfrm>
            <a:off x="7705725" y="1822450"/>
            <a:ext cx="496888" cy="534988"/>
          </a:xfrm>
          <a:prstGeom prst="straightConnector1">
            <a:avLst/>
          </a:prstGeom>
          <a:noFill/>
          <a:ln w="19050">
            <a:solidFill>
              <a:schemeClr val="tx1"/>
            </a:solidFill>
            <a:prstDash val="sysDot"/>
            <a:round/>
            <a:headEnd/>
            <a:tailEnd type="triangle" w="med" len="med"/>
          </a:ln>
        </p:spPr>
      </p:cxnSp>
      <p:grpSp>
        <p:nvGrpSpPr>
          <p:cNvPr id="2" name="Group 51"/>
          <p:cNvGrpSpPr>
            <a:grpSpLocks/>
          </p:cNvGrpSpPr>
          <p:nvPr/>
        </p:nvGrpSpPr>
        <p:grpSpPr bwMode="auto">
          <a:xfrm>
            <a:off x="508000" y="2357438"/>
            <a:ext cx="942975" cy="1214437"/>
            <a:chOff x="320" y="1485"/>
            <a:chExt cx="594" cy="765"/>
          </a:xfrm>
        </p:grpSpPr>
        <p:sp>
          <p:nvSpPr>
            <p:cNvPr id="26680" name="Rectangle 52"/>
            <p:cNvSpPr>
              <a:spLocks noChangeArrowheads="1"/>
            </p:cNvSpPr>
            <p:nvPr/>
          </p:nvSpPr>
          <p:spPr bwMode="auto">
            <a:xfrm>
              <a:off x="320" y="1485"/>
              <a:ext cx="594" cy="765"/>
            </a:xfrm>
            <a:prstGeom prst="rect">
              <a:avLst/>
            </a:prstGeom>
            <a:solidFill>
              <a:srgbClr val="5DA31E"/>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5DA31E"/>
              </a:extrusionClr>
            </a:sp3d>
          </p:spPr>
          <p:txBody>
            <a:bodyPr wrap="none" lIns="86493" tIns="43247" rIns="86493" bIns="43247">
              <a:spAutoFit/>
              <a:flatTx/>
            </a:bodyPr>
            <a:lstStyle/>
            <a:p>
              <a:endParaRPr lang="en-US"/>
            </a:p>
          </p:txBody>
        </p:sp>
        <p:sp>
          <p:nvSpPr>
            <p:cNvPr id="26681" name="Text Box 53"/>
            <p:cNvSpPr txBox="1">
              <a:spLocks noChangeArrowheads="1"/>
            </p:cNvSpPr>
            <p:nvPr/>
          </p:nvSpPr>
          <p:spPr bwMode="auto">
            <a:xfrm>
              <a:off x="384" y="1733"/>
              <a:ext cx="466" cy="275"/>
            </a:xfrm>
            <a:prstGeom prst="rect">
              <a:avLst/>
            </a:prstGeom>
            <a:noFill/>
            <a:ln w="9525">
              <a:noFill/>
              <a:miter lim="800000"/>
              <a:headEnd/>
              <a:tailEnd/>
            </a:ln>
          </p:spPr>
          <p:txBody>
            <a:bodyPr wrap="none" lIns="86493" tIns="43247" rIns="86493" bIns="43247">
              <a:spAutoFit/>
            </a:bodyPr>
            <a:lstStyle/>
            <a:p>
              <a:pPr algn="ctr" defTabSz="865188"/>
              <a:r>
                <a:rPr lang="en-US" altLang="en-US" sz="2300"/>
                <a:t>CPU</a:t>
              </a:r>
            </a:p>
          </p:txBody>
        </p:sp>
      </p:grpSp>
      <p:cxnSp>
        <p:nvCxnSpPr>
          <p:cNvPr id="26678" name="AutoShape 54"/>
          <p:cNvCxnSpPr>
            <a:cxnSpLocks noChangeShapeType="1"/>
            <a:stCxn id="26680" idx="3"/>
            <a:endCxn id="26629" idx="1"/>
          </p:cNvCxnSpPr>
          <p:nvPr/>
        </p:nvCxnSpPr>
        <p:spPr bwMode="auto">
          <a:xfrm>
            <a:off x="1450975" y="2965450"/>
            <a:ext cx="508000" cy="4763"/>
          </a:xfrm>
          <a:prstGeom prst="straightConnector1">
            <a:avLst/>
          </a:prstGeom>
          <a:noFill/>
          <a:ln w="28575">
            <a:solidFill>
              <a:schemeClr val="tx1"/>
            </a:solidFill>
            <a:round/>
            <a:headEnd/>
            <a:tailEnd type="triangle" w="med" len="med"/>
          </a:ln>
        </p:spPr>
      </p:cxnSp>
      <p:sp>
        <p:nvSpPr>
          <p:cNvPr id="26679" name="Rectangle 55"/>
          <p:cNvSpPr>
            <a:spLocks noGrp="1" noChangeArrowheads="1"/>
          </p:cNvSpPr>
          <p:nvPr>
            <p:ph type="title"/>
          </p:nvPr>
        </p:nvSpPr>
        <p:spPr>
          <a:xfrm>
            <a:off x="457200" y="642918"/>
            <a:ext cx="8229600" cy="500066"/>
          </a:xfrm>
        </p:spPr>
        <p:style>
          <a:lnRef idx="2">
            <a:schemeClr val="accent1"/>
          </a:lnRef>
          <a:fillRef idx="1">
            <a:schemeClr val="lt1"/>
          </a:fillRef>
          <a:effectRef idx="0">
            <a:schemeClr val="accent1"/>
          </a:effectRef>
          <a:fontRef idx="minor">
            <a:schemeClr val="dk1"/>
          </a:fontRef>
        </p:style>
        <p:txBody>
          <a:bodyPr>
            <a:noAutofit/>
          </a:bodyPr>
          <a:lstStyle/>
          <a:p>
            <a:pPr eaLnBrk="1" hangingPunct="1"/>
            <a:r>
              <a:rPr lang="en-US" altLang="en-US" sz="3200" b="1" dirty="0" smtClean="0"/>
              <a:t>Address translation architecture</a:t>
            </a:r>
          </a:p>
        </p:txBody>
      </p:sp>
      <p:sp>
        <p:nvSpPr>
          <p:cNvPr id="58" name="Rectangle 2"/>
          <p:cNvSpPr txBox="1">
            <a:spLocks noChangeArrowheads="1"/>
          </p:cNvSpPr>
          <p:nvPr/>
        </p:nvSpPr>
        <p:spPr>
          <a:xfrm>
            <a:off x="1500166" y="0"/>
            <a:ext cx="6043626" cy="571504"/>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1" i="0" u="none" strike="noStrike" kern="1200" cap="none" spc="0" normalizeH="0" baseline="0" noProof="0" dirty="0" smtClean="0">
                <a:ln>
                  <a:noFill/>
                </a:ln>
                <a:solidFill>
                  <a:schemeClr val="lt1"/>
                </a:solidFill>
                <a:effectLst/>
                <a:uLnTx/>
                <a:uFillTx/>
                <a:latin typeface="+mn-lt"/>
                <a:ea typeface="SimSun" pitchFamily="2" charset="-122"/>
                <a:cs typeface="+mn-cs"/>
              </a:rPr>
              <a:t>Paging </a:t>
            </a:r>
            <a:r>
              <a:rPr kumimoji="0" lang="en-US" altLang="zh-CN" sz="3100" b="1" i="0" u="none" strike="noStrike" kern="1200" cap="none" spc="0" normalizeH="0" baseline="0" noProof="0" dirty="0" smtClean="0">
                <a:ln>
                  <a:noFill/>
                </a:ln>
                <a:solidFill>
                  <a:schemeClr val="lt1"/>
                </a:solidFill>
                <a:effectLst/>
                <a:uLnTx/>
                <a:uFillTx/>
                <a:latin typeface="+mn-lt"/>
                <a:ea typeface="SimSun" pitchFamily="2" charset="-122"/>
                <a:cs typeface="+mn-cs"/>
              </a:rPr>
              <a:t>(cont…)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Rectangle 1028"/>
          <p:cNvSpPr>
            <a:spLocks noGrp="1" noChangeArrowheads="1"/>
          </p:cNvSpPr>
          <p:nvPr>
            <p:ph type="title"/>
          </p:nvPr>
        </p:nvSpPr>
        <p:spPr>
          <a:xfrm>
            <a:off x="642910" y="214290"/>
            <a:ext cx="8229600" cy="511156"/>
          </a:xfrm>
        </p:spPr>
        <p:style>
          <a:lnRef idx="1">
            <a:schemeClr val="accent6"/>
          </a:lnRef>
          <a:fillRef idx="3">
            <a:schemeClr val="accent6"/>
          </a:fillRef>
          <a:effectRef idx="2">
            <a:schemeClr val="accent6"/>
          </a:effectRef>
          <a:fontRef idx="minor">
            <a:schemeClr val="lt1"/>
          </a:fontRef>
        </p:style>
        <p:txBody>
          <a:bodyPr>
            <a:normAutofit fontScale="90000"/>
          </a:bodyPr>
          <a:lstStyle/>
          <a:p>
            <a:r>
              <a:rPr lang="en-US" dirty="0"/>
              <a:t>Paging – Advantages</a:t>
            </a:r>
          </a:p>
        </p:txBody>
      </p:sp>
      <p:sp>
        <p:nvSpPr>
          <p:cNvPr id="161797" name="Rectangle 1029"/>
          <p:cNvSpPr>
            <a:spLocks noGrp="1" noChangeArrowheads="1"/>
          </p:cNvSpPr>
          <p:nvPr>
            <p:ph type="body" idx="1"/>
          </p:nvPr>
        </p:nvSpPr>
        <p:spPr>
          <a:xfrm>
            <a:off x="428596" y="928671"/>
            <a:ext cx="8229600" cy="3214710"/>
          </a:xfrm>
        </p:spPr>
        <p:txBody>
          <a:bodyPr>
            <a:normAutofit/>
          </a:bodyPr>
          <a:lstStyle/>
          <a:p>
            <a:r>
              <a:rPr lang="en-US" sz="2400" dirty="0"/>
              <a:t>Easy to allocate physical memory</a:t>
            </a:r>
          </a:p>
          <a:p>
            <a:pPr lvl="2"/>
            <a:r>
              <a:rPr lang="en-US" sz="1800" dirty="0"/>
              <a:t>pick any free frame</a:t>
            </a:r>
          </a:p>
          <a:p>
            <a:r>
              <a:rPr lang="en-US" sz="2400" dirty="0"/>
              <a:t>No external fragmentation</a:t>
            </a:r>
          </a:p>
          <a:p>
            <a:pPr lvl="2"/>
            <a:r>
              <a:rPr lang="en-US" sz="1800" dirty="0"/>
              <a:t>All frames are equal</a:t>
            </a:r>
          </a:p>
          <a:p>
            <a:r>
              <a:rPr lang="en-US" sz="2400" dirty="0"/>
              <a:t>Easy to swap out pages (called </a:t>
            </a:r>
            <a:r>
              <a:rPr lang="en-US" sz="2400" dirty="0" err="1"/>
              <a:t>pageout</a:t>
            </a:r>
            <a:r>
              <a:rPr lang="en-US" sz="2400" dirty="0"/>
              <a:t>)</a:t>
            </a:r>
          </a:p>
          <a:p>
            <a:pPr lvl="2"/>
            <a:r>
              <a:rPr lang="en-US" sz="1800" dirty="0"/>
              <a:t>Size is usually a multiple of disk blocks</a:t>
            </a:r>
          </a:p>
          <a:p>
            <a:pPr lvl="2"/>
            <a:r>
              <a:rPr lang="en-US" sz="1800" dirty="0"/>
              <a:t>PTE contains info that helps reduce disk traffic</a:t>
            </a:r>
          </a:p>
          <a:p>
            <a:r>
              <a:rPr lang="en-US" sz="2400" dirty="0"/>
              <a:t>Processes can run with not all pages swapped in</a:t>
            </a:r>
          </a:p>
        </p:txBody>
      </p:sp>
      <p:sp>
        <p:nvSpPr>
          <p:cNvPr id="5" name="Rectangle 4"/>
          <p:cNvSpPr/>
          <p:nvPr/>
        </p:nvSpPr>
        <p:spPr>
          <a:xfrm>
            <a:off x="642910" y="5143512"/>
            <a:ext cx="7715304" cy="954107"/>
          </a:xfrm>
          <a:prstGeom prst="rect">
            <a:avLst/>
          </a:prstGeom>
        </p:spPr>
        <p:txBody>
          <a:bodyPr wrap="square">
            <a:spAutoFit/>
          </a:bodyPr>
          <a:lstStyle/>
          <a:p>
            <a:pPr>
              <a:buFont typeface="Wingdings" pitchFamily="2" charset="2"/>
              <a:buChar char="Ø"/>
            </a:pPr>
            <a:r>
              <a:rPr lang="en-IN" sz="2800" dirty="0" smtClean="0"/>
              <a:t>Internal fragmentation </a:t>
            </a:r>
          </a:p>
          <a:p>
            <a:pPr>
              <a:buFont typeface="Wingdings" pitchFamily="2" charset="2"/>
              <a:buChar char="Ø"/>
            </a:pPr>
            <a:r>
              <a:rPr lang="en-IN" sz="2800" dirty="0" smtClean="0"/>
              <a:t>Page tables may consume more memory. </a:t>
            </a:r>
            <a:endParaRPr lang="en-IN" sz="2800" dirty="0"/>
          </a:p>
        </p:txBody>
      </p:sp>
      <p:sp>
        <p:nvSpPr>
          <p:cNvPr id="6" name="Rectangle 1028"/>
          <p:cNvSpPr txBox="1">
            <a:spLocks noChangeArrowheads="1"/>
          </p:cNvSpPr>
          <p:nvPr/>
        </p:nvSpPr>
        <p:spPr>
          <a:xfrm>
            <a:off x="571472" y="4214818"/>
            <a:ext cx="8229600" cy="511156"/>
          </a:xfrm>
          <a:prstGeom prst="rect">
            <a:avLst/>
          </a:prstGeom>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lt1"/>
                </a:solidFill>
                <a:effectLst/>
                <a:uLnTx/>
                <a:uFillTx/>
                <a:latin typeface="+mn-lt"/>
                <a:ea typeface="+mn-ea"/>
                <a:cs typeface="+mn-cs"/>
              </a:rPr>
              <a:t>Paging – Disadvantages</a:t>
            </a:r>
            <a:endParaRPr kumimoji="0" lang="en-US" sz="44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74638"/>
            <a:ext cx="8229600" cy="725470"/>
          </a:xfrm>
        </p:spPr>
        <p:style>
          <a:lnRef idx="1">
            <a:schemeClr val="accent4"/>
          </a:lnRef>
          <a:fillRef idx="2">
            <a:schemeClr val="accent4"/>
          </a:fillRef>
          <a:effectRef idx="1">
            <a:schemeClr val="accent4"/>
          </a:effectRef>
          <a:fontRef idx="minor">
            <a:schemeClr val="dk1"/>
          </a:fontRef>
        </p:style>
        <p:txBody>
          <a:bodyPr>
            <a:normAutofit fontScale="90000"/>
          </a:bodyPr>
          <a:lstStyle/>
          <a:p>
            <a:pPr eaLnBrk="1" hangingPunct="1"/>
            <a:r>
              <a:rPr lang="en-US" dirty="0" smtClean="0">
                <a:solidFill>
                  <a:srgbClr val="FF0000"/>
                </a:solidFill>
              </a:rPr>
              <a:t>Implementation of Page Table</a:t>
            </a:r>
          </a:p>
        </p:txBody>
      </p:sp>
      <p:sp>
        <p:nvSpPr>
          <p:cNvPr id="33795" name="Rectangle 3"/>
          <p:cNvSpPr>
            <a:spLocks noGrp="1" noChangeArrowheads="1"/>
          </p:cNvSpPr>
          <p:nvPr>
            <p:ph type="body" idx="1"/>
          </p:nvPr>
        </p:nvSpPr>
        <p:spPr>
          <a:xfrm>
            <a:off x="457200" y="1377554"/>
            <a:ext cx="8534400" cy="5099446"/>
          </a:xfrm>
        </p:spPr>
        <p:txBody>
          <a:bodyPr>
            <a:normAutofit fontScale="85000" lnSpcReduction="10000"/>
          </a:bodyPr>
          <a:lstStyle/>
          <a:p>
            <a:r>
              <a:rPr lang="en-US" dirty="0" smtClean="0"/>
              <a:t>For each process, Page table is kept in main memory</a:t>
            </a:r>
          </a:p>
          <a:p>
            <a:endParaRPr lang="en-US" sz="800" dirty="0"/>
          </a:p>
          <a:p>
            <a:r>
              <a:rPr lang="en-US" b="1" dirty="0" smtClean="0">
                <a:solidFill>
                  <a:srgbClr val="3366FF"/>
                </a:solidFill>
              </a:rPr>
              <a:t>Page-table base register (PTBR)</a:t>
            </a:r>
            <a:r>
              <a:rPr lang="en-US" dirty="0" smtClean="0">
                <a:solidFill>
                  <a:srgbClr val="3366FF"/>
                </a:solidFill>
              </a:rPr>
              <a:t> </a:t>
            </a:r>
            <a:r>
              <a:rPr lang="en-US" dirty="0" smtClean="0"/>
              <a:t>points to the page table</a:t>
            </a:r>
          </a:p>
          <a:p>
            <a:endParaRPr lang="en-US" sz="800" dirty="0"/>
          </a:p>
          <a:p>
            <a:r>
              <a:rPr lang="en-US" b="1" dirty="0" smtClean="0">
                <a:solidFill>
                  <a:srgbClr val="3366FF"/>
                </a:solidFill>
              </a:rPr>
              <a:t>Page-table length register (PTLR)</a:t>
            </a:r>
            <a:r>
              <a:rPr lang="en-US" dirty="0" smtClean="0">
                <a:solidFill>
                  <a:srgbClr val="3366FF"/>
                </a:solidFill>
              </a:rPr>
              <a:t> </a:t>
            </a:r>
            <a:r>
              <a:rPr lang="en-US" dirty="0" smtClean="0"/>
              <a:t>indicates size of the page table</a:t>
            </a:r>
          </a:p>
          <a:p>
            <a:endParaRPr lang="en-US" sz="800" dirty="0"/>
          </a:p>
          <a:p>
            <a:r>
              <a:rPr lang="en-US" dirty="0" smtClean="0"/>
              <a:t>In this scheme every data/instruction access requires two memory accesses</a:t>
            </a:r>
          </a:p>
          <a:p>
            <a:pPr lvl="1"/>
            <a:r>
              <a:rPr lang="en-US" dirty="0" smtClean="0"/>
              <a:t>One for the page table and one for the data / instruction</a:t>
            </a:r>
          </a:p>
          <a:p>
            <a:endParaRPr lang="en-US" sz="800" dirty="0"/>
          </a:p>
          <a:p>
            <a:r>
              <a:rPr lang="en-US" dirty="0" smtClean="0"/>
              <a:t>The two memory access problem can be solved by the use of a special fast-lookup hardware cache called </a:t>
            </a:r>
            <a:r>
              <a:rPr lang="en-US" b="1" dirty="0" smtClean="0">
                <a:solidFill>
                  <a:srgbClr val="3366FF"/>
                </a:solidFill>
              </a:rPr>
              <a:t>associative memory </a:t>
            </a:r>
            <a:r>
              <a:rPr lang="en-US" dirty="0" smtClean="0"/>
              <a:t>or </a:t>
            </a:r>
            <a:r>
              <a:rPr lang="en-US" b="1" dirty="0" smtClean="0">
                <a:solidFill>
                  <a:srgbClr val="3366FF"/>
                </a:solidFill>
              </a:rPr>
              <a:t>translation look-aside buffers (TLBs)</a:t>
            </a:r>
          </a:p>
          <a:p>
            <a:endParaRPr lang="en-US" sz="800" b="1" dirty="0">
              <a:solidFill>
                <a:srgbClr val="3366FF"/>
              </a:solidFill>
            </a:endParaRPr>
          </a:p>
          <a:p>
            <a:endParaRPr lang="en-US" dirty="0" smtClean="0"/>
          </a:p>
          <a:p>
            <a:endParaRPr lang="en-US" dirty="0" smtClean="0"/>
          </a:p>
        </p:txBody>
      </p:sp>
    </p:spTree>
    <p:extLst>
      <p:ext uri="{BB962C8B-B14F-4D97-AF65-F5344CB8AC3E}">
        <p14:creationId xmlns="" xmlns:p14="http://schemas.microsoft.com/office/powerpoint/2010/main" val="39783458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a:xfrm>
            <a:off x="785786" y="1571612"/>
            <a:ext cx="7770841" cy="4686300"/>
          </a:xfrm>
        </p:spPr>
        <p:txBody>
          <a:bodyPr>
            <a:noAutofit/>
          </a:bodyPr>
          <a:lstStyle/>
          <a:p>
            <a:r>
              <a:rPr lang="en-US" altLang="en-US" sz="2400" dirty="0" smtClean="0"/>
              <a:t>TLBs typically small (64 to 1,024 entries)</a:t>
            </a:r>
          </a:p>
          <a:p>
            <a:r>
              <a:rPr lang="en-US" altLang="en-US" sz="2400" dirty="0" smtClean="0"/>
              <a:t>On a TLB miss, value is loaded into the TLB for faster access next time</a:t>
            </a:r>
          </a:p>
          <a:p>
            <a:pPr lvl="1"/>
            <a:r>
              <a:rPr lang="en-US" altLang="en-US" sz="2000" dirty="0" smtClean="0"/>
              <a:t>Replacement policies must be considered</a:t>
            </a:r>
          </a:p>
          <a:p>
            <a:pPr lvl="1"/>
            <a:r>
              <a:rPr lang="en-US" altLang="en-US" sz="2000" dirty="0" smtClean="0"/>
              <a:t>Some entries can be</a:t>
            </a:r>
            <a:r>
              <a:rPr lang="en-US" altLang="en-US" sz="2000" b="1" dirty="0" smtClean="0">
                <a:solidFill>
                  <a:srgbClr val="3366FF"/>
                </a:solidFill>
              </a:rPr>
              <a:t> wired down </a:t>
            </a:r>
            <a:r>
              <a:rPr lang="en-US" altLang="en-US" sz="2000" dirty="0" smtClean="0"/>
              <a:t>for permanent fast access</a:t>
            </a:r>
          </a:p>
        </p:txBody>
      </p:sp>
      <p:sp>
        <p:nvSpPr>
          <p:cNvPr id="5" name="Rectangle 2"/>
          <p:cNvSpPr>
            <a:spLocks noGrp="1" noChangeArrowheads="1"/>
          </p:cNvSpPr>
          <p:nvPr>
            <p:ph type="title"/>
          </p:nvPr>
        </p:nvSpPr>
        <p:spPr>
          <a:xfrm>
            <a:off x="457200" y="274638"/>
            <a:ext cx="8229600" cy="725470"/>
          </a:xfrm>
        </p:spPr>
        <p:style>
          <a:lnRef idx="1">
            <a:schemeClr val="accent4"/>
          </a:lnRef>
          <a:fillRef idx="2">
            <a:schemeClr val="accent4"/>
          </a:fillRef>
          <a:effectRef idx="1">
            <a:schemeClr val="accent4"/>
          </a:effectRef>
          <a:fontRef idx="minor">
            <a:schemeClr val="dk1"/>
          </a:fontRef>
        </p:style>
        <p:txBody>
          <a:bodyPr>
            <a:normAutofit fontScale="90000"/>
          </a:bodyPr>
          <a:lstStyle/>
          <a:p>
            <a:pPr eaLnBrk="1" hangingPunct="1"/>
            <a:r>
              <a:rPr lang="en-US" dirty="0" smtClean="0">
                <a:solidFill>
                  <a:srgbClr val="FF0000"/>
                </a:solidFill>
              </a:rPr>
              <a:t>Implementation of Page Table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5E30A0C-B226-4252-91D7-D11935743F34}" type="slidenum">
              <a:rPr lang="en-US"/>
              <a:pPr/>
              <a:t>6</a:t>
            </a:fld>
            <a:endParaRPr lang="en-US"/>
          </a:p>
        </p:txBody>
      </p:sp>
      <p:sp>
        <p:nvSpPr>
          <p:cNvPr id="7171" name="Rectangle 3"/>
          <p:cNvSpPr>
            <a:spLocks noGrp="1" noChangeArrowheads="1"/>
          </p:cNvSpPr>
          <p:nvPr>
            <p:ph type="body" idx="1"/>
          </p:nvPr>
        </p:nvSpPr>
        <p:spPr>
          <a:xfrm>
            <a:off x="928662" y="1500174"/>
            <a:ext cx="7886700" cy="4537075"/>
          </a:xfrm>
          <a:noFill/>
          <a:ln/>
        </p:spPr>
        <p:txBody>
          <a:bodyPr lIns="90488" tIns="44450" rIns="90488" bIns="44450">
            <a:normAutofit/>
          </a:bodyPr>
          <a:lstStyle/>
          <a:p>
            <a:r>
              <a:rPr lang="en-US" sz="2800" dirty="0"/>
              <a:t>Is the task carried out by the OS and hardware to </a:t>
            </a:r>
            <a:r>
              <a:rPr lang="en-US" sz="2800" dirty="0">
                <a:solidFill>
                  <a:srgbClr val="0000FF"/>
                </a:solidFill>
              </a:rPr>
              <a:t>accommodate multiple processes in main memory</a:t>
            </a:r>
          </a:p>
          <a:p>
            <a:r>
              <a:rPr lang="en-US" sz="2800" dirty="0"/>
              <a:t>If only </a:t>
            </a:r>
            <a:r>
              <a:rPr lang="en-US" sz="2800" dirty="0">
                <a:solidFill>
                  <a:srgbClr val="FF0000"/>
                </a:solidFill>
              </a:rPr>
              <a:t>a few processes </a:t>
            </a:r>
            <a:r>
              <a:rPr lang="en-US" sz="2800" dirty="0"/>
              <a:t>can be kept </a:t>
            </a:r>
            <a:r>
              <a:rPr lang="en-US" sz="2800" dirty="0">
                <a:solidFill>
                  <a:srgbClr val="FF0000"/>
                </a:solidFill>
              </a:rPr>
              <a:t>in main memory</a:t>
            </a:r>
            <a:r>
              <a:rPr lang="en-US" sz="2800" dirty="0"/>
              <a:t>, then </a:t>
            </a:r>
            <a:r>
              <a:rPr lang="en-US" sz="2800" dirty="0">
                <a:solidFill>
                  <a:srgbClr val="FF0000"/>
                </a:solidFill>
              </a:rPr>
              <a:t>much of the time all processes will be waiting for I/O and the CPU will be idle </a:t>
            </a:r>
          </a:p>
          <a:p>
            <a:r>
              <a:rPr lang="en-US" sz="2800" dirty="0"/>
              <a:t>Hence, </a:t>
            </a:r>
            <a:r>
              <a:rPr lang="en-US" sz="2800" b="1" dirty="0">
                <a:solidFill>
                  <a:srgbClr val="0000FF"/>
                </a:solidFill>
              </a:rPr>
              <a:t>memory needs to be allocated efficiently </a:t>
            </a:r>
            <a:r>
              <a:rPr lang="en-US" sz="2800" dirty="0"/>
              <a:t>in order to pack as many processes into memory as possible</a:t>
            </a:r>
          </a:p>
        </p:txBody>
      </p:sp>
      <p:sp>
        <p:nvSpPr>
          <p:cNvPr id="6" name="Rectangle 5"/>
          <p:cNvSpPr/>
          <p:nvPr/>
        </p:nvSpPr>
        <p:spPr>
          <a:xfrm>
            <a:off x="1785918" y="285728"/>
            <a:ext cx="6215106" cy="584775"/>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gn="ctr"/>
            <a:r>
              <a:rPr lang="en-IN" sz="3200" b="1" dirty="0" smtClean="0">
                <a:solidFill>
                  <a:schemeClr val="bg1"/>
                </a:solidFill>
              </a:rPr>
              <a:t>Memory Management</a:t>
            </a:r>
            <a:endParaRPr lang="en-IN" sz="3200" b="1" dirty="0">
              <a:solidFill>
                <a:schemeClr val="bg1"/>
              </a:solidFill>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050"/>
          <p:cNvSpPr>
            <a:spLocks noGrp="1" noChangeArrowheads="1"/>
          </p:cNvSpPr>
          <p:nvPr>
            <p:ph type="title"/>
          </p:nvPr>
        </p:nvSpPr>
        <p:spPr>
          <a:xfrm>
            <a:off x="1214414" y="357166"/>
            <a:ext cx="7043758" cy="576262"/>
          </a:xfrm>
        </p:spPr>
        <p:style>
          <a:lnRef idx="1">
            <a:schemeClr val="accent5"/>
          </a:lnRef>
          <a:fillRef idx="2">
            <a:schemeClr val="accent5"/>
          </a:fillRef>
          <a:effectRef idx="1">
            <a:schemeClr val="accent5"/>
          </a:effectRef>
          <a:fontRef idx="minor">
            <a:schemeClr val="dk1"/>
          </a:fontRef>
        </p:style>
        <p:txBody>
          <a:bodyPr>
            <a:normAutofit fontScale="90000"/>
          </a:bodyPr>
          <a:lstStyle/>
          <a:p>
            <a:pPr eaLnBrk="1" hangingPunct="1"/>
            <a:r>
              <a:rPr lang="en-US" altLang="en-US" smtClean="0"/>
              <a:t>TLB</a:t>
            </a:r>
            <a:endParaRPr lang="en-US" altLang="en-US" dirty="0" smtClean="0"/>
          </a:p>
        </p:txBody>
      </p:sp>
      <p:sp>
        <p:nvSpPr>
          <p:cNvPr id="45059" name="Rectangle 2051"/>
          <p:cNvSpPr>
            <a:spLocks noGrp="1" noChangeArrowheads="1"/>
          </p:cNvSpPr>
          <p:nvPr>
            <p:ph type="body" idx="1"/>
          </p:nvPr>
        </p:nvSpPr>
        <p:spPr>
          <a:xfrm>
            <a:off x="903288" y="1211263"/>
            <a:ext cx="7351712" cy="4483100"/>
          </a:xfrm>
        </p:spPr>
        <p:txBody>
          <a:bodyPr>
            <a:normAutofit fontScale="92500" lnSpcReduction="20000"/>
          </a:bodyPr>
          <a:lstStyle/>
          <a:p>
            <a:r>
              <a:rPr lang="en-US" altLang="en-US" dirty="0" smtClean="0"/>
              <a:t>Associative memory – parallel search </a:t>
            </a:r>
          </a:p>
          <a:p>
            <a:endParaRPr lang="en-US" altLang="en-US" dirty="0" smtClean="0"/>
          </a:p>
          <a:p>
            <a:endParaRPr lang="en-US" altLang="en-US" dirty="0" smtClean="0"/>
          </a:p>
          <a:p>
            <a:endParaRPr lang="en-US" altLang="en-US" dirty="0" smtClean="0"/>
          </a:p>
          <a:p>
            <a:endParaRPr lang="en-US" altLang="en-US" dirty="0" smtClean="0"/>
          </a:p>
          <a:p>
            <a:pPr>
              <a:buFont typeface="Monotype Sorts" pitchFamily="-84" charset="2"/>
              <a:buNone/>
            </a:pPr>
            <a:endParaRPr lang="en-US" altLang="en-US" dirty="0" smtClean="0"/>
          </a:p>
          <a:p>
            <a:r>
              <a:rPr lang="en-US" altLang="en-US" dirty="0" smtClean="0"/>
              <a:t>Address translation (p, d)</a:t>
            </a:r>
          </a:p>
          <a:p>
            <a:pPr marL="627063" lvl="1"/>
            <a:r>
              <a:rPr lang="en-US" altLang="en-US" dirty="0" smtClean="0"/>
              <a:t>If p is in associative register, get frame # out</a:t>
            </a:r>
          </a:p>
          <a:p>
            <a:pPr marL="627063" lvl="1"/>
            <a:r>
              <a:rPr lang="en-US" altLang="en-US" dirty="0" smtClean="0"/>
              <a:t>Otherwise get frame # from page table in memory</a:t>
            </a:r>
          </a:p>
          <a:p>
            <a:pPr marL="627063" lvl="1"/>
            <a:endParaRPr lang="en-US" altLang="en-US" dirty="0" smtClean="0"/>
          </a:p>
        </p:txBody>
      </p:sp>
      <p:pic>
        <p:nvPicPr>
          <p:cNvPr id="45060" name="Picture 1"/>
          <p:cNvPicPr>
            <a:picLocks noChangeAspect="1"/>
          </p:cNvPicPr>
          <p:nvPr/>
        </p:nvPicPr>
        <p:blipFill>
          <a:blip r:embed="rId3"/>
          <a:srcRect/>
          <a:stretch>
            <a:fillRect/>
          </a:stretch>
        </p:blipFill>
        <p:spPr bwMode="auto">
          <a:xfrm>
            <a:off x="1895475" y="1693863"/>
            <a:ext cx="2943225" cy="1590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88950" y="182563"/>
            <a:ext cx="8229600" cy="576262"/>
          </a:xfrm>
        </p:spPr>
        <p:style>
          <a:lnRef idx="1">
            <a:schemeClr val="accent5"/>
          </a:lnRef>
          <a:fillRef idx="2">
            <a:schemeClr val="accent5"/>
          </a:fillRef>
          <a:effectRef idx="1">
            <a:schemeClr val="accent5"/>
          </a:effectRef>
          <a:fontRef idx="minor">
            <a:schemeClr val="dk1"/>
          </a:fontRef>
        </p:style>
        <p:txBody>
          <a:bodyPr>
            <a:normAutofit fontScale="90000"/>
          </a:bodyPr>
          <a:lstStyle/>
          <a:p>
            <a:pPr eaLnBrk="1" hangingPunct="1"/>
            <a:r>
              <a:rPr lang="en-US" altLang="en-US" dirty="0" smtClean="0"/>
              <a:t>Paging Hardware With TLB</a:t>
            </a:r>
            <a:endParaRPr lang="en-US" altLang="en-US" sz="2400" dirty="0" smtClean="0"/>
          </a:p>
        </p:txBody>
      </p:sp>
      <p:pic>
        <p:nvPicPr>
          <p:cNvPr id="46083" name="Picture 5"/>
          <p:cNvPicPr>
            <a:picLocks noChangeAspect="1" noChangeArrowheads="1"/>
          </p:cNvPicPr>
          <p:nvPr/>
        </p:nvPicPr>
        <p:blipFill>
          <a:blip r:embed="rId3"/>
          <a:srcRect/>
          <a:stretch>
            <a:fillRect/>
          </a:stretch>
        </p:blipFill>
        <p:spPr bwMode="auto">
          <a:xfrm>
            <a:off x="285720" y="1285860"/>
            <a:ext cx="8358213" cy="52165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000100" y="141288"/>
            <a:ext cx="6643734" cy="576262"/>
          </a:xfrm>
        </p:spPr>
        <p:style>
          <a:lnRef idx="0">
            <a:schemeClr val="accent3"/>
          </a:lnRef>
          <a:fillRef idx="3">
            <a:schemeClr val="accent3"/>
          </a:fillRef>
          <a:effectRef idx="3">
            <a:schemeClr val="accent3"/>
          </a:effectRef>
          <a:fontRef idx="minor">
            <a:schemeClr val="lt1"/>
          </a:fontRef>
        </p:style>
        <p:txBody>
          <a:bodyPr>
            <a:normAutofit fontScale="90000"/>
          </a:bodyPr>
          <a:lstStyle/>
          <a:p>
            <a:pPr eaLnBrk="1" hangingPunct="1"/>
            <a:r>
              <a:rPr lang="en-US" altLang="en-US" dirty="0" smtClean="0"/>
              <a:t>Why Demand paging?</a:t>
            </a:r>
          </a:p>
        </p:txBody>
      </p:sp>
      <p:sp>
        <p:nvSpPr>
          <p:cNvPr id="7171" name="Rectangle 3"/>
          <p:cNvSpPr>
            <a:spLocks noGrp="1" noChangeArrowheads="1"/>
          </p:cNvSpPr>
          <p:nvPr>
            <p:ph type="body" idx="1"/>
          </p:nvPr>
        </p:nvSpPr>
        <p:spPr>
          <a:xfrm>
            <a:off x="862012" y="1111250"/>
            <a:ext cx="7710515" cy="5175270"/>
          </a:xfrm>
        </p:spPr>
        <p:txBody>
          <a:bodyPr>
            <a:normAutofit fontScale="85000" lnSpcReduction="20000"/>
          </a:bodyPr>
          <a:lstStyle/>
          <a:p>
            <a:r>
              <a:rPr lang="en-US" altLang="en-US" dirty="0" smtClean="0"/>
              <a:t>Code needs to be in memory to execute, but entire program rarely used</a:t>
            </a:r>
          </a:p>
          <a:p>
            <a:pPr lvl="1"/>
            <a:r>
              <a:rPr lang="en-US" altLang="en-US" dirty="0" smtClean="0"/>
              <a:t>Error code, unusual routines, large data structures</a:t>
            </a:r>
          </a:p>
          <a:p>
            <a:r>
              <a:rPr lang="en-US" altLang="en-US" dirty="0" smtClean="0">
                <a:solidFill>
                  <a:srgbClr val="0000FF"/>
                </a:solidFill>
              </a:rPr>
              <a:t>Entire program code not needed at same time</a:t>
            </a:r>
          </a:p>
          <a:p>
            <a:r>
              <a:rPr lang="en-US" altLang="en-US" dirty="0" smtClean="0"/>
              <a:t>Consider ability to </a:t>
            </a:r>
            <a:r>
              <a:rPr lang="en-US" altLang="en-US" dirty="0" smtClean="0">
                <a:solidFill>
                  <a:srgbClr val="FF0000"/>
                </a:solidFill>
              </a:rPr>
              <a:t>execute partially-loaded program</a:t>
            </a:r>
          </a:p>
          <a:p>
            <a:pPr lvl="1"/>
            <a:r>
              <a:rPr lang="en-US" altLang="en-US" dirty="0" smtClean="0"/>
              <a:t>Program no longer constrained by limits of physical memory</a:t>
            </a:r>
          </a:p>
          <a:p>
            <a:pPr lvl="1"/>
            <a:r>
              <a:rPr lang="en-US" altLang="en-US" dirty="0" smtClean="0"/>
              <a:t>Each program takes less memory while running -&gt; more programs run at the same time</a:t>
            </a:r>
          </a:p>
          <a:p>
            <a:pPr lvl="2"/>
            <a:r>
              <a:rPr lang="en-US" altLang="en-US" dirty="0" smtClean="0"/>
              <a:t>Increased CPU utilization and throughput with no increase in response time or turnaround time</a:t>
            </a:r>
          </a:p>
          <a:p>
            <a:pPr lvl="1"/>
            <a:r>
              <a:rPr lang="en-US" altLang="en-US" dirty="0" smtClean="0"/>
              <a:t>Less I/O needed to load or swap programs into memory -&gt; each user program runs faster</a:t>
            </a:r>
          </a:p>
          <a:p>
            <a:pPr lvl="1"/>
            <a:endParaRPr lang="en-US" altLang="en-US"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874713" y="1038225"/>
            <a:ext cx="6834187" cy="4529138"/>
          </a:xfrm>
        </p:spPr>
        <p:txBody>
          <a:bodyPr/>
          <a:lstStyle/>
          <a:p>
            <a:r>
              <a:rPr lang="en-US" altLang="en-US" b="1" dirty="0" smtClean="0">
                <a:solidFill>
                  <a:srgbClr val="3366FF"/>
                </a:solidFill>
              </a:rPr>
              <a:t>Virtual address space</a:t>
            </a:r>
            <a:r>
              <a:rPr lang="en-US" altLang="en-US" dirty="0" smtClean="0"/>
              <a:t> – logical view of how process is stored in memory</a:t>
            </a:r>
          </a:p>
          <a:p>
            <a:pPr lvl="1"/>
            <a:r>
              <a:rPr lang="en-US" altLang="en-US" sz="1600" dirty="0" smtClean="0"/>
              <a:t>Usually start at address 0, contiguous addresses until end of space</a:t>
            </a:r>
          </a:p>
          <a:p>
            <a:pPr lvl="1"/>
            <a:r>
              <a:rPr lang="en-US" altLang="en-US" sz="1600" dirty="0" smtClean="0"/>
              <a:t>Meanwhile, physical memory organized in page frames</a:t>
            </a:r>
          </a:p>
          <a:p>
            <a:pPr lvl="1"/>
            <a:r>
              <a:rPr lang="en-US" altLang="en-US" sz="1600" dirty="0" smtClean="0"/>
              <a:t>MMU must map logical to physical</a:t>
            </a:r>
            <a:endParaRPr lang="en-US" altLang="en-US" dirty="0" smtClean="0"/>
          </a:p>
          <a:p>
            <a:r>
              <a:rPr lang="en-US" altLang="en-US" dirty="0" smtClean="0"/>
              <a:t>Virtual memory can be implemented via:</a:t>
            </a:r>
          </a:p>
          <a:p>
            <a:pPr lvl="1"/>
            <a:r>
              <a:rPr lang="en-US" altLang="en-US" dirty="0" smtClean="0">
                <a:solidFill>
                  <a:srgbClr val="FF0000"/>
                </a:solidFill>
              </a:rPr>
              <a:t>Demand paging </a:t>
            </a:r>
          </a:p>
          <a:p>
            <a:pPr lvl="1"/>
            <a:r>
              <a:rPr lang="en-US" altLang="en-US" dirty="0" smtClean="0">
                <a:solidFill>
                  <a:srgbClr val="FF0000"/>
                </a:solidFill>
              </a:rPr>
              <a:t>Demand segmentation</a:t>
            </a:r>
          </a:p>
        </p:txBody>
      </p:sp>
      <p:sp>
        <p:nvSpPr>
          <p:cNvPr id="5" name="Rectangle 2"/>
          <p:cNvSpPr>
            <a:spLocks noGrp="1" noChangeArrowheads="1"/>
          </p:cNvSpPr>
          <p:nvPr>
            <p:ph type="title"/>
          </p:nvPr>
        </p:nvSpPr>
        <p:spPr>
          <a:xfrm>
            <a:off x="1000100" y="141288"/>
            <a:ext cx="6643734" cy="576262"/>
          </a:xfrm>
        </p:spPr>
        <p:style>
          <a:lnRef idx="0">
            <a:schemeClr val="accent3"/>
          </a:lnRef>
          <a:fillRef idx="3">
            <a:schemeClr val="accent3"/>
          </a:fillRef>
          <a:effectRef idx="3">
            <a:schemeClr val="accent3"/>
          </a:effectRef>
          <a:fontRef idx="minor">
            <a:schemeClr val="lt1"/>
          </a:fontRef>
        </p:style>
        <p:txBody>
          <a:bodyPr>
            <a:normAutofit fontScale="90000"/>
          </a:bodyPr>
          <a:lstStyle/>
          <a:p>
            <a:pPr eaLnBrk="1" hangingPunct="1"/>
            <a:r>
              <a:rPr lang="en-US" altLang="en-US" dirty="0" smtClean="0"/>
              <a:t>Why Demand paging?</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43000" y="76200"/>
            <a:ext cx="8080375" cy="608013"/>
          </a:xfrm>
        </p:spPr>
        <p:txBody>
          <a:bodyPr/>
          <a:lstStyle/>
          <a:p>
            <a:pPr eaLnBrk="1" hangingPunct="1"/>
            <a:r>
              <a:rPr lang="en-US" altLang="en-US" sz="2400" smtClean="0"/>
              <a:t>Virtual Memory That is Larger Than Physical Memory</a:t>
            </a:r>
          </a:p>
        </p:txBody>
      </p:sp>
      <p:pic>
        <p:nvPicPr>
          <p:cNvPr id="10243" name="Picture 5" descr="9"/>
          <p:cNvPicPr>
            <a:picLocks noChangeAspect="1" noChangeArrowheads="1"/>
          </p:cNvPicPr>
          <p:nvPr/>
        </p:nvPicPr>
        <p:blipFill>
          <a:blip r:embed="rId3"/>
          <a:srcRect/>
          <a:stretch>
            <a:fillRect/>
          </a:stretch>
        </p:blipFill>
        <p:spPr bwMode="auto">
          <a:xfrm>
            <a:off x="2171700" y="1185863"/>
            <a:ext cx="5360988" cy="4249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125413"/>
            <a:ext cx="8229600" cy="576262"/>
          </a:xfrm>
        </p:spPr>
        <p:style>
          <a:lnRef idx="0">
            <a:schemeClr val="accent2"/>
          </a:lnRef>
          <a:fillRef idx="3">
            <a:schemeClr val="accent2"/>
          </a:fillRef>
          <a:effectRef idx="3">
            <a:schemeClr val="accent2"/>
          </a:effectRef>
          <a:fontRef idx="minor">
            <a:schemeClr val="lt1"/>
          </a:fontRef>
        </p:style>
        <p:txBody>
          <a:bodyPr>
            <a:normAutofit fontScale="90000"/>
          </a:bodyPr>
          <a:lstStyle/>
          <a:p>
            <a:pPr eaLnBrk="1" hangingPunct="1"/>
            <a:r>
              <a:rPr lang="en-US" altLang="en-US" dirty="0" smtClean="0"/>
              <a:t>Demand Paging</a:t>
            </a:r>
          </a:p>
        </p:txBody>
      </p:sp>
      <p:sp>
        <p:nvSpPr>
          <p:cNvPr id="13315" name="Rectangle 3"/>
          <p:cNvSpPr>
            <a:spLocks noGrp="1" noChangeArrowheads="1"/>
          </p:cNvSpPr>
          <p:nvPr>
            <p:ph type="body" idx="1"/>
          </p:nvPr>
        </p:nvSpPr>
        <p:spPr>
          <a:xfrm>
            <a:off x="704850" y="960438"/>
            <a:ext cx="4184650" cy="5351462"/>
          </a:xfrm>
        </p:spPr>
        <p:txBody>
          <a:bodyPr>
            <a:noAutofit/>
          </a:bodyPr>
          <a:lstStyle/>
          <a:p>
            <a:pPr>
              <a:lnSpc>
                <a:spcPct val="90000"/>
              </a:lnSpc>
            </a:pPr>
            <a:r>
              <a:rPr lang="en-US" altLang="en-US" sz="1800" dirty="0" smtClean="0"/>
              <a:t>Could bring entire process into memory at load time</a:t>
            </a:r>
          </a:p>
          <a:p>
            <a:pPr>
              <a:lnSpc>
                <a:spcPct val="90000"/>
              </a:lnSpc>
            </a:pPr>
            <a:r>
              <a:rPr lang="en-US" altLang="en-US" sz="1800" dirty="0" smtClean="0"/>
              <a:t>Or bring a page into memory only when it is needed</a:t>
            </a:r>
          </a:p>
          <a:p>
            <a:pPr lvl="1">
              <a:lnSpc>
                <a:spcPct val="90000"/>
              </a:lnSpc>
            </a:pPr>
            <a:r>
              <a:rPr lang="en-US" altLang="en-US" sz="1800" dirty="0" smtClean="0"/>
              <a:t>Less I/O needed, no unnecessary I/O</a:t>
            </a:r>
          </a:p>
          <a:p>
            <a:pPr lvl="1">
              <a:lnSpc>
                <a:spcPct val="90000"/>
              </a:lnSpc>
            </a:pPr>
            <a:r>
              <a:rPr lang="en-US" altLang="en-US" sz="1800" dirty="0" smtClean="0"/>
              <a:t>Less memory needed </a:t>
            </a:r>
          </a:p>
          <a:p>
            <a:pPr lvl="1">
              <a:lnSpc>
                <a:spcPct val="90000"/>
              </a:lnSpc>
            </a:pPr>
            <a:r>
              <a:rPr lang="en-US" altLang="en-US" sz="1800" dirty="0" smtClean="0"/>
              <a:t>Faster response</a:t>
            </a:r>
          </a:p>
          <a:p>
            <a:pPr lvl="1">
              <a:lnSpc>
                <a:spcPct val="90000"/>
              </a:lnSpc>
            </a:pPr>
            <a:r>
              <a:rPr lang="en-US" altLang="en-US" sz="1800" dirty="0" smtClean="0"/>
              <a:t>More users</a:t>
            </a:r>
          </a:p>
          <a:p>
            <a:pPr>
              <a:lnSpc>
                <a:spcPct val="90000"/>
              </a:lnSpc>
            </a:pPr>
            <a:r>
              <a:rPr lang="en-US" altLang="en-US" sz="1800" dirty="0" smtClean="0"/>
              <a:t>Similar to paging system with swapping (diagram on right)</a:t>
            </a:r>
          </a:p>
          <a:p>
            <a:pPr>
              <a:lnSpc>
                <a:spcPct val="90000"/>
              </a:lnSpc>
            </a:pPr>
            <a:r>
              <a:rPr lang="en-US" altLang="en-US" sz="1800" dirty="0" smtClean="0"/>
              <a:t>Page is needed </a:t>
            </a:r>
            <a:r>
              <a:rPr lang="en-US" altLang="en-US" sz="1800" dirty="0" smtClean="0">
                <a:sym typeface="Symbol" pitchFamily="18" charset="2"/>
              </a:rPr>
              <a:t> reference to it</a:t>
            </a:r>
          </a:p>
          <a:p>
            <a:pPr lvl="1">
              <a:lnSpc>
                <a:spcPct val="90000"/>
              </a:lnSpc>
            </a:pPr>
            <a:r>
              <a:rPr lang="en-US" altLang="en-US" sz="1800" dirty="0" smtClean="0"/>
              <a:t>invalid reference </a:t>
            </a:r>
            <a:r>
              <a:rPr lang="en-US" altLang="en-US" sz="1800" dirty="0" smtClean="0">
                <a:sym typeface="Symbol" pitchFamily="18" charset="2"/>
              </a:rPr>
              <a:t> abort</a:t>
            </a:r>
          </a:p>
          <a:p>
            <a:pPr lvl="1">
              <a:lnSpc>
                <a:spcPct val="90000"/>
              </a:lnSpc>
            </a:pPr>
            <a:r>
              <a:rPr lang="en-US" altLang="en-US" sz="1800" dirty="0" smtClean="0">
                <a:sym typeface="Symbol" pitchFamily="18" charset="2"/>
              </a:rPr>
              <a:t>not-in-memory  bring to memory</a:t>
            </a:r>
          </a:p>
          <a:p>
            <a:pPr>
              <a:lnSpc>
                <a:spcPct val="90000"/>
              </a:lnSpc>
            </a:pPr>
            <a:r>
              <a:rPr lang="en-US" altLang="en-US" sz="1800" b="1" dirty="0" smtClean="0">
                <a:solidFill>
                  <a:srgbClr val="3366FF"/>
                </a:solidFill>
                <a:sym typeface="Symbol" pitchFamily="18" charset="2"/>
              </a:rPr>
              <a:t>Lazy swapper</a:t>
            </a:r>
            <a:r>
              <a:rPr lang="en-US" altLang="en-US" sz="1800" dirty="0" smtClean="0">
                <a:solidFill>
                  <a:srgbClr val="3366FF"/>
                </a:solidFill>
                <a:sym typeface="Symbol" pitchFamily="18" charset="2"/>
              </a:rPr>
              <a:t> </a:t>
            </a:r>
            <a:r>
              <a:rPr lang="en-US" altLang="en-US" sz="1800" dirty="0" smtClean="0">
                <a:sym typeface="Symbol" pitchFamily="18" charset="2"/>
              </a:rPr>
              <a:t>– never swaps a page into memory unless page will be needed</a:t>
            </a:r>
          </a:p>
          <a:p>
            <a:pPr lvl="1">
              <a:lnSpc>
                <a:spcPct val="90000"/>
              </a:lnSpc>
            </a:pPr>
            <a:r>
              <a:rPr lang="en-US" altLang="en-US" sz="1800" dirty="0" smtClean="0">
                <a:sym typeface="Symbol" pitchFamily="18" charset="2"/>
              </a:rPr>
              <a:t>Swapper that deals with pages is a </a:t>
            </a:r>
            <a:r>
              <a:rPr lang="en-US" altLang="en-US" sz="1800" b="1" dirty="0" smtClean="0">
                <a:solidFill>
                  <a:srgbClr val="3366FF"/>
                </a:solidFill>
                <a:sym typeface="Symbol" pitchFamily="18" charset="2"/>
              </a:rPr>
              <a:t>pager</a:t>
            </a:r>
          </a:p>
          <a:p>
            <a:pPr lvl="1">
              <a:lnSpc>
                <a:spcPct val="90000"/>
              </a:lnSpc>
              <a:buFont typeface="Monotype Sorts" pitchFamily="-84" charset="2"/>
              <a:buNone/>
            </a:pPr>
            <a:endParaRPr lang="en-US" altLang="en-US" sz="3200" dirty="0" smtClean="0">
              <a:sym typeface="Symbol" pitchFamily="18" charset="2"/>
            </a:endParaRPr>
          </a:p>
        </p:txBody>
      </p:sp>
      <p:pic>
        <p:nvPicPr>
          <p:cNvPr id="13316" name="Picture 4" descr="9"/>
          <p:cNvPicPr>
            <a:picLocks noChangeAspect="1" noChangeArrowheads="1"/>
          </p:cNvPicPr>
          <p:nvPr/>
        </p:nvPicPr>
        <p:blipFill>
          <a:blip r:embed="rId3"/>
          <a:srcRect/>
          <a:stretch>
            <a:fillRect/>
          </a:stretch>
        </p:blipFill>
        <p:spPr bwMode="auto">
          <a:xfrm>
            <a:off x="4892675" y="1701800"/>
            <a:ext cx="3878263" cy="43704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785786" y="1571612"/>
            <a:ext cx="7512050" cy="4530725"/>
          </a:xfrm>
        </p:spPr>
        <p:txBody>
          <a:bodyPr>
            <a:normAutofit fontScale="77500" lnSpcReduction="20000"/>
          </a:bodyPr>
          <a:lstStyle/>
          <a:p>
            <a:r>
              <a:rPr lang="en-US" altLang="en-US" dirty="0" smtClean="0"/>
              <a:t>With swapping, pager guesses which pages will be used before swapping out again</a:t>
            </a:r>
          </a:p>
          <a:p>
            <a:r>
              <a:rPr lang="en-US" altLang="en-US" dirty="0" smtClean="0"/>
              <a:t>Instead, pager brings in only those pages into memory</a:t>
            </a:r>
          </a:p>
          <a:p>
            <a:r>
              <a:rPr lang="en-US" altLang="en-US" dirty="0" smtClean="0"/>
              <a:t>How to determine that set of pages?</a:t>
            </a:r>
          </a:p>
          <a:p>
            <a:pPr lvl="1"/>
            <a:r>
              <a:rPr lang="en-US" altLang="en-US" dirty="0" smtClean="0"/>
              <a:t>Need new MMU functionality to implement demand paging</a:t>
            </a:r>
          </a:p>
          <a:p>
            <a:r>
              <a:rPr lang="en-US" altLang="en-US" dirty="0" smtClean="0"/>
              <a:t>If pages needed are already </a:t>
            </a:r>
            <a:r>
              <a:rPr lang="en-US" altLang="en-US" b="1" dirty="0" smtClean="0">
                <a:solidFill>
                  <a:srgbClr val="3366FF"/>
                </a:solidFill>
              </a:rPr>
              <a:t>memory resident</a:t>
            </a:r>
          </a:p>
          <a:p>
            <a:pPr lvl="1"/>
            <a:r>
              <a:rPr lang="en-US" altLang="en-US" dirty="0" smtClean="0"/>
              <a:t>No difference from non demand-paging</a:t>
            </a:r>
          </a:p>
          <a:p>
            <a:r>
              <a:rPr lang="en-US" altLang="en-US" dirty="0" smtClean="0"/>
              <a:t>If page needed and not memory resident</a:t>
            </a:r>
          </a:p>
          <a:p>
            <a:pPr lvl="1"/>
            <a:r>
              <a:rPr lang="en-US" altLang="en-US" dirty="0" smtClean="0"/>
              <a:t>Need to detect and load the page into memory from storage</a:t>
            </a:r>
          </a:p>
          <a:p>
            <a:pPr lvl="2"/>
            <a:r>
              <a:rPr lang="en-US" altLang="en-US" dirty="0" smtClean="0"/>
              <a:t>Without changing program behavior</a:t>
            </a:r>
          </a:p>
          <a:p>
            <a:pPr lvl="2"/>
            <a:r>
              <a:rPr lang="en-US" altLang="en-US" dirty="0" smtClean="0"/>
              <a:t>Without programmer needing to change code</a:t>
            </a:r>
          </a:p>
          <a:p>
            <a:endParaRPr lang="en-US" altLang="en-US" dirty="0" smtClean="0"/>
          </a:p>
        </p:txBody>
      </p:sp>
      <p:sp>
        <p:nvSpPr>
          <p:cNvPr id="5" name="Rectangle 2"/>
          <p:cNvSpPr>
            <a:spLocks noGrp="1" noChangeArrowheads="1"/>
          </p:cNvSpPr>
          <p:nvPr>
            <p:ph type="title"/>
          </p:nvPr>
        </p:nvSpPr>
        <p:spPr>
          <a:xfrm>
            <a:off x="457200" y="125413"/>
            <a:ext cx="8229600" cy="576262"/>
          </a:xfrm>
        </p:spPr>
        <p:style>
          <a:lnRef idx="0">
            <a:schemeClr val="accent2"/>
          </a:lnRef>
          <a:fillRef idx="3">
            <a:schemeClr val="accent2"/>
          </a:fillRef>
          <a:effectRef idx="3">
            <a:schemeClr val="accent2"/>
          </a:effectRef>
          <a:fontRef idx="minor">
            <a:schemeClr val="lt1"/>
          </a:fontRef>
        </p:style>
        <p:txBody>
          <a:bodyPr>
            <a:normAutofit fontScale="90000"/>
          </a:bodyPr>
          <a:lstStyle/>
          <a:p>
            <a:pPr eaLnBrk="1" hangingPunct="1"/>
            <a:r>
              <a:rPr lang="en-US" altLang="en-US" dirty="0" smtClean="0"/>
              <a:t>Demand Paging</a:t>
            </a:r>
            <a:r>
              <a:rPr lang="en-US" altLang="en-US" sz="2700" dirty="0" smtClean="0"/>
              <a:t>(Cont…)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85720" y="696915"/>
            <a:ext cx="6257940" cy="576262"/>
          </a:xfrm>
        </p:spPr>
        <p:txBody>
          <a:bodyPr>
            <a:noAutofit/>
          </a:bodyPr>
          <a:lstStyle/>
          <a:p>
            <a:pPr algn="l" eaLnBrk="1" hangingPunct="1"/>
            <a:r>
              <a:rPr lang="en-US" altLang="en-US" sz="2800" dirty="0" smtClean="0"/>
              <a:t>Valid-Invalid Bit</a:t>
            </a:r>
          </a:p>
        </p:txBody>
      </p:sp>
      <p:sp>
        <p:nvSpPr>
          <p:cNvPr id="15363" name="Rectangle 3"/>
          <p:cNvSpPr>
            <a:spLocks noGrp="1" noChangeArrowheads="1"/>
          </p:cNvSpPr>
          <p:nvPr>
            <p:ph type="body" idx="1"/>
          </p:nvPr>
        </p:nvSpPr>
        <p:spPr>
          <a:xfrm>
            <a:off x="428596" y="1243036"/>
            <a:ext cx="7902604" cy="5472112"/>
          </a:xfrm>
        </p:spPr>
        <p:txBody>
          <a:bodyPr>
            <a:noAutofit/>
          </a:bodyPr>
          <a:lstStyle/>
          <a:p>
            <a:pPr>
              <a:lnSpc>
                <a:spcPct val="90000"/>
              </a:lnSpc>
            </a:pPr>
            <a:r>
              <a:rPr lang="en-US" altLang="en-US" sz="2000" dirty="0" smtClean="0"/>
              <a:t>With each page table entry a valid–invalid bit is associated</a:t>
            </a:r>
            <a:br>
              <a:rPr lang="en-US" altLang="en-US" sz="2000" dirty="0" smtClean="0"/>
            </a:br>
            <a:r>
              <a:rPr lang="en-US" altLang="en-US" sz="2000" dirty="0" smtClean="0"/>
              <a:t>(</a:t>
            </a:r>
            <a:r>
              <a:rPr lang="en-US" altLang="en-US" sz="2000" b="1" dirty="0" smtClean="0">
                <a:solidFill>
                  <a:srgbClr val="FF0000"/>
                </a:solidFill>
              </a:rPr>
              <a:t>v</a:t>
            </a:r>
            <a:r>
              <a:rPr lang="en-US" altLang="en-US" sz="2000" dirty="0" smtClean="0"/>
              <a:t> </a:t>
            </a:r>
            <a:r>
              <a:rPr lang="en-US" altLang="en-US" sz="2000" dirty="0" smtClean="0">
                <a:sym typeface="Symbol" pitchFamily="18" charset="2"/>
              </a:rPr>
              <a:t> in-memory – </a:t>
            </a:r>
            <a:r>
              <a:rPr lang="en-US" altLang="en-US" sz="2000" b="1" dirty="0" smtClean="0">
                <a:solidFill>
                  <a:srgbClr val="3366FF"/>
                </a:solidFill>
                <a:sym typeface="Symbol" pitchFamily="18" charset="2"/>
              </a:rPr>
              <a:t>memory resident</a:t>
            </a:r>
            <a:r>
              <a:rPr lang="en-US" altLang="en-US" sz="2000" dirty="0" smtClean="0">
                <a:sym typeface="Symbol" pitchFamily="18" charset="2"/>
              </a:rPr>
              <a:t>,</a:t>
            </a:r>
            <a:r>
              <a:rPr lang="en-US" altLang="en-US" sz="2000" dirty="0" smtClean="0">
                <a:solidFill>
                  <a:srgbClr val="FF0000"/>
                </a:solidFill>
                <a:sym typeface="Symbol" pitchFamily="18" charset="2"/>
              </a:rPr>
              <a:t> </a:t>
            </a:r>
            <a:r>
              <a:rPr lang="en-US" altLang="en-US" sz="2000" b="1" dirty="0" smtClean="0">
                <a:solidFill>
                  <a:srgbClr val="FF0000"/>
                </a:solidFill>
                <a:sym typeface="Symbol" pitchFamily="18" charset="2"/>
              </a:rPr>
              <a:t>i</a:t>
            </a:r>
            <a:r>
              <a:rPr lang="en-US" altLang="en-US" sz="2000" dirty="0" smtClean="0">
                <a:sym typeface="Symbol" pitchFamily="18" charset="2"/>
              </a:rPr>
              <a:t>  not-in-memory)</a:t>
            </a:r>
          </a:p>
          <a:p>
            <a:pPr>
              <a:lnSpc>
                <a:spcPct val="90000"/>
              </a:lnSpc>
            </a:pPr>
            <a:r>
              <a:rPr lang="en-US" altLang="en-US" sz="2000" dirty="0" smtClean="0">
                <a:sym typeface="Symbol" pitchFamily="18" charset="2"/>
              </a:rPr>
              <a:t>Initially valid–invalid bit is set to</a:t>
            </a:r>
            <a:r>
              <a:rPr lang="en-US" altLang="en-US" sz="2000" b="1" dirty="0" smtClean="0">
                <a:solidFill>
                  <a:srgbClr val="FF0000"/>
                </a:solidFill>
                <a:sym typeface="Symbol" pitchFamily="18" charset="2"/>
              </a:rPr>
              <a:t> i </a:t>
            </a:r>
            <a:r>
              <a:rPr lang="en-US" altLang="en-US" sz="2000" dirty="0" smtClean="0">
                <a:sym typeface="Symbol" pitchFamily="18" charset="2"/>
              </a:rPr>
              <a:t>on all entries</a:t>
            </a:r>
          </a:p>
          <a:p>
            <a:pPr>
              <a:lnSpc>
                <a:spcPct val="90000"/>
              </a:lnSpc>
            </a:pPr>
            <a:r>
              <a:rPr lang="en-US" altLang="en-US" sz="2000" dirty="0" smtClean="0">
                <a:sym typeface="Symbol" pitchFamily="18" charset="2"/>
              </a:rPr>
              <a:t>Example of a page table snapshot:</a:t>
            </a:r>
          </a:p>
          <a:p>
            <a:pPr>
              <a:lnSpc>
                <a:spcPct val="90000"/>
              </a:lnSpc>
            </a:pPr>
            <a:endParaRPr lang="en-US" altLang="en-US" sz="2000" dirty="0" smtClean="0">
              <a:sym typeface="Symbol" pitchFamily="18" charset="2"/>
            </a:endParaRPr>
          </a:p>
          <a:p>
            <a:pPr>
              <a:lnSpc>
                <a:spcPct val="90000"/>
              </a:lnSpc>
            </a:pPr>
            <a:endParaRPr lang="en-US" altLang="en-US" sz="2000" dirty="0" smtClean="0">
              <a:sym typeface="Symbol" pitchFamily="18" charset="2"/>
            </a:endParaRPr>
          </a:p>
          <a:p>
            <a:pPr>
              <a:lnSpc>
                <a:spcPct val="90000"/>
              </a:lnSpc>
              <a:buNone/>
            </a:pPr>
            <a:r>
              <a:rPr lang="en-US" altLang="en-US" sz="2000" dirty="0" smtClean="0">
                <a:sym typeface="Symbol" pitchFamily="18" charset="2"/>
              </a:rPr>
              <a:t/>
            </a:r>
            <a:br>
              <a:rPr lang="en-US" altLang="en-US" sz="2000" dirty="0" smtClean="0">
                <a:sym typeface="Symbol" pitchFamily="18" charset="2"/>
              </a:rPr>
            </a:br>
            <a:r>
              <a:rPr lang="en-US" altLang="en-US" sz="1050" dirty="0" smtClean="0">
                <a:sym typeface="Symbol" pitchFamily="18" charset="2"/>
              </a:rPr>
              <a:t/>
            </a:r>
            <a:br>
              <a:rPr lang="en-US" altLang="en-US" sz="1050" dirty="0" smtClean="0">
                <a:sym typeface="Symbol" pitchFamily="18" charset="2"/>
              </a:rPr>
            </a:br>
            <a:r>
              <a:rPr lang="en-US" altLang="en-US" sz="1050" dirty="0" smtClean="0">
                <a:sym typeface="Symbol" pitchFamily="18" charset="2"/>
              </a:rPr>
              <a:t/>
            </a:r>
            <a:br>
              <a:rPr lang="en-US" altLang="en-US" sz="1050" dirty="0" smtClean="0">
                <a:sym typeface="Symbol" pitchFamily="18" charset="2"/>
              </a:rPr>
            </a:br>
            <a:r>
              <a:rPr lang="en-US" altLang="en-US" sz="1050" dirty="0" smtClean="0">
                <a:sym typeface="Symbol" pitchFamily="18" charset="2"/>
              </a:rPr>
              <a:t/>
            </a:r>
            <a:br>
              <a:rPr lang="en-US" altLang="en-US" sz="1050" dirty="0" smtClean="0">
                <a:sym typeface="Symbol" pitchFamily="18" charset="2"/>
              </a:rPr>
            </a:br>
            <a:r>
              <a:rPr lang="en-US" altLang="en-US" sz="1050" dirty="0" smtClean="0">
                <a:sym typeface="Symbol" pitchFamily="18" charset="2"/>
              </a:rPr>
              <a:t/>
            </a:r>
            <a:br>
              <a:rPr lang="en-US" altLang="en-US" sz="1050" dirty="0" smtClean="0">
                <a:sym typeface="Symbol" pitchFamily="18" charset="2"/>
              </a:rPr>
            </a:br>
            <a:r>
              <a:rPr lang="en-US" altLang="en-US" sz="1050" dirty="0" smtClean="0">
                <a:sym typeface="Symbol" pitchFamily="18" charset="2"/>
              </a:rPr>
              <a:t/>
            </a:r>
            <a:br>
              <a:rPr lang="en-US" altLang="en-US" sz="1050" dirty="0" smtClean="0">
                <a:sym typeface="Symbol" pitchFamily="18" charset="2"/>
              </a:rPr>
            </a:br>
            <a:r>
              <a:rPr lang="en-US" altLang="en-US" sz="1050" dirty="0" smtClean="0">
                <a:sym typeface="Symbol" pitchFamily="18" charset="2"/>
              </a:rPr>
              <a:t/>
            </a:r>
            <a:br>
              <a:rPr lang="en-US" altLang="en-US" sz="1050" dirty="0" smtClean="0">
                <a:sym typeface="Symbol" pitchFamily="18" charset="2"/>
              </a:rPr>
            </a:br>
            <a:r>
              <a:rPr lang="en-US" altLang="en-US" sz="1050" dirty="0" smtClean="0">
                <a:sym typeface="Symbol" pitchFamily="18" charset="2"/>
              </a:rPr>
              <a:t/>
            </a:r>
            <a:br>
              <a:rPr lang="en-US" altLang="en-US" sz="1050" dirty="0" smtClean="0">
                <a:sym typeface="Symbol" pitchFamily="18" charset="2"/>
              </a:rPr>
            </a:br>
            <a:r>
              <a:rPr lang="en-US" altLang="en-US" sz="1050" dirty="0" smtClean="0">
                <a:sym typeface="Symbol" pitchFamily="18" charset="2"/>
              </a:rPr>
              <a:t/>
            </a:r>
            <a:br>
              <a:rPr lang="en-US" altLang="en-US" sz="1050" dirty="0" smtClean="0">
                <a:sym typeface="Symbol" pitchFamily="18" charset="2"/>
              </a:rPr>
            </a:br>
            <a:r>
              <a:rPr lang="en-US" altLang="en-US" sz="1050" dirty="0" smtClean="0">
                <a:sym typeface="Symbol" pitchFamily="18" charset="2"/>
              </a:rPr>
              <a:t/>
            </a:r>
            <a:br>
              <a:rPr lang="en-US" altLang="en-US" sz="1050" dirty="0" smtClean="0">
                <a:sym typeface="Symbol" pitchFamily="18" charset="2"/>
              </a:rPr>
            </a:br>
            <a:r>
              <a:rPr lang="en-US" altLang="en-US" sz="1050" dirty="0" smtClean="0">
                <a:sym typeface="Symbol" pitchFamily="18" charset="2"/>
              </a:rPr>
              <a:t/>
            </a:r>
            <a:br>
              <a:rPr lang="en-US" altLang="en-US" sz="1050" dirty="0" smtClean="0">
                <a:sym typeface="Symbol" pitchFamily="18" charset="2"/>
              </a:rPr>
            </a:br>
            <a:r>
              <a:rPr lang="en-US" altLang="en-US" sz="1050" dirty="0" smtClean="0">
                <a:sym typeface="Symbol" pitchFamily="18" charset="2"/>
              </a:rPr>
              <a:t/>
            </a:r>
            <a:br>
              <a:rPr lang="en-US" altLang="en-US" sz="1050" dirty="0" smtClean="0">
                <a:sym typeface="Symbol" pitchFamily="18" charset="2"/>
              </a:rPr>
            </a:br>
            <a:r>
              <a:rPr lang="en-US" altLang="en-US" sz="1050" dirty="0" smtClean="0">
                <a:sym typeface="Symbol" pitchFamily="18" charset="2"/>
              </a:rPr>
              <a:t/>
            </a:r>
            <a:br>
              <a:rPr lang="en-US" altLang="en-US" sz="1050" dirty="0" smtClean="0">
                <a:sym typeface="Symbol" pitchFamily="18" charset="2"/>
              </a:rPr>
            </a:br>
            <a:r>
              <a:rPr lang="en-US" altLang="en-US" sz="1050" dirty="0" smtClean="0">
                <a:sym typeface="Symbol" pitchFamily="18" charset="2"/>
              </a:rPr>
              <a:t/>
            </a:r>
            <a:br>
              <a:rPr lang="en-US" altLang="en-US" sz="1050" dirty="0" smtClean="0">
                <a:sym typeface="Symbol" pitchFamily="18" charset="2"/>
              </a:rPr>
            </a:br>
            <a:r>
              <a:rPr lang="en-US" altLang="en-US" sz="1050" dirty="0" smtClean="0">
                <a:sym typeface="Symbol" pitchFamily="18" charset="2"/>
              </a:rPr>
              <a:t/>
            </a:r>
            <a:br>
              <a:rPr lang="en-US" altLang="en-US" sz="1050" dirty="0" smtClean="0">
                <a:sym typeface="Symbol" pitchFamily="18" charset="2"/>
              </a:rPr>
            </a:br>
            <a:r>
              <a:rPr lang="en-US" altLang="en-US" sz="1050" dirty="0" smtClean="0">
                <a:sym typeface="Symbol" pitchFamily="18" charset="2"/>
              </a:rPr>
              <a:t/>
            </a:r>
            <a:br>
              <a:rPr lang="en-US" altLang="en-US" sz="1050" dirty="0" smtClean="0">
                <a:sym typeface="Symbol" pitchFamily="18" charset="2"/>
              </a:rPr>
            </a:br>
            <a:endParaRPr lang="en-US" altLang="en-US" sz="400" dirty="0" smtClean="0">
              <a:sym typeface="Symbol" pitchFamily="18" charset="2"/>
            </a:endParaRPr>
          </a:p>
          <a:p>
            <a:pPr>
              <a:lnSpc>
                <a:spcPct val="90000"/>
              </a:lnSpc>
            </a:pPr>
            <a:r>
              <a:rPr lang="en-US" altLang="en-US" sz="2000" dirty="0" smtClean="0">
                <a:sym typeface="Symbol" pitchFamily="18" charset="2"/>
              </a:rPr>
              <a:t>During MMU address translation, if valid–invalid bit in page table entry is</a:t>
            </a:r>
            <a:r>
              <a:rPr lang="en-US" altLang="en-US" sz="2000" b="1" dirty="0" smtClean="0">
                <a:solidFill>
                  <a:srgbClr val="FF0000"/>
                </a:solidFill>
                <a:sym typeface="Symbol" pitchFamily="18" charset="2"/>
              </a:rPr>
              <a:t> i</a:t>
            </a:r>
            <a:r>
              <a:rPr lang="en-US" altLang="en-US" sz="2000" dirty="0" smtClean="0">
                <a:sym typeface="Symbol" pitchFamily="18" charset="2"/>
              </a:rPr>
              <a:t>  page fault</a:t>
            </a:r>
          </a:p>
        </p:txBody>
      </p:sp>
      <p:pic>
        <p:nvPicPr>
          <p:cNvPr id="15364" name="Picture 1"/>
          <p:cNvPicPr>
            <a:picLocks noChangeAspect="1"/>
          </p:cNvPicPr>
          <p:nvPr/>
        </p:nvPicPr>
        <p:blipFill>
          <a:blip r:embed="rId3"/>
          <a:srcRect/>
          <a:stretch>
            <a:fillRect/>
          </a:stretch>
        </p:blipFill>
        <p:spPr bwMode="auto">
          <a:xfrm>
            <a:off x="5572132" y="2214554"/>
            <a:ext cx="2828925" cy="3263900"/>
          </a:xfrm>
          <a:prstGeom prst="rect">
            <a:avLst/>
          </a:prstGeom>
          <a:noFill/>
          <a:ln w="9525">
            <a:noFill/>
            <a:miter lim="800000"/>
            <a:headEnd/>
            <a:tailEnd/>
          </a:ln>
        </p:spPr>
      </p:pic>
      <p:sp>
        <p:nvSpPr>
          <p:cNvPr id="5" name="Rectangle 2"/>
          <p:cNvSpPr txBox="1">
            <a:spLocks noChangeArrowheads="1"/>
          </p:cNvSpPr>
          <p:nvPr/>
        </p:nvSpPr>
        <p:spPr>
          <a:xfrm>
            <a:off x="457200" y="125413"/>
            <a:ext cx="8229600" cy="57626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4400" b="0" i="0" u="none" strike="noStrike" kern="1200" cap="none" spc="0" normalizeH="0" baseline="0" noProof="0" smtClean="0">
                <a:ln>
                  <a:noFill/>
                </a:ln>
                <a:solidFill>
                  <a:schemeClr val="lt1"/>
                </a:solidFill>
                <a:effectLst/>
                <a:uLnTx/>
                <a:uFillTx/>
                <a:latin typeface="+mn-lt"/>
                <a:ea typeface="+mn-ea"/>
                <a:cs typeface="+mn-cs"/>
              </a:rPr>
              <a:t>Demand Paging</a:t>
            </a:r>
            <a:r>
              <a:rPr kumimoji="0" lang="en-US" altLang="en-US" sz="2700" b="0" i="0" u="none" strike="noStrike" kern="1200" cap="none" spc="0" normalizeH="0" baseline="0" noProof="0" smtClean="0">
                <a:ln>
                  <a:noFill/>
                </a:ln>
                <a:solidFill>
                  <a:schemeClr val="lt1"/>
                </a:solidFill>
                <a:effectLst/>
                <a:uLnTx/>
                <a:uFillTx/>
                <a:latin typeface="+mn-lt"/>
                <a:ea typeface="+mn-ea"/>
                <a:cs typeface="+mn-cs"/>
              </a:rPr>
              <a:t>(Cont…)</a:t>
            </a:r>
            <a:endParaRPr kumimoji="0" lang="en-US" altLang="en-US" sz="2700" b="0" i="0" u="none" strike="noStrike" kern="1200" cap="none" spc="0" normalizeH="0" baseline="0" noProof="0" dirty="0" smtClean="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28596" y="6072206"/>
            <a:ext cx="8296275" cy="501650"/>
          </a:xfrm>
        </p:spPr>
        <p:txBody>
          <a:bodyPr/>
          <a:lstStyle/>
          <a:p>
            <a:pPr eaLnBrk="1" hangingPunct="1"/>
            <a:r>
              <a:rPr lang="en-US" altLang="en-US" sz="2000" dirty="0" smtClean="0"/>
              <a:t>Page Table When Some Pages Are Not in Main Memory</a:t>
            </a:r>
          </a:p>
        </p:txBody>
      </p:sp>
      <p:pic>
        <p:nvPicPr>
          <p:cNvPr id="16387" name="Picture 4" descr="9"/>
          <p:cNvPicPr>
            <a:picLocks noChangeAspect="1" noChangeArrowheads="1"/>
          </p:cNvPicPr>
          <p:nvPr/>
        </p:nvPicPr>
        <p:blipFill>
          <a:blip r:embed="rId3"/>
          <a:srcRect/>
          <a:stretch>
            <a:fillRect/>
          </a:stretch>
        </p:blipFill>
        <p:spPr bwMode="auto">
          <a:xfrm>
            <a:off x="357158" y="1174750"/>
            <a:ext cx="8786842" cy="4818063"/>
          </a:xfrm>
          <a:prstGeom prst="rect">
            <a:avLst/>
          </a:prstGeom>
          <a:noFill/>
          <a:ln w="9525">
            <a:noFill/>
            <a:miter lim="800000"/>
            <a:headEnd/>
            <a:tailEnd/>
          </a:ln>
        </p:spPr>
      </p:pic>
      <p:sp>
        <p:nvSpPr>
          <p:cNvPr id="4" name="Rectangle 2"/>
          <p:cNvSpPr txBox="1">
            <a:spLocks noChangeArrowheads="1"/>
          </p:cNvSpPr>
          <p:nvPr/>
        </p:nvSpPr>
        <p:spPr>
          <a:xfrm>
            <a:off x="457200" y="125413"/>
            <a:ext cx="8229600" cy="57626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4400" b="0" i="0" u="none" strike="noStrike" kern="1200" cap="none" spc="0" normalizeH="0" baseline="0" noProof="0" smtClean="0">
                <a:ln>
                  <a:noFill/>
                </a:ln>
                <a:solidFill>
                  <a:schemeClr val="lt1"/>
                </a:solidFill>
                <a:effectLst/>
                <a:uLnTx/>
                <a:uFillTx/>
                <a:latin typeface="+mn-lt"/>
                <a:ea typeface="+mn-ea"/>
                <a:cs typeface="+mn-cs"/>
              </a:rPr>
              <a:t>Demand Paging</a:t>
            </a:r>
            <a:r>
              <a:rPr kumimoji="0" lang="en-US" altLang="en-US" sz="2700" b="0" i="0" u="none" strike="noStrike" kern="1200" cap="none" spc="0" normalizeH="0" baseline="0" noProof="0" smtClean="0">
                <a:ln>
                  <a:noFill/>
                </a:ln>
                <a:solidFill>
                  <a:schemeClr val="lt1"/>
                </a:solidFill>
                <a:effectLst/>
                <a:uLnTx/>
                <a:uFillTx/>
                <a:latin typeface="+mn-lt"/>
                <a:ea typeface="+mn-ea"/>
                <a:cs typeface="+mn-cs"/>
              </a:rPr>
              <a:t>(Cont…)</a:t>
            </a:r>
            <a:endParaRPr kumimoji="0" lang="en-US" altLang="en-US" sz="2700" b="0" i="0" u="none" strike="noStrike" kern="1200" cap="none" spc="0" normalizeH="0" baseline="0" noProof="0" dirty="0" smtClean="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7158" y="1214422"/>
            <a:ext cx="8229600" cy="576262"/>
          </a:xfrm>
        </p:spPr>
        <p:txBody>
          <a:bodyPr>
            <a:noAutofit/>
          </a:bodyPr>
          <a:lstStyle/>
          <a:p>
            <a:pPr algn="l" eaLnBrk="1" hangingPunct="1"/>
            <a:r>
              <a:rPr lang="en-US" altLang="en-US" sz="3200" b="1" dirty="0" smtClean="0">
                <a:solidFill>
                  <a:srgbClr val="C00000"/>
                </a:solidFill>
              </a:rPr>
              <a:t>Page Fault</a:t>
            </a:r>
          </a:p>
        </p:txBody>
      </p:sp>
      <p:sp>
        <p:nvSpPr>
          <p:cNvPr id="17411" name="Rectangle 3"/>
          <p:cNvSpPr>
            <a:spLocks noGrp="1" noChangeArrowheads="1"/>
          </p:cNvSpPr>
          <p:nvPr>
            <p:ph type="body" idx="1"/>
          </p:nvPr>
        </p:nvSpPr>
        <p:spPr>
          <a:xfrm>
            <a:off x="500034" y="1643050"/>
            <a:ext cx="7138987" cy="4210050"/>
          </a:xfrm>
        </p:spPr>
        <p:txBody>
          <a:bodyPr>
            <a:normAutofit fontScale="77500" lnSpcReduction="20000"/>
          </a:bodyPr>
          <a:lstStyle/>
          <a:p>
            <a:pPr>
              <a:lnSpc>
                <a:spcPct val="90000"/>
              </a:lnSpc>
              <a:buFont typeface="Monotype Sorts" pitchFamily="-84" charset="2"/>
              <a:buNone/>
            </a:pPr>
            <a:endParaRPr lang="en-US" altLang="en-US" dirty="0" smtClean="0"/>
          </a:p>
          <a:p>
            <a:pPr>
              <a:lnSpc>
                <a:spcPct val="90000"/>
              </a:lnSpc>
            </a:pPr>
            <a:r>
              <a:rPr lang="en-US" altLang="en-US" dirty="0" smtClean="0"/>
              <a:t>If there is a reference to a page, first reference to that page will trap to operating system:</a:t>
            </a:r>
          </a:p>
          <a:p>
            <a:pPr>
              <a:lnSpc>
                <a:spcPct val="90000"/>
              </a:lnSpc>
              <a:buFont typeface="Monotype Sorts" pitchFamily="-84" charset="2"/>
              <a:buNone/>
            </a:pPr>
            <a:r>
              <a:rPr lang="en-US" altLang="en-US" dirty="0" smtClean="0">
                <a:solidFill>
                  <a:srgbClr val="3366FF"/>
                </a:solidFill>
                <a:sym typeface="Symbol" pitchFamily="18" charset="2"/>
              </a:rPr>
              <a:t>              </a:t>
            </a:r>
            <a:r>
              <a:rPr lang="en-US" altLang="en-US" b="1" dirty="0" smtClean="0">
                <a:solidFill>
                  <a:srgbClr val="3366FF"/>
                </a:solidFill>
                <a:sym typeface="Symbol" pitchFamily="18" charset="2"/>
              </a:rPr>
              <a:t>page fault</a:t>
            </a:r>
          </a:p>
          <a:p>
            <a:pPr>
              <a:lnSpc>
                <a:spcPct val="90000"/>
              </a:lnSpc>
              <a:buFont typeface="Monotype Sorts" pitchFamily="-84" charset="2"/>
              <a:buAutoNum type="arabicPeriod"/>
            </a:pPr>
            <a:r>
              <a:rPr lang="en-US" altLang="en-US" dirty="0" smtClean="0">
                <a:sym typeface="Symbol" pitchFamily="18" charset="2"/>
              </a:rPr>
              <a:t>Operating system looks at another table to decide:</a:t>
            </a:r>
          </a:p>
          <a:p>
            <a:pPr marL="798513" lvl="1" indent="-341313">
              <a:lnSpc>
                <a:spcPct val="90000"/>
              </a:lnSpc>
            </a:pPr>
            <a:r>
              <a:rPr lang="en-US" altLang="en-US" dirty="0" smtClean="0"/>
              <a:t>Invalid reference </a:t>
            </a:r>
            <a:r>
              <a:rPr lang="en-US" altLang="en-US" dirty="0" smtClean="0">
                <a:sym typeface="Symbol" pitchFamily="18" charset="2"/>
              </a:rPr>
              <a:t> abort</a:t>
            </a:r>
          </a:p>
          <a:p>
            <a:pPr marL="798513" lvl="1" indent="-341313">
              <a:lnSpc>
                <a:spcPct val="90000"/>
              </a:lnSpc>
            </a:pPr>
            <a:r>
              <a:rPr lang="en-US" altLang="en-US" dirty="0" smtClean="0">
                <a:sym typeface="Symbol" pitchFamily="18" charset="2"/>
              </a:rPr>
              <a:t>Just not in memory</a:t>
            </a:r>
          </a:p>
          <a:p>
            <a:pPr>
              <a:lnSpc>
                <a:spcPct val="90000"/>
              </a:lnSpc>
              <a:buFont typeface="Monotype Sorts" pitchFamily="-84" charset="2"/>
              <a:buAutoNum type="arabicPeriod"/>
            </a:pPr>
            <a:r>
              <a:rPr lang="en-US" altLang="en-US" dirty="0" smtClean="0">
                <a:sym typeface="Symbol" pitchFamily="18" charset="2"/>
              </a:rPr>
              <a:t>Find free frame</a:t>
            </a:r>
          </a:p>
          <a:p>
            <a:pPr>
              <a:lnSpc>
                <a:spcPct val="90000"/>
              </a:lnSpc>
              <a:buFont typeface="Monotype Sorts" pitchFamily="-84" charset="2"/>
              <a:buAutoNum type="arabicPeriod"/>
            </a:pPr>
            <a:r>
              <a:rPr lang="en-US" altLang="en-US" dirty="0" smtClean="0">
                <a:sym typeface="Symbol" pitchFamily="18" charset="2"/>
              </a:rPr>
              <a:t>Swap page into frame via scheduled disk operation</a:t>
            </a:r>
          </a:p>
          <a:p>
            <a:pPr>
              <a:lnSpc>
                <a:spcPct val="90000"/>
              </a:lnSpc>
              <a:buFont typeface="Monotype Sorts" pitchFamily="-84" charset="2"/>
              <a:buAutoNum type="arabicPeriod"/>
            </a:pPr>
            <a:r>
              <a:rPr lang="en-US" altLang="en-US" dirty="0" smtClean="0">
                <a:sym typeface="Symbol" pitchFamily="18" charset="2"/>
              </a:rPr>
              <a:t>Reset tables to indicate page now in memory</a:t>
            </a:r>
            <a:br>
              <a:rPr lang="en-US" altLang="en-US" dirty="0" smtClean="0">
                <a:sym typeface="Symbol" pitchFamily="18" charset="2"/>
              </a:rPr>
            </a:br>
            <a:r>
              <a:rPr lang="en-US" altLang="en-US" dirty="0" smtClean="0">
                <a:sym typeface="Symbol" pitchFamily="18" charset="2"/>
              </a:rPr>
              <a:t>Set validation bit = </a:t>
            </a:r>
            <a:r>
              <a:rPr lang="en-US" altLang="en-US" b="1" dirty="0" smtClean="0">
                <a:solidFill>
                  <a:srgbClr val="FF0000"/>
                </a:solidFill>
                <a:sym typeface="Symbol" pitchFamily="18" charset="2"/>
              </a:rPr>
              <a:t>v</a:t>
            </a:r>
            <a:endParaRPr lang="en-US" altLang="en-US" dirty="0" smtClean="0">
              <a:sym typeface="Symbol" pitchFamily="18" charset="2"/>
            </a:endParaRPr>
          </a:p>
          <a:p>
            <a:pPr>
              <a:lnSpc>
                <a:spcPct val="90000"/>
              </a:lnSpc>
              <a:buFont typeface="Monotype Sorts" pitchFamily="-84" charset="2"/>
              <a:buAutoNum type="arabicPeriod"/>
            </a:pPr>
            <a:r>
              <a:rPr lang="en-US" altLang="en-US" dirty="0" smtClean="0">
                <a:sym typeface="Symbol" pitchFamily="18" charset="2"/>
              </a:rPr>
              <a:t>Restart the instruction that caused the page fault</a:t>
            </a:r>
          </a:p>
        </p:txBody>
      </p:sp>
      <p:sp>
        <p:nvSpPr>
          <p:cNvPr id="4" name="Rectangle 2"/>
          <p:cNvSpPr txBox="1">
            <a:spLocks noChangeArrowheads="1"/>
          </p:cNvSpPr>
          <p:nvPr/>
        </p:nvSpPr>
        <p:spPr>
          <a:xfrm>
            <a:off x="457200" y="125413"/>
            <a:ext cx="8229600" cy="57626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4400" b="0" i="0" u="none" strike="noStrike" kern="1200" cap="none" spc="0" normalizeH="0" baseline="0" noProof="0" smtClean="0">
                <a:ln>
                  <a:noFill/>
                </a:ln>
                <a:solidFill>
                  <a:schemeClr val="lt1"/>
                </a:solidFill>
                <a:effectLst/>
                <a:uLnTx/>
                <a:uFillTx/>
                <a:latin typeface="+mn-lt"/>
                <a:ea typeface="+mn-ea"/>
                <a:cs typeface="+mn-cs"/>
              </a:rPr>
              <a:t>Demand Paging</a:t>
            </a:r>
            <a:r>
              <a:rPr kumimoji="0" lang="en-US" altLang="en-US" sz="2700" b="0" i="0" u="none" strike="noStrike" kern="1200" cap="none" spc="0" normalizeH="0" baseline="0" noProof="0" smtClean="0">
                <a:ln>
                  <a:noFill/>
                </a:ln>
                <a:solidFill>
                  <a:schemeClr val="lt1"/>
                </a:solidFill>
                <a:effectLst/>
                <a:uLnTx/>
                <a:uFillTx/>
                <a:latin typeface="+mn-lt"/>
                <a:ea typeface="+mn-ea"/>
                <a:cs typeface="+mn-cs"/>
              </a:rPr>
              <a:t>(Cont…)</a:t>
            </a:r>
            <a:endParaRPr kumimoji="0" lang="en-US" altLang="en-US" sz="2700" b="0" i="0" u="none" strike="noStrike" kern="1200" cap="none" spc="0" normalizeH="0" baseline="0" noProof="0" dirty="0" smtClean="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6EA1FBE-DDD6-42AA-A372-2F97AB43675E}" type="slidenum">
              <a:rPr lang="en-US"/>
              <a:pPr/>
              <a:t>7</a:t>
            </a:fld>
            <a:endParaRPr lang="en-US"/>
          </a:p>
        </p:txBody>
      </p:sp>
      <p:sp>
        <p:nvSpPr>
          <p:cNvPr id="71683" name="Rectangle 3"/>
          <p:cNvSpPr>
            <a:spLocks noGrp="1" noChangeArrowheads="1"/>
          </p:cNvSpPr>
          <p:nvPr>
            <p:ph type="body" idx="1"/>
          </p:nvPr>
        </p:nvSpPr>
        <p:spPr>
          <a:xfrm>
            <a:off x="500034" y="1142984"/>
            <a:ext cx="8229600" cy="5143536"/>
          </a:xfrm>
        </p:spPr>
        <p:txBody>
          <a:bodyPr>
            <a:normAutofit fontScale="92500" lnSpcReduction="10000"/>
          </a:bodyPr>
          <a:lstStyle/>
          <a:p>
            <a:r>
              <a:rPr lang="en-US" sz="2600" dirty="0"/>
              <a:t>In most schemes, the kernel occupies some fixed portion of main memory and the rest is shared by multiple </a:t>
            </a:r>
            <a:r>
              <a:rPr lang="en-US" sz="2600" dirty="0" smtClean="0"/>
              <a:t>processes</a:t>
            </a:r>
          </a:p>
          <a:p>
            <a:endParaRPr lang="en-US" sz="2600" dirty="0" smtClean="0"/>
          </a:p>
          <a:p>
            <a:endParaRPr lang="en-US" sz="2600" dirty="0" smtClean="0"/>
          </a:p>
          <a:p>
            <a:pPr marL="294640" marR="5080" indent="-282575">
              <a:lnSpc>
                <a:spcPct val="100000"/>
              </a:lnSpc>
              <a:spcBef>
                <a:spcPts val="95"/>
              </a:spcBef>
              <a:buClr>
                <a:srgbClr val="990000"/>
              </a:buClr>
              <a:buSzPct val="75000"/>
              <a:buFont typeface="Wingdings"/>
              <a:buChar char=""/>
              <a:tabLst>
                <a:tab pos="295275" algn="l"/>
              </a:tabLst>
            </a:pPr>
            <a:r>
              <a:rPr lang="en-IN" sz="2800" spc="-20" dirty="0" smtClean="0">
                <a:solidFill>
                  <a:srgbClr val="252525"/>
                </a:solidFill>
                <a:latin typeface="Georgia"/>
                <a:cs typeface="Georgia"/>
              </a:rPr>
              <a:t>Memory </a:t>
            </a:r>
            <a:r>
              <a:rPr lang="en-IN" sz="2800" spc="-90" dirty="0" smtClean="0">
                <a:solidFill>
                  <a:srgbClr val="252525"/>
                </a:solidFill>
                <a:latin typeface="Georgia"/>
                <a:cs typeface="Georgia"/>
              </a:rPr>
              <a:t>management </a:t>
            </a:r>
            <a:r>
              <a:rPr lang="en-IN" sz="2800" spc="-85" dirty="0" smtClean="0">
                <a:solidFill>
                  <a:srgbClr val="252525"/>
                </a:solidFill>
                <a:latin typeface="Georgia"/>
                <a:cs typeface="Georgia"/>
              </a:rPr>
              <a:t>is </a:t>
            </a:r>
            <a:r>
              <a:rPr lang="en-IN" sz="2800" spc="-90" dirty="0" smtClean="0">
                <a:solidFill>
                  <a:srgbClr val="252525"/>
                </a:solidFill>
                <a:latin typeface="Georgia"/>
                <a:cs typeface="Georgia"/>
              </a:rPr>
              <a:t>intended </a:t>
            </a:r>
            <a:r>
              <a:rPr lang="en-IN" sz="2800" spc="-60" dirty="0" smtClean="0">
                <a:solidFill>
                  <a:srgbClr val="252525"/>
                </a:solidFill>
                <a:latin typeface="Georgia"/>
                <a:cs typeface="Georgia"/>
              </a:rPr>
              <a:t>to </a:t>
            </a:r>
            <a:r>
              <a:rPr lang="en-IN" sz="2800" spc="-70" dirty="0" smtClean="0">
                <a:solidFill>
                  <a:srgbClr val="252525"/>
                </a:solidFill>
                <a:latin typeface="Georgia"/>
                <a:cs typeface="Georgia"/>
              </a:rPr>
              <a:t>satisfy </a:t>
            </a:r>
            <a:r>
              <a:rPr lang="en-IN" sz="2800" spc="-95" dirty="0" smtClean="0">
                <a:solidFill>
                  <a:srgbClr val="252525"/>
                </a:solidFill>
                <a:latin typeface="Georgia"/>
                <a:cs typeface="Georgia"/>
              </a:rPr>
              <a:t>the  </a:t>
            </a:r>
            <a:r>
              <a:rPr lang="en-IN" sz="2800" spc="-40" dirty="0" smtClean="0">
                <a:solidFill>
                  <a:srgbClr val="252525"/>
                </a:solidFill>
                <a:latin typeface="Georgia"/>
                <a:cs typeface="Georgia"/>
              </a:rPr>
              <a:t>following</a:t>
            </a:r>
            <a:r>
              <a:rPr lang="en-IN" sz="2800" spc="75" dirty="0" smtClean="0">
                <a:solidFill>
                  <a:srgbClr val="252525"/>
                </a:solidFill>
                <a:latin typeface="Georgia"/>
                <a:cs typeface="Georgia"/>
              </a:rPr>
              <a:t> </a:t>
            </a:r>
            <a:r>
              <a:rPr lang="en-IN" sz="2800" spc="-100" dirty="0" smtClean="0">
                <a:solidFill>
                  <a:srgbClr val="252525"/>
                </a:solidFill>
                <a:latin typeface="Georgia"/>
                <a:cs typeface="Georgia"/>
              </a:rPr>
              <a:t>requirements:</a:t>
            </a:r>
            <a:endParaRPr lang="en-IN" sz="2800" dirty="0" smtClean="0">
              <a:latin typeface="Georgia"/>
              <a:cs typeface="Georgia"/>
            </a:endParaRPr>
          </a:p>
          <a:p>
            <a:pPr marL="1152525" lvl="1" indent="-346710">
              <a:lnSpc>
                <a:spcPct val="100000"/>
              </a:lnSpc>
              <a:spcBef>
                <a:spcPts val="1820"/>
              </a:spcBef>
              <a:buClr>
                <a:srgbClr val="990000"/>
              </a:buClr>
              <a:buSzPct val="75000"/>
              <a:buFont typeface="Wingdings"/>
              <a:buChar char=""/>
              <a:tabLst>
                <a:tab pos="1152525" algn="l"/>
                <a:tab pos="1153160" algn="l"/>
              </a:tabLst>
            </a:pPr>
            <a:r>
              <a:rPr lang="en-IN" sz="2400" spc="-40" dirty="0" smtClean="0">
                <a:solidFill>
                  <a:srgbClr val="252525"/>
                </a:solidFill>
                <a:latin typeface="Georgia"/>
                <a:cs typeface="Georgia"/>
              </a:rPr>
              <a:t>Relocation</a:t>
            </a:r>
            <a:endParaRPr lang="en-IN" sz="2400" dirty="0" smtClean="0">
              <a:latin typeface="Georgia"/>
              <a:cs typeface="Georgia"/>
            </a:endParaRPr>
          </a:p>
          <a:p>
            <a:pPr marL="1152525" lvl="1" indent="-346710">
              <a:lnSpc>
                <a:spcPct val="100000"/>
              </a:lnSpc>
              <a:spcBef>
                <a:spcPts val="1800"/>
              </a:spcBef>
              <a:buClr>
                <a:srgbClr val="990000"/>
              </a:buClr>
              <a:buSzPct val="75000"/>
              <a:buFont typeface="Wingdings"/>
              <a:buChar char=""/>
              <a:tabLst>
                <a:tab pos="1152525" algn="l"/>
                <a:tab pos="1153160" algn="l"/>
              </a:tabLst>
            </a:pPr>
            <a:r>
              <a:rPr lang="en-IN" sz="2400" spc="-55" dirty="0" smtClean="0">
                <a:solidFill>
                  <a:srgbClr val="252525"/>
                </a:solidFill>
                <a:latin typeface="Georgia"/>
                <a:cs typeface="Georgia"/>
              </a:rPr>
              <a:t>Protection</a:t>
            </a:r>
            <a:endParaRPr lang="en-IN" sz="2400" dirty="0" smtClean="0">
              <a:latin typeface="Georgia"/>
              <a:cs typeface="Georgia"/>
            </a:endParaRPr>
          </a:p>
          <a:p>
            <a:pPr marL="1152525" lvl="1" indent="-346710">
              <a:lnSpc>
                <a:spcPct val="100000"/>
              </a:lnSpc>
              <a:spcBef>
                <a:spcPts val="1800"/>
              </a:spcBef>
              <a:buClr>
                <a:srgbClr val="990000"/>
              </a:buClr>
              <a:buSzPct val="75000"/>
              <a:buFont typeface="Wingdings"/>
              <a:buChar char=""/>
              <a:tabLst>
                <a:tab pos="1152525" algn="l"/>
                <a:tab pos="1153160" algn="l"/>
              </a:tabLst>
            </a:pPr>
            <a:r>
              <a:rPr lang="en-IN" sz="2400" spc="-70" dirty="0" smtClean="0">
                <a:solidFill>
                  <a:srgbClr val="252525"/>
                </a:solidFill>
                <a:latin typeface="Georgia"/>
                <a:cs typeface="Georgia"/>
              </a:rPr>
              <a:t>Sharing</a:t>
            </a:r>
            <a:endParaRPr lang="en-IN" sz="2400" dirty="0" smtClean="0">
              <a:latin typeface="Georgia"/>
              <a:cs typeface="Georgia"/>
            </a:endParaRPr>
          </a:p>
          <a:p>
            <a:pPr marL="1152525" lvl="1" indent="-346710">
              <a:lnSpc>
                <a:spcPct val="100000"/>
              </a:lnSpc>
              <a:spcBef>
                <a:spcPts val="1800"/>
              </a:spcBef>
              <a:buClr>
                <a:srgbClr val="990000"/>
              </a:buClr>
              <a:buSzPct val="75000"/>
              <a:buFont typeface="Wingdings"/>
              <a:buChar char=""/>
              <a:tabLst>
                <a:tab pos="1152525" algn="l"/>
                <a:tab pos="1153160" algn="l"/>
              </a:tabLst>
            </a:pPr>
            <a:r>
              <a:rPr lang="en-IN" sz="2400" spc="-5" dirty="0" smtClean="0">
                <a:solidFill>
                  <a:srgbClr val="252525"/>
                </a:solidFill>
                <a:latin typeface="Georgia"/>
                <a:cs typeface="Georgia"/>
              </a:rPr>
              <a:t>Logical</a:t>
            </a:r>
            <a:r>
              <a:rPr lang="en-IN" sz="2400" spc="25" dirty="0" smtClean="0">
                <a:solidFill>
                  <a:srgbClr val="252525"/>
                </a:solidFill>
                <a:latin typeface="Georgia"/>
                <a:cs typeface="Georgia"/>
              </a:rPr>
              <a:t> </a:t>
            </a:r>
            <a:r>
              <a:rPr lang="en-IN" sz="2400" spc="-45" dirty="0" smtClean="0">
                <a:solidFill>
                  <a:srgbClr val="252525"/>
                </a:solidFill>
                <a:latin typeface="Georgia"/>
                <a:cs typeface="Georgia"/>
              </a:rPr>
              <a:t>organization</a:t>
            </a:r>
            <a:endParaRPr lang="en-IN" sz="2400" dirty="0" smtClean="0">
              <a:latin typeface="Georgia"/>
              <a:cs typeface="Georgia"/>
            </a:endParaRPr>
          </a:p>
          <a:p>
            <a:pPr marL="1152525" lvl="1" indent="-346710">
              <a:lnSpc>
                <a:spcPct val="100000"/>
              </a:lnSpc>
              <a:spcBef>
                <a:spcPts val="1805"/>
              </a:spcBef>
              <a:buClr>
                <a:srgbClr val="990000"/>
              </a:buClr>
              <a:buSzPct val="75000"/>
              <a:buFont typeface="Wingdings"/>
              <a:buChar char=""/>
              <a:tabLst>
                <a:tab pos="1152525" algn="l"/>
                <a:tab pos="1153160" algn="l"/>
              </a:tabLst>
            </a:pPr>
            <a:r>
              <a:rPr lang="en-IN" sz="2400" spc="-40" dirty="0" smtClean="0">
                <a:solidFill>
                  <a:srgbClr val="252525"/>
                </a:solidFill>
                <a:latin typeface="Georgia"/>
                <a:cs typeface="Georgia"/>
              </a:rPr>
              <a:t>Physical</a:t>
            </a:r>
            <a:r>
              <a:rPr lang="en-IN" sz="2400" spc="25" dirty="0" smtClean="0">
                <a:solidFill>
                  <a:srgbClr val="252525"/>
                </a:solidFill>
                <a:latin typeface="Georgia"/>
                <a:cs typeface="Georgia"/>
              </a:rPr>
              <a:t> </a:t>
            </a:r>
            <a:r>
              <a:rPr lang="en-IN" sz="2400" spc="-45" dirty="0" smtClean="0">
                <a:solidFill>
                  <a:srgbClr val="252525"/>
                </a:solidFill>
                <a:latin typeface="Georgia"/>
                <a:cs typeface="Georgia"/>
              </a:rPr>
              <a:t>organization</a:t>
            </a:r>
            <a:endParaRPr lang="en-IN" sz="2400" dirty="0" smtClean="0">
              <a:latin typeface="Georgia"/>
              <a:cs typeface="Georgia"/>
            </a:endParaRPr>
          </a:p>
          <a:p>
            <a:endParaRPr lang="en-US" dirty="0"/>
          </a:p>
          <a:p>
            <a:endParaRPr lang="en-US" dirty="0"/>
          </a:p>
        </p:txBody>
      </p:sp>
      <p:sp>
        <p:nvSpPr>
          <p:cNvPr id="6" name="Rectangle 5"/>
          <p:cNvSpPr/>
          <p:nvPr/>
        </p:nvSpPr>
        <p:spPr>
          <a:xfrm>
            <a:off x="1785918" y="285728"/>
            <a:ext cx="6215106" cy="584775"/>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lgn="ctr"/>
            <a:r>
              <a:rPr lang="en-IN" sz="3200" b="1" dirty="0" smtClean="0">
                <a:solidFill>
                  <a:schemeClr val="bg1"/>
                </a:solidFill>
              </a:rPr>
              <a:t>Memory  Requirements</a:t>
            </a:r>
            <a:endParaRPr lang="en-IN" sz="3200" b="1" dirty="0">
              <a:solidFill>
                <a:schemeClr val="bg1"/>
              </a:solidFill>
            </a:endParaRPr>
          </a:p>
        </p:txBody>
      </p:sp>
      <p:sp>
        <p:nvSpPr>
          <p:cNvPr id="7" name="object 12"/>
          <p:cNvSpPr/>
          <p:nvPr/>
        </p:nvSpPr>
        <p:spPr>
          <a:xfrm>
            <a:off x="6215074" y="3500438"/>
            <a:ext cx="2222500" cy="22225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14348" y="6000768"/>
            <a:ext cx="7996237" cy="576262"/>
          </a:xfrm>
        </p:spPr>
        <p:txBody>
          <a:bodyPr>
            <a:normAutofit fontScale="90000"/>
          </a:bodyPr>
          <a:lstStyle/>
          <a:p>
            <a:pPr eaLnBrk="1" hangingPunct="1"/>
            <a:r>
              <a:rPr lang="en-US" altLang="en-US" dirty="0" smtClean="0"/>
              <a:t>Steps in Handling a Page Fault</a:t>
            </a:r>
          </a:p>
        </p:txBody>
      </p:sp>
      <p:pic>
        <p:nvPicPr>
          <p:cNvPr id="18435" name="Picture 4" descr="9"/>
          <p:cNvPicPr>
            <a:picLocks noChangeAspect="1" noChangeArrowheads="1"/>
          </p:cNvPicPr>
          <p:nvPr/>
        </p:nvPicPr>
        <p:blipFill>
          <a:blip r:embed="rId3"/>
          <a:srcRect/>
          <a:stretch>
            <a:fillRect/>
          </a:stretch>
        </p:blipFill>
        <p:spPr bwMode="auto">
          <a:xfrm>
            <a:off x="285720" y="1217613"/>
            <a:ext cx="8643998" cy="4840287"/>
          </a:xfrm>
          <a:prstGeom prst="rect">
            <a:avLst/>
          </a:prstGeom>
          <a:noFill/>
          <a:ln w="9525">
            <a:noFill/>
            <a:miter lim="800000"/>
            <a:headEnd/>
            <a:tailEnd/>
          </a:ln>
        </p:spPr>
      </p:pic>
      <p:sp>
        <p:nvSpPr>
          <p:cNvPr id="4" name="Rectangle 2"/>
          <p:cNvSpPr txBox="1">
            <a:spLocks noChangeArrowheads="1"/>
          </p:cNvSpPr>
          <p:nvPr/>
        </p:nvSpPr>
        <p:spPr>
          <a:xfrm>
            <a:off x="457200" y="125413"/>
            <a:ext cx="8229600" cy="57626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4400" b="0" i="0" u="none" strike="noStrike" kern="1200" cap="none" spc="0" normalizeH="0" baseline="0" noProof="0" smtClean="0">
                <a:ln>
                  <a:noFill/>
                </a:ln>
                <a:solidFill>
                  <a:schemeClr val="lt1"/>
                </a:solidFill>
                <a:effectLst/>
                <a:uLnTx/>
                <a:uFillTx/>
                <a:latin typeface="+mn-lt"/>
                <a:ea typeface="+mn-ea"/>
                <a:cs typeface="+mn-cs"/>
              </a:rPr>
              <a:t>Demand Paging</a:t>
            </a:r>
            <a:r>
              <a:rPr kumimoji="0" lang="en-US" altLang="en-US" sz="2700" b="0" i="0" u="none" strike="noStrike" kern="1200" cap="none" spc="0" normalizeH="0" baseline="0" noProof="0" smtClean="0">
                <a:ln>
                  <a:noFill/>
                </a:ln>
                <a:solidFill>
                  <a:schemeClr val="lt1"/>
                </a:solidFill>
                <a:effectLst/>
                <a:uLnTx/>
                <a:uFillTx/>
                <a:latin typeface="+mn-lt"/>
                <a:ea typeface="+mn-ea"/>
                <a:cs typeface="+mn-cs"/>
              </a:rPr>
              <a:t>(Cont…)</a:t>
            </a:r>
            <a:endParaRPr kumimoji="0" lang="en-US" altLang="en-US" sz="2700" b="0" i="0" u="none" strike="noStrike" kern="1200" cap="none" spc="0" normalizeH="0" baseline="0" noProof="0" dirty="0" smtClean="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85720" y="1142984"/>
            <a:ext cx="7869237" cy="576262"/>
          </a:xfrm>
        </p:spPr>
        <p:txBody>
          <a:bodyPr/>
          <a:lstStyle/>
          <a:p>
            <a:pPr algn="l" eaLnBrk="1" hangingPunct="1"/>
            <a:r>
              <a:rPr lang="en-US" altLang="en-US" sz="2800" b="1" dirty="0" smtClean="0">
                <a:solidFill>
                  <a:srgbClr val="0000FF"/>
                </a:solidFill>
              </a:rPr>
              <a:t>What Happens if There is </a:t>
            </a:r>
            <a:r>
              <a:rPr lang="en-US" altLang="en-US" sz="2800" b="1" dirty="0" smtClean="0">
                <a:solidFill>
                  <a:srgbClr val="FF0000"/>
                </a:solidFill>
              </a:rPr>
              <a:t>no Free Frame</a:t>
            </a:r>
            <a:r>
              <a:rPr lang="en-US" altLang="en-US" sz="2800" b="1" dirty="0" smtClean="0">
                <a:solidFill>
                  <a:srgbClr val="0000FF"/>
                </a:solidFill>
              </a:rPr>
              <a:t>?</a:t>
            </a:r>
          </a:p>
        </p:txBody>
      </p:sp>
      <p:sp>
        <p:nvSpPr>
          <p:cNvPr id="28675" name="Rectangle 3"/>
          <p:cNvSpPr>
            <a:spLocks noGrp="1" noChangeArrowheads="1"/>
          </p:cNvSpPr>
          <p:nvPr>
            <p:ph type="body" idx="1"/>
          </p:nvPr>
        </p:nvSpPr>
        <p:spPr>
          <a:xfrm>
            <a:off x="785786" y="1714488"/>
            <a:ext cx="7300912" cy="4511675"/>
          </a:xfrm>
        </p:spPr>
        <p:txBody>
          <a:bodyPr>
            <a:normAutofit fontScale="85000" lnSpcReduction="10000"/>
          </a:bodyPr>
          <a:lstStyle/>
          <a:p>
            <a:r>
              <a:rPr lang="en-US" altLang="en-US" dirty="0" smtClean="0"/>
              <a:t>Used up by process pages</a:t>
            </a:r>
          </a:p>
          <a:p>
            <a:r>
              <a:rPr lang="en-US" altLang="en-US" dirty="0" smtClean="0"/>
              <a:t>Also in demand from the kernel, I/O buffers, etc</a:t>
            </a:r>
          </a:p>
          <a:p>
            <a:r>
              <a:rPr lang="en-US" altLang="en-US" dirty="0" smtClean="0"/>
              <a:t>How much to allocate to each?</a:t>
            </a:r>
          </a:p>
          <a:p>
            <a:r>
              <a:rPr lang="en-US" altLang="en-US" dirty="0" smtClean="0"/>
              <a:t>Page replacement – find some page in memory, but not really in use, page it out</a:t>
            </a:r>
          </a:p>
          <a:p>
            <a:pPr lvl="1"/>
            <a:r>
              <a:rPr lang="en-US" altLang="en-US" dirty="0" smtClean="0"/>
              <a:t>Algorithm – terminate? swap out? replace the page?</a:t>
            </a:r>
          </a:p>
          <a:p>
            <a:pPr lvl="1"/>
            <a:r>
              <a:rPr lang="en-US" altLang="en-US" dirty="0" smtClean="0"/>
              <a:t>Performance – want an algorithm which will result in minimum number of page faults</a:t>
            </a:r>
          </a:p>
          <a:p>
            <a:r>
              <a:rPr lang="en-US" altLang="en-US" dirty="0" smtClean="0"/>
              <a:t>Same page may be brought into memory several times</a:t>
            </a:r>
          </a:p>
          <a:p>
            <a:pPr>
              <a:buFont typeface="Monotype Sorts" pitchFamily="-84" charset="2"/>
              <a:buNone/>
            </a:pPr>
            <a:endParaRPr lang="en-US" altLang="en-US" dirty="0" smtClean="0"/>
          </a:p>
        </p:txBody>
      </p:sp>
      <p:sp>
        <p:nvSpPr>
          <p:cNvPr id="4" name="Rectangle 2"/>
          <p:cNvSpPr txBox="1">
            <a:spLocks noChangeArrowheads="1"/>
          </p:cNvSpPr>
          <p:nvPr/>
        </p:nvSpPr>
        <p:spPr>
          <a:xfrm>
            <a:off x="457200" y="125413"/>
            <a:ext cx="8229600" cy="576262"/>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4400" b="0" i="0" u="none" strike="noStrike" kern="1200" cap="none" spc="0" normalizeH="0" baseline="0" noProof="0" smtClean="0">
                <a:ln>
                  <a:noFill/>
                </a:ln>
                <a:solidFill>
                  <a:schemeClr val="lt1"/>
                </a:solidFill>
                <a:effectLst/>
                <a:uLnTx/>
                <a:uFillTx/>
                <a:latin typeface="+mn-lt"/>
                <a:ea typeface="+mn-ea"/>
                <a:cs typeface="+mn-cs"/>
              </a:rPr>
              <a:t>Demand Paging</a:t>
            </a:r>
            <a:r>
              <a:rPr kumimoji="0" lang="en-US" altLang="en-US" sz="2700" b="0" i="0" u="none" strike="noStrike" kern="1200" cap="none" spc="0" normalizeH="0" baseline="0" noProof="0" smtClean="0">
                <a:ln>
                  <a:noFill/>
                </a:ln>
                <a:solidFill>
                  <a:schemeClr val="lt1"/>
                </a:solidFill>
                <a:effectLst/>
                <a:uLnTx/>
                <a:uFillTx/>
                <a:latin typeface="+mn-lt"/>
                <a:ea typeface="+mn-ea"/>
                <a:cs typeface="+mn-cs"/>
              </a:rPr>
              <a:t>(Cont…)</a:t>
            </a:r>
            <a:endParaRPr kumimoji="0" lang="en-US" altLang="en-US" sz="2700" b="0" i="0" u="none" strike="noStrike" kern="1200" cap="none" spc="0" normalizeH="0" baseline="0" noProof="0" dirty="0" smtClean="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62025" y="188913"/>
            <a:ext cx="7724775" cy="576262"/>
          </a:xfrm>
        </p:spPr>
        <p:style>
          <a:lnRef idx="0">
            <a:schemeClr val="accent1"/>
          </a:lnRef>
          <a:fillRef idx="3">
            <a:schemeClr val="accent1"/>
          </a:fillRef>
          <a:effectRef idx="3">
            <a:schemeClr val="accent1"/>
          </a:effectRef>
          <a:fontRef idx="minor">
            <a:schemeClr val="lt1"/>
          </a:fontRef>
        </p:style>
        <p:txBody>
          <a:bodyPr>
            <a:normAutofit fontScale="90000"/>
          </a:bodyPr>
          <a:lstStyle/>
          <a:p>
            <a:pPr eaLnBrk="1" hangingPunct="1"/>
            <a:r>
              <a:rPr lang="en-US" altLang="en-US" dirty="0" smtClean="0"/>
              <a:t>Page Replacement</a:t>
            </a:r>
          </a:p>
        </p:txBody>
      </p:sp>
      <p:sp>
        <p:nvSpPr>
          <p:cNvPr id="29699" name="Rectangle 3"/>
          <p:cNvSpPr>
            <a:spLocks noGrp="1" noChangeArrowheads="1"/>
          </p:cNvSpPr>
          <p:nvPr>
            <p:ph type="body" idx="1"/>
          </p:nvPr>
        </p:nvSpPr>
        <p:spPr>
          <a:xfrm>
            <a:off x="428596" y="1233488"/>
            <a:ext cx="8501122" cy="5267346"/>
          </a:xfrm>
        </p:spPr>
        <p:txBody>
          <a:bodyPr>
            <a:normAutofit/>
          </a:bodyPr>
          <a:lstStyle/>
          <a:p>
            <a:r>
              <a:rPr lang="en-US" altLang="en-US" sz="2800" dirty="0" smtClean="0"/>
              <a:t>Prevent </a:t>
            </a:r>
            <a:r>
              <a:rPr lang="en-US" altLang="en-US" sz="2800" b="1" dirty="0" smtClean="0">
                <a:solidFill>
                  <a:srgbClr val="3366FF"/>
                </a:solidFill>
              </a:rPr>
              <a:t>over-allocation</a:t>
            </a:r>
            <a:r>
              <a:rPr lang="en-US" altLang="en-US" sz="2800" dirty="0" smtClean="0"/>
              <a:t> of memory by modifying page-fault service routine to include page replacement</a:t>
            </a:r>
          </a:p>
          <a:p>
            <a:endParaRPr lang="en-US" altLang="en-US" sz="2800" dirty="0" smtClean="0"/>
          </a:p>
          <a:p>
            <a:r>
              <a:rPr lang="en-US" altLang="en-US" sz="2800" dirty="0" smtClean="0"/>
              <a:t>Use </a:t>
            </a:r>
            <a:r>
              <a:rPr lang="en-US" altLang="en-US" sz="2800" b="1" dirty="0" smtClean="0">
                <a:solidFill>
                  <a:srgbClr val="3366FF"/>
                </a:solidFill>
              </a:rPr>
              <a:t>modify </a:t>
            </a:r>
            <a:r>
              <a:rPr lang="en-US" altLang="en-US" sz="2800" dirty="0" smtClean="0"/>
              <a:t>(</a:t>
            </a:r>
            <a:r>
              <a:rPr lang="en-US" altLang="en-US" sz="2800" b="1" dirty="0" smtClean="0">
                <a:solidFill>
                  <a:srgbClr val="3366FF"/>
                </a:solidFill>
              </a:rPr>
              <a:t>dirty</a:t>
            </a:r>
            <a:r>
              <a:rPr lang="en-US" altLang="en-US" sz="2800" dirty="0" smtClean="0"/>
              <a:t>)</a:t>
            </a:r>
            <a:r>
              <a:rPr lang="en-US" altLang="en-US" sz="2800" b="1" dirty="0" smtClean="0">
                <a:solidFill>
                  <a:srgbClr val="3366FF"/>
                </a:solidFill>
              </a:rPr>
              <a:t> bit </a:t>
            </a:r>
            <a:r>
              <a:rPr lang="en-US" altLang="en-US" sz="2800" dirty="0" smtClean="0"/>
              <a:t>to reduce overhead of page transfers – only modified pages are written to disk</a:t>
            </a:r>
          </a:p>
          <a:p>
            <a:endParaRPr lang="en-US" altLang="en-US" sz="2800" dirty="0" smtClean="0"/>
          </a:p>
          <a:p>
            <a:r>
              <a:rPr lang="en-US" altLang="en-US" sz="2800" dirty="0" smtClean="0"/>
              <a:t>Page replacement completes separation between logical memory and physical memory – large virtual memory can be provided on a smaller physical memory</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93775" y="188913"/>
            <a:ext cx="7693025" cy="576262"/>
          </a:xfrm>
        </p:spPr>
        <p:style>
          <a:lnRef idx="0">
            <a:schemeClr val="accent6"/>
          </a:lnRef>
          <a:fillRef idx="3">
            <a:schemeClr val="accent6"/>
          </a:fillRef>
          <a:effectRef idx="3">
            <a:schemeClr val="accent6"/>
          </a:effectRef>
          <a:fontRef idx="minor">
            <a:schemeClr val="lt1"/>
          </a:fontRef>
        </p:style>
        <p:txBody>
          <a:bodyPr>
            <a:noAutofit/>
          </a:bodyPr>
          <a:lstStyle/>
          <a:p>
            <a:pPr eaLnBrk="1" hangingPunct="1"/>
            <a:r>
              <a:rPr lang="en-US" altLang="en-US" sz="3600" b="1" dirty="0" smtClean="0"/>
              <a:t>Need For Page Replacement</a:t>
            </a:r>
          </a:p>
        </p:txBody>
      </p:sp>
      <p:pic>
        <p:nvPicPr>
          <p:cNvPr id="30723" name="Picture 4" descr="9"/>
          <p:cNvPicPr>
            <a:picLocks noChangeAspect="1" noChangeArrowheads="1"/>
          </p:cNvPicPr>
          <p:nvPr/>
        </p:nvPicPr>
        <p:blipFill>
          <a:blip r:embed="rId3"/>
          <a:srcRect/>
          <a:stretch>
            <a:fillRect/>
          </a:stretch>
        </p:blipFill>
        <p:spPr bwMode="auto">
          <a:xfrm>
            <a:off x="500034" y="1192213"/>
            <a:ext cx="8358246" cy="53800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00034" y="357166"/>
            <a:ext cx="7607300" cy="576262"/>
          </a:xfrm>
        </p:spPr>
        <p:style>
          <a:lnRef idx="0">
            <a:schemeClr val="accent6"/>
          </a:lnRef>
          <a:fillRef idx="3">
            <a:schemeClr val="accent6"/>
          </a:fillRef>
          <a:effectRef idx="3">
            <a:schemeClr val="accent6"/>
          </a:effectRef>
          <a:fontRef idx="minor">
            <a:schemeClr val="lt1"/>
          </a:fontRef>
        </p:style>
        <p:txBody>
          <a:bodyPr>
            <a:normAutofit fontScale="90000"/>
          </a:bodyPr>
          <a:lstStyle/>
          <a:p>
            <a:pPr eaLnBrk="1" hangingPunct="1"/>
            <a:r>
              <a:rPr lang="en-US" altLang="en-US" dirty="0" smtClean="0"/>
              <a:t>Basic Page Replacement</a:t>
            </a:r>
          </a:p>
        </p:txBody>
      </p:sp>
      <p:sp>
        <p:nvSpPr>
          <p:cNvPr id="31747" name="Rectangle 3"/>
          <p:cNvSpPr>
            <a:spLocks noGrp="1" noChangeArrowheads="1"/>
          </p:cNvSpPr>
          <p:nvPr>
            <p:ph type="body" idx="1"/>
          </p:nvPr>
        </p:nvSpPr>
        <p:spPr>
          <a:xfrm>
            <a:off x="785786" y="1214422"/>
            <a:ext cx="7653338" cy="4457700"/>
          </a:xfrm>
        </p:spPr>
        <p:txBody>
          <a:bodyPr>
            <a:noAutofit/>
          </a:bodyPr>
          <a:lstStyle/>
          <a:p>
            <a:pPr marL="379413" indent="-379413">
              <a:buFont typeface="Monotype Sorts" pitchFamily="-84" charset="2"/>
              <a:buAutoNum type="arabicPeriod"/>
            </a:pPr>
            <a:r>
              <a:rPr lang="en-US" altLang="en-US" sz="2000" dirty="0" smtClean="0"/>
              <a:t>Find the location of the desired page on disk</a:t>
            </a:r>
            <a:br>
              <a:rPr lang="en-US" altLang="en-US" sz="2000" dirty="0" smtClean="0"/>
            </a:br>
            <a:endParaRPr lang="en-US" altLang="en-US" sz="2000" dirty="0" smtClean="0"/>
          </a:p>
          <a:p>
            <a:pPr marL="379413" indent="-379413">
              <a:buFont typeface="Monotype Sorts" pitchFamily="-84" charset="2"/>
              <a:buAutoNum type="arabicPeriod"/>
            </a:pPr>
            <a:r>
              <a:rPr lang="en-US" altLang="en-US" sz="2000" dirty="0" smtClean="0"/>
              <a:t>Find a free frame:</a:t>
            </a:r>
            <a:br>
              <a:rPr lang="en-US" altLang="en-US" sz="2000" dirty="0" smtClean="0"/>
            </a:br>
            <a:r>
              <a:rPr lang="en-US" altLang="en-US" sz="2000" dirty="0" smtClean="0"/>
              <a:t>   -  If there is a free frame, use it</a:t>
            </a:r>
            <a:br>
              <a:rPr lang="en-US" altLang="en-US" sz="2000" dirty="0" smtClean="0"/>
            </a:br>
            <a:r>
              <a:rPr lang="en-US" altLang="en-US" sz="2000" dirty="0" smtClean="0"/>
              <a:t>   -  If there is no free frame, use a page replacement algorithm to select a </a:t>
            </a:r>
            <a:r>
              <a:rPr lang="en-US" altLang="en-US" sz="2000" b="1" dirty="0" smtClean="0">
                <a:solidFill>
                  <a:srgbClr val="3366FF"/>
                </a:solidFill>
              </a:rPr>
              <a:t>victim</a:t>
            </a:r>
            <a:r>
              <a:rPr lang="en-US" altLang="en-US" sz="2000" dirty="0" smtClean="0">
                <a:solidFill>
                  <a:srgbClr val="3366FF"/>
                </a:solidFill>
              </a:rPr>
              <a:t> </a:t>
            </a:r>
            <a:r>
              <a:rPr lang="en-US" altLang="en-US" sz="2000" b="1" dirty="0" smtClean="0">
                <a:solidFill>
                  <a:srgbClr val="3366FF"/>
                </a:solidFill>
              </a:rPr>
              <a:t>frame</a:t>
            </a:r>
            <a:br>
              <a:rPr lang="en-US" altLang="en-US" sz="2000" b="1" dirty="0" smtClean="0">
                <a:solidFill>
                  <a:srgbClr val="3366FF"/>
                </a:solidFill>
              </a:rPr>
            </a:br>
            <a:r>
              <a:rPr lang="en-US" altLang="en-US" sz="2000" b="1" dirty="0" smtClean="0">
                <a:solidFill>
                  <a:srgbClr val="3366FF"/>
                </a:solidFill>
              </a:rPr>
              <a:t>	- </a:t>
            </a:r>
            <a:r>
              <a:rPr lang="en-US" altLang="en-US" sz="2000" dirty="0" smtClean="0"/>
              <a:t>Write victim frame to disk if dirty</a:t>
            </a:r>
            <a:br>
              <a:rPr lang="en-US" altLang="en-US" sz="2000" dirty="0" smtClean="0"/>
            </a:br>
            <a:endParaRPr lang="en-US" altLang="en-US" sz="2000" dirty="0" smtClean="0"/>
          </a:p>
          <a:p>
            <a:pPr marL="379413" indent="-379413">
              <a:buFont typeface="Monotype Sorts" pitchFamily="-84" charset="2"/>
              <a:buAutoNum type="arabicPeriod"/>
            </a:pPr>
            <a:r>
              <a:rPr lang="en-US" altLang="en-US" sz="2000" dirty="0" smtClean="0"/>
              <a:t>Bring  the desired page into the (newly) free frame; update the page and frame tables</a:t>
            </a:r>
            <a:br>
              <a:rPr lang="en-US" altLang="en-US" sz="2000" dirty="0" smtClean="0"/>
            </a:br>
            <a:endParaRPr lang="en-US" altLang="en-US" sz="2000" dirty="0" smtClean="0"/>
          </a:p>
          <a:p>
            <a:pPr marL="379413" indent="-379413">
              <a:buFont typeface="Monotype Sorts" pitchFamily="-84" charset="2"/>
              <a:buAutoNum type="arabicPeriod"/>
            </a:pPr>
            <a:r>
              <a:rPr lang="en-US" altLang="en-US" sz="2000" dirty="0" smtClean="0"/>
              <a:t>Continue the process by restarting the instruction that caused the trap</a:t>
            </a:r>
          </a:p>
          <a:p>
            <a:pPr marL="379413" indent="-379413">
              <a:buFont typeface="Monotype Sorts" pitchFamily="-84" charset="2"/>
              <a:buAutoNum type="arabicPeriod"/>
            </a:pPr>
            <a:endParaRPr lang="en-US" altLang="en-US" sz="2000" dirty="0" smtClean="0"/>
          </a:p>
          <a:p>
            <a:pPr marL="379413" indent="-379413">
              <a:buFont typeface="Monotype Sorts" pitchFamily="-84" charset="2"/>
              <a:buNone/>
            </a:pPr>
            <a:r>
              <a:rPr lang="en-US" altLang="en-US" sz="2000" dirty="0" smtClean="0"/>
              <a:t>Note now potentially 2 page transfers for page fault – increasing EAT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22350" y="176213"/>
            <a:ext cx="7664450" cy="576262"/>
          </a:xfrm>
        </p:spPr>
        <p:style>
          <a:lnRef idx="0">
            <a:schemeClr val="accent1"/>
          </a:lnRef>
          <a:fillRef idx="3">
            <a:schemeClr val="accent1"/>
          </a:fillRef>
          <a:effectRef idx="3">
            <a:schemeClr val="accent1"/>
          </a:effectRef>
          <a:fontRef idx="minor">
            <a:schemeClr val="lt1"/>
          </a:fontRef>
        </p:style>
        <p:txBody>
          <a:bodyPr>
            <a:normAutofit fontScale="90000"/>
          </a:bodyPr>
          <a:lstStyle/>
          <a:p>
            <a:pPr eaLnBrk="1" hangingPunct="1"/>
            <a:r>
              <a:rPr lang="en-US" altLang="en-US" dirty="0" smtClean="0"/>
              <a:t>Page Replacement</a:t>
            </a:r>
          </a:p>
        </p:txBody>
      </p:sp>
      <p:pic>
        <p:nvPicPr>
          <p:cNvPr id="32771" name="Picture 4" descr="9"/>
          <p:cNvPicPr>
            <a:picLocks noChangeAspect="1" noChangeArrowheads="1"/>
          </p:cNvPicPr>
          <p:nvPr/>
        </p:nvPicPr>
        <p:blipFill>
          <a:blip r:embed="rId3"/>
          <a:srcRect/>
          <a:stretch>
            <a:fillRect/>
          </a:stretch>
        </p:blipFill>
        <p:spPr bwMode="auto">
          <a:xfrm>
            <a:off x="285720" y="1223963"/>
            <a:ext cx="8358246" cy="5634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28596" y="285728"/>
            <a:ext cx="7675562" cy="576262"/>
          </a:xfrm>
        </p:spPr>
        <p:style>
          <a:lnRef idx="0">
            <a:schemeClr val="accent3"/>
          </a:lnRef>
          <a:fillRef idx="3">
            <a:schemeClr val="accent3"/>
          </a:fillRef>
          <a:effectRef idx="3">
            <a:schemeClr val="accent3"/>
          </a:effectRef>
          <a:fontRef idx="minor">
            <a:schemeClr val="lt1"/>
          </a:fontRef>
        </p:style>
        <p:txBody>
          <a:bodyPr/>
          <a:lstStyle/>
          <a:p>
            <a:pPr eaLnBrk="1" hangingPunct="1"/>
            <a:r>
              <a:rPr lang="en-US" altLang="en-US" sz="2800" b="1" dirty="0" smtClean="0"/>
              <a:t>Page and Frame Replacement Algorithms</a:t>
            </a:r>
          </a:p>
        </p:txBody>
      </p:sp>
      <p:sp>
        <p:nvSpPr>
          <p:cNvPr id="33795" name="Rectangle 3"/>
          <p:cNvSpPr>
            <a:spLocks noGrp="1" noChangeArrowheads="1"/>
          </p:cNvSpPr>
          <p:nvPr>
            <p:ph type="body" idx="1"/>
          </p:nvPr>
        </p:nvSpPr>
        <p:spPr>
          <a:xfrm>
            <a:off x="571472" y="1142984"/>
            <a:ext cx="8142318" cy="4899025"/>
          </a:xfrm>
        </p:spPr>
        <p:txBody>
          <a:bodyPr>
            <a:normAutofit fontScale="77500" lnSpcReduction="20000"/>
          </a:bodyPr>
          <a:lstStyle/>
          <a:p>
            <a:pPr>
              <a:tabLst>
                <a:tab pos="3144838" algn="ctr"/>
              </a:tabLst>
            </a:pPr>
            <a:r>
              <a:rPr lang="en-US" altLang="en-US" b="1" dirty="0" smtClean="0">
                <a:solidFill>
                  <a:srgbClr val="3366FF"/>
                </a:solidFill>
              </a:rPr>
              <a:t>Frame-allocation algorithm </a:t>
            </a:r>
            <a:r>
              <a:rPr lang="en-US" altLang="en-US" dirty="0" smtClean="0"/>
              <a:t>determines </a:t>
            </a:r>
          </a:p>
          <a:p>
            <a:pPr lvl="1">
              <a:tabLst>
                <a:tab pos="3144838" algn="ctr"/>
              </a:tabLst>
            </a:pPr>
            <a:r>
              <a:rPr lang="en-US" altLang="en-US" dirty="0" smtClean="0"/>
              <a:t>How many frames to give each process</a:t>
            </a:r>
          </a:p>
          <a:p>
            <a:pPr lvl="1">
              <a:tabLst>
                <a:tab pos="3144838" algn="ctr"/>
              </a:tabLst>
            </a:pPr>
            <a:r>
              <a:rPr lang="en-US" altLang="en-US" dirty="0" smtClean="0"/>
              <a:t>Which frames to replace</a:t>
            </a:r>
          </a:p>
          <a:p>
            <a:pPr>
              <a:tabLst>
                <a:tab pos="3144838" algn="ctr"/>
              </a:tabLst>
            </a:pPr>
            <a:r>
              <a:rPr lang="en-US" altLang="en-US" b="1" dirty="0" smtClean="0">
                <a:solidFill>
                  <a:srgbClr val="3366FF"/>
                </a:solidFill>
              </a:rPr>
              <a:t>Page-replacement algorithm</a:t>
            </a:r>
          </a:p>
          <a:p>
            <a:pPr lvl="1">
              <a:tabLst>
                <a:tab pos="3144838" algn="ctr"/>
              </a:tabLst>
            </a:pPr>
            <a:r>
              <a:rPr lang="en-US" altLang="en-US" dirty="0" smtClean="0"/>
              <a:t>Want lowest page-fault rate on both first access and re-access</a:t>
            </a:r>
          </a:p>
          <a:p>
            <a:pPr>
              <a:tabLst>
                <a:tab pos="3144838" algn="ctr"/>
              </a:tabLst>
            </a:pPr>
            <a:r>
              <a:rPr lang="en-US" altLang="en-US" dirty="0" smtClean="0"/>
              <a:t>Evaluate algorithm by running it on a particular string of memory references (reference string) and computing the number of page faults on that string</a:t>
            </a:r>
          </a:p>
          <a:p>
            <a:pPr lvl="1">
              <a:tabLst>
                <a:tab pos="3144838" algn="ctr"/>
              </a:tabLst>
            </a:pPr>
            <a:r>
              <a:rPr lang="en-US" altLang="en-US" dirty="0" smtClean="0"/>
              <a:t>String is just page numbers, not full addresses</a:t>
            </a:r>
          </a:p>
          <a:p>
            <a:pPr lvl="1">
              <a:tabLst>
                <a:tab pos="3144838" algn="ctr"/>
              </a:tabLst>
            </a:pPr>
            <a:r>
              <a:rPr lang="en-US" altLang="en-US" dirty="0" smtClean="0"/>
              <a:t>Repeated access to the same page does not cause a page fault</a:t>
            </a:r>
          </a:p>
          <a:p>
            <a:pPr lvl="1">
              <a:tabLst>
                <a:tab pos="3144838" algn="ctr"/>
              </a:tabLst>
            </a:pPr>
            <a:r>
              <a:rPr lang="en-US" altLang="en-US" dirty="0" smtClean="0"/>
              <a:t>Results depend on number of frames available</a:t>
            </a:r>
          </a:p>
          <a:p>
            <a:pPr>
              <a:tabLst>
                <a:tab pos="3144838" algn="ctr"/>
              </a:tabLst>
            </a:pPr>
            <a:r>
              <a:rPr lang="en-US" altLang="en-US" dirty="0" smtClean="0"/>
              <a:t>In all our examples, the </a:t>
            </a:r>
            <a:r>
              <a:rPr lang="en-US" altLang="en-US" b="1" dirty="0" smtClean="0">
                <a:solidFill>
                  <a:srgbClr val="3366FF"/>
                </a:solidFill>
              </a:rPr>
              <a:t>reference string </a:t>
            </a:r>
            <a:r>
              <a:rPr lang="en-US" altLang="en-US" dirty="0" smtClean="0"/>
              <a:t>of referenced page numbers is </a:t>
            </a:r>
          </a:p>
          <a:p>
            <a:pPr>
              <a:buFont typeface="Monotype Sorts" pitchFamily="-84" charset="2"/>
              <a:buNone/>
              <a:tabLst>
                <a:tab pos="3144838" algn="ctr"/>
              </a:tabLst>
            </a:pPr>
            <a:r>
              <a:rPr lang="en-US" altLang="en-US" dirty="0" smtClean="0"/>
              <a:t>	               </a:t>
            </a:r>
            <a:r>
              <a:rPr lang="en-US" altLang="en-US" b="1" dirty="0" smtClean="0">
                <a:solidFill>
                  <a:srgbClr val="FF0000"/>
                </a:solidFill>
              </a:rPr>
              <a:t>7,0,1,2,0,3,0,4,2,3,0,3,0,3,2,1,2,0,1,7,0,1</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42910" y="5357826"/>
            <a:ext cx="8229600" cy="576263"/>
          </a:xfrm>
        </p:spPr>
        <p:txBody>
          <a:bodyPr/>
          <a:lstStyle/>
          <a:p>
            <a:pPr eaLnBrk="1" hangingPunct="1"/>
            <a:r>
              <a:rPr lang="en-US" altLang="en-US" sz="2400" dirty="0" smtClean="0"/>
              <a:t>Graph of Page Faults Versus The Number of Frames</a:t>
            </a:r>
          </a:p>
        </p:txBody>
      </p:sp>
      <p:pic>
        <p:nvPicPr>
          <p:cNvPr id="34819" name="Picture 5"/>
          <p:cNvPicPr>
            <a:picLocks noChangeAspect="1" noChangeArrowheads="1"/>
          </p:cNvPicPr>
          <p:nvPr/>
        </p:nvPicPr>
        <p:blipFill>
          <a:blip r:embed="rId3"/>
          <a:srcRect/>
          <a:stretch>
            <a:fillRect/>
          </a:stretch>
        </p:blipFill>
        <p:spPr bwMode="auto">
          <a:xfrm>
            <a:off x="1574800" y="1238250"/>
            <a:ext cx="6045200" cy="35575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41388" y="176213"/>
            <a:ext cx="7821612" cy="576262"/>
          </a:xfrm>
        </p:spPr>
        <p:style>
          <a:lnRef idx="1">
            <a:schemeClr val="accent2"/>
          </a:lnRef>
          <a:fillRef idx="3">
            <a:schemeClr val="accent2"/>
          </a:fillRef>
          <a:effectRef idx="2">
            <a:schemeClr val="accent2"/>
          </a:effectRef>
          <a:fontRef idx="minor">
            <a:schemeClr val="lt1"/>
          </a:fontRef>
        </p:style>
        <p:txBody>
          <a:bodyPr>
            <a:normAutofit fontScale="90000"/>
          </a:bodyPr>
          <a:lstStyle/>
          <a:p>
            <a:pPr eaLnBrk="1" hangingPunct="1"/>
            <a:r>
              <a:rPr lang="en-US" altLang="en-US" dirty="0" smtClean="0"/>
              <a:t>First-In-First-Out (FIFO) Algorithm</a:t>
            </a:r>
          </a:p>
        </p:txBody>
      </p:sp>
      <p:sp>
        <p:nvSpPr>
          <p:cNvPr id="35843" name="Rectangle 3"/>
          <p:cNvSpPr>
            <a:spLocks noGrp="1" noChangeArrowheads="1"/>
          </p:cNvSpPr>
          <p:nvPr>
            <p:ph type="body" idx="1"/>
          </p:nvPr>
        </p:nvSpPr>
        <p:spPr>
          <a:xfrm>
            <a:off x="908050" y="1052513"/>
            <a:ext cx="7283450" cy="5762625"/>
          </a:xfrm>
        </p:spPr>
        <p:txBody>
          <a:bodyPr>
            <a:noAutofit/>
          </a:bodyPr>
          <a:lstStyle/>
          <a:p>
            <a:r>
              <a:rPr lang="en-US" altLang="en-US" sz="2000" dirty="0" smtClean="0"/>
              <a:t>Reference string: </a:t>
            </a:r>
            <a:r>
              <a:rPr lang="en-US" altLang="en-US" sz="2000" b="1" dirty="0" smtClean="0">
                <a:solidFill>
                  <a:srgbClr val="FF0000"/>
                </a:solidFill>
              </a:rPr>
              <a:t>7,0,1,2,0,3,0,4,2,3,0,3,0,3,2,1,2,0,1,7,0,1</a:t>
            </a:r>
            <a:endParaRPr lang="en-US" altLang="en-US" sz="2000" dirty="0" smtClean="0"/>
          </a:p>
          <a:p>
            <a:r>
              <a:rPr lang="en-US" altLang="en-US" sz="2000" dirty="0" smtClean="0"/>
              <a:t>3 frames (3 pages can be in memory at a time per process)</a:t>
            </a:r>
          </a:p>
          <a:p>
            <a:endParaRPr lang="en-US" altLang="en-US" sz="2400" dirty="0" smtClean="0"/>
          </a:p>
          <a:p>
            <a:endParaRPr lang="en-US" altLang="en-US" sz="2400" dirty="0" smtClean="0"/>
          </a:p>
          <a:p>
            <a:endParaRPr lang="en-US" altLang="en-US" sz="2400" dirty="0" smtClean="0"/>
          </a:p>
          <a:p>
            <a:pPr>
              <a:buFont typeface="Monotype Sorts" pitchFamily="-84" charset="2"/>
              <a:buNone/>
            </a:pPr>
            <a:endParaRPr lang="en-US" altLang="en-US" sz="2400" dirty="0" smtClean="0"/>
          </a:p>
          <a:p>
            <a:endParaRPr lang="en-US" altLang="en-US" sz="2000" dirty="0" smtClean="0"/>
          </a:p>
          <a:p>
            <a:endParaRPr lang="en-US" altLang="en-US" sz="2000" dirty="0" smtClean="0"/>
          </a:p>
          <a:p>
            <a:endParaRPr lang="en-US" altLang="en-US" sz="2000" dirty="0" smtClean="0"/>
          </a:p>
          <a:p>
            <a:r>
              <a:rPr lang="en-US" altLang="en-US" sz="2000" dirty="0" smtClean="0"/>
              <a:t>Can vary by reference string: consider 1,2,3,4,1,2,5,1,2,3,4,5</a:t>
            </a:r>
          </a:p>
          <a:p>
            <a:pPr lvl="1"/>
            <a:r>
              <a:rPr lang="en-US" altLang="en-US" sz="1800" dirty="0" smtClean="0"/>
              <a:t>Adding more frames can cause more page faults!</a:t>
            </a:r>
          </a:p>
          <a:p>
            <a:pPr lvl="2"/>
            <a:r>
              <a:rPr lang="en-US" altLang="en-US" sz="1600" b="1" dirty="0" err="1" smtClean="0">
                <a:solidFill>
                  <a:srgbClr val="3366FF"/>
                </a:solidFill>
              </a:rPr>
              <a:t>Belady</a:t>
            </a:r>
            <a:r>
              <a:rPr lang="ja-JP" altLang="en-US" sz="1600" b="1" smtClean="0">
                <a:solidFill>
                  <a:srgbClr val="3366FF"/>
                </a:solidFill>
              </a:rPr>
              <a:t>’</a:t>
            </a:r>
            <a:r>
              <a:rPr lang="en-US" altLang="ja-JP" sz="1600" b="1" dirty="0" smtClean="0">
                <a:solidFill>
                  <a:srgbClr val="3366FF"/>
                </a:solidFill>
              </a:rPr>
              <a:t>s Anomaly</a:t>
            </a:r>
            <a:endParaRPr lang="en-US" altLang="en-US" sz="400" dirty="0" smtClean="0"/>
          </a:p>
          <a:p>
            <a:r>
              <a:rPr lang="en-US" altLang="en-US" sz="2000" dirty="0" smtClean="0"/>
              <a:t>How to track ages of pages? </a:t>
            </a:r>
          </a:p>
          <a:p>
            <a:pPr lvl="1"/>
            <a:r>
              <a:rPr lang="en-US" altLang="en-US" sz="2400" dirty="0" smtClean="0"/>
              <a:t>Just use a FIFO queue</a:t>
            </a:r>
          </a:p>
        </p:txBody>
      </p:sp>
      <p:pic>
        <p:nvPicPr>
          <p:cNvPr id="35845" name="Picture 1"/>
          <p:cNvPicPr>
            <a:picLocks noChangeAspect="1"/>
          </p:cNvPicPr>
          <p:nvPr/>
        </p:nvPicPr>
        <p:blipFill>
          <a:blip r:embed="rId3"/>
          <a:srcRect/>
          <a:stretch>
            <a:fillRect/>
          </a:stretch>
        </p:blipFill>
        <p:spPr bwMode="auto">
          <a:xfrm>
            <a:off x="1214414" y="1714488"/>
            <a:ext cx="7000924" cy="2786082"/>
          </a:xfrm>
          <a:prstGeom prst="rect">
            <a:avLst/>
          </a:prstGeom>
          <a:noFill/>
          <a:ln w="9525">
            <a:noFill/>
            <a:miter lim="800000"/>
            <a:headEnd/>
            <a:tailEnd/>
          </a:ln>
        </p:spPr>
      </p:pic>
      <p:sp>
        <p:nvSpPr>
          <p:cNvPr id="35844" name="Text Box 16"/>
          <p:cNvSpPr txBox="1">
            <a:spLocks noChangeArrowheads="1"/>
          </p:cNvSpPr>
          <p:nvPr/>
        </p:nvSpPr>
        <p:spPr bwMode="auto">
          <a:xfrm>
            <a:off x="7510462" y="4214818"/>
            <a:ext cx="1633538" cy="369888"/>
          </a:xfrm>
          <a:prstGeom prst="rect">
            <a:avLst/>
          </a:prstGeom>
          <a:noFill/>
          <a:ln w="9525">
            <a:noFill/>
            <a:miter lim="800000"/>
            <a:headEnd/>
            <a:tailEnd/>
          </a:ln>
        </p:spPr>
        <p:txBody>
          <a:bodyPr wrap="none" lIns="91435" tIns="45718" rIns="91435" bIns="45718" anchor="ctr">
            <a:spAutoFit/>
          </a:bodyPr>
          <a:lstStyle/>
          <a:p>
            <a:pPr algn="ctr">
              <a:spcBef>
                <a:spcPct val="50000"/>
              </a:spcBef>
            </a:pPr>
            <a:r>
              <a:rPr lang="en-US" altLang="en-US" dirty="0">
                <a:latin typeface="Helvetica" pitchFamily="-84" charset="0"/>
              </a:rPr>
              <a:t>15 page faults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168400" y="214313"/>
            <a:ext cx="7734300" cy="576262"/>
          </a:xfrm>
        </p:spPr>
        <p:txBody>
          <a:bodyPr>
            <a:normAutofit fontScale="90000"/>
          </a:bodyPr>
          <a:lstStyle/>
          <a:p>
            <a:pPr eaLnBrk="1" hangingPunct="1"/>
            <a:r>
              <a:rPr lang="en-US" altLang="en-US" smtClean="0"/>
              <a:t>FIFO Illustrating Belady</a:t>
            </a:r>
            <a:r>
              <a:rPr lang="ja-JP" altLang="en-US" smtClean="0"/>
              <a:t>’</a:t>
            </a:r>
            <a:r>
              <a:rPr lang="en-US" altLang="ja-JP" smtClean="0"/>
              <a:t>s Anomaly</a:t>
            </a:r>
            <a:endParaRPr lang="en-US" altLang="en-US" smtClean="0"/>
          </a:p>
        </p:txBody>
      </p:sp>
      <p:pic>
        <p:nvPicPr>
          <p:cNvPr id="36867" name="Picture 1" descr="9_13.pdf"/>
          <p:cNvPicPr>
            <a:picLocks noChangeAspect="1"/>
          </p:cNvPicPr>
          <p:nvPr/>
        </p:nvPicPr>
        <p:blipFill>
          <a:blip r:embed="rId3"/>
          <a:srcRect/>
          <a:stretch>
            <a:fillRect/>
          </a:stretch>
        </p:blipFill>
        <p:spPr bwMode="auto">
          <a:xfrm>
            <a:off x="1633538" y="1303338"/>
            <a:ext cx="5676900" cy="4062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85786" y="214290"/>
            <a:ext cx="7772400" cy="571544"/>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sz="3200" b="1" dirty="0"/>
              <a:t>Basic Memory </a:t>
            </a:r>
            <a:r>
              <a:rPr lang="en-US" sz="3200" b="1" dirty="0" smtClean="0"/>
              <a:t>Management Techniques</a:t>
            </a:r>
            <a:endParaRPr lang="en-US" sz="2400" b="1" dirty="0"/>
          </a:p>
        </p:txBody>
      </p:sp>
      <p:sp>
        <p:nvSpPr>
          <p:cNvPr id="5123" name="Rectangle 3"/>
          <p:cNvSpPr>
            <a:spLocks noGrp="1" noChangeArrowheads="1"/>
          </p:cNvSpPr>
          <p:nvPr>
            <p:ph type="body" idx="1"/>
          </p:nvPr>
        </p:nvSpPr>
        <p:spPr>
          <a:xfrm>
            <a:off x="1193800" y="5537200"/>
            <a:ext cx="7772400" cy="914400"/>
          </a:xfrm>
        </p:spPr>
        <p:txBody>
          <a:bodyPr>
            <a:normAutofit lnSpcReduction="10000"/>
          </a:bodyPr>
          <a:lstStyle/>
          <a:p>
            <a:pPr>
              <a:lnSpc>
                <a:spcPct val="90000"/>
              </a:lnSpc>
              <a:buFontTx/>
              <a:buNone/>
            </a:pPr>
            <a:r>
              <a:rPr lang="en-US"/>
              <a:t>Three simple ways of organizing memory</a:t>
            </a:r>
            <a:endParaRPr lang="en-US" sz="2800"/>
          </a:p>
          <a:p>
            <a:pPr>
              <a:lnSpc>
                <a:spcPct val="90000"/>
              </a:lnSpc>
              <a:buFontTx/>
              <a:buNone/>
            </a:pPr>
            <a:r>
              <a:rPr lang="en-US" sz="2800"/>
              <a:t>- </a:t>
            </a:r>
            <a:r>
              <a:rPr lang="en-US" sz="2800">
                <a:solidFill>
                  <a:schemeClr val="tx1"/>
                </a:solidFill>
              </a:rPr>
              <a:t>an operating system with one user process</a:t>
            </a:r>
            <a:endParaRPr lang="en-US" sz="2800"/>
          </a:p>
        </p:txBody>
      </p:sp>
      <p:pic>
        <p:nvPicPr>
          <p:cNvPr id="5126" name="Picture 6" descr="C:\B\b4\JPG\4-1.jpg"/>
          <p:cNvPicPr>
            <a:picLocks noChangeAspect="1" noChangeArrowheads="1"/>
          </p:cNvPicPr>
          <p:nvPr/>
        </p:nvPicPr>
        <p:blipFill>
          <a:blip r:embed="rId2"/>
          <a:srcRect/>
          <a:stretch>
            <a:fillRect/>
          </a:stretch>
        </p:blipFill>
        <p:spPr bwMode="auto">
          <a:xfrm>
            <a:off x="565150" y="1530350"/>
            <a:ext cx="8013700" cy="3797300"/>
          </a:xfrm>
          <a:prstGeom prst="rect">
            <a:avLst/>
          </a:prstGeom>
          <a:noFill/>
        </p:spPr>
      </p:pic>
      <p:sp>
        <p:nvSpPr>
          <p:cNvPr id="6" name="Rectangle 5"/>
          <p:cNvSpPr/>
          <p:nvPr/>
        </p:nvSpPr>
        <p:spPr>
          <a:xfrm>
            <a:off x="642910" y="928670"/>
            <a:ext cx="8072494" cy="523220"/>
          </a:xfrm>
          <a:prstGeom prst="rect">
            <a:avLst/>
          </a:prstGeom>
        </p:spPr>
        <p:txBody>
          <a:bodyPr wrap="square">
            <a:spAutoFit/>
          </a:bodyPr>
          <a:lstStyle/>
          <a:p>
            <a:r>
              <a:rPr lang="en-US" sz="2800" b="1" dirty="0" smtClean="0">
                <a:solidFill>
                  <a:srgbClr val="FF0000"/>
                </a:solidFill>
              </a:rPr>
              <a:t>1. </a:t>
            </a:r>
            <a:r>
              <a:rPr lang="en-US" sz="2800" b="1" dirty="0" err="1" smtClean="0">
                <a:solidFill>
                  <a:srgbClr val="FF0000"/>
                </a:solidFill>
              </a:rPr>
              <a:t>Uni</a:t>
            </a:r>
            <a:r>
              <a:rPr lang="en-US" sz="2800" b="1" dirty="0" smtClean="0">
                <a:solidFill>
                  <a:srgbClr val="FF0000"/>
                </a:solidFill>
              </a:rPr>
              <a:t>-programming without Swapping or Paging</a:t>
            </a:r>
            <a:endParaRPr lang="en-IN" sz="2800" b="1" dirty="0">
              <a:solidFill>
                <a:srgbClr val="FF0000"/>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2" name="Picture 3"/>
          <p:cNvPicPr>
            <a:picLocks noChangeAspect="1"/>
          </p:cNvPicPr>
          <p:nvPr/>
        </p:nvPicPr>
        <p:blipFill>
          <a:blip r:embed="rId3"/>
          <a:srcRect/>
          <a:stretch>
            <a:fillRect/>
          </a:stretch>
        </p:blipFill>
        <p:spPr bwMode="auto">
          <a:xfrm>
            <a:off x="928662" y="3143248"/>
            <a:ext cx="7116769" cy="3500438"/>
          </a:xfrm>
          <a:prstGeom prst="rect">
            <a:avLst/>
          </a:prstGeom>
          <a:noFill/>
          <a:ln w="9525">
            <a:noFill/>
            <a:miter lim="800000"/>
            <a:headEnd/>
            <a:tailEnd/>
          </a:ln>
        </p:spPr>
      </p:pic>
      <p:sp>
        <p:nvSpPr>
          <p:cNvPr id="37890" name="Rectangle 2"/>
          <p:cNvSpPr>
            <a:spLocks noGrp="1" noChangeArrowheads="1"/>
          </p:cNvSpPr>
          <p:nvPr>
            <p:ph type="title"/>
          </p:nvPr>
        </p:nvSpPr>
        <p:spPr>
          <a:xfrm>
            <a:off x="1000100" y="214290"/>
            <a:ext cx="7400948" cy="576262"/>
          </a:xfrm>
        </p:spPr>
        <p:style>
          <a:lnRef idx="1">
            <a:schemeClr val="accent3"/>
          </a:lnRef>
          <a:fillRef idx="2">
            <a:schemeClr val="accent3"/>
          </a:fillRef>
          <a:effectRef idx="1">
            <a:schemeClr val="accent3"/>
          </a:effectRef>
          <a:fontRef idx="minor">
            <a:schemeClr val="dk1"/>
          </a:fontRef>
        </p:style>
        <p:txBody>
          <a:bodyPr>
            <a:normAutofit fontScale="90000"/>
          </a:bodyPr>
          <a:lstStyle/>
          <a:p>
            <a:pPr eaLnBrk="1" hangingPunct="1"/>
            <a:r>
              <a:rPr lang="en-US" altLang="en-US" b="1" dirty="0" smtClean="0"/>
              <a:t>Optimal Algorithm</a:t>
            </a:r>
          </a:p>
        </p:txBody>
      </p:sp>
      <p:sp>
        <p:nvSpPr>
          <p:cNvPr id="37891" name="Rectangle 3"/>
          <p:cNvSpPr>
            <a:spLocks noGrp="1" noChangeArrowheads="1"/>
          </p:cNvSpPr>
          <p:nvPr>
            <p:ph type="body" idx="1"/>
          </p:nvPr>
        </p:nvSpPr>
        <p:spPr>
          <a:xfrm>
            <a:off x="571472" y="928670"/>
            <a:ext cx="8572528" cy="4530725"/>
          </a:xfrm>
        </p:spPr>
        <p:txBody>
          <a:bodyPr>
            <a:normAutofit/>
          </a:bodyPr>
          <a:lstStyle/>
          <a:p>
            <a:pPr>
              <a:tabLst>
                <a:tab pos="1889125" algn="l"/>
              </a:tabLst>
            </a:pPr>
            <a:r>
              <a:rPr lang="en-US" altLang="en-US" sz="2400" b="1" dirty="0" smtClean="0">
                <a:solidFill>
                  <a:srgbClr val="FF0000"/>
                </a:solidFill>
              </a:rPr>
              <a:t>Replace page that </a:t>
            </a:r>
            <a:r>
              <a:rPr lang="en-US" altLang="en-US" sz="2800" b="1" dirty="0" smtClean="0">
                <a:solidFill>
                  <a:srgbClr val="0000FF"/>
                </a:solidFill>
                <a:effectLst>
                  <a:outerShdw blurRad="38100" dist="38100" dir="2700000" algn="tl">
                    <a:srgbClr val="000000">
                      <a:alpha val="43137"/>
                    </a:srgbClr>
                  </a:outerShdw>
                </a:effectLst>
              </a:rPr>
              <a:t>will not </a:t>
            </a:r>
            <a:r>
              <a:rPr lang="en-US" altLang="en-US" sz="2400" b="1" dirty="0" smtClean="0">
                <a:solidFill>
                  <a:srgbClr val="0000FF"/>
                </a:solidFill>
              </a:rPr>
              <a:t>be used </a:t>
            </a:r>
            <a:r>
              <a:rPr lang="en-US" altLang="en-US" sz="2400" b="1" dirty="0" smtClean="0">
                <a:solidFill>
                  <a:srgbClr val="FF0000"/>
                </a:solidFill>
              </a:rPr>
              <a:t>for longest period of time</a:t>
            </a:r>
          </a:p>
          <a:p>
            <a:pPr lvl="1">
              <a:tabLst>
                <a:tab pos="1889125" algn="l"/>
              </a:tabLst>
            </a:pPr>
            <a:r>
              <a:rPr lang="en-US" altLang="en-US" sz="2000" dirty="0" smtClean="0"/>
              <a:t>See in future which reference page will not </a:t>
            </a:r>
            <a:r>
              <a:rPr lang="en-US" altLang="en-US" sz="2000" smtClean="0"/>
              <a:t>be used and </a:t>
            </a:r>
            <a:r>
              <a:rPr lang="en-US" altLang="en-US" sz="2000" dirty="0" smtClean="0"/>
              <a:t>select that as victim page</a:t>
            </a:r>
          </a:p>
          <a:p>
            <a:pPr>
              <a:tabLst>
                <a:tab pos="1889125" algn="l"/>
              </a:tabLst>
            </a:pPr>
            <a:r>
              <a:rPr lang="en-US" altLang="en-US" sz="2400" dirty="0" smtClean="0"/>
              <a:t>How do you know this?</a:t>
            </a:r>
          </a:p>
          <a:p>
            <a:pPr lvl="1">
              <a:tabLst>
                <a:tab pos="1889125" algn="l"/>
              </a:tabLst>
            </a:pPr>
            <a:r>
              <a:rPr lang="en-US" altLang="en-US" sz="2000" dirty="0" smtClean="0"/>
              <a:t>Can</a:t>
            </a:r>
            <a:r>
              <a:rPr lang="ja-JP" altLang="en-US" sz="2000" smtClean="0"/>
              <a:t>’</a:t>
            </a:r>
            <a:r>
              <a:rPr lang="en-US" altLang="ja-JP" sz="2000" dirty="0" smtClean="0"/>
              <a:t>t read the future</a:t>
            </a:r>
            <a:endParaRPr lang="en-US" altLang="en-US" sz="2000" dirty="0" smtClean="0"/>
          </a:p>
          <a:p>
            <a:pPr>
              <a:tabLst>
                <a:tab pos="1889125" algn="l"/>
              </a:tabLst>
            </a:pPr>
            <a:r>
              <a:rPr lang="en-US" altLang="en-US" sz="2400" dirty="0" smtClean="0"/>
              <a:t>Used for measuring how well your algorithm performs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85787" y="163513"/>
            <a:ext cx="8256614" cy="576262"/>
          </a:xfrm>
        </p:spPr>
        <p:style>
          <a:lnRef idx="0">
            <a:schemeClr val="accent6"/>
          </a:lnRef>
          <a:fillRef idx="3">
            <a:schemeClr val="accent6"/>
          </a:fillRef>
          <a:effectRef idx="3">
            <a:schemeClr val="accent6"/>
          </a:effectRef>
          <a:fontRef idx="minor">
            <a:schemeClr val="lt1"/>
          </a:fontRef>
        </p:style>
        <p:txBody>
          <a:bodyPr>
            <a:normAutofit fontScale="90000"/>
          </a:bodyPr>
          <a:lstStyle/>
          <a:p>
            <a:pPr eaLnBrk="1" hangingPunct="1"/>
            <a:r>
              <a:rPr lang="en-US" altLang="en-US" dirty="0" smtClean="0"/>
              <a:t>Least Recently Used (LRU) Algorithm</a:t>
            </a:r>
          </a:p>
        </p:txBody>
      </p:sp>
      <p:sp>
        <p:nvSpPr>
          <p:cNvPr id="36867" name="Rectangle 3"/>
          <p:cNvSpPr>
            <a:spLocks noGrp="1" noChangeArrowheads="1"/>
          </p:cNvSpPr>
          <p:nvPr>
            <p:ph type="body" idx="1"/>
          </p:nvPr>
        </p:nvSpPr>
        <p:spPr>
          <a:xfrm>
            <a:off x="889000" y="727075"/>
            <a:ext cx="7454900" cy="5773759"/>
          </a:xfrm>
        </p:spPr>
        <p:txBody>
          <a:bodyPr>
            <a:normAutofit fontScale="70000" lnSpcReduction="20000"/>
          </a:bodyPr>
          <a:lstStyle/>
          <a:p>
            <a:pPr>
              <a:buFont typeface="Monotype Sorts" pitchFamily="-84" charset="2"/>
              <a:buNone/>
              <a:defRPr/>
            </a:pPr>
            <a:endParaRPr lang="en-US" altLang="en-US" dirty="0" smtClean="0"/>
          </a:p>
          <a:p>
            <a:pPr>
              <a:defRPr/>
            </a:pPr>
            <a:r>
              <a:rPr lang="en-US" altLang="en-US" dirty="0" smtClean="0"/>
              <a:t>Use past knowledge rather than future</a:t>
            </a:r>
          </a:p>
          <a:p>
            <a:pPr>
              <a:defRPr/>
            </a:pPr>
            <a:r>
              <a:rPr lang="en-US" altLang="en-US" dirty="0" smtClean="0"/>
              <a:t>Replace page that has not been used in the most amount of time</a:t>
            </a:r>
          </a:p>
          <a:p>
            <a:pPr>
              <a:defRPr/>
            </a:pPr>
            <a:r>
              <a:rPr lang="en-US" altLang="en-US" dirty="0" smtClean="0"/>
              <a:t>Associate time of last use with each page</a:t>
            </a:r>
          </a:p>
          <a:p>
            <a:pPr>
              <a:buFont typeface="Monotype Sorts" pitchFamily="-84" charset="2"/>
              <a:buNone/>
              <a:defRPr/>
            </a:pPr>
            <a:endParaRPr lang="en-US" altLang="en-US" dirty="0" smtClean="0"/>
          </a:p>
          <a:p>
            <a:pPr>
              <a:buFont typeface="Monotype Sorts" pitchFamily="-84" charset="2"/>
              <a:buNone/>
              <a:defRPr/>
            </a:pPr>
            <a:endParaRPr lang="en-US" altLang="en-US" dirty="0" smtClean="0"/>
          </a:p>
          <a:p>
            <a:pPr>
              <a:defRPr/>
            </a:pPr>
            <a:endParaRPr lang="en-US" altLang="en-US" dirty="0" smtClean="0"/>
          </a:p>
          <a:p>
            <a:pPr>
              <a:defRPr/>
            </a:pPr>
            <a:endParaRPr lang="en-US" altLang="en-US" dirty="0" smtClean="0"/>
          </a:p>
          <a:p>
            <a:pPr marL="0" indent="0">
              <a:buFont typeface="Monotype Sorts" pitchFamily="-84" charset="2"/>
              <a:buNone/>
              <a:defRPr/>
            </a:pPr>
            <a:endParaRPr lang="en-US" altLang="en-US" dirty="0" smtClean="0"/>
          </a:p>
          <a:p>
            <a:pPr>
              <a:defRPr/>
            </a:pPr>
            <a:endParaRPr lang="en-US" altLang="en-US" dirty="0" smtClean="0"/>
          </a:p>
          <a:p>
            <a:pPr>
              <a:defRPr/>
            </a:pPr>
            <a:endParaRPr lang="en-US" altLang="en-US" dirty="0" smtClean="0"/>
          </a:p>
          <a:p>
            <a:pPr>
              <a:defRPr/>
            </a:pPr>
            <a:endParaRPr lang="en-US" altLang="en-US" dirty="0" smtClean="0"/>
          </a:p>
          <a:p>
            <a:pPr>
              <a:defRPr/>
            </a:pPr>
            <a:endParaRPr lang="en-US" altLang="en-US" dirty="0" smtClean="0"/>
          </a:p>
          <a:p>
            <a:pPr>
              <a:defRPr/>
            </a:pPr>
            <a:r>
              <a:rPr lang="en-US" altLang="en-US" dirty="0" smtClean="0"/>
              <a:t>12 faults – better than FIFO but worse than OPT</a:t>
            </a:r>
          </a:p>
          <a:p>
            <a:pPr>
              <a:defRPr/>
            </a:pPr>
            <a:r>
              <a:rPr lang="en-US" altLang="en-US" dirty="0" smtClean="0"/>
              <a:t>Generally good algorithm and frequently used</a:t>
            </a:r>
          </a:p>
          <a:p>
            <a:pPr>
              <a:defRPr/>
            </a:pPr>
            <a:r>
              <a:rPr lang="en-US" altLang="en-US" dirty="0" smtClean="0"/>
              <a:t>But how to implement?</a:t>
            </a:r>
          </a:p>
          <a:p>
            <a:pPr>
              <a:buFont typeface="Monotype Sorts" pitchFamily="-84" charset="2"/>
              <a:buNone/>
              <a:defRPr/>
            </a:pPr>
            <a:endParaRPr lang="en-US" altLang="en-US" dirty="0" smtClean="0"/>
          </a:p>
        </p:txBody>
      </p:sp>
      <p:pic>
        <p:nvPicPr>
          <p:cNvPr id="38916" name="Picture 4" descr="9"/>
          <p:cNvPicPr>
            <a:picLocks noChangeAspect="1" noChangeArrowheads="1"/>
          </p:cNvPicPr>
          <p:nvPr/>
        </p:nvPicPr>
        <p:blipFill>
          <a:blip r:embed="rId3"/>
          <a:srcRect/>
          <a:stretch>
            <a:fillRect/>
          </a:stretch>
        </p:blipFill>
        <p:spPr bwMode="auto">
          <a:xfrm>
            <a:off x="1071538" y="2643182"/>
            <a:ext cx="7572428" cy="23574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176213"/>
            <a:ext cx="8229600" cy="576262"/>
          </a:xfrm>
        </p:spPr>
        <p:style>
          <a:lnRef idx="0">
            <a:schemeClr val="accent6"/>
          </a:lnRef>
          <a:fillRef idx="3">
            <a:schemeClr val="accent6"/>
          </a:fillRef>
          <a:effectRef idx="3">
            <a:schemeClr val="accent6"/>
          </a:effectRef>
          <a:fontRef idx="minor">
            <a:schemeClr val="lt1"/>
          </a:fontRef>
        </p:style>
        <p:txBody>
          <a:bodyPr>
            <a:normAutofit fontScale="90000"/>
          </a:bodyPr>
          <a:lstStyle/>
          <a:p>
            <a:pPr eaLnBrk="1" hangingPunct="1"/>
            <a:r>
              <a:rPr lang="en-US" altLang="en-US" dirty="0" smtClean="0"/>
              <a:t>LRU Algorithm (Cont.)</a:t>
            </a:r>
          </a:p>
        </p:txBody>
      </p:sp>
      <p:sp>
        <p:nvSpPr>
          <p:cNvPr id="39939" name="Rectangle 3"/>
          <p:cNvSpPr>
            <a:spLocks noGrp="1" noChangeArrowheads="1"/>
          </p:cNvSpPr>
          <p:nvPr>
            <p:ph type="body" idx="1"/>
          </p:nvPr>
        </p:nvSpPr>
        <p:spPr>
          <a:xfrm>
            <a:off x="895350" y="950913"/>
            <a:ext cx="7524750" cy="5246687"/>
          </a:xfrm>
        </p:spPr>
        <p:txBody>
          <a:bodyPr>
            <a:normAutofit fontScale="77500" lnSpcReduction="20000"/>
          </a:bodyPr>
          <a:lstStyle/>
          <a:p>
            <a:r>
              <a:rPr lang="en-US" altLang="en-US" smtClean="0"/>
              <a:t>Counter implementation</a:t>
            </a:r>
          </a:p>
          <a:p>
            <a:pPr lvl="1"/>
            <a:r>
              <a:rPr lang="en-US" altLang="en-US" smtClean="0"/>
              <a:t>Every page entry has a counter; every time page is referenced through this entry, copy the clock into the counter</a:t>
            </a:r>
          </a:p>
          <a:p>
            <a:pPr lvl="1"/>
            <a:r>
              <a:rPr lang="en-US" altLang="en-US" smtClean="0"/>
              <a:t>When a page needs to be changed, look at the counters to find smallest value</a:t>
            </a:r>
          </a:p>
          <a:p>
            <a:pPr lvl="2"/>
            <a:r>
              <a:rPr lang="en-US" altLang="en-US" smtClean="0"/>
              <a:t>Search through table needed</a:t>
            </a:r>
          </a:p>
          <a:p>
            <a:r>
              <a:rPr lang="en-US" altLang="en-US" smtClean="0"/>
              <a:t>Stack implementation</a:t>
            </a:r>
          </a:p>
          <a:p>
            <a:pPr lvl="1"/>
            <a:r>
              <a:rPr lang="en-US" altLang="en-US" smtClean="0"/>
              <a:t>Keep a stack of page numbers in a double link form:</a:t>
            </a:r>
          </a:p>
          <a:p>
            <a:pPr lvl="1"/>
            <a:r>
              <a:rPr lang="en-US" altLang="en-US" smtClean="0"/>
              <a:t>Page referenced:</a:t>
            </a:r>
          </a:p>
          <a:p>
            <a:pPr lvl="2"/>
            <a:r>
              <a:rPr lang="en-US" altLang="en-US" smtClean="0"/>
              <a:t>move it to the top</a:t>
            </a:r>
          </a:p>
          <a:p>
            <a:pPr lvl="2"/>
            <a:r>
              <a:rPr lang="en-US" altLang="en-US" smtClean="0"/>
              <a:t>requires 6 pointers to be changed</a:t>
            </a:r>
          </a:p>
          <a:p>
            <a:pPr lvl="1"/>
            <a:r>
              <a:rPr lang="en-US" altLang="en-US" smtClean="0"/>
              <a:t>But each update more expensive</a:t>
            </a:r>
          </a:p>
          <a:p>
            <a:pPr lvl="1"/>
            <a:r>
              <a:rPr lang="en-US" altLang="en-US" smtClean="0"/>
              <a:t>No search for replacement</a:t>
            </a:r>
          </a:p>
          <a:p>
            <a:r>
              <a:rPr lang="en-US" altLang="en-US" smtClean="0"/>
              <a:t>LRU and OPT are cases of </a:t>
            </a:r>
            <a:r>
              <a:rPr lang="en-US" altLang="en-US" b="1" smtClean="0">
                <a:solidFill>
                  <a:srgbClr val="3366FF"/>
                </a:solidFill>
              </a:rPr>
              <a:t>stack algorithms </a:t>
            </a:r>
            <a:r>
              <a:rPr lang="en-US" altLang="en-US" smtClean="0"/>
              <a:t>that don</a:t>
            </a:r>
            <a:r>
              <a:rPr lang="ja-JP" altLang="en-US" smtClean="0"/>
              <a:t>’</a:t>
            </a:r>
            <a:r>
              <a:rPr lang="en-US" altLang="ja-JP" smtClean="0"/>
              <a:t>t have Belady</a:t>
            </a:r>
            <a:r>
              <a:rPr lang="ja-JP" altLang="en-US" smtClean="0"/>
              <a:t>’</a:t>
            </a:r>
            <a:r>
              <a:rPr lang="en-US" altLang="ja-JP" smtClean="0"/>
              <a:t>s Anomaly</a:t>
            </a:r>
            <a:endParaRPr lang="en-US" alt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14348" y="428604"/>
            <a:ext cx="7626350" cy="576262"/>
          </a:xfrm>
        </p:spPr>
        <p:style>
          <a:lnRef idx="2">
            <a:schemeClr val="accent3"/>
          </a:lnRef>
          <a:fillRef idx="1">
            <a:schemeClr val="lt1"/>
          </a:fillRef>
          <a:effectRef idx="0">
            <a:schemeClr val="accent3"/>
          </a:effectRef>
          <a:fontRef idx="minor">
            <a:schemeClr val="dk1"/>
          </a:fontRef>
        </p:style>
        <p:txBody>
          <a:bodyPr/>
          <a:lstStyle/>
          <a:p>
            <a:pPr eaLnBrk="1" hangingPunct="1"/>
            <a:r>
              <a:rPr lang="en-US" altLang="en-US" sz="2000" b="1" dirty="0" smtClean="0"/>
              <a:t>Use Of A Stack to Record Most Recent Page References</a:t>
            </a:r>
          </a:p>
        </p:txBody>
      </p:sp>
      <p:pic>
        <p:nvPicPr>
          <p:cNvPr id="40963" name="Picture 1" descr="9_16.pdf"/>
          <p:cNvPicPr>
            <a:picLocks noChangeAspect="1"/>
          </p:cNvPicPr>
          <p:nvPr/>
        </p:nvPicPr>
        <p:blipFill>
          <a:blip r:embed="rId3"/>
          <a:srcRect/>
          <a:stretch>
            <a:fillRect/>
          </a:stretch>
        </p:blipFill>
        <p:spPr bwMode="auto">
          <a:xfrm>
            <a:off x="2078038" y="1141413"/>
            <a:ext cx="4702175" cy="3673475"/>
          </a:xfrm>
          <a:prstGeom prst="rect">
            <a:avLst/>
          </a:prstGeom>
          <a:noFill/>
          <a:ln w="9525">
            <a:noFill/>
            <a:miter lim="800000"/>
            <a:headEnd/>
            <a:tailEnd/>
          </a:ln>
        </p:spPr>
      </p:pic>
      <p:graphicFrame>
        <p:nvGraphicFramePr>
          <p:cNvPr id="4" name="Table 3"/>
          <p:cNvGraphicFramePr>
            <a:graphicFrameLocks noGrp="1"/>
          </p:cNvGraphicFramePr>
          <p:nvPr/>
        </p:nvGraphicFramePr>
        <p:xfrm>
          <a:off x="6500826" y="2928934"/>
          <a:ext cx="1547802" cy="2928960"/>
        </p:xfrm>
        <a:graphic>
          <a:graphicData uri="http://schemas.openxmlformats.org/drawingml/2006/table">
            <a:tbl>
              <a:tblPr firstRow="1" bandRow="1">
                <a:tableStyleId>{5C22544A-7EE6-4342-B048-85BDC9FD1C3A}</a:tableStyleId>
              </a:tblPr>
              <a:tblGrid>
                <a:gridCol w="1547802"/>
              </a:tblGrid>
              <a:tr h="585792">
                <a:tc>
                  <a:txBody>
                    <a:bodyPr/>
                    <a:lstStyle/>
                    <a:p>
                      <a:endParaRPr lang="en-IN" b="1" dirty="0"/>
                    </a:p>
                  </a:txBody>
                  <a:tcPr/>
                </a:tc>
              </a:tr>
              <a:tr h="585792">
                <a:tc>
                  <a:txBody>
                    <a:bodyPr/>
                    <a:lstStyle/>
                    <a:p>
                      <a:pPr algn="ctr"/>
                      <a:endParaRPr lang="en-IN" b="1" dirty="0"/>
                    </a:p>
                  </a:txBody>
                  <a:tcPr/>
                </a:tc>
              </a:tr>
              <a:tr h="585792">
                <a:tc>
                  <a:txBody>
                    <a:bodyPr/>
                    <a:lstStyle/>
                    <a:p>
                      <a:endParaRPr lang="en-IN" b="1"/>
                    </a:p>
                  </a:txBody>
                  <a:tcPr/>
                </a:tc>
              </a:tr>
              <a:tr h="585792">
                <a:tc>
                  <a:txBody>
                    <a:bodyPr/>
                    <a:lstStyle/>
                    <a:p>
                      <a:endParaRPr lang="en-IN" b="1"/>
                    </a:p>
                  </a:txBody>
                  <a:tcPr/>
                </a:tc>
              </a:tr>
              <a:tr h="585792">
                <a:tc>
                  <a:txBody>
                    <a:bodyPr/>
                    <a:lstStyle/>
                    <a:p>
                      <a:endParaRPr lang="en-IN" b="1" dirty="0"/>
                    </a:p>
                  </a:txBody>
                  <a:tcPr/>
                </a:tc>
              </a:tr>
            </a:tbl>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030817" y="277416"/>
            <a:ext cx="7655983" cy="576263"/>
          </a:xfrm>
        </p:spPr>
        <p:style>
          <a:lnRef idx="1">
            <a:schemeClr val="accent5"/>
          </a:lnRef>
          <a:fillRef idx="3">
            <a:schemeClr val="accent5"/>
          </a:fillRef>
          <a:effectRef idx="2">
            <a:schemeClr val="accent5"/>
          </a:effectRef>
          <a:fontRef idx="minor">
            <a:schemeClr val="lt1"/>
          </a:fontRef>
        </p:style>
        <p:txBody>
          <a:bodyPr>
            <a:normAutofit fontScale="90000"/>
          </a:bodyPr>
          <a:lstStyle/>
          <a:p>
            <a:pPr eaLnBrk="1" hangingPunct="1"/>
            <a:r>
              <a:rPr lang="en-US" b="1" dirty="0" smtClean="0"/>
              <a:t>Global vs. Local Replacement</a:t>
            </a:r>
          </a:p>
        </p:txBody>
      </p:sp>
      <p:sp>
        <p:nvSpPr>
          <p:cNvPr id="51203" name="Rectangle 3"/>
          <p:cNvSpPr>
            <a:spLocks noGrp="1" noChangeArrowheads="1"/>
          </p:cNvSpPr>
          <p:nvPr>
            <p:ph type="body" idx="1"/>
          </p:nvPr>
        </p:nvSpPr>
        <p:spPr>
          <a:xfrm>
            <a:off x="228600" y="1143000"/>
            <a:ext cx="8610600" cy="5562600"/>
          </a:xfrm>
        </p:spPr>
        <p:txBody>
          <a:bodyPr>
            <a:normAutofit fontScale="70000" lnSpcReduction="20000"/>
          </a:bodyPr>
          <a:lstStyle/>
          <a:p>
            <a:r>
              <a:rPr lang="en-US" dirty="0" smtClean="0"/>
              <a:t>Frames are allocated to various processes</a:t>
            </a:r>
          </a:p>
          <a:p>
            <a:pPr marL="0" indent="0">
              <a:buNone/>
            </a:pPr>
            <a:endParaRPr lang="en-US" dirty="0" smtClean="0"/>
          </a:p>
          <a:p>
            <a:r>
              <a:rPr lang="en-US" dirty="0" smtClean="0"/>
              <a:t>If </a:t>
            </a:r>
            <a:r>
              <a:rPr lang="en-US" dirty="0"/>
              <a:t>process </a:t>
            </a:r>
            <a:r>
              <a:rPr lang="en-US" i="1" dirty="0"/>
              <a:t>P</a:t>
            </a:r>
            <a:r>
              <a:rPr lang="en-US" i="1" baseline="-25000" dirty="0"/>
              <a:t>i</a:t>
            </a:r>
            <a:r>
              <a:rPr lang="en-US" dirty="0"/>
              <a:t> generates a page fault</a:t>
            </a:r>
          </a:p>
          <a:p>
            <a:pPr lvl="1"/>
            <a:r>
              <a:rPr lang="en-US" dirty="0"/>
              <a:t>select for replacement one of its frames</a:t>
            </a:r>
          </a:p>
          <a:p>
            <a:pPr lvl="1"/>
            <a:r>
              <a:rPr lang="en-US" dirty="0"/>
              <a:t>select for replacement a frame from </a:t>
            </a:r>
            <a:r>
              <a:rPr lang="en-US" dirty="0" smtClean="0"/>
              <a:t>another process</a:t>
            </a:r>
            <a:endParaRPr lang="en-US" dirty="0"/>
          </a:p>
          <a:p>
            <a:endParaRPr lang="en-US" b="1" dirty="0" smtClean="0">
              <a:solidFill>
                <a:srgbClr val="3366FF"/>
              </a:solidFill>
            </a:endParaRPr>
          </a:p>
          <a:p>
            <a:r>
              <a:rPr lang="en-US" b="1" dirty="0" smtClean="0">
                <a:solidFill>
                  <a:srgbClr val="3366FF"/>
                </a:solidFill>
              </a:rPr>
              <a:t>Local </a:t>
            </a:r>
            <a:r>
              <a:rPr lang="en-US" b="1" dirty="0">
                <a:solidFill>
                  <a:srgbClr val="3366FF"/>
                </a:solidFill>
              </a:rPr>
              <a:t>replacement</a:t>
            </a:r>
            <a:r>
              <a:rPr lang="en-US" dirty="0">
                <a:solidFill>
                  <a:srgbClr val="3366FF"/>
                </a:solidFill>
              </a:rPr>
              <a:t> </a:t>
            </a:r>
            <a:r>
              <a:rPr lang="en-US" dirty="0"/>
              <a:t>– each process selects from only its own set of allocated frames</a:t>
            </a:r>
          </a:p>
          <a:p>
            <a:pPr lvl="1"/>
            <a:r>
              <a:rPr lang="en-US" dirty="0"/>
              <a:t>More consistent per-process performance</a:t>
            </a:r>
          </a:p>
          <a:p>
            <a:pPr lvl="1"/>
            <a:r>
              <a:rPr lang="en-US" dirty="0"/>
              <a:t>But possibly underutilized memory</a:t>
            </a:r>
          </a:p>
          <a:p>
            <a:endParaRPr lang="en-US" b="1" dirty="0" smtClean="0">
              <a:solidFill>
                <a:srgbClr val="3366FF"/>
              </a:solidFill>
            </a:endParaRPr>
          </a:p>
          <a:p>
            <a:r>
              <a:rPr lang="en-US" b="1" dirty="0" smtClean="0">
                <a:solidFill>
                  <a:srgbClr val="3366FF"/>
                </a:solidFill>
              </a:rPr>
              <a:t>Global replacement</a:t>
            </a:r>
            <a:r>
              <a:rPr lang="en-US" dirty="0" smtClean="0">
                <a:solidFill>
                  <a:srgbClr val="3366FF"/>
                </a:solidFill>
              </a:rPr>
              <a:t> </a:t>
            </a:r>
            <a:r>
              <a:rPr lang="en-US" dirty="0" smtClean="0"/>
              <a:t>– process selects a replacement frame from the set of all frames; one process can take a frame from another</a:t>
            </a:r>
          </a:p>
          <a:p>
            <a:pPr lvl="1"/>
            <a:r>
              <a:rPr lang="en-US" dirty="0" smtClean="0"/>
              <a:t>But then process execution time can vary greatly</a:t>
            </a:r>
          </a:p>
          <a:p>
            <a:pPr lvl="1"/>
            <a:r>
              <a:rPr lang="en-US" dirty="0" smtClean="0"/>
              <a:t>But greater throughput ----- so more common</a:t>
            </a:r>
          </a:p>
          <a:p>
            <a:r>
              <a:rPr lang="en-US" dirty="0" smtClean="0"/>
              <a:t>Processes can not control its own page fault rate</a:t>
            </a:r>
          </a:p>
          <a:p>
            <a:pPr lvl="1"/>
            <a:r>
              <a:rPr lang="en-US" dirty="0" smtClean="0"/>
              <a:t>Depends  on the paging behavior of other processes</a:t>
            </a:r>
          </a:p>
          <a:p>
            <a:pPr marL="457200" lvl="1" indent="0">
              <a:buNone/>
            </a:pPr>
            <a:endParaRPr lang="en-US" dirty="0" smtClean="0"/>
          </a:p>
          <a:p>
            <a:endParaRPr lang="en-US" dirty="0" smtClean="0"/>
          </a:p>
          <a:p>
            <a:pPr lvl="1"/>
            <a:endParaRPr lang="en-US" dirty="0" smtClean="0"/>
          </a:p>
          <a:p>
            <a:pPr lvl="1"/>
            <a:endParaRPr lang="en-US" dirty="0" smtClean="0"/>
          </a:p>
        </p:txBody>
      </p:sp>
    </p:spTree>
    <p:extLst>
      <p:ext uri="{BB962C8B-B14F-4D97-AF65-F5344CB8AC3E}">
        <p14:creationId xmlns="" xmlns:p14="http://schemas.microsoft.com/office/powerpoint/2010/main" val="109874558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71472" y="285728"/>
            <a:ext cx="7615262" cy="576262"/>
          </a:xfrm>
        </p:spPr>
        <p:style>
          <a:lnRef idx="1">
            <a:schemeClr val="accent6"/>
          </a:lnRef>
          <a:fillRef idx="2">
            <a:schemeClr val="accent6"/>
          </a:fillRef>
          <a:effectRef idx="1">
            <a:schemeClr val="accent6"/>
          </a:effectRef>
          <a:fontRef idx="minor">
            <a:schemeClr val="dk1"/>
          </a:fontRef>
        </p:style>
        <p:txBody>
          <a:bodyPr>
            <a:normAutofit fontScale="90000"/>
          </a:bodyPr>
          <a:lstStyle/>
          <a:p>
            <a:pPr eaLnBrk="1" hangingPunct="1"/>
            <a:r>
              <a:rPr lang="en-US" altLang="en-US" b="1" dirty="0" smtClean="0"/>
              <a:t>Thrashing</a:t>
            </a:r>
          </a:p>
        </p:txBody>
      </p:sp>
      <p:sp>
        <p:nvSpPr>
          <p:cNvPr id="52227" name="Rectangle 3"/>
          <p:cNvSpPr>
            <a:spLocks noGrp="1" noChangeArrowheads="1"/>
          </p:cNvSpPr>
          <p:nvPr>
            <p:ph type="body" idx="1"/>
          </p:nvPr>
        </p:nvSpPr>
        <p:spPr>
          <a:xfrm>
            <a:off x="889000" y="1131888"/>
            <a:ext cx="7353300" cy="5726112"/>
          </a:xfrm>
        </p:spPr>
        <p:txBody>
          <a:bodyPr>
            <a:noAutofit/>
          </a:bodyPr>
          <a:lstStyle/>
          <a:p>
            <a:pPr algn="just"/>
            <a:r>
              <a:rPr lang="en-IN" sz="2000" dirty="0" smtClean="0"/>
              <a:t>If this page fault and then swapping happening very frequently at higher rate, then operating system has to spend more time to swap these pages. This state is called thrashing. Because of this, CPU utilization is going to be reduced.</a:t>
            </a:r>
            <a:endParaRPr lang="en-US" altLang="en-US" sz="2000" dirty="0" smtClean="0"/>
          </a:p>
          <a:p>
            <a:pPr algn="just"/>
            <a:r>
              <a:rPr lang="en-US" altLang="en-US" sz="2400" dirty="0" smtClean="0"/>
              <a:t>If a process does not have </a:t>
            </a:r>
            <a:r>
              <a:rPr lang="ja-JP" altLang="en-US" sz="2400" smtClean="0"/>
              <a:t>“</a:t>
            </a:r>
            <a:r>
              <a:rPr lang="en-US" altLang="ja-JP" sz="2400" dirty="0" smtClean="0"/>
              <a:t>enough</a:t>
            </a:r>
            <a:r>
              <a:rPr lang="ja-JP" altLang="en-US" sz="2400" smtClean="0"/>
              <a:t>”</a:t>
            </a:r>
            <a:r>
              <a:rPr lang="en-US" altLang="ja-JP" sz="2400" dirty="0" smtClean="0"/>
              <a:t> pages, the page-fault rate is very high</a:t>
            </a:r>
          </a:p>
          <a:p>
            <a:pPr lvl="1" algn="just"/>
            <a:r>
              <a:rPr lang="en-US" altLang="en-US" sz="2000" dirty="0" smtClean="0"/>
              <a:t>Page fault to get page</a:t>
            </a:r>
          </a:p>
          <a:p>
            <a:pPr lvl="1" algn="just"/>
            <a:r>
              <a:rPr lang="en-US" altLang="en-US" sz="2000" dirty="0" smtClean="0"/>
              <a:t>Replace existing frame</a:t>
            </a:r>
          </a:p>
          <a:p>
            <a:pPr lvl="1" algn="just"/>
            <a:r>
              <a:rPr lang="en-US" altLang="en-US" sz="2000" dirty="0" smtClean="0"/>
              <a:t>But quickly need replaced frame back</a:t>
            </a:r>
          </a:p>
          <a:p>
            <a:pPr lvl="1" algn="just"/>
            <a:r>
              <a:rPr lang="en-US" altLang="en-US" sz="2000" dirty="0" smtClean="0"/>
              <a:t>This leads to:</a:t>
            </a:r>
          </a:p>
          <a:p>
            <a:pPr lvl="2" algn="just"/>
            <a:r>
              <a:rPr lang="en-US" altLang="en-US" sz="1800" dirty="0" smtClean="0"/>
              <a:t>Low CPU utilization</a:t>
            </a:r>
          </a:p>
          <a:p>
            <a:pPr lvl="2" algn="just"/>
            <a:r>
              <a:rPr lang="en-US" altLang="en-US" sz="1800" dirty="0" smtClean="0"/>
              <a:t>Operating system thinking that it needs to increase the degree of multiprogramming</a:t>
            </a:r>
          </a:p>
          <a:p>
            <a:pPr lvl="2" algn="just"/>
            <a:r>
              <a:rPr lang="en-US" altLang="en-US" sz="1800" dirty="0" smtClean="0"/>
              <a:t>Another process added to the system</a:t>
            </a:r>
          </a:p>
          <a:p>
            <a:pPr algn="just"/>
            <a:r>
              <a:rPr lang="en-US" altLang="en-US" sz="2400" b="1" dirty="0" smtClean="0">
                <a:solidFill>
                  <a:srgbClr val="3366FF"/>
                </a:solidFill>
              </a:rPr>
              <a:t>Thrashing</a:t>
            </a:r>
            <a:r>
              <a:rPr lang="en-US" altLang="en-US" sz="2400" dirty="0" smtClean="0">
                <a:solidFill>
                  <a:srgbClr val="3366FF"/>
                </a:solidFill>
              </a:rPr>
              <a:t> </a:t>
            </a:r>
            <a:r>
              <a:rPr lang="en-US" altLang="en-US" sz="2400" dirty="0" smtClean="0">
                <a:sym typeface="Symbol" pitchFamily="18" charset="2"/>
              </a:rPr>
              <a:t> a process is busy swapping pages in and out</a:t>
            </a:r>
            <a:endParaRPr lang="en-US" altLang="en-US" sz="2400" dirty="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458200" cy="5557854"/>
          </a:xfrm>
        </p:spPr>
        <p:txBody>
          <a:bodyPr>
            <a:normAutofit/>
          </a:bodyPr>
          <a:lstStyle/>
          <a:p>
            <a:r>
              <a:rPr lang="en-US" sz="2400" dirty="0" smtClean="0"/>
              <a:t>Global page replacement</a:t>
            </a:r>
          </a:p>
          <a:p>
            <a:pPr lvl="1"/>
            <a:r>
              <a:rPr lang="en-US" sz="2000" dirty="0" smtClean="0"/>
              <a:t>Process enters new phase (subroutine call) execution</a:t>
            </a:r>
          </a:p>
          <a:p>
            <a:pPr lvl="1"/>
            <a:r>
              <a:rPr lang="en-US" sz="2000" dirty="0" smtClean="0"/>
              <a:t>Page fault</a:t>
            </a:r>
          </a:p>
          <a:p>
            <a:pPr lvl="1"/>
            <a:r>
              <a:rPr lang="en-US" sz="2000" dirty="0" smtClean="0"/>
              <a:t>Taking frames from other processes</a:t>
            </a:r>
          </a:p>
          <a:p>
            <a:pPr lvl="2"/>
            <a:r>
              <a:rPr lang="en-US" sz="1600" dirty="0" smtClean="0"/>
              <a:t>Replace “active” frames  of other processes</a:t>
            </a:r>
          </a:p>
          <a:p>
            <a:pPr lvl="1"/>
            <a:r>
              <a:rPr lang="en-US" sz="2000" dirty="0" smtClean="0"/>
              <a:t>These processes start page fault</a:t>
            </a:r>
          </a:p>
          <a:p>
            <a:pPr lvl="1"/>
            <a:r>
              <a:rPr lang="en-US" sz="2000" dirty="0" smtClean="0"/>
              <a:t>These faulting processes wait on the device queue for disk</a:t>
            </a:r>
          </a:p>
          <a:p>
            <a:pPr lvl="2"/>
            <a:r>
              <a:rPr lang="en-US" sz="1600" dirty="0" smtClean="0"/>
              <a:t>Ready queue empty</a:t>
            </a:r>
          </a:p>
          <a:p>
            <a:pPr lvl="1"/>
            <a:r>
              <a:rPr lang="en-US" sz="2000" dirty="0" smtClean="0"/>
              <a:t>CPU utilization decreases</a:t>
            </a:r>
          </a:p>
          <a:p>
            <a:pPr lvl="1"/>
            <a:endParaRPr lang="en-US" sz="2000" dirty="0" smtClean="0"/>
          </a:p>
          <a:p>
            <a:r>
              <a:rPr lang="en-US" sz="2400" dirty="0" smtClean="0"/>
              <a:t>CPU scheduler increases the degree of multiprogramming </a:t>
            </a:r>
          </a:p>
          <a:p>
            <a:pPr lvl="1"/>
            <a:r>
              <a:rPr lang="en-US" sz="2000" dirty="0" smtClean="0"/>
              <a:t>More page faults </a:t>
            </a:r>
          </a:p>
          <a:p>
            <a:pPr lvl="1"/>
            <a:r>
              <a:rPr lang="en-US" sz="2000" dirty="0" smtClean="0"/>
              <a:t>Drop in CPU utilization </a:t>
            </a:r>
          </a:p>
          <a:p>
            <a:r>
              <a:rPr lang="en-US" sz="2400" dirty="0" smtClean="0"/>
              <a:t>Page fault increases tremendously </a:t>
            </a:r>
          </a:p>
          <a:p>
            <a:pPr lvl="1"/>
            <a:endParaRPr lang="en-US" sz="2000" dirty="0" smtClean="0"/>
          </a:p>
          <a:p>
            <a:pPr lvl="2"/>
            <a:endParaRPr lang="en-US" sz="1600" dirty="0" smtClean="0"/>
          </a:p>
          <a:p>
            <a:pPr lvl="1"/>
            <a:endParaRPr lang="en-US" sz="2000" dirty="0"/>
          </a:p>
        </p:txBody>
      </p:sp>
      <p:pic>
        <p:nvPicPr>
          <p:cNvPr id="2051"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786314" y="3643314"/>
            <a:ext cx="3333750" cy="842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876800" y="4267200"/>
            <a:ext cx="762000" cy="369332"/>
          </a:xfrm>
          <a:prstGeom prst="rect">
            <a:avLst/>
          </a:prstGeom>
          <a:noFill/>
        </p:spPr>
        <p:txBody>
          <a:bodyPr wrap="square" rtlCol="0">
            <a:spAutoFit/>
          </a:bodyPr>
          <a:lstStyle/>
          <a:p>
            <a:r>
              <a:rPr lang="en-US" dirty="0" smtClean="0"/>
              <a:t>Disk</a:t>
            </a:r>
            <a:endParaRPr lang="en-US" dirty="0"/>
          </a:p>
        </p:txBody>
      </p:sp>
      <p:sp>
        <p:nvSpPr>
          <p:cNvPr id="9" name="Rectangle 2"/>
          <p:cNvSpPr>
            <a:spLocks noGrp="1" noChangeArrowheads="1"/>
          </p:cNvSpPr>
          <p:nvPr>
            <p:ph type="title"/>
          </p:nvPr>
        </p:nvSpPr>
        <p:spPr>
          <a:xfrm>
            <a:off x="1071538" y="214290"/>
            <a:ext cx="7043758" cy="654032"/>
          </a:xfrm>
        </p:spPr>
        <p:style>
          <a:lnRef idx="1">
            <a:schemeClr val="accent6"/>
          </a:lnRef>
          <a:fillRef idx="2">
            <a:schemeClr val="accent6"/>
          </a:fillRef>
          <a:effectRef idx="1">
            <a:schemeClr val="accent6"/>
          </a:effectRef>
          <a:fontRef idx="minor">
            <a:schemeClr val="dk1"/>
          </a:fontRef>
        </p:style>
        <p:txBody>
          <a:bodyPr>
            <a:normAutofit fontScale="90000"/>
          </a:bodyPr>
          <a:lstStyle/>
          <a:p>
            <a:pPr eaLnBrk="1" hangingPunct="1"/>
            <a:r>
              <a:rPr lang="en-US" dirty="0" smtClean="0"/>
              <a:t>Thrashing</a:t>
            </a:r>
          </a:p>
        </p:txBody>
      </p:sp>
    </p:spTree>
    <p:extLst>
      <p:ext uri="{BB962C8B-B14F-4D97-AF65-F5344CB8AC3E}">
        <p14:creationId xmlns="" xmlns:p14="http://schemas.microsoft.com/office/powerpoint/2010/main" val="398640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8662" y="1500174"/>
            <a:ext cx="7715304" cy="2677656"/>
          </a:xfrm>
          <a:prstGeom prst="rect">
            <a:avLst/>
          </a:prstGeom>
        </p:spPr>
        <p:txBody>
          <a:bodyPr wrap="square">
            <a:spAutoFit/>
          </a:bodyPr>
          <a:lstStyle/>
          <a:p>
            <a:r>
              <a:rPr lang="en-IN" sz="2800" b="1" dirty="0" smtClean="0">
                <a:solidFill>
                  <a:srgbClr val="0000FF"/>
                </a:solidFill>
              </a:rPr>
              <a:t>The effect of Thrashing is</a:t>
            </a:r>
            <a:r>
              <a:rPr lang="en-IN" sz="2800" dirty="0" smtClean="0"/>
              <a:t> </a:t>
            </a:r>
            <a:br>
              <a:rPr lang="en-IN" sz="2800" dirty="0" smtClean="0"/>
            </a:br>
            <a:r>
              <a:rPr lang="en-IN" sz="2800" dirty="0" smtClean="0"/>
              <a:t>1.CPU becomes idle.</a:t>
            </a:r>
            <a:br>
              <a:rPr lang="en-IN" sz="2800" dirty="0" smtClean="0"/>
            </a:br>
            <a:r>
              <a:rPr lang="en-IN" sz="2800" dirty="0" smtClean="0"/>
              <a:t>2.Decreasing the utilization increases the degree of multiprogramming and hence bringing more processes at a time which in fact increases the thrashing exponentially.</a:t>
            </a:r>
            <a:endParaRPr lang="en-IN" sz="2800" dirty="0"/>
          </a:p>
        </p:txBody>
      </p:sp>
      <p:sp>
        <p:nvSpPr>
          <p:cNvPr id="5" name="Rectangle 2"/>
          <p:cNvSpPr txBox="1">
            <a:spLocks noChangeArrowheads="1"/>
          </p:cNvSpPr>
          <p:nvPr/>
        </p:nvSpPr>
        <p:spPr>
          <a:xfrm>
            <a:off x="571472" y="285728"/>
            <a:ext cx="7615262" cy="576262"/>
          </a:xfrm>
          <a:prstGeom prst="rect">
            <a:avLst/>
          </a:prstGeom>
        </p:spPr>
        <p:style>
          <a:lnRef idx="1">
            <a:schemeClr val="accent6"/>
          </a:lnRef>
          <a:fillRef idx="2">
            <a:schemeClr val="accent6"/>
          </a:fillRef>
          <a:effectRef idx="1">
            <a:schemeClr val="accent6"/>
          </a:effectRef>
          <a:fontRef idx="minor">
            <a:schemeClr val="dk1"/>
          </a:fontRef>
        </p:style>
        <p:txBody>
          <a:bodyP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4400" b="1" i="0" u="none" strike="noStrike" kern="1200" cap="none" spc="0" normalizeH="0" baseline="0" noProof="0" smtClean="0">
                <a:ln>
                  <a:noFill/>
                </a:ln>
                <a:solidFill>
                  <a:schemeClr val="dk1"/>
                </a:solidFill>
                <a:effectLst/>
                <a:uLnTx/>
                <a:uFillTx/>
                <a:latin typeface="+mn-lt"/>
                <a:ea typeface="+mn-ea"/>
                <a:cs typeface="+mn-cs"/>
              </a:rPr>
              <a:t>Thrashing</a:t>
            </a:r>
            <a:endParaRPr kumimoji="0" lang="en-US" altLang="en-US" sz="4400" b="1" i="0" u="none" strike="noStrike" kern="1200" cap="none" spc="0" normalizeH="0" baseline="0" noProof="0" dirty="0" smtClean="0">
              <a:ln>
                <a:noFill/>
              </a:ln>
              <a:solidFill>
                <a:schemeClr val="dk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944563" y="163513"/>
            <a:ext cx="6923087" cy="576262"/>
          </a:xfrm>
        </p:spPr>
        <p:style>
          <a:lnRef idx="1">
            <a:schemeClr val="accent6"/>
          </a:lnRef>
          <a:fillRef idx="2">
            <a:schemeClr val="accent6"/>
          </a:fillRef>
          <a:effectRef idx="1">
            <a:schemeClr val="accent6"/>
          </a:effectRef>
          <a:fontRef idx="minor">
            <a:schemeClr val="dk1"/>
          </a:fontRef>
        </p:style>
        <p:txBody>
          <a:bodyPr>
            <a:normAutofit fontScale="90000"/>
          </a:bodyPr>
          <a:lstStyle/>
          <a:p>
            <a:pPr eaLnBrk="1" hangingPunct="1"/>
            <a:r>
              <a:rPr lang="en-US" altLang="en-US" b="1" dirty="0" smtClean="0"/>
              <a:t>Thrashing (Cont.)</a:t>
            </a:r>
            <a:endParaRPr lang="en-US" altLang="en-US" sz="2400" b="1" dirty="0" smtClean="0"/>
          </a:p>
        </p:txBody>
      </p:sp>
      <p:pic>
        <p:nvPicPr>
          <p:cNvPr id="53251" name="Picture 4" descr="9"/>
          <p:cNvPicPr>
            <a:picLocks noChangeAspect="1" noChangeArrowheads="1"/>
          </p:cNvPicPr>
          <p:nvPr/>
        </p:nvPicPr>
        <p:blipFill>
          <a:blip r:embed="rId3"/>
          <a:srcRect/>
          <a:stretch>
            <a:fillRect/>
          </a:stretch>
        </p:blipFill>
        <p:spPr bwMode="auto">
          <a:xfrm>
            <a:off x="1181100" y="1206500"/>
            <a:ext cx="6678613" cy="386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2999384" y="1165601"/>
            <a:ext cx="1217295" cy="4866005"/>
          </a:xfrm>
          <a:custGeom>
            <a:avLst/>
            <a:gdLst/>
            <a:ahLst/>
            <a:cxnLst/>
            <a:rect l="l" t="t" r="r" b="b"/>
            <a:pathLst>
              <a:path w="1217295" h="4866005">
                <a:moveTo>
                  <a:pt x="1216875" y="0"/>
                </a:moveTo>
                <a:lnTo>
                  <a:pt x="0" y="0"/>
                </a:lnTo>
                <a:lnTo>
                  <a:pt x="0" y="4806861"/>
                </a:lnTo>
                <a:lnTo>
                  <a:pt x="0" y="4865941"/>
                </a:lnTo>
                <a:lnTo>
                  <a:pt x="1216875" y="4865941"/>
                </a:lnTo>
                <a:lnTo>
                  <a:pt x="1216875" y="4806861"/>
                </a:lnTo>
                <a:lnTo>
                  <a:pt x="1216875" y="0"/>
                </a:lnTo>
                <a:close/>
              </a:path>
            </a:pathLst>
          </a:custGeom>
          <a:solidFill>
            <a:srgbClr val="8B8B8B"/>
          </a:solidFill>
        </p:spPr>
        <p:txBody>
          <a:bodyPr wrap="square" lIns="0" tIns="0" rIns="0" bIns="0" rtlCol="0"/>
          <a:lstStyle/>
          <a:p>
            <a:endParaRPr/>
          </a:p>
        </p:txBody>
      </p:sp>
      <p:sp>
        <p:nvSpPr>
          <p:cNvPr id="6" name="object 6"/>
          <p:cNvSpPr/>
          <p:nvPr/>
        </p:nvSpPr>
        <p:spPr>
          <a:xfrm>
            <a:off x="5433377" y="1165601"/>
            <a:ext cx="1217295" cy="4866005"/>
          </a:xfrm>
          <a:custGeom>
            <a:avLst/>
            <a:gdLst/>
            <a:ahLst/>
            <a:cxnLst/>
            <a:rect l="l" t="t" r="r" b="b"/>
            <a:pathLst>
              <a:path w="1217295" h="4866005">
                <a:moveTo>
                  <a:pt x="1216875" y="0"/>
                </a:moveTo>
                <a:lnTo>
                  <a:pt x="0" y="0"/>
                </a:lnTo>
                <a:lnTo>
                  <a:pt x="0" y="4806861"/>
                </a:lnTo>
                <a:lnTo>
                  <a:pt x="0" y="4865941"/>
                </a:lnTo>
                <a:lnTo>
                  <a:pt x="1216875" y="4865941"/>
                </a:lnTo>
                <a:lnTo>
                  <a:pt x="1216875" y="4806861"/>
                </a:lnTo>
                <a:lnTo>
                  <a:pt x="1216875" y="0"/>
                </a:lnTo>
                <a:close/>
              </a:path>
            </a:pathLst>
          </a:custGeom>
          <a:solidFill>
            <a:srgbClr val="8B8B8B"/>
          </a:solidFill>
        </p:spPr>
        <p:txBody>
          <a:bodyPr wrap="square" lIns="0" tIns="0" rIns="0" bIns="0" rtlCol="0"/>
          <a:lstStyle/>
          <a:p>
            <a:endParaRPr/>
          </a:p>
        </p:txBody>
      </p:sp>
      <p:grpSp>
        <p:nvGrpSpPr>
          <p:cNvPr id="7" name="object 7"/>
          <p:cNvGrpSpPr/>
          <p:nvPr/>
        </p:nvGrpSpPr>
        <p:grpSpPr>
          <a:xfrm>
            <a:off x="2932029" y="1098416"/>
            <a:ext cx="1233805" cy="4882515"/>
            <a:chOff x="2932029" y="710194"/>
            <a:chExt cx="1233805" cy="4882515"/>
          </a:xfrm>
        </p:grpSpPr>
        <p:sp>
          <p:nvSpPr>
            <p:cNvPr id="8" name="object 8"/>
            <p:cNvSpPr/>
            <p:nvPr/>
          </p:nvSpPr>
          <p:spPr>
            <a:xfrm>
              <a:off x="2940305" y="718470"/>
              <a:ext cx="1217295" cy="4866005"/>
            </a:xfrm>
            <a:custGeom>
              <a:avLst/>
              <a:gdLst/>
              <a:ahLst/>
              <a:cxnLst/>
              <a:rect l="l" t="t" r="r" b="b"/>
              <a:pathLst>
                <a:path w="1217295" h="4866005">
                  <a:moveTo>
                    <a:pt x="1217128" y="0"/>
                  </a:moveTo>
                  <a:lnTo>
                    <a:pt x="0" y="0"/>
                  </a:lnTo>
                  <a:lnTo>
                    <a:pt x="0" y="4865763"/>
                  </a:lnTo>
                  <a:lnTo>
                    <a:pt x="1217128" y="4865763"/>
                  </a:lnTo>
                  <a:lnTo>
                    <a:pt x="1217128" y="0"/>
                  </a:lnTo>
                  <a:close/>
                </a:path>
              </a:pathLst>
            </a:custGeom>
            <a:solidFill>
              <a:srgbClr val="B1E6F8"/>
            </a:solidFill>
          </p:spPr>
          <p:txBody>
            <a:bodyPr wrap="square" lIns="0" tIns="0" rIns="0" bIns="0" rtlCol="0"/>
            <a:lstStyle/>
            <a:p>
              <a:endParaRPr/>
            </a:p>
          </p:txBody>
        </p:sp>
        <p:sp>
          <p:nvSpPr>
            <p:cNvPr id="9" name="object 9"/>
            <p:cNvSpPr/>
            <p:nvPr/>
          </p:nvSpPr>
          <p:spPr>
            <a:xfrm>
              <a:off x="2940305" y="718470"/>
              <a:ext cx="1217295" cy="4866005"/>
            </a:xfrm>
            <a:custGeom>
              <a:avLst/>
              <a:gdLst/>
              <a:ahLst/>
              <a:cxnLst/>
              <a:rect l="l" t="t" r="r" b="b"/>
              <a:pathLst>
                <a:path w="1217295" h="4866005">
                  <a:moveTo>
                    <a:pt x="1217128" y="0"/>
                  </a:moveTo>
                  <a:lnTo>
                    <a:pt x="0" y="0"/>
                  </a:lnTo>
                  <a:lnTo>
                    <a:pt x="0" y="4865763"/>
                  </a:lnTo>
                  <a:lnTo>
                    <a:pt x="1217128" y="4865763"/>
                  </a:lnTo>
                  <a:lnTo>
                    <a:pt x="1217128" y="0"/>
                  </a:lnTo>
                  <a:close/>
                </a:path>
                <a:path w="1217295" h="4866005">
                  <a:moveTo>
                    <a:pt x="1217128" y="608230"/>
                  </a:moveTo>
                  <a:lnTo>
                    <a:pt x="1217128" y="608230"/>
                  </a:lnTo>
                  <a:lnTo>
                    <a:pt x="0" y="608230"/>
                  </a:lnTo>
                </a:path>
              </a:pathLst>
            </a:custGeom>
            <a:ln w="16551">
              <a:solidFill>
                <a:srgbClr val="000000"/>
              </a:solidFill>
            </a:ln>
          </p:spPr>
          <p:txBody>
            <a:bodyPr wrap="square" lIns="0" tIns="0" rIns="0" bIns="0" rtlCol="0"/>
            <a:lstStyle/>
            <a:p>
              <a:endParaRPr/>
            </a:p>
          </p:txBody>
        </p:sp>
      </p:grpSp>
      <p:sp>
        <p:nvSpPr>
          <p:cNvPr id="10" name="object 10"/>
          <p:cNvSpPr/>
          <p:nvPr/>
        </p:nvSpPr>
        <p:spPr>
          <a:xfrm>
            <a:off x="2940305" y="2323070"/>
            <a:ext cx="1217295" cy="0"/>
          </a:xfrm>
          <a:custGeom>
            <a:avLst/>
            <a:gdLst/>
            <a:ahLst/>
            <a:cxnLst/>
            <a:rect l="l" t="t" r="r" b="b"/>
            <a:pathLst>
              <a:path w="1217295">
                <a:moveTo>
                  <a:pt x="1217128" y="0"/>
                </a:moveTo>
                <a:lnTo>
                  <a:pt x="1217128" y="0"/>
                </a:lnTo>
                <a:lnTo>
                  <a:pt x="0" y="0"/>
                </a:lnTo>
              </a:path>
            </a:pathLst>
          </a:custGeom>
          <a:ln w="16550">
            <a:solidFill>
              <a:srgbClr val="000000"/>
            </a:solidFill>
          </a:ln>
        </p:spPr>
        <p:txBody>
          <a:bodyPr wrap="square" lIns="0" tIns="0" rIns="0" bIns="0" rtlCol="0"/>
          <a:lstStyle/>
          <a:p>
            <a:endParaRPr/>
          </a:p>
        </p:txBody>
      </p:sp>
      <p:sp>
        <p:nvSpPr>
          <p:cNvPr id="11" name="object 11"/>
          <p:cNvSpPr/>
          <p:nvPr/>
        </p:nvSpPr>
        <p:spPr>
          <a:xfrm>
            <a:off x="2940305" y="2931301"/>
            <a:ext cx="1217295" cy="0"/>
          </a:xfrm>
          <a:custGeom>
            <a:avLst/>
            <a:gdLst/>
            <a:ahLst/>
            <a:cxnLst/>
            <a:rect l="l" t="t" r="r" b="b"/>
            <a:pathLst>
              <a:path w="1217295">
                <a:moveTo>
                  <a:pt x="1217128" y="0"/>
                </a:moveTo>
                <a:lnTo>
                  <a:pt x="1217128" y="0"/>
                </a:lnTo>
                <a:lnTo>
                  <a:pt x="0" y="0"/>
                </a:lnTo>
              </a:path>
            </a:pathLst>
          </a:custGeom>
          <a:ln w="16550">
            <a:solidFill>
              <a:srgbClr val="000000"/>
            </a:solidFill>
          </a:ln>
        </p:spPr>
        <p:txBody>
          <a:bodyPr wrap="square" lIns="0" tIns="0" rIns="0" bIns="0" rtlCol="0"/>
          <a:lstStyle/>
          <a:p>
            <a:endParaRPr/>
          </a:p>
        </p:txBody>
      </p:sp>
      <p:sp>
        <p:nvSpPr>
          <p:cNvPr id="12" name="object 12"/>
          <p:cNvSpPr/>
          <p:nvPr/>
        </p:nvSpPr>
        <p:spPr>
          <a:xfrm>
            <a:off x="2940305" y="3539700"/>
            <a:ext cx="1217295" cy="0"/>
          </a:xfrm>
          <a:custGeom>
            <a:avLst/>
            <a:gdLst/>
            <a:ahLst/>
            <a:cxnLst/>
            <a:rect l="l" t="t" r="r" b="b"/>
            <a:pathLst>
              <a:path w="1217295">
                <a:moveTo>
                  <a:pt x="1217128" y="0"/>
                </a:moveTo>
                <a:lnTo>
                  <a:pt x="1217128" y="0"/>
                </a:lnTo>
                <a:lnTo>
                  <a:pt x="0" y="0"/>
                </a:lnTo>
              </a:path>
            </a:pathLst>
          </a:custGeom>
          <a:ln w="16550">
            <a:solidFill>
              <a:srgbClr val="000000"/>
            </a:solidFill>
          </a:ln>
        </p:spPr>
        <p:txBody>
          <a:bodyPr wrap="square" lIns="0" tIns="0" rIns="0" bIns="0" rtlCol="0"/>
          <a:lstStyle/>
          <a:p>
            <a:endParaRPr/>
          </a:p>
        </p:txBody>
      </p:sp>
      <p:sp>
        <p:nvSpPr>
          <p:cNvPr id="13" name="object 13"/>
          <p:cNvSpPr/>
          <p:nvPr/>
        </p:nvSpPr>
        <p:spPr>
          <a:xfrm>
            <a:off x="2940305" y="4147847"/>
            <a:ext cx="1217295" cy="0"/>
          </a:xfrm>
          <a:custGeom>
            <a:avLst/>
            <a:gdLst/>
            <a:ahLst/>
            <a:cxnLst/>
            <a:rect l="l" t="t" r="r" b="b"/>
            <a:pathLst>
              <a:path w="1217295">
                <a:moveTo>
                  <a:pt x="1217128" y="0"/>
                </a:moveTo>
                <a:lnTo>
                  <a:pt x="1217128" y="0"/>
                </a:lnTo>
                <a:lnTo>
                  <a:pt x="0" y="0"/>
                </a:lnTo>
              </a:path>
            </a:pathLst>
          </a:custGeom>
          <a:ln w="16550">
            <a:solidFill>
              <a:srgbClr val="000000"/>
            </a:solidFill>
          </a:ln>
        </p:spPr>
        <p:txBody>
          <a:bodyPr wrap="square" lIns="0" tIns="0" rIns="0" bIns="0" rtlCol="0"/>
          <a:lstStyle/>
          <a:p>
            <a:endParaRPr/>
          </a:p>
        </p:txBody>
      </p:sp>
      <p:sp>
        <p:nvSpPr>
          <p:cNvPr id="14" name="object 14"/>
          <p:cNvSpPr/>
          <p:nvPr/>
        </p:nvSpPr>
        <p:spPr>
          <a:xfrm>
            <a:off x="2940305" y="4756078"/>
            <a:ext cx="1217295" cy="0"/>
          </a:xfrm>
          <a:custGeom>
            <a:avLst/>
            <a:gdLst/>
            <a:ahLst/>
            <a:cxnLst/>
            <a:rect l="l" t="t" r="r" b="b"/>
            <a:pathLst>
              <a:path w="1217295">
                <a:moveTo>
                  <a:pt x="1217128" y="0"/>
                </a:moveTo>
                <a:lnTo>
                  <a:pt x="1217128" y="0"/>
                </a:lnTo>
                <a:lnTo>
                  <a:pt x="0" y="0"/>
                </a:lnTo>
              </a:path>
            </a:pathLst>
          </a:custGeom>
          <a:ln w="16550">
            <a:solidFill>
              <a:srgbClr val="000000"/>
            </a:solidFill>
          </a:ln>
        </p:spPr>
        <p:txBody>
          <a:bodyPr wrap="square" lIns="0" tIns="0" rIns="0" bIns="0" rtlCol="0"/>
          <a:lstStyle/>
          <a:p>
            <a:endParaRPr/>
          </a:p>
        </p:txBody>
      </p:sp>
      <p:sp>
        <p:nvSpPr>
          <p:cNvPr id="15" name="object 15"/>
          <p:cNvSpPr/>
          <p:nvPr/>
        </p:nvSpPr>
        <p:spPr>
          <a:xfrm>
            <a:off x="2940305" y="5364225"/>
            <a:ext cx="1217295" cy="0"/>
          </a:xfrm>
          <a:custGeom>
            <a:avLst/>
            <a:gdLst/>
            <a:ahLst/>
            <a:cxnLst/>
            <a:rect l="l" t="t" r="r" b="b"/>
            <a:pathLst>
              <a:path w="1217295">
                <a:moveTo>
                  <a:pt x="1217128" y="0"/>
                </a:moveTo>
                <a:lnTo>
                  <a:pt x="1217128" y="0"/>
                </a:lnTo>
                <a:lnTo>
                  <a:pt x="0" y="0"/>
                </a:lnTo>
              </a:path>
            </a:pathLst>
          </a:custGeom>
          <a:ln w="16550">
            <a:solidFill>
              <a:srgbClr val="000000"/>
            </a:solidFill>
          </a:ln>
        </p:spPr>
        <p:txBody>
          <a:bodyPr wrap="square" lIns="0" tIns="0" rIns="0" bIns="0" rtlCol="0"/>
          <a:lstStyle/>
          <a:p>
            <a:endParaRPr/>
          </a:p>
        </p:txBody>
      </p:sp>
      <p:grpSp>
        <p:nvGrpSpPr>
          <p:cNvPr id="16" name="object 16"/>
          <p:cNvGrpSpPr/>
          <p:nvPr/>
        </p:nvGrpSpPr>
        <p:grpSpPr>
          <a:xfrm>
            <a:off x="5366033" y="1098416"/>
            <a:ext cx="1233805" cy="4882515"/>
            <a:chOff x="5366033" y="710194"/>
            <a:chExt cx="1233805" cy="4882515"/>
          </a:xfrm>
        </p:grpSpPr>
        <p:sp>
          <p:nvSpPr>
            <p:cNvPr id="17" name="object 17"/>
            <p:cNvSpPr/>
            <p:nvPr/>
          </p:nvSpPr>
          <p:spPr>
            <a:xfrm>
              <a:off x="5374309" y="718470"/>
              <a:ext cx="1217295" cy="4866005"/>
            </a:xfrm>
            <a:custGeom>
              <a:avLst/>
              <a:gdLst/>
              <a:ahLst/>
              <a:cxnLst/>
              <a:rect l="l" t="t" r="r" b="b"/>
              <a:pathLst>
                <a:path w="1217295" h="4866005">
                  <a:moveTo>
                    <a:pt x="1217044" y="0"/>
                  </a:moveTo>
                  <a:lnTo>
                    <a:pt x="0" y="0"/>
                  </a:lnTo>
                  <a:lnTo>
                    <a:pt x="0" y="4865763"/>
                  </a:lnTo>
                  <a:lnTo>
                    <a:pt x="1217044" y="4865763"/>
                  </a:lnTo>
                  <a:lnTo>
                    <a:pt x="1217044" y="0"/>
                  </a:lnTo>
                  <a:close/>
                </a:path>
              </a:pathLst>
            </a:custGeom>
            <a:solidFill>
              <a:srgbClr val="B1E6F8"/>
            </a:solidFill>
          </p:spPr>
          <p:txBody>
            <a:bodyPr wrap="square" lIns="0" tIns="0" rIns="0" bIns="0" rtlCol="0"/>
            <a:lstStyle/>
            <a:p>
              <a:endParaRPr/>
            </a:p>
          </p:txBody>
        </p:sp>
        <p:sp>
          <p:nvSpPr>
            <p:cNvPr id="18" name="object 18"/>
            <p:cNvSpPr/>
            <p:nvPr/>
          </p:nvSpPr>
          <p:spPr>
            <a:xfrm>
              <a:off x="5374309" y="718470"/>
              <a:ext cx="1217295" cy="4866005"/>
            </a:xfrm>
            <a:custGeom>
              <a:avLst/>
              <a:gdLst/>
              <a:ahLst/>
              <a:cxnLst/>
              <a:rect l="l" t="t" r="r" b="b"/>
              <a:pathLst>
                <a:path w="1217295" h="4866005">
                  <a:moveTo>
                    <a:pt x="1217044" y="0"/>
                  </a:moveTo>
                  <a:lnTo>
                    <a:pt x="0" y="0"/>
                  </a:lnTo>
                  <a:lnTo>
                    <a:pt x="0" y="4865763"/>
                  </a:lnTo>
                  <a:lnTo>
                    <a:pt x="1217044" y="4865763"/>
                  </a:lnTo>
                  <a:lnTo>
                    <a:pt x="1217044" y="0"/>
                  </a:lnTo>
                  <a:close/>
                </a:path>
                <a:path w="1217295" h="4866005">
                  <a:moveTo>
                    <a:pt x="1217044" y="608230"/>
                  </a:moveTo>
                  <a:lnTo>
                    <a:pt x="1217044" y="608230"/>
                  </a:lnTo>
                  <a:lnTo>
                    <a:pt x="0" y="608230"/>
                  </a:lnTo>
                </a:path>
                <a:path w="1217295" h="4866005">
                  <a:moveTo>
                    <a:pt x="1217044" y="760309"/>
                  </a:moveTo>
                  <a:lnTo>
                    <a:pt x="1217044" y="760309"/>
                  </a:lnTo>
                  <a:lnTo>
                    <a:pt x="0" y="760309"/>
                  </a:lnTo>
                </a:path>
                <a:path w="1217295" h="4866005">
                  <a:moveTo>
                    <a:pt x="1217044" y="1064298"/>
                  </a:moveTo>
                  <a:lnTo>
                    <a:pt x="1217044" y="1064298"/>
                  </a:lnTo>
                  <a:lnTo>
                    <a:pt x="0" y="1064298"/>
                  </a:lnTo>
                </a:path>
                <a:path w="1217295" h="4866005">
                  <a:moveTo>
                    <a:pt x="1217044" y="1520619"/>
                  </a:moveTo>
                  <a:lnTo>
                    <a:pt x="1217044" y="1520619"/>
                  </a:lnTo>
                  <a:lnTo>
                    <a:pt x="0" y="1520619"/>
                  </a:lnTo>
                </a:path>
                <a:path w="1217295" h="4866005">
                  <a:moveTo>
                    <a:pt x="1217044" y="2128766"/>
                  </a:moveTo>
                  <a:lnTo>
                    <a:pt x="1217044" y="2128766"/>
                  </a:lnTo>
                  <a:lnTo>
                    <a:pt x="0" y="2128766"/>
                  </a:lnTo>
                </a:path>
                <a:path w="1217295" h="4866005">
                  <a:moveTo>
                    <a:pt x="1217044" y="2736997"/>
                  </a:moveTo>
                  <a:lnTo>
                    <a:pt x="1217044" y="2736997"/>
                  </a:lnTo>
                  <a:lnTo>
                    <a:pt x="0" y="2736997"/>
                  </a:lnTo>
                </a:path>
                <a:path w="1217295" h="4866005">
                  <a:moveTo>
                    <a:pt x="1217044" y="3649385"/>
                  </a:moveTo>
                  <a:lnTo>
                    <a:pt x="1217044" y="3649385"/>
                  </a:lnTo>
                  <a:lnTo>
                    <a:pt x="0" y="3649385"/>
                  </a:lnTo>
                </a:path>
              </a:pathLst>
            </a:custGeom>
            <a:ln w="16551">
              <a:solidFill>
                <a:srgbClr val="000000"/>
              </a:solidFill>
            </a:ln>
          </p:spPr>
          <p:txBody>
            <a:bodyPr wrap="square" lIns="0" tIns="0" rIns="0" bIns="0" rtlCol="0"/>
            <a:lstStyle/>
            <a:p>
              <a:endParaRPr/>
            </a:p>
          </p:txBody>
        </p:sp>
      </p:grpSp>
      <p:sp>
        <p:nvSpPr>
          <p:cNvPr id="19" name="object 19"/>
          <p:cNvSpPr txBox="1"/>
          <p:nvPr/>
        </p:nvSpPr>
        <p:spPr>
          <a:xfrm>
            <a:off x="3069650" y="1223867"/>
            <a:ext cx="929640" cy="309245"/>
          </a:xfrm>
          <a:prstGeom prst="rect">
            <a:avLst/>
          </a:prstGeom>
        </p:spPr>
        <p:txBody>
          <a:bodyPr vert="horz" wrap="square" lIns="0" tIns="10795" rIns="0" bIns="0" rtlCol="0">
            <a:spAutoFit/>
          </a:bodyPr>
          <a:lstStyle/>
          <a:p>
            <a:pPr marL="382905" marR="5080" indent="-370840">
              <a:lnSpc>
                <a:spcPct val="103600"/>
              </a:lnSpc>
              <a:spcBef>
                <a:spcPts val="85"/>
              </a:spcBef>
            </a:pPr>
            <a:r>
              <a:rPr sz="900" b="1" spc="10" dirty="0">
                <a:latin typeface="Times New Roman"/>
                <a:cs typeface="Times New Roman"/>
              </a:rPr>
              <a:t>Operating</a:t>
            </a:r>
            <a:r>
              <a:rPr sz="900" b="1" spc="-55" dirty="0">
                <a:latin typeface="Times New Roman"/>
                <a:cs typeface="Times New Roman"/>
              </a:rPr>
              <a:t> </a:t>
            </a:r>
            <a:r>
              <a:rPr sz="900" b="1" spc="5" dirty="0">
                <a:latin typeface="Times New Roman"/>
                <a:cs typeface="Times New Roman"/>
              </a:rPr>
              <a:t>System  </a:t>
            </a:r>
            <a:r>
              <a:rPr sz="900" b="1" spc="15" dirty="0">
                <a:latin typeface="Times New Roman"/>
                <a:cs typeface="Times New Roman"/>
              </a:rPr>
              <a:t>8M</a:t>
            </a:r>
            <a:endParaRPr sz="900">
              <a:latin typeface="Times New Roman"/>
              <a:cs typeface="Times New Roman"/>
            </a:endParaRPr>
          </a:p>
        </p:txBody>
      </p:sp>
      <p:sp>
        <p:nvSpPr>
          <p:cNvPr id="20" name="object 20"/>
          <p:cNvSpPr txBox="1"/>
          <p:nvPr/>
        </p:nvSpPr>
        <p:spPr>
          <a:xfrm>
            <a:off x="5498590" y="1223867"/>
            <a:ext cx="929640" cy="309245"/>
          </a:xfrm>
          <a:prstGeom prst="rect">
            <a:avLst/>
          </a:prstGeom>
        </p:spPr>
        <p:txBody>
          <a:bodyPr vert="horz" wrap="square" lIns="0" tIns="10795" rIns="0" bIns="0" rtlCol="0">
            <a:spAutoFit/>
          </a:bodyPr>
          <a:lstStyle/>
          <a:p>
            <a:pPr marL="381635" marR="5080" indent="-369570">
              <a:lnSpc>
                <a:spcPct val="103600"/>
              </a:lnSpc>
              <a:spcBef>
                <a:spcPts val="85"/>
              </a:spcBef>
            </a:pPr>
            <a:r>
              <a:rPr sz="900" b="1" spc="10" dirty="0">
                <a:latin typeface="Times New Roman"/>
                <a:cs typeface="Times New Roman"/>
              </a:rPr>
              <a:t>Operating</a:t>
            </a:r>
            <a:r>
              <a:rPr sz="900" b="1" spc="-55" dirty="0">
                <a:latin typeface="Times New Roman"/>
                <a:cs typeface="Times New Roman"/>
              </a:rPr>
              <a:t> </a:t>
            </a:r>
            <a:r>
              <a:rPr sz="900" b="1" spc="5" dirty="0">
                <a:latin typeface="Times New Roman"/>
                <a:cs typeface="Times New Roman"/>
              </a:rPr>
              <a:t>System  </a:t>
            </a:r>
            <a:r>
              <a:rPr sz="900" b="1" spc="15" dirty="0">
                <a:latin typeface="Times New Roman"/>
                <a:cs typeface="Times New Roman"/>
              </a:rPr>
              <a:t>8M</a:t>
            </a:r>
            <a:endParaRPr sz="900">
              <a:latin typeface="Times New Roman"/>
              <a:cs typeface="Times New Roman"/>
            </a:endParaRPr>
          </a:p>
        </p:txBody>
      </p:sp>
      <p:sp>
        <p:nvSpPr>
          <p:cNvPr id="21" name="object 21"/>
          <p:cNvSpPr txBox="1"/>
          <p:nvPr/>
        </p:nvSpPr>
        <p:spPr>
          <a:xfrm>
            <a:off x="3451221" y="1882819"/>
            <a:ext cx="195580" cy="167005"/>
          </a:xfrm>
          <a:prstGeom prst="rect">
            <a:avLst/>
          </a:prstGeom>
        </p:spPr>
        <p:txBody>
          <a:bodyPr vert="horz" wrap="square" lIns="0" tIns="15875" rIns="0" bIns="0" rtlCol="0">
            <a:spAutoFit/>
          </a:bodyPr>
          <a:lstStyle/>
          <a:p>
            <a:pPr marL="12700">
              <a:lnSpc>
                <a:spcPct val="100000"/>
              </a:lnSpc>
              <a:spcBef>
                <a:spcPts val="125"/>
              </a:spcBef>
            </a:pPr>
            <a:r>
              <a:rPr sz="900" b="1" spc="15" dirty="0">
                <a:latin typeface="Times New Roman"/>
                <a:cs typeface="Times New Roman"/>
              </a:rPr>
              <a:t>8M</a:t>
            </a:r>
            <a:endParaRPr sz="900">
              <a:latin typeface="Times New Roman"/>
              <a:cs typeface="Times New Roman"/>
            </a:endParaRPr>
          </a:p>
        </p:txBody>
      </p:sp>
      <p:sp>
        <p:nvSpPr>
          <p:cNvPr id="22" name="object 22"/>
          <p:cNvSpPr txBox="1"/>
          <p:nvPr/>
        </p:nvSpPr>
        <p:spPr>
          <a:xfrm>
            <a:off x="5876363" y="1694028"/>
            <a:ext cx="195580" cy="167005"/>
          </a:xfrm>
          <a:prstGeom prst="rect">
            <a:avLst/>
          </a:prstGeom>
        </p:spPr>
        <p:txBody>
          <a:bodyPr vert="horz" wrap="square" lIns="0" tIns="15875" rIns="0" bIns="0" rtlCol="0">
            <a:spAutoFit/>
          </a:bodyPr>
          <a:lstStyle/>
          <a:p>
            <a:pPr marL="12700">
              <a:lnSpc>
                <a:spcPct val="100000"/>
              </a:lnSpc>
              <a:spcBef>
                <a:spcPts val="125"/>
              </a:spcBef>
            </a:pPr>
            <a:r>
              <a:rPr sz="900" b="1" spc="15" dirty="0">
                <a:latin typeface="Times New Roman"/>
                <a:cs typeface="Times New Roman"/>
              </a:rPr>
              <a:t>2M</a:t>
            </a:r>
            <a:endParaRPr sz="900">
              <a:latin typeface="Times New Roman"/>
              <a:cs typeface="Times New Roman"/>
            </a:endParaRPr>
          </a:p>
        </p:txBody>
      </p:sp>
      <p:sp>
        <p:nvSpPr>
          <p:cNvPr id="23" name="object 23"/>
          <p:cNvSpPr txBox="1"/>
          <p:nvPr/>
        </p:nvSpPr>
        <p:spPr>
          <a:xfrm>
            <a:off x="5876363" y="1939194"/>
            <a:ext cx="195580" cy="167005"/>
          </a:xfrm>
          <a:prstGeom prst="rect">
            <a:avLst/>
          </a:prstGeom>
        </p:spPr>
        <p:txBody>
          <a:bodyPr vert="horz" wrap="square" lIns="0" tIns="15875" rIns="0" bIns="0" rtlCol="0">
            <a:spAutoFit/>
          </a:bodyPr>
          <a:lstStyle/>
          <a:p>
            <a:pPr marL="12700">
              <a:lnSpc>
                <a:spcPct val="100000"/>
              </a:lnSpc>
              <a:spcBef>
                <a:spcPts val="125"/>
              </a:spcBef>
            </a:pPr>
            <a:r>
              <a:rPr sz="900" b="1" spc="15" dirty="0">
                <a:latin typeface="Times New Roman"/>
                <a:cs typeface="Times New Roman"/>
              </a:rPr>
              <a:t>4M</a:t>
            </a:r>
            <a:endParaRPr sz="900">
              <a:latin typeface="Times New Roman"/>
              <a:cs typeface="Times New Roman"/>
            </a:endParaRPr>
          </a:p>
        </p:txBody>
      </p:sp>
      <p:sp>
        <p:nvSpPr>
          <p:cNvPr id="24" name="object 24"/>
          <p:cNvSpPr txBox="1"/>
          <p:nvPr/>
        </p:nvSpPr>
        <p:spPr>
          <a:xfrm>
            <a:off x="5876363" y="2302260"/>
            <a:ext cx="195580" cy="167005"/>
          </a:xfrm>
          <a:prstGeom prst="rect">
            <a:avLst/>
          </a:prstGeom>
        </p:spPr>
        <p:txBody>
          <a:bodyPr vert="horz" wrap="square" lIns="0" tIns="15875" rIns="0" bIns="0" rtlCol="0">
            <a:spAutoFit/>
          </a:bodyPr>
          <a:lstStyle/>
          <a:p>
            <a:pPr marL="12700">
              <a:lnSpc>
                <a:spcPct val="100000"/>
              </a:lnSpc>
              <a:spcBef>
                <a:spcPts val="125"/>
              </a:spcBef>
            </a:pPr>
            <a:r>
              <a:rPr sz="900" b="1" spc="15" dirty="0">
                <a:latin typeface="Times New Roman"/>
                <a:cs typeface="Times New Roman"/>
              </a:rPr>
              <a:t>6M</a:t>
            </a:r>
            <a:endParaRPr sz="900">
              <a:latin typeface="Times New Roman"/>
              <a:cs typeface="Times New Roman"/>
            </a:endParaRPr>
          </a:p>
        </p:txBody>
      </p:sp>
      <p:sp>
        <p:nvSpPr>
          <p:cNvPr id="25" name="object 25"/>
          <p:cNvSpPr txBox="1"/>
          <p:nvPr/>
        </p:nvSpPr>
        <p:spPr>
          <a:xfrm>
            <a:off x="5876363" y="2817403"/>
            <a:ext cx="195580" cy="167005"/>
          </a:xfrm>
          <a:prstGeom prst="rect">
            <a:avLst/>
          </a:prstGeom>
        </p:spPr>
        <p:txBody>
          <a:bodyPr vert="horz" wrap="square" lIns="0" tIns="15875" rIns="0" bIns="0" rtlCol="0">
            <a:spAutoFit/>
          </a:bodyPr>
          <a:lstStyle/>
          <a:p>
            <a:pPr marL="12700">
              <a:lnSpc>
                <a:spcPct val="100000"/>
              </a:lnSpc>
              <a:spcBef>
                <a:spcPts val="125"/>
              </a:spcBef>
            </a:pPr>
            <a:r>
              <a:rPr sz="900" b="1" spc="15" dirty="0">
                <a:latin typeface="Times New Roman"/>
                <a:cs typeface="Times New Roman"/>
              </a:rPr>
              <a:t>8M</a:t>
            </a:r>
            <a:endParaRPr sz="900">
              <a:latin typeface="Times New Roman"/>
              <a:cs typeface="Times New Roman"/>
            </a:endParaRPr>
          </a:p>
        </p:txBody>
      </p:sp>
      <p:sp>
        <p:nvSpPr>
          <p:cNvPr id="26" name="object 26"/>
          <p:cNvSpPr txBox="1"/>
          <p:nvPr/>
        </p:nvSpPr>
        <p:spPr>
          <a:xfrm>
            <a:off x="5876363" y="3468085"/>
            <a:ext cx="195580" cy="167005"/>
          </a:xfrm>
          <a:prstGeom prst="rect">
            <a:avLst/>
          </a:prstGeom>
        </p:spPr>
        <p:txBody>
          <a:bodyPr vert="horz" wrap="square" lIns="0" tIns="15875" rIns="0" bIns="0" rtlCol="0">
            <a:spAutoFit/>
          </a:bodyPr>
          <a:lstStyle/>
          <a:p>
            <a:pPr marL="12700">
              <a:lnSpc>
                <a:spcPct val="100000"/>
              </a:lnSpc>
              <a:spcBef>
                <a:spcPts val="125"/>
              </a:spcBef>
            </a:pPr>
            <a:r>
              <a:rPr sz="900" b="1" spc="15" dirty="0">
                <a:latin typeface="Times New Roman"/>
                <a:cs typeface="Times New Roman"/>
              </a:rPr>
              <a:t>8M</a:t>
            </a:r>
            <a:endParaRPr sz="900">
              <a:latin typeface="Times New Roman"/>
              <a:cs typeface="Times New Roman"/>
            </a:endParaRPr>
          </a:p>
        </p:txBody>
      </p:sp>
      <p:sp>
        <p:nvSpPr>
          <p:cNvPr id="27" name="object 27"/>
          <p:cNvSpPr txBox="1"/>
          <p:nvPr/>
        </p:nvSpPr>
        <p:spPr>
          <a:xfrm>
            <a:off x="5871974" y="4245358"/>
            <a:ext cx="254635" cy="167005"/>
          </a:xfrm>
          <a:prstGeom prst="rect">
            <a:avLst/>
          </a:prstGeom>
        </p:spPr>
        <p:txBody>
          <a:bodyPr vert="horz" wrap="square" lIns="0" tIns="15875" rIns="0" bIns="0" rtlCol="0">
            <a:spAutoFit/>
          </a:bodyPr>
          <a:lstStyle/>
          <a:p>
            <a:pPr marL="12700">
              <a:lnSpc>
                <a:spcPct val="100000"/>
              </a:lnSpc>
              <a:spcBef>
                <a:spcPts val="125"/>
              </a:spcBef>
            </a:pPr>
            <a:r>
              <a:rPr sz="900" b="1" spc="15" dirty="0">
                <a:latin typeface="Times New Roman"/>
                <a:cs typeface="Times New Roman"/>
              </a:rPr>
              <a:t>12M</a:t>
            </a:r>
            <a:endParaRPr sz="900">
              <a:latin typeface="Times New Roman"/>
              <a:cs typeface="Times New Roman"/>
            </a:endParaRPr>
          </a:p>
        </p:txBody>
      </p:sp>
      <p:sp>
        <p:nvSpPr>
          <p:cNvPr id="28" name="object 28"/>
          <p:cNvSpPr txBox="1"/>
          <p:nvPr/>
        </p:nvSpPr>
        <p:spPr>
          <a:xfrm>
            <a:off x="5871974" y="5301048"/>
            <a:ext cx="254635" cy="167005"/>
          </a:xfrm>
          <a:prstGeom prst="rect">
            <a:avLst/>
          </a:prstGeom>
        </p:spPr>
        <p:txBody>
          <a:bodyPr vert="horz" wrap="square" lIns="0" tIns="15875" rIns="0" bIns="0" rtlCol="0">
            <a:spAutoFit/>
          </a:bodyPr>
          <a:lstStyle/>
          <a:p>
            <a:pPr marL="12700">
              <a:lnSpc>
                <a:spcPct val="100000"/>
              </a:lnSpc>
              <a:spcBef>
                <a:spcPts val="125"/>
              </a:spcBef>
            </a:pPr>
            <a:r>
              <a:rPr sz="900" b="1" spc="15" dirty="0">
                <a:latin typeface="Times New Roman"/>
                <a:cs typeface="Times New Roman"/>
              </a:rPr>
              <a:t>16M</a:t>
            </a:r>
            <a:endParaRPr sz="900">
              <a:latin typeface="Times New Roman"/>
              <a:cs typeface="Times New Roman"/>
            </a:endParaRPr>
          </a:p>
        </p:txBody>
      </p:sp>
      <p:sp>
        <p:nvSpPr>
          <p:cNvPr id="29" name="object 29"/>
          <p:cNvSpPr txBox="1"/>
          <p:nvPr/>
        </p:nvSpPr>
        <p:spPr>
          <a:xfrm>
            <a:off x="3451221" y="2517803"/>
            <a:ext cx="195580" cy="167005"/>
          </a:xfrm>
          <a:prstGeom prst="rect">
            <a:avLst/>
          </a:prstGeom>
        </p:spPr>
        <p:txBody>
          <a:bodyPr vert="horz" wrap="square" lIns="0" tIns="15875" rIns="0" bIns="0" rtlCol="0">
            <a:spAutoFit/>
          </a:bodyPr>
          <a:lstStyle/>
          <a:p>
            <a:pPr marL="12700">
              <a:lnSpc>
                <a:spcPct val="100000"/>
              </a:lnSpc>
              <a:spcBef>
                <a:spcPts val="125"/>
              </a:spcBef>
            </a:pPr>
            <a:r>
              <a:rPr sz="900" b="1" spc="15" dirty="0">
                <a:latin typeface="Times New Roman"/>
                <a:cs typeface="Times New Roman"/>
              </a:rPr>
              <a:t>8M</a:t>
            </a:r>
            <a:endParaRPr sz="900">
              <a:latin typeface="Times New Roman"/>
              <a:cs typeface="Times New Roman"/>
            </a:endParaRPr>
          </a:p>
        </p:txBody>
      </p:sp>
      <p:sp>
        <p:nvSpPr>
          <p:cNvPr id="30" name="object 30"/>
          <p:cNvSpPr txBox="1"/>
          <p:nvPr/>
        </p:nvSpPr>
        <p:spPr>
          <a:xfrm>
            <a:off x="3451221" y="3126034"/>
            <a:ext cx="195580" cy="167005"/>
          </a:xfrm>
          <a:prstGeom prst="rect">
            <a:avLst/>
          </a:prstGeom>
        </p:spPr>
        <p:txBody>
          <a:bodyPr vert="horz" wrap="square" lIns="0" tIns="15875" rIns="0" bIns="0" rtlCol="0">
            <a:spAutoFit/>
          </a:bodyPr>
          <a:lstStyle/>
          <a:p>
            <a:pPr marL="12700">
              <a:lnSpc>
                <a:spcPct val="100000"/>
              </a:lnSpc>
              <a:spcBef>
                <a:spcPts val="125"/>
              </a:spcBef>
            </a:pPr>
            <a:r>
              <a:rPr sz="900" b="1" spc="15" dirty="0">
                <a:latin typeface="Times New Roman"/>
                <a:cs typeface="Times New Roman"/>
              </a:rPr>
              <a:t>8M</a:t>
            </a:r>
            <a:endParaRPr sz="900">
              <a:latin typeface="Times New Roman"/>
              <a:cs typeface="Times New Roman"/>
            </a:endParaRPr>
          </a:p>
        </p:txBody>
      </p:sp>
      <p:sp>
        <p:nvSpPr>
          <p:cNvPr id="31" name="object 31"/>
          <p:cNvSpPr txBox="1"/>
          <p:nvPr/>
        </p:nvSpPr>
        <p:spPr>
          <a:xfrm>
            <a:off x="3451221" y="3734181"/>
            <a:ext cx="195580" cy="167005"/>
          </a:xfrm>
          <a:prstGeom prst="rect">
            <a:avLst/>
          </a:prstGeom>
        </p:spPr>
        <p:txBody>
          <a:bodyPr vert="horz" wrap="square" lIns="0" tIns="15875" rIns="0" bIns="0" rtlCol="0">
            <a:spAutoFit/>
          </a:bodyPr>
          <a:lstStyle/>
          <a:p>
            <a:pPr marL="12700">
              <a:lnSpc>
                <a:spcPct val="100000"/>
              </a:lnSpc>
              <a:spcBef>
                <a:spcPts val="125"/>
              </a:spcBef>
            </a:pPr>
            <a:r>
              <a:rPr sz="900" b="1" spc="15" dirty="0">
                <a:latin typeface="Times New Roman"/>
                <a:cs typeface="Times New Roman"/>
              </a:rPr>
              <a:t>8M</a:t>
            </a:r>
            <a:endParaRPr sz="900">
              <a:latin typeface="Times New Roman"/>
              <a:cs typeface="Times New Roman"/>
            </a:endParaRPr>
          </a:p>
        </p:txBody>
      </p:sp>
      <p:sp>
        <p:nvSpPr>
          <p:cNvPr id="32" name="object 32"/>
          <p:cNvSpPr txBox="1"/>
          <p:nvPr/>
        </p:nvSpPr>
        <p:spPr>
          <a:xfrm>
            <a:off x="3451221" y="4342412"/>
            <a:ext cx="195580" cy="167005"/>
          </a:xfrm>
          <a:prstGeom prst="rect">
            <a:avLst/>
          </a:prstGeom>
        </p:spPr>
        <p:txBody>
          <a:bodyPr vert="horz" wrap="square" lIns="0" tIns="15875" rIns="0" bIns="0" rtlCol="0">
            <a:spAutoFit/>
          </a:bodyPr>
          <a:lstStyle/>
          <a:p>
            <a:pPr marL="12700">
              <a:lnSpc>
                <a:spcPct val="100000"/>
              </a:lnSpc>
              <a:spcBef>
                <a:spcPts val="125"/>
              </a:spcBef>
            </a:pPr>
            <a:r>
              <a:rPr sz="900" b="1" spc="15" dirty="0">
                <a:latin typeface="Times New Roman"/>
                <a:cs typeface="Times New Roman"/>
              </a:rPr>
              <a:t>8M</a:t>
            </a:r>
            <a:endParaRPr sz="900">
              <a:latin typeface="Times New Roman"/>
              <a:cs typeface="Times New Roman"/>
            </a:endParaRPr>
          </a:p>
        </p:txBody>
      </p:sp>
      <p:sp>
        <p:nvSpPr>
          <p:cNvPr id="33" name="object 33"/>
          <p:cNvSpPr txBox="1"/>
          <p:nvPr/>
        </p:nvSpPr>
        <p:spPr>
          <a:xfrm>
            <a:off x="3451221" y="4950558"/>
            <a:ext cx="195580" cy="167005"/>
          </a:xfrm>
          <a:prstGeom prst="rect">
            <a:avLst/>
          </a:prstGeom>
        </p:spPr>
        <p:txBody>
          <a:bodyPr vert="horz" wrap="square" lIns="0" tIns="15875" rIns="0" bIns="0" rtlCol="0">
            <a:spAutoFit/>
          </a:bodyPr>
          <a:lstStyle/>
          <a:p>
            <a:pPr marL="12700">
              <a:lnSpc>
                <a:spcPct val="100000"/>
              </a:lnSpc>
              <a:spcBef>
                <a:spcPts val="125"/>
              </a:spcBef>
            </a:pPr>
            <a:r>
              <a:rPr sz="900" b="1" spc="15" dirty="0">
                <a:latin typeface="Times New Roman"/>
                <a:cs typeface="Times New Roman"/>
              </a:rPr>
              <a:t>8M</a:t>
            </a:r>
            <a:endParaRPr sz="900">
              <a:latin typeface="Times New Roman"/>
              <a:cs typeface="Times New Roman"/>
            </a:endParaRPr>
          </a:p>
        </p:txBody>
      </p:sp>
      <p:sp>
        <p:nvSpPr>
          <p:cNvPr id="34" name="object 34"/>
          <p:cNvSpPr txBox="1"/>
          <p:nvPr/>
        </p:nvSpPr>
        <p:spPr>
          <a:xfrm>
            <a:off x="3451221" y="5558958"/>
            <a:ext cx="195580" cy="167005"/>
          </a:xfrm>
          <a:prstGeom prst="rect">
            <a:avLst/>
          </a:prstGeom>
        </p:spPr>
        <p:txBody>
          <a:bodyPr vert="horz" wrap="square" lIns="0" tIns="15875" rIns="0" bIns="0" rtlCol="0">
            <a:spAutoFit/>
          </a:bodyPr>
          <a:lstStyle/>
          <a:p>
            <a:pPr marL="12700">
              <a:lnSpc>
                <a:spcPct val="100000"/>
              </a:lnSpc>
              <a:spcBef>
                <a:spcPts val="125"/>
              </a:spcBef>
            </a:pPr>
            <a:r>
              <a:rPr sz="900" b="1" spc="15" dirty="0">
                <a:latin typeface="Times New Roman"/>
                <a:cs typeface="Times New Roman"/>
              </a:rPr>
              <a:t>8M</a:t>
            </a:r>
            <a:endParaRPr sz="900">
              <a:latin typeface="Times New Roman"/>
              <a:cs typeface="Times New Roman"/>
            </a:endParaRPr>
          </a:p>
        </p:txBody>
      </p:sp>
      <p:sp>
        <p:nvSpPr>
          <p:cNvPr id="35" name="object 35"/>
          <p:cNvSpPr txBox="1"/>
          <p:nvPr/>
        </p:nvSpPr>
        <p:spPr>
          <a:xfrm>
            <a:off x="2285984" y="6215082"/>
            <a:ext cx="1857783" cy="231474"/>
          </a:xfrm>
          <a:prstGeom prst="rect">
            <a:avLst/>
          </a:prstGeom>
        </p:spPr>
        <p:txBody>
          <a:bodyPr vert="horz" wrap="square" lIns="0" tIns="15875" rIns="0" bIns="0" rtlCol="0">
            <a:spAutoFit/>
          </a:bodyPr>
          <a:lstStyle/>
          <a:p>
            <a:pPr marL="12700">
              <a:lnSpc>
                <a:spcPct val="100000"/>
              </a:lnSpc>
              <a:spcBef>
                <a:spcPts val="125"/>
              </a:spcBef>
            </a:pPr>
            <a:r>
              <a:rPr sz="1400" b="1" spc="10" dirty="0">
                <a:latin typeface="Times New Roman"/>
                <a:cs typeface="Times New Roman"/>
              </a:rPr>
              <a:t>(a) </a:t>
            </a:r>
            <a:r>
              <a:rPr sz="1400" b="1" spc="5" dirty="0">
                <a:latin typeface="Times New Roman"/>
                <a:cs typeface="Times New Roman"/>
              </a:rPr>
              <a:t>Equal-size</a:t>
            </a:r>
            <a:r>
              <a:rPr sz="1400" b="1" spc="-10" dirty="0">
                <a:latin typeface="Times New Roman"/>
                <a:cs typeface="Times New Roman"/>
              </a:rPr>
              <a:t> </a:t>
            </a:r>
            <a:r>
              <a:rPr sz="1400" b="1" spc="5" dirty="0">
                <a:latin typeface="Times New Roman"/>
                <a:cs typeface="Times New Roman"/>
              </a:rPr>
              <a:t>partitions</a:t>
            </a:r>
            <a:endParaRPr sz="1400">
              <a:latin typeface="Times New Roman"/>
              <a:cs typeface="Times New Roman"/>
            </a:endParaRPr>
          </a:p>
        </p:txBody>
      </p:sp>
      <p:sp>
        <p:nvSpPr>
          <p:cNvPr id="36" name="object 36"/>
          <p:cNvSpPr txBox="1"/>
          <p:nvPr/>
        </p:nvSpPr>
        <p:spPr>
          <a:xfrm>
            <a:off x="5389460" y="6143644"/>
            <a:ext cx="2825878" cy="231474"/>
          </a:xfrm>
          <a:prstGeom prst="rect">
            <a:avLst/>
          </a:prstGeom>
        </p:spPr>
        <p:txBody>
          <a:bodyPr vert="horz" wrap="square" lIns="0" tIns="15875" rIns="0" bIns="0" rtlCol="0">
            <a:spAutoFit/>
          </a:bodyPr>
          <a:lstStyle/>
          <a:p>
            <a:pPr marL="12700">
              <a:lnSpc>
                <a:spcPct val="100000"/>
              </a:lnSpc>
              <a:spcBef>
                <a:spcPts val="125"/>
              </a:spcBef>
            </a:pPr>
            <a:r>
              <a:rPr sz="1400" b="1" spc="10" dirty="0">
                <a:latin typeface="Times New Roman"/>
                <a:cs typeface="Times New Roman"/>
              </a:rPr>
              <a:t>(b) </a:t>
            </a:r>
            <a:r>
              <a:rPr sz="1400" b="1" spc="5" dirty="0">
                <a:latin typeface="Times New Roman"/>
                <a:cs typeface="Times New Roman"/>
              </a:rPr>
              <a:t>Unequal-size</a:t>
            </a:r>
            <a:r>
              <a:rPr sz="1400" b="1" spc="-10" dirty="0">
                <a:latin typeface="Times New Roman"/>
                <a:cs typeface="Times New Roman"/>
              </a:rPr>
              <a:t> </a:t>
            </a:r>
            <a:r>
              <a:rPr sz="1400" b="1" spc="5" dirty="0">
                <a:latin typeface="Times New Roman"/>
                <a:cs typeface="Times New Roman"/>
              </a:rPr>
              <a:t>partitions</a:t>
            </a:r>
            <a:endParaRPr sz="1400">
              <a:latin typeface="Times New Roman"/>
              <a:cs typeface="Times New Roman"/>
            </a:endParaRPr>
          </a:p>
        </p:txBody>
      </p:sp>
      <p:sp>
        <p:nvSpPr>
          <p:cNvPr id="37" name="object 37"/>
          <p:cNvSpPr txBox="1"/>
          <p:nvPr/>
        </p:nvSpPr>
        <p:spPr>
          <a:xfrm>
            <a:off x="2530150" y="6661175"/>
            <a:ext cx="4231640" cy="196849"/>
          </a:xfrm>
          <a:prstGeom prst="rect">
            <a:avLst/>
          </a:prstGeom>
        </p:spPr>
        <p:txBody>
          <a:bodyPr vert="horz" wrap="square" lIns="0" tIns="12065" rIns="0" bIns="0" rtlCol="0">
            <a:spAutoFit/>
          </a:bodyPr>
          <a:lstStyle/>
          <a:p>
            <a:pPr marL="12700">
              <a:lnSpc>
                <a:spcPct val="100000"/>
              </a:lnSpc>
              <a:spcBef>
                <a:spcPts val="95"/>
              </a:spcBef>
            </a:pPr>
            <a:r>
              <a:rPr lang="en-IN" sz="1200" b="1" spc="-10" dirty="0" smtClean="0">
                <a:latin typeface="Times New Roman"/>
                <a:cs typeface="Times New Roman"/>
              </a:rPr>
              <a:t>     </a:t>
            </a:r>
            <a:r>
              <a:rPr sz="1200" b="1" spc="-10" smtClean="0">
                <a:latin typeface="Times New Roman"/>
                <a:cs typeface="Times New Roman"/>
              </a:rPr>
              <a:t>Example </a:t>
            </a:r>
            <a:r>
              <a:rPr sz="1200" b="1" spc="-5" dirty="0">
                <a:latin typeface="Times New Roman"/>
                <a:cs typeface="Times New Roman"/>
              </a:rPr>
              <a:t>of Fixed </a:t>
            </a:r>
            <a:r>
              <a:rPr sz="1200" b="1" spc="-10" dirty="0">
                <a:latin typeface="Times New Roman"/>
                <a:cs typeface="Times New Roman"/>
              </a:rPr>
              <a:t>Partitioning </a:t>
            </a:r>
            <a:r>
              <a:rPr sz="1200" b="1" spc="-5" dirty="0">
                <a:latin typeface="Times New Roman"/>
                <a:cs typeface="Times New Roman"/>
              </a:rPr>
              <a:t>of a 64-Mbyte</a:t>
            </a:r>
            <a:r>
              <a:rPr sz="1200" b="1" spc="-20" dirty="0">
                <a:latin typeface="Times New Roman"/>
                <a:cs typeface="Times New Roman"/>
              </a:rPr>
              <a:t> </a:t>
            </a:r>
            <a:r>
              <a:rPr sz="1200" b="1" spc="-5" dirty="0">
                <a:latin typeface="Times New Roman"/>
                <a:cs typeface="Times New Roman"/>
              </a:rPr>
              <a:t>Memory</a:t>
            </a:r>
            <a:endParaRPr sz="1200">
              <a:latin typeface="Times New Roman"/>
              <a:cs typeface="Times New Roman"/>
            </a:endParaRPr>
          </a:p>
        </p:txBody>
      </p:sp>
      <p:sp>
        <p:nvSpPr>
          <p:cNvPr id="38" name="Rectangle 2"/>
          <p:cNvSpPr txBox="1">
            <a:spLocks noChangeArrowheads="1"/>
          </p:cNvSpPr>
          <p:nvPr/>
        </p:nvSpPr>
        <p:spPr>
          <a:xfrm>
            <a:off x="214282" y="214290"/>
            <a:ext cx="8501122" cy="571504"/>
          </a:xfrm>
          <a:prstGeom prst="rect">
            <a:avLst/>
          </a:prstGeom>
        </p:spPr>
        <p:style>
          <a:lnRef idx="1">
            <a:schemeClr val="accent1"/>
          </a:lnRef>
          <a:fillRef idx="2">
            <a:schemeClr val="accent1"/>
          </a:fillRef>
          <a:effectRef idx="1">
            <a:schemeClr val="accent1"/>
          </a:effectRef>
          <a:fontRef idx="minor">
            <a:schemeClr val="dk1"/>
          </a:fontRef>
        </p:style>
        <p:txBody>
          <a:bodyP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FF0000"/>
                </a:solidFill>
                <a:effectLst/>
                <a:uLnTx/>
                <a:uFillTx/>
                <a:latin typeface="+mj-lt"/>
                <a:ea typeface="+mj-ea"/>
                <a:cs typeface="+mj-cs"/>
              </a:rPr>
              <a:t>2. Multiprogramming with Fixed Partitions</a:t>
            </a:r>
            <a:endParaRPr kumimoji="0" lang="en-US" sz="2800" b="1"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5633</TotalTime>
  <Words>4548</Words>
  <Application>Microsoft Office PowerPoint</Application>
  <PresentationFormat>On-screen Show (4:3)</PresentationFormat>
  <Paragraphs>905</Paragraphs>
  <Slides>88</Slides>
  <Notes>43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90" baseType="lpstr">
      <vt:lpstr>Office Theme</vt:lpstr>
      <vt:lpstr>Artwork</vt:lpstr>
      <vt:lpstr>Slide 1</vt:lpstr>
      <vt:lpstr>Slide 2</vt:lpstr>
      <vt:lpstr>Slide 3</vt:lpstr>
      <vt:lpstr>Background</vt:lpstr>
      <vt:lpstr>Slide 5</vt:lpstr>
      <vt:lpstr>Slide 6</vt:lpstr>
      <vt:lpstr>Slide 7</vt:lpstr>
      <vt:lpstr>Basic Memory Management Techniques</vt:lpstr>
      <vt:lpstr>Slide 9</vt:lpstr>
      <vt:lpstr>Slide 10</vt:lpstr>
      <vt:lpstr>Slide 11</vt:lpstr>
      <vt:lpstr>Slide 12</vt:lpstr>
      <vt:lpstr>Slide 13</vt:lpstr>
      <vt:lpstr>Dynamic Partitioning: an example</vt:lpstr>
      <vt:lpstr>Slide 15</vt:lpstr>
      <vt:lpstr>Slide 16</vt:lpstr>
      <vt:lpstr>Slide 17</vt:lpstr>
      <vt:lpstr>Slide 18</vt:lpstr>
      <vt:lpstr>Relocation</vt:lpstr>
      <vt:lpstr>Swapping</vt:lpstr>
      <vt:lpstr>Limitations of swapping</vt:lpstr>
      <vt:lpstr>Base and limit registers</vt:lpstr>
      <vt:lpstr>Slide 23</vt:lpstr>
      <vt:lpstr>Hardware Support for Relocation and Limit Registers</vt:lpstr>
      <vt:lpstr>Slide 25</vt:lpstr>
      <vt:lpstr>Dynamic Memory -Allocation Algorithms</vt:lpstr>
      <vt:lpstr>Slide 27</vt:lpstr>
      <vt:lpstr>Slide 28</vt:lpstr>
      <vt:lpstr>Slide 29</vt:lpstr>
      <vt:lpstr>Slide 30</vt:lpstr>
      <vt:lpstr>Fragmentation</vt:lpstr>
      <vt:lpstr>Fragmentation (Cont.)</vt:lpstr>
      <vt:lpstr>Slide 33</vt:lpstr>
      <vt:lpstr>Segmentation</vt:lpstr>
      <vt:lpstr>User’s View of a Program</vt:lpstr>
      <vt:lpstr>Logical View of Segmentation</vt:lpstr>
      <vt:lpstr>Segmentation Architecture </vt:lpstr>
      <vt:lpstr>Segmentation Architecture (Cont.)</vt:lpstr>
      <vt:lpstr>Slide 39</vt:lpstr>
      <vt:lpstr>Segmentation Hardware</vt:lpstr>
      <vt:lpstr>Slide 41</vt:lpstr>
      <vt:lpstr>Slide 42</vt:lpstr>
      <vt:lpstr>Virtual and physical addresses</vt:lpstr>
      <vt:lpstr>Paging</vt:lpstr>
      <vt:lpstr>Paging (cont…)</vt:lpstr>
      <vt:lpstr>Implementing paging</vt:lpstr>
      <vt:lpstr>Slide 47</vt:lpstr>
      <vt:lpstr>Free Frames</vt:lpstr>
      <vt:lpstr>Paging Model of Logical and Physical Memory</vt:lpstr>
      <vt:lpstr>Memory &amp; paging structures</vt:lpstr>
      <vt:lpstr>Slide 51</vt:lpstr>
      <vt:lpstr>Address Translation Scheme</vt:lpstr>
      <vt:lpstr>Paging and page tables</vt:lpstr>
      <vt:lpstr>What’s in a page table entry?</vt:lpstr>
      <vt:lpstr>Mapping logical =&gt; physical address</vt:lpstr>
      <vt:lpstr>Address translation architecture</vt:lpstr>
      <vt:lpstr>Paging – Advantages</vt:lpstr>
      <vt:lpstr>Implementation of Page Table</vt:lpstr>
      <vt:lpstr>Implementation of Page Table</vt:lpstr>
      <vt:lpstr>TLB</vt:lpstr>
      <vt:lpstr>Paging Hardware With TLB</vt:lpstr>
      <vt:lpstr>Why Demand paging?</vt:lpstr>
      <vt:lpstr>Why Demand paging?</vt:lpstr>
      <vt:lpstr>Virtual Memory That is Larger Than Physical Memory</vt:lpstr>
      <vt:lpstr>Demand Paging</vt:lpstr>
      <vt:lpstr>Demand Paging(Cont…)</vt:lpstr>
      <vt:lpstr>Valid-Invalid Bit</vt:lpstr>
      <vt:lpstr>Page Table When Some Pages Are Not in Main Memory</vt:lpstr>
      <vt:lpstr>Page Fault</vt:lpstr>
      <vt:lpstr>Steps in Handling a Page Fault</vt:lpstr>
      <vt:lpstr>What Happens if There is no Free Frame?</vt:lpstr>
      <vt:lpstr>Page Replacement</vt:lpstr>
      <vt:lpstr>Need For Page Replacement</vt:lpstr>
      <vt:lpstr>Basic Page Replacement</vt:lpstr>
      <vt:lpstr>Page Replacement</vt:lpstr>
      <vt:lpstr>Page and Frame Replacement Algorithms</vt:lpstr>
      <vt:lpstr>Graph of Page Faults Versus The Number of Frames</vt:lpstr>
      <vt:lpstr>First-In-First-Out (FIFO) Algorithm</vt:lpstr>
      <vt:lpstr>FIFO Illustrating Belady’s Anomaly</vt:lpstr>
      <vt:lpstr>Optimal Algorithm</vt:lpstr>
      <vt:lpstr>Least Recently Used (LRU) Algorithm</vt:lpstr>
      <vt:lpstr>LRU Algorithm (Cont.)</vt:lpstr>
      <vt:lpstr>Use Of A Stack to Record Most Recent Page References</vt:lpstr>
      <vt:lpstr>Global vs. Local Replacement</vt:lpstr>
      <vt:lpstr>Thrashing</vt:lpstr>
      <vt:lpstr>Thrashing</vt:lpstr>
      <vt:lpstr>Slide 87</vt:lpstr>
      <vt:lpstr>Thrashing (Cont.)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saloni</dc:creator>
  <cp:lastModifiedBy>saloni</cp:lastModifiedBy>
  <cp:revision>64</cp:revision>
  <dcterms:created xsi:type="dcterms:W3CDTF">2021-05-12T11:17:50Z</dcterms:created>
  <dcterms:modified xsi:type="dcterms:W3CDTF">2021-10-22T10:07:52Z</dcterms:modified>
</cp:coreProperties>
</file>